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.emf" ContentType="image/x-emf"/>
  <Override PartName="/ppt/media/image24.png" ContentType="image/png"/>
  <Override PartName="/ppt/media/image10.png" ContentType="image/png"/>
  <Override PartName="/ppt/media/image25.jpeg" ContentType="image/jpeg"/>
  <Override PartName="/ppt/media/image9.jpeg" ContentType="image/jpeg"/>
  <Override PartName="/ppt/media/image23.png" ContentType="image/png"/>
  <Override PartName="/ppt/media/image8.png" ContentType="image/png"/>
  <Override PartName="/ppt/media/image2.png" ContentType="image/png"/>
  <Override PartName="/ppt/media/image22.png" ContentType="image/png"/>
  <Override PartName="/ppt/media/image5.jpeg" ContentType="image/jpeg"/>
  <Override PartName="/ppt/media/image1.png" ContentType="image/png"/>
  <Override PartName="/ppt/media/image3.png" ContentType="image/png"/>
  <Override PartName="/ppt/media/image4.png" ContentType="image/png"/>
  <Override PartName="/ppt/media/image11.jpeg" ContentType="image/jpeg"/>
  <Override PartName="/ppt/media/image12.png" ContentType="image/png"/>
  <Override PartName="/ppt/media/image13.png" ContentType="image/png"/>
  <Override PartName="/ppt/media/image6.png" ContentType="image/png"/>
  <Override PartName="/ppt/media/image21.png" ContentType="image/png"/>
  <Override PartName="/ppt/media/image14.jpeg" ContentType="image/jpeg"/>
  <Override PartName="/ppt/media/image5.png" ContentType="image/png"/>
  <Override PartName="/ppt/media/image20.png" ContentType="image/png"/>
  <Override PartName="/ppt/media/image7.jpeg" ContentType="image/jpeg"/>
  <Override PartName="/ppt/media/image15.png" ContentType="image/png"/>
  <Override PartName="/ppt/media/image16.jpeg" ContentType="image/jpeg"/>
  <Override PartName="/ppt/media/image17.png" ContentType="image/png"/>
  <Override PartName="/ppt/media/image18.jpeg" ContentType="image/jpeg"/>
  <Override PartName="/ppt/media/image1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embeddings/oleObject1.docx" ContentType="application/vnd.openxmlformats-officedocument.wordprocessingml.document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ru-RU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Образец заголовка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14.10.19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BA3C323-0BAA-4584-B9BB-118C07966BAA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Образец заголовка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Седьмой уровень структурыОбразец текста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14.10.19</a:t>
            </a:r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806CCB1-9CED-4A4A-88F6-BCB58CA5374E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ru.wikipedia.org/wiki/Java" TargetMode="External"/><Relationship Id="rId2" Type="http://schemas.openxmlformats.org/officeDocument/2006/relationships/hyperlink" Target="https://ru.wikipedia.org/wiki/&#1040;&#1085;&#1075;&#1083;&#1080;&#1081;&#1089;&#1082;&#1080;&#1081;_&#1103;&#1079;&#1099;&#1082;" TargetMode="External"/><Relationship Id="rId3" Type="http://schemas.openxmlformats.org/officeDocument/2006/relationships/hyperlink" Target="https://ru.wikipedia.org/wiki/ZIP" TargetMode="External"/><Relationship Id="rId4" Type="http://schemas.openxmlformats.org/officeDocument/2006/relationships/hyperlink" Target="https://ru.wikipedia.org/wiki/Java" TargetMode="External"/><Relationship Id="rId5" Type="http://schemas.openxmlformats.org/officeDocument/2006/relationships/image" Target="../media/image22.png"/><Relationship Id="rId6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maven.apache.org/what-is-maven.html" TargetMode="External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://proglang.su/java/loop-while" TargetMode="External"/><Relationship Id="rId2" Type="http://schemas.openxmlformats.org/officeDocument/2006/relationships/hyperlink" Target="http://proglang.su/java/loop-for" TargetMode="External"/><Relationship Id="rId3" Type="http://schemas.openxmlformats.org/officeDocument/2006/relationships/hyperlink" Target="http://proglang.su/java/improved-loop-for" TargetMode="External"/><Relationship Id="rId4" Type="http://schemas.openxmlformats.org/officeDocument/2006/relationships/hyperlink" Target="http://proglang.su/java/improved-loop-for" TargetMode="External"/><Relationship Id="rId5" Type="http://schemas.openxmlformats.org/officeDocument/2006/relationships/hyperlink" Target="http://proglang.su/java/loop-do-while" TargetMode="External"/><Relationship Id="rId6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1.emf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hyperlink" Target="https://stepik.org/course/187/syllabus" TargetMode="External"/><Relationship Id="rId2" Type="http://schemas.openxmlformats.org/officeDocument/2006/relationships/hyperlink" Target="http://proglang.su/java" TargetMode="External"/><Relationship Id="rId3" Type="http://schemas.openxmlformats.org/officeDocument/2006/relationships/hyperlink" Target="https://habr.com/ru/" TargetMode="External"/><Relationship Id="rId4" Type="http://schemas.openxmlformats.org/officeDocument/2006/relationships/hyperlink" Target="https://stackoverflow.com/" TargetMode="External"/><Relationship Id="rId5" Type="http://schemas.openxmlformats.org/officeDocument/2006/relationships/hyperlink" Target="https://javarush.ru/" TargetMode="External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s://www.tiobe.com/tiobe-index/" TargetMode="External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jpeg"/><Relationship Id="rId4" Type="http://schemas.openxmlformats.org/officeDocument/2006/relationships/image" Target="../media/image15.png"/><Relationship Id="rId5" Type="http://schemas.openxmlformats.org/officeDocument/2006/relationships/image" Target="../media/image16.jpeg"/><Relationship Id="rId6" Type="http://schemas.openxmlformats.org/officeDocument/2006/relationships/image" Target="../media/image17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ru-RU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Java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Занятие 1. Знакомство с языком.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75B8F80-646A-458E-BC0F-F5D5A162C638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“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Hello world!”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 class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Main {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ru-RU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 static void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main(String[] args) {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System.</a:t>
            </a:r>
            <a:r>
              <a:rPr b="0" lang="ru-RU" sz="2800" spc="-1" strike="noStrike">
                <a:solidFill>
                  <a:srgbClr val="9933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.println(</a:t>
            </a:r>
            <a:r>
              <a:rPr b="0" lang="ru-RU" sz="2800" spc="-1" strike="noStrike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"Hello World!"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251A748-1B1B-4169-96A4-9A34EDC4989F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Intellij IDEA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838080" y="2797920"/>
            <a:ext cx="6188400" cy="2010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Текстовый редактор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Компилятор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Автоматизация сборки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Отладка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EA239C5-0BAD-47BB-B1E9-7DE4C2E4FC18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26" name="Picture 2" descr=""/>
          <p:cNvPicPr/>
          <p:nvPr/>
        </p:nvPicPr>
        <p:blipFill>
          <a:blip r:embed="rId1"/>
          <a:stretch/>
        </p:blipFill>
        <p:spPr>
          <a:xfrm>
            <a:off x="6761160" y="2210040"/>
            <a:ext cx="4625280" cy="318672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Создаем проект в IDEA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CA1E179-AD86-40A2-B003-0C26615103EF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729080" y="1892160"/>
            <a:ext cx="8926920" cy="422784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JAR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38080" y="2509560"/>
            <a:ext cx="5860440" cy="2080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JAR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-файл — это </a:t>
            </a:r>
            <a:r>
              <a:rPr b="0" lang="ru-RU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Java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-архив (сокращение от </a:t>
            </a:r>
            <a:r>
              <a:rPr b="0" lang="ru-RU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англ.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r>
              <a:rPr b="0" i="1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 ARchive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). Представляет собой </a:t>
            </a:r>
            <a:r>
              <a:rPr b="0" lang="ru-RU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ZIP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-архив, в котором содержится часть программы на языке </a:t>
            </a:r>
            <a:r>
              <a:rPr b="0" lang="ru-RU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Java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76C80B3-4517-4AC3-8CB5-0D0CCCBCBF07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34" name="Picture 4" descr=""/>
          <p:cNvPicPr/>
          <p:nvPr/>
        </p:nvPicPr>
        <p:blipFill>
          <a:blip r:embed="rId5"/>
          <a:stretch/>
        </p:blipFill>
        <p:spPr>
          <a:xfrm>
            <a:off x="7849440" y="1825560"/>
            <a:ext cx="3447720" cy="344772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Сторонние библиотеки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Большинство приложений используют сторонние библиотеки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Формат .jar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Ищутся в classpath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Нужны и во время компиляции и в runtime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17C5A4C-F8FF-4049-9EB9-1D730763C510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Maven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38080" y="1825560"/>
            <a:ext cx="56419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ru-RU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https://maven.apache.org/what-is-maven.html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Фреймворк для автоматизации сборки проектов на основе описания их структуры в файлах на языке POM (англ. </a:t>
            </a:r>
            <a:r>
              <a:rPr b="0" i="1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Object Model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), являющемся подмножеством XML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42F7B24-66D3-4DA3-B539-992768936B75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41" name="Picture 2" descr=""/>
          <p:cNvPicPr/>
          <p:nvPr/>
        </p:nvPicPr>
        <p:blipFill>
          <a:blip r:embed="rId2"/>
          <a:stretch/>
        </p:blipFill>
        <p:spPr>
          <a:xfrm>
            <a:off x="6339600" y="2306520"/>
            <a:ext cx="5714640" cy="299988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Создаем проект в IDEA + Maven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4761822-2A02-4DE7-9A52-EF5B636FE000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800000" y="1848600"/>
            <a:ext cx="8542800" cy="427140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Git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3C2A220-61B3-42A9-81C0-25E1BE725C9B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49" name="Picture 4" descr=""/>
          <p:cNvPicPr/>
          <p:nvPr/>
        </p:nvPicPr>
        <p:blipFill>
          <a:blip r:embed="rId1"/>
          <a:stretch/>
        </p:blipFill>
        <p:spPr>
          <a:xfrm>
            <a:off x="1814040" y="1860120"/>
            <a:ext cx="8563680" cy="428184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Примитивные типы. Целые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151" name="Table 2"/>
          <p:cNvGraphicFramePr/>
          <p:nvPr/>
        </p:nvGraphicFramePr>
        <p:xfrm>
          <a:off x="838080" y="2492640"/>
          <a:ext cx="10514520" cy="346896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4960"/>
              </a:tblGrid>
              <a:tr h="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Тип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Размер (бит)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Диапазон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eaecf0"/>
                    </a:solidFill>
                  </a:tcPr>
                </a:tc>
              </a:tr>
              <a:tr h="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byte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 бит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от -128 до 127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short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16 бит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от -32768 до 32767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char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16 бит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беззнаковое целое число, представляющее собой символ UTF-16 (буквы и цифры)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32 бит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от -2147483648 до 2147483647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long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64 бит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от -9223372036854775808L до 9223372036854775807L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sp>
        <p:nvSpPr>
          <p:cNvPr id="15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676AEB5-A32C-48EA-93C2-081CFA87F3A7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Примитивные типы. С плавающей точкой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4967E23-1DE8-4235-A3AC-0A25AE15FD1F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155" name="Table 3"/>
          <p:cNvGraphicFramePr/>
          <p:nvPr/>
        </p:nvGraphicFramePr>
        <p:xfrm>
          <a:off x="838080" y="3452760"/>
          <a:ext cx="10514520" cy="107100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4960"/>
              </a:tblGrid>
              <a:tr h="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Тип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Размер (бит)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Диапазон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eaecf0"/>
                    </a:solidFill>
                  </a:tcPr>
                </a:tc>
              </a:tr>
              <a:tr h="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float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32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от 1.4e-45f до 3.4e+38f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</a:tr>
              <a:tr h="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double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64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от 4.9e-324 до 1.7e+308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О себе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838080" y="2309400"/>
            <a:ext cx="6417000" cy="281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Закончил бакалавриат МФТИ, ФФКЭ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Сейчас учусь на магистратуре ФИВТ, кафедра 1С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Пишу на Java 2 года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Почти сразу после начала изучения Java нашел себе работу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C8EC508-DA9D-42C1-B240-DC8595FCD5B5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4" name="Рисунок 5" descr=""/>
          <p:cNvPicPr/>
          <p:nvPr/>
        </p:nvPicPr>
        <p:blipFill>
          <a:blip r:embed="rId1"/>
          <a:stretch/>
        </p:blipFill>
        <p:spPr>
          <a:xfrm>
            <a:off x="7434360" y="1457640"/>
            <a:ext cx="3389040" cy="4518720"/>
          </a:xfrm>
          <a:prstGeom prst="rect">
            <a:avLst/>
          </a:prstGeom>
          <a:ln>
            <a:noFill/>
          </a:ln>
        </p:spPr>
      </p:pic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Примитивные типы. Логический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2C099D7-3174-44CF-AB8E-A52F8661D020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158" name="Table 3"/>
          <p:cNvGraphicFramePr/>
          <p:nvPr/>
        </p:nvGraphicFramePr>
        <p:xfrm>
          <a:off x="838080" y="3498480"/>
          <a:ext cx="10514520" cy="97920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4960"/>
              </a:tblGrid>
              <a:tr h="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Тип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Размер (бит)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Значение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eaecf0"/>
                    </a:solidFill>
                  </a:tcPr>
                </a:tc>
              </a:tr>
              <a:tr h="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boolean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 (в массивах), 32 (не в массивах используется int)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true (истина) или false (ложь)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7200">
                      <a:solidFill>
                        <a:srgbClr val="a2a9b1"/>
                      </a:solidFill>
                    </a:lnL>
                    <a:lnR w="7200">
                      <a:solidFill>
                        <a:srgbClr val="a2a9b1"/>
                      </a:solidFill>
                    </a:lnR>
                    <a:lnT w="7200">
                      <a:solidFill>
                        <a:srgbClr val="a2a9b1"/>
                      </a:solidFill>
                    </a:lnT>
                    <a:lnB w="7200">
                      <a:solidFill>
                        <a:srgbClr val="a2a9b1"/>
                      </a:solidFill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Операторы. Арифметические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160" name="Table 2"/>
          <p:cNvGraphicFramePr/>
          <p:nvPr/>
        </p:nvGraphicFramePr>
        <p:xfrm>
          <a:off x="1253520" y="1777320"/>
          <a:ext cx="9684360" cy="4839120"/>
        </p:xfrm>
        <a:graphic>
          <a:graphicData uri="http://schemas.openxmlformats.org/drawingml/2006/table">
            <a:tbl>
              <a:tblPr/>
              <a:tblGrid>
                <a:gridCol w="3228120"/>
                <a:gridCol w="3228120"/>
                <a:gridCol w="3228480"/>
              </a:tblGrid>
              <a:tr h="321840">
                <a:tc>
                  <a:txBody>
                    <a:bodyPr lIns="34920" rIns="34920" tIns="34920" bIns="349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Оператор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34920" rIns="34920" tIns="34920" bIns="349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Описание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34920" rIns="34920" tIns="34920" bIns="349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Пример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573480">
                <a:tc>
                  <a:txBody>
                    <a:bodyPr lIns="34920" rIns="34920" tIns="34920" bIns="349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+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34920" rIns="34920" tIns="34920" bIns="349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Складывает значения по обе стороны от оператора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34920" rIns="34920" tIns="34920" bIns="349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 + B даст 30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</a:tr>
              <a:tr h="573480">
                <a:tc>
                  <a:txBody>
                    <a:bodyPr lIns="34920" rIns="34920" tIns="34920" bIns="349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34920" rIns="34920" tIns="34920" bIns="349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Вычитает правый операнд из левого операнда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34920" rIns="34920" tIns="34920" bIns="349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 - B даст -10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</a:tr>
              <a:tr h="573480">
                <a:tc>
                  <a:txBody>
                    <a:bodyPr lIns="34920" rIns="34920" tIns="34920" bIns="349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*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34920" rIns="34920" tIns="34920" bIns="349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Умножает значения по обе стороны от оператора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34920" rIns="34920" tIns="34920" bIns="349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 * B даст 200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</a:tr>
              <a:tr h="825120">
                <a:tc>
                  <a:txBody>
                    <a:bodyPr lIns="34920" rIns="34920" tIns="34920" bIns="349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34920" rIns="34920" tIns="34920" bIns="349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Оператор деления делит левый операнд на правый операнд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34920" rIns="34920" tIns="34920" bIns="349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 / A даст 2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</a:tr>
              <a:tr h="825120">
                <a:tc>
                  <a:txBody>
                    <a:bodyPr lIns="34920" rIns="34920" tIns="34920" bIns="349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%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34920" rIns="34920" tIns="34920" bIns="349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Делит левый операнд на правый операнд и возвращает остаток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34920" rIns="34920" tIns="34920" bIns="349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 % A даст 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</a:tr>
              <a:tr h="573480">
                <a:tc>
                  <a:txBody>
                    <a:bodyPr lIns="34920" rIns="34920" tIns="34920" bIns="349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++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34920" rIns="34920" tIns="34920" bIns="349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Инкремент - увеличивает значение операнда на 1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34920" rIns="34920" tIns="34920" bIns="349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B++ даст 21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</a:tr>
              <a:tr h="573480">
                <a:tc>
                  <a:txBody>
                    <a:bodyPr lIns="34920" rIns="34920" tIns="34920" bIns="349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--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34920" rIns="34920" tIns="34920" bIns="349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Декремент - уменьшает значение операнда на 1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34920" rIns="34920" tIns="34920" bIns="349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B-- даст 19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16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20A578A-D6EC-471B-8C27-0B706077CAFF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Операторы. Сравнения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77F7B95-42F5-48C3-8D40-DD7F12EC1EB9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164" name="Table 3"/>
          <p:cNvGraphicFramePr/>
          <p:nvPr/>
        </p:nvGraphicFramePr>
        <p:xfrm>
          <a:off x="838080" y="1654200"/>
          <a:ext cx="10514880" cy="435060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188640">
                <a:tc>
                  <a:txBody>
                    <a:bodyPr lIns="20160" rIns="20160" tIns="20160" bIns="201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Оператор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0160" marR="2016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20160" rIns="20160" tIns="20160" bIns="201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Описание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0160" marR="2016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20160" rIns="20160" tIns="20160" bIns="201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Пример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0160" marR="2016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484560">
                <a:tc>
                  <a:txBody>
                    <a:bodyPr lIns="20160" rIns="20160" tIns="20160" bIns="201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==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0160" marR="2016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20160" rIns="20160" tIns="20160" bIns="201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Проверяет, равны или нет значения двух операндов, если да, то условие становится истинным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0160" marR="2016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20160" rIns="20160" tIns="20160" bIns="201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(A == B) — не верны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0160" marR="2016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</a:tr>
              <a:tr h="619560">
                <a:tc>
                  <a:txBody>
                    <a:bodyPr lIns="20160" rIns="20160" tIns="20160" bIns="201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!=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0160" marR="2016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20160" rIns="20160" tIns="20160" bIns="201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Проверяет, равны или нет значения двух операндов, если значения не равны, то условие становится истинным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0160" marR="2016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20160" rIns="20160" tIns="20160" bIns="201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(A != B) — значение истинна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0160" marR="2016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</a:tr>
              <a:tr h="764640">
                <a:tc>
                  <a:txBody>
                    <a:bodyPr lIns="20160" rIns="20160" tIns="20160" bIns="201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&gt;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0160" marR="2016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20160" rIns="20160" tIns="20160" bIns="201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Проверяет, является ли значение левого операнда больше, чем значение правого операнда, если да, то условие становится истинным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0160" marR="2016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20160" rIns="20160" tIns="20160" bIns="201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(A &gt; B) — не верны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0160" marR="2016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</a:tr>
              <a:tr h="764640">
                <a:tc>
                  <a:txBody>
                    <a:bodyPr lIns="20160" rIns="20160" tIns="20160" bIns="201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&lt;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0160" marR="2016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20160" rIns="20160" tIns="20160" bIns="201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Проверяет, является ли значение левого операнда меньше, чем значение правого операнда, если да, то условие становится истинным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0160" marR="2016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20160" rIns="20160" tIns="20160" bIns="201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(A &lt; B) — значение истинна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0160" marR="2016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</a:tr>
              <a:tr h="764640">
                <a:tc>
                  <a:txBody>
                    <a:bodyPr lIns="20160" rIns="20160" tIns="20160" bIns="201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&gt;=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0160" marR="2016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20160" rIns="20160" tIns="20160" bIns="201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Проверяет, является ли значение левого операнда больше или равно значению правого операнда, если да, то условие становится истинным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0160" marR="2016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20160" rIns="20160" tIns="20160" bIns="201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(A &gt;= B) — значение не верны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0160" marR="2016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</a:tr>
              <a:tr h="764280">
                <a:tc>
                  <a:txBody>
                    <a:bodyPr lIns="20160" rIns="20160" tIns="20160" bIns="201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&lt;=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0160" marR="2016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20160" rIns="20160" tIns="20160" bIns="201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Проверяет, если значение левого операнда меньше или равно значению правого операнда, если да, то условие становится истинным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0160" marR="2016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20160" rIns="20160" tIns="20160" bIns="201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(A &lt;= B) — значение истинна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0160" marR="2016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Операторы. Побитовые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992AC51-3ECA-49CA-A9D0-58ADA954CC5A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167" name="Table 3"/>
          <p:cNvGraphicFramePr/>
          <p:nvPr/>
        </p:nvGraphicFramePr>
        <p:xfrm>
          <a:off x="1255680" y="1847880"/>
          <a:ext cx="9680040" cy="4350600"/>
        </p:xfrm>
        <a:graphic>
          <a:graphicData uri="http://schemas.openxmlformats.org/drawingml/2006/table">
            <a:tbl>
              <a:tblPr/>
              <a:tblGrid>
                <a:gridCol w="3226680"/>
                <a:gridCol w="3226680"/>
                <a:gridCol w="3227040"/>
              </a:tblGrid>
              <a:tr h="177840">
                <a:tc>
                  <a:txBody>
                    <a:bodyPr lIns="19080" rIns="19080" tIns="19080" bIns="190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Оператор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9080" marR="190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19080" rIns="19080" tIns="19080" bIns="190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Описание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9080" marR="190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19080" rIns="19080" tIns="19080" bIns="190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Пример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9080" marR="190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456480">
                <a:tc>
                  <a:txBody>
                    <a:bodyPr lIns="19080" rIns="19080" tIns="19080" bIns="190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&amp; (побитовое и)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9080" marR="190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19080" rIns="19080" tIns="19080" bIns="190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Бинарный оператор AND копирует бит в результат, если он существует в обоих операндах.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9080" marR="190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19080" rIns="19080" tIns="19080" bIns="190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(A &amp; B) даст 12, который является 0000 1100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9080" marR="190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</a:tr>
              <a:tr h="456480">
                <a:tc>
                  <a:txBody>
                    <a:bodyPr lIns="19080" rIns="19080" tIns="19080" bIns="190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| (побитовое или)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9080" marR="190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19080" rIns="19080" tIns="19080" bIns="190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Бинарный оператор OR копирует бит, если он существует в любом из операндов.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9080" marR="190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19080" rIns="19080" tIns="19080" bIns="190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(A | B) даст 61 который равен 0011 1101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9080" marR="190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</a:tr>
              <a:tr h="456480">
                <a:tc>
                  <a:txBody>
                    <a:bodyPr lIns="19080" rIns="19080" tIns="19080" bIns="190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^ (побитовое логическое или)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9080" marR="190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19080" rIns="19080" tIns="19080" bIns="190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Бинарный оператор XOR копирует бит, если он установлен в одном операнде, но не в обоих.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9080" marR="190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19080" rIns="19080" tIns="19080" bIns="190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(A ^ B) даст 49, которая является 0011 0001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9080" marR="190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</a:tr>
              <a:tr h="456480">
                <a:tc>
                  <a:txBody>
                    <a:bodyPr lIns="19080" rIns="19080" tIns="19080" bIns="190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~ (побитовое дополнение)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9080" marR="190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19080" rIns="19080" tIns="19080" bIns="190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Бинарный оператор дополнения и имеет эффект «отражения» бит.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9080" marR="190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19080" rIns="19080" tIns="19080" bIns="190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(~ A) даст -61, которая является формой дополнением 1100 0011 в двоичной записи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9080" marR="190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</a:tr>
              <a:tr h="735480">
                <a:tc>
                  <a:txBody>
                    <a:bodyPr lIns="19080" rIns="19080" tIns="19080" bIns="190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&lt;&lt; (сдвиг влево)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9080" marR="190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19080" rIns="19080" tIns="19080" bIns="190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Бинарный оператор сдвига влево. Значение левых операндов перемещается влево на количество бит, заданных правым операндом.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9080" marR="190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19080" rIns="19080" tIns="19080" bIns="190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 &lt;&lt; 2 даст 240, который 1111 0000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9080" marR="190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</a:tr>
              <a:tr h="735480">
                <a:tc>
                  <a:txBody>
                    <a:bodyPr lIns="19080" rIns="19080" tIns="19080" bIns="190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&gt;&gt; (сдвиг вправо)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9080" marR="190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19080" rIns="19080" tIns="19080" bIns="190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Бинарный оператор сдвига вправо. Значение правых операндов перемещается вправо на количество бит, заданных левых операндом.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9080" marR="190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19080" rIns="19080" tIns="19080" bIns="190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 &gt;&gt; 2 даст 15, который является 1111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9080" marR="190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</a:tr>
              <a:tr h="876240">
                <a:tc>
                  <a:txBody>
                    <a:bodyPr lIns="19080" rIns="19080" tIns="19080" bIns="190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&gt;&gt;&gt; (нулевой сдвиг вправо)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9080" marR="190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19080" rIns="19080" tIns="19080" bIns="190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Нулевой оператор сдвига вправо. Значение левых операндов перемещается вправо на количество бит, заданных правым операндом, а сдвинутые значения заполняются нулями.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9080" marR="190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19080" rIns="19080" tIns="19080" bIns="190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9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 &gt;&gt;&gt; 2 даст 15, который является 0000 1111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9080" marR="190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Операторы. Логические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10106EA-C0DC-470F-8874-EB6A2A7E5C91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170" name="Table 3"/>
          <p:cNvGraphicFramePr/>
          <p:nvPr/>
        </p:nvGraphicFramePr>
        <p:xfrm>
          <a:off x="1317960" y="1392120"/>
          <a:ext cx="9747720" cy="5316120"/>
        </p:xfrm>
        <a:graphic>
          <a:graphicData uri="http://schemas.openxmlformats.org/drawingml/2006/table">
            <a:tbl>
              <a:tblPr/>
              <a:tblGrid>
                <a:gridCol w="3249360"/>
                <a:gridCol w="3249360"/>
                <a:gridCol w="3249360"/>
              </a:tblGrid>
              <a:tr h="322560">
                <a:tc>
                  <a:txBody>
                    <a:bodyPr lIns="35280" rIns="35280" tIns="35280" bIns="352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Оператор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5280" marR="352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35280" rIns="35280" tIns="35280" bIns="352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Описание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5280" marR="352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35280" rIns="35280" tIns="35280" bIns="352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Пример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5280" marR="352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1329120">
                <a:tc>
                  <a:txBody>
                    <a:bodyPr lIns="35280" rIns="35280" tIns="35280" bIns="352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&amp;&amp;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5280" marR="352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35280" rIns="35280" tIns="35280" bIns="352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Называется логический оператор «И». Если оба операнда являются не равны нулю, то условие становится истинным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5280" marR="352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35280" rIns="35280" tIns="35280" bIns="352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(A &amp;&amp; B) — значение false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5280" marR="352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</a:tr>
              <a:tr h="1329120">
                <a:tc>
                  <a:txBody>
                    <a:bodyPr lIns="35280" rIns="35280" tIns="35280" bIns="352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||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5280" marR="352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35280" rIns="35280" tIns="35280" bIns="352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Называется логический оператор «ИЛИ». Если любой из двух операндов не равен нулю, то условие становится истинным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5280" marR="352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35280" rIns="35280" tIns="35280" bIns="352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(A || B) — значение true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5280" marR="352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</a:tr>
              <a:tr h="2335680">
                <a:tc>
                  <a:txBody>
                    <a:bodyPr lIns="35280" rIns="35280" tIns="35280" bIns="352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!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5280" marR="352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35280" rIns="35280" tIns="35280" bIns="352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Называется логический оператор «НЕ». Использование меняет логическое состояние своего операнда. Если условие имеет значение true, то оператор логического «НЕ» будет делать false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5280" marR="352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35280" rIns="35280" tIns="35280" bIns="352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!(A &amp;&amp; B) — значение true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5280" marR="352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Операторы. Присваивания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97B4F88-97B1-4EA9-B097-89D1EABCC6B0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173" name="Table 3"/>
          <p:cNvGraphicFramePr/>
          <p:nvPr/>
        </p:nvGraphicFramePr>
        <p:xfrm>
          <a:off x="1460880" y="1510920"/>
          <a:ext cx="8954280" cy="4670640"/>
        </p:xfrm>
        <a:graphic>
          <a:graphicData uri="http://schemas.openxmlformats.org/drawingml/2006/table">
            <a:tbl>
              <a:tblPr/>
              <a:tblGrid>
                <a:gridCol w="2984760"/>
                <a:gridCol w="2984760"/>
                <a:gridCol w="2985120"/>
              </a:tblGrid>
              <a:tr h="155520">
                <a:tc>
                  <a:txBody>
                    <a:bodyPr lIns="15480" rIns="15480" tIns="15480" bIns="154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Оператор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480" marR="154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15480" rIns="15480" tIns="15480" bIns="154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Описание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480" marR="154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15480" rIns="15480" tIns="15480" bIns="154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Пример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480" marR="154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521280">
                <a:tc>
                  <a:txBody>
                    <a:bodyPr lIns="15480" rIns="15480" tIns="15480" bIns="154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=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480" marR="154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15480" rIns="15480" tIns="15480" bIns="154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Простой оператор присваивания, присваивает значения из правой стороны операндов к левому операнду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480" marR="154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15480" rIns="15480" tIns="15480" bIns="154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 = A + B, присвоит значение A + B в C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480" marR="154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</a:tr>
              <a:tr h="521280">
                <a:tc>
                  <a:txBody>
                    <a:bodyPr lIns="15480" rIns="15480" tIns="15480" bIns="154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+=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480" marR="154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15480" rIns="15480" tIns="15480" bIns="154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Оператор присваивания «Добавления», он присваивает левому операнду значения правого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480" marR="154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15480" rIns="15480" tIns="15480" bIns="154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 += A, эквивалентно C = C + 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480" marR="154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</a:tr>
              <a:tr h="399240">
                <a:tc>
                  <a:txBody>
                    <a:bodyPr lIns="15480" rIns="15480" tIns="15480" bIns="154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-=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480" marR="154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15480" rIns="15480" tIns="15480" bIns="154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Оператор присваивания «Вычитания», он вычитает из правого операнда левый операнд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480" marR="154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15480" rIns="15480" tIns="15480" bIns="154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 -= A, эквивалентно C = C - 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480" marR="154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</a:tr>
              <a:tr h="521280">
                <a:tc>
                  <a:txBody>
                    <a:bodyPr lIns="15480" rIns="15480" tIns="15480" bIns="154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*=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480" marR="154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15480" rIns="15480" tIns="15480" bIns="154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Оператор присваивания «Умножение», он умножает правый операнд на левый операнд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480" marR="154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15480" rIns="15480" tIns="15480" bIns="154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 * = A эквивалентно C = C * 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480" marR="154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</a:tr>
              <a:tr h="399240">
                <a:tc>
                  <a:txBody>
                    <a:bodyPr lIns="15480" rIns="15480" tIns="15480" bIns="154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/=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480" marR="154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15480" rIns="15480" tIns="15480" bIns="154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Оператор присваивания «Деление», он делит левый операнд на правый операнд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480" marR="154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15480" rIns="15480" tIns="15480" bIns="154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 /= A эквивалентно C = C / 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480" marR="154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</a:tr>
              <a:tr h="642960">
                <a:tc>
                  <a:txBody>
                    <a:bodyPr lIns="15480" rIns="15480" tIns="15480" bIns="154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%=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480" marR="154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15480" rIns="15480" tIns="15480" bIns="154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Оператор присваивания «Модуль», он принимает модуль, с помощью двух операндов и присваивает его результат левому операнду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480" marR="154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15480" rIns="15480" tIns="15480" bIns="154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 %= A, эквивалентно C = C % 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480" marR="154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</a:tr>
              <a:tr h="277560">
                <a:tc>
                  <a:txBody>
                    <a:bodyPr lIns="15480" rIns="15480" tIns="15480" bIns="154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&lt;&lt;=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480" marR="154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15480" rIns="15480" tIns="15480" bIns="154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Оператор присваивания «Сдвиг влево»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480" marR="154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15480" rIns="15480" tIns="15480" bIns="154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 &lt;&lt; = 2, это как C = C &lt;&lt; 2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480" marR="154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</a:tr>
              <a:tr h="277560">
                <a:tc>
                  <a:txBody>
                    <a:bodyPr lIns="15480" rIns="15480" tIns="15480" bIns="154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&gt;&gt;=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480" marR="154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15480" rIns="15480" tIns="15480" bIns="154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Оператор присваивания «Сдвиг вправо»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480" marR="154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15480" rIns="15480" tIns="15480" bIns="154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 &gt;&gt;= 2, это как C = C &gt;&gt; 2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480" marR="154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</a:tr>
              <a:tr h="277560">
                <a:tc>
                  <a:txBody>
                    <a:bodyPr lIns="15480" rIns="15480" tIns="15480" bIns="154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&amp;=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480" marR="154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15480" rIns="15480" tIns="15480" bIns="154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Оператор присваивания побитового «И» («AND»)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480" marR="154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15480" rIns="15480" tIns="15480" bIns="154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 &amp;= 2, это как C = C &amp; 2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480" marR="154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</a:tr>
              <a:tr h="399240">
                <a:tc>
                  <a:txBody>
                    <a:bodyPr lIns="15480" rIns="15480" tIns="15480" bIns="154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^=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480" marR="154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15480" rIns="15480" tIns="15480" bIns="154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Оператор присваивания побитового исключающего «ИЛИ» («XOR»)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480" marR="154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15480" rIns="15480" tIns="15480" bIns="154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 ^= 2, это как C = C ^ 2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480" marR="154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</a:tr>
              <a:tr h="278280">
                <a:tc>
                  <a:txBody>
                    <a:bodyPr lIns="15480" rIns="15480" tIns="15480" bIns="154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|=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480" marR="154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15480" rIns="15480" tIns="15480" bIns="154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Оператор присваивания побитового «ИЛИ» («OR»)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480" marR="154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15480" rIns="15480" tIns="15480" bIns="1548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7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 |= 2, это как C = C | 2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5480" marR="1548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If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AE17859-F6A5-4205-9F25-FAF8760EE7D9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3624120" y="1789200"/>
            <a:ext cx="4943160" cy="388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if</a:t>
            </a:r>
            <a:r>
              <a:rPr b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(Логическое выражение) {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	</a:t>
            </a:r>
            <a:r>
              <a:rPr b="1" lang="ru-RU" sz="2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//Выполняется, если истинно</a:t>
            </a:r>
            <a:r>
              <a:rPr b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} </a:t>
            </a:r>
            <a:r>
              <a:rPr b="1" lang="ru-RU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else</a:t>
            </a:r>
            <a:r>
              <a:rPr b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{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	</a:t>
            </a:r>
            <a:r>
              <a:rPr b="1" lang="ru-RU" sz="2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//Выполняется, если ложно</a:t>
            </a:r>
            <a:r>
              <a:rPr b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}</a:t>
            </a:r>
            <a:r>
              <a:rPr b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Switch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93A7D4F-756E-46D9-AEF5-EA14B66B0F44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838080" y="1518480"/>
            <a:ext cx="11969280" cy="4429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switch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(выражение){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ru-RU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case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 значение :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ru-RU" sz="2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//Операторы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ru-RU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break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;  </a:t>
            </a:r>
            <a:r>
              <a:rPr b="0" lang="ru-RU" sz="2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//необязательно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ru-RU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case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 значение :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ru-RU" sz="2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//Операторы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ru-RU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break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; </a:t>
            </a:r>
            <a:r>
              <a:rPr b="0" lang="ru-RU" sz="2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//необязательно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ru-RU" sz="2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//Здесь может быть любое количество операторов case.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ru-RU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default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 : </a:t>
            </a:r>
            <a:r>
              <a:rPr b="0" lang="ru-RU" sz="2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//необязательно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ru-RU" sz="2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//Операторы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}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Циклы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7A4BBEC-0432-494C-8211-05AF75C00982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624120" y="1789200"/>
            <a:ext cx="4943160" cy="388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if</a:t>
            </a:r>
            <a:r>
              <a:rPr b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(Логическое выражение) {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	</a:t>
            </a:r>
            <a:r>
              <a:rPr b="1" lang="ru-RU" sz="2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//Выполняется, если истинно</a:t>
            </a:r>
            <a:r>
              <a:rPr b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} </a:t>
            </a:r>
            <a:r>
              <a:rPr b="1" lang="ru-RU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else</a:t>
            </a:r>
            <a:r>
              <a:rPr b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{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	</a:t>
            </a:r>
            <a:r>
              <a:rPr b="1" lang="ru-RU" sz="2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//Выполняется, если ложно</a:t>
            </a:r>
            <a:r>
              <a:rPr b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}</a:t>
            </a:r>
            <a:r>
              <a:rPr b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183" name="Table 4"/>
          <p:cNvGraphicFramePr/>
          <p:nvPr/>
        </p:nvGraphicFramePr>
        <p:xfrm>
          <a:off x="838080" y="1512000"/>
          <a:ext cx="10515240" cy="462456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350280">
                <a:tc>
                  <a:txBody>
                    <a:bodyPr lIns="37800" rIns="37800" tIns="37800" bIns="37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Цикл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7800" marR="3780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37800" rIns="37800" tIns="37800" bIns="37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Описание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7800" marR="3780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1173240">
                <a:tc>
                  <a:txBody>
                    <a:bodyPr lIns="37800" rIns="37800" tIns="37800" bIns="37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563c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hlinkClick r:id="rId1"/>
                        </a:rPr>
                        <a:t>while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7800" marR="3780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37800" rIns="37800" tIns="37800" bIns="37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Повторяет оператор или группу операторов, пока заданное условие является true. Цикл проверяет условие до выполнения тела цикла.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7800" marR="3780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</a:tr>
              <a:tr h="1173240">
                <a:tc>
                  <a:txBody>
                    <a:bodyPr lIns="37800" rIns="37800" tIns="37800" bIns="37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563c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hlinkClick r:id="rId2"/>
                        </a:rPr>
                        <a:t>for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7800" marR="3780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37800" rIns="37800" tIns="37800" bIns="37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Выполняет последовательность операторов несколько раз и сокращает код, которым управляет переменная цикла.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7800" marR="3780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</a:tr>
              <a:tr h="1173240">
                <a:tc>
                  <a:txBody>
                    <a:bodyPr lIns="37800" rIns="37800" tIns="37800" bIns="37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563c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hlinkClick r:id="rId3"/>
                        </a:rPr>
                        <a:t>улучшенный </a:t>
                      </a:r>
                      <a:r>
                        <a:rPr b="0" lang="ru-RU" sz="1800" spc="-1" strike="noStrike">
                          <a:solidFill>
                            <a:srgbClr val="0563c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hlinkClick r:id="rId4"/>
                        </a:rPr>
                        <a:t>for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7800" marR="3780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37800" rIns="37800" tIns="37800" bIns="37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Выполняет последовательность операторов несколько раз и сокращает код, которым управляет переменная цикла.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7800" marR="3780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</a:tr>
              <a:tr h="898920">
                <a:tc>
                  <a:txBody>
                    <a:bodyPr lIns="37800" rIns="37800" tIns="37800" bIns="37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563c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hlinkClick r:id="rId5"/>
                        </a:rPr>
                        <a:t>do...while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7800" marR="3780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 lIns="37800" rIns="37800" tIns="37800" bIns="3780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Выполняется цикл while, за исключением того, что он проверяет условия в конце тела цикла.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7800" marR="37800">
                    <a:lnL w="7200">
                      <a:solidFill>
                        <a:srgbClr val="cccccc"/>
                      </a:solidFill>
                    </a:lnL>
                    <a:lnR w="7200">
                      <a:solidFill>
                        <a:srgbClr val="cccccc"/>
                      </a:solidFill>
                    </a:lnR>
                    <a:lnT w="7200">
                      <a:solidFill>
                        <a:srgbClr val="cccccc"/>
                      </a:solidFill>
                    </a:lnT>
                    <a:lnB w="7200">
                      <a:solidFill>
                        <a:srgbClr val="cccccc"/>
                      </a:solidFill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Циклы. while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628E008-DE1C-4281-9A6F-C221353163AF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3308760" y="1819080"/>
            <a:ext cx="5574240" cy="388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while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(Логическое выражение) {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//Операторы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}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План занятия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Для чего нужна Java и где она используется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Инструменты разработки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Базовые понятия синтаксиса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Примитивные типы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Операторы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If, switch, while, for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Методы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BC64EF5-208B-4335-BE26-32CAD0C2F9F3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Циклы. for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2FD21ED-2D68-4011-9B31-6A7B6F088505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838080" y="2057760"/>
            <a:ext cx="10379160" cy="388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for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(инициализация; логическое выражение; обновление) {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	</a:t>
            </a:r>
            <a:r>
              <a:rPr b="0" lang="ru-RU" sz="3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//Операторы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}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Методы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1CA75D6-7D5A-4BE4-9A47-F22B3625ABED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2" name="TextShape 3"/>
          <p:cNvSpPr txBox="1"/>
          <p:nvPr/>
        </p:nvSpPr>
        <p:spPr>
          <a:xfrm>
            <a:off x="2067480" y="2048400"/>
            <a:ext cx="8056800" cy="3950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253800" rIns="0" tIns="0" bIns="63360" anchor="ctr"/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modifier returnType </a:t>
            </a:r>
            <a:r>
              <a:rPr b="1" lang="ru-RU" sz="1600" spc="-1" strike="noStrike">
                <a:solidFill>
                  <a:srgbClr val="a31515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nameOfMethod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 (Parameter List) {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// тело метода</a:t>
            </a: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}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buClr>
                <a:srgbClr val="384452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84452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modifier – определяет тип доступа для метода и возможность его использования.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buClr>
                <a:srgbClr val="384452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84452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returnType – метод может возвратить значение.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buClr>
                <a:srgbClr val="384452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84452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nameOfMethod – указывает имя метода.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buClr>
                <a:srgbClr val="384452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84452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Parameter List – перечень параметров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buClr>
                <a:srgbClr val="384452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84452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method body – тело метода определяет метод работы с командами.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Методы. Пример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866172D-457E-47A0-BAE5-D56F16E7D792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3871440" y="2048040"/>
            <a:ext cx="4448880" cy="3950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253800" rIns="0" tIns="0" bIns="63360" anchor="ctr"/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public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 </a:t>
            </a:r>
            <a:r>
              <a:rPr b="1" lang="ru-RU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static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 </a:t>
            </a:r>
            <a:r>
              <a:rPr b="1" lang="ru-RU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int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 </a:t>
            </a:r>
            <a:r>
              <a:rPr b="1" lang="ru-RU" sz="1800" spc="-1" strike="noStrike">
                <a:solidFill>
                  <a:srgbClr val="a31515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methodName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(</a:t>
            </a:r>
            <a:r>
              <a:rPr b="1" lang="ru-RU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int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 a, </a:t>
            </a:r>
            <a:r>
              <a:rPr b="1" lang="ru-RU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int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 b) {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// тело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</a:rPr>
              <a:t>}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384452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Где,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buClr>
                <a:srgbClr val="384452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384452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public static — модификатор;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buClr>
                <a:srgbClr val="384452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384452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int — возвращаемый тип;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buClr>
                <a:srgbClr val="384452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384452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methodName — имя метода;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buClr>
                <a:srgbClr val="384452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384452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a, b — формальные параметры;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buClr>
                <a:srgbClr val="384452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384452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int a, int b — перечень параметров.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Массивы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197" name="Object 2"/>
          <p:cNvGraphicFramePr/>
          <p:nvPr/>
        </p:nvGraphicFramePr>
        <p:xfrm>
          <a:off x="838080" y="1825560"/>
          <a:ext cx="6571440" cy="98064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98" name="Object 1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838080" y="1825560"/>
                    <a:ext cx="6571440" cy="9806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pic>
        <p:nvPicPr>
          <p:cNvPr id="199" name="" descr=""/>
          <p:cNvPicPr/>
          <p:nvPr/>
        </p:nvPicPr>
        <p:blipFill>
          <a:blip r:embed="rId3"/>
          <a:stretch/>
        </p:blipFill>
        <p:spPr>
          <a:xfrm>
            <a:off x="2842920" y="3373560"/>
            <a:ext cx="6484320" cy="2674440"/>
          </a:xfrm>
          <a:prstGeom prst="rect">
            <a:avLst/>
          </a:prstGeom>
          <a:ln>
            <a:noFill/>
          </a:ln>
        </p:spPr>
      </p:pic>
      <p:sp>
        <p:nvSpPr>
          <p:cNvPr id="200" name="TextShape 3"/>
          <p:cNvSpPr txBox="1"/>
          <p:nvPr/>
        </p:nvSpPr>
        <p:spPr>
          <a:xfrm>
            <a:off x="4608000" y="2237760"/>
            <a:ext cx="3528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ИмяТипа[] имяПеременной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rcRect l="29616" t="16794" r="22549" b="7607"/>
          <a:stretch/>
        </p:blipFill>
        <p:spPr>
          <a:xfrm>
            <a:off x="936000" y="936000"/>
            <a:ext cx="5831280" cy="5183640"/>
          </a:xfrm>
          <a:prstGeom prst="rect">
            <a:avLst/>
          </a:prstGeom>
          <a:ln>
            <a:noFill/>
          </a:ln>
        </p:spPr>
      </p:pic>
      <p:sp>
        <p:nvSpPr>
          <p:cNvPr id="203" name="TextShape 2"/>
          <p:cNvSpPr txBox="1"/>
          <p:nvPr/>
        </p:nvSpPr>
        <p:spPr>
          <a:xfrm>
            <a:off x="6864120" y="777240"/>
            <a:ext cx="4943880" cy="519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5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Переменная, объявленная в методе, существует/видна с начала объявления до конца метода.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Переменная, объявленная в блоке кода, существует до конца этого блока кода.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Переменные — аргументы метода — существуют везде внутри метода.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 Переменные класса/объекта существуют все время жизни содержащего их объекта. Их видимость дополнительно регулируется специальными модификаторами доступа: public, private.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500" spc="-1" strike="noStrike">
                <a:solidFill>
                  <a:srgbClr val="99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 Статические переменные классов существуют все время работы программы. Их видимость также определяется модификаторами доступа.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Модификаторы доступа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837720" y="2088000"/>
            <a:ext cx="10466280" cy="3574440"/>
          </a:xfrm>
          <a:prstGeom prst="rect">
            <a:avLst/>
          </a:prstGeom>
          <a:ln>
            <a:noFill/>
          </a:ln>
        </p:spPr>
      </p:pic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-3600" y="0"/>
            <a:ext cx="12177360" cy="6857640"/>
          </a:xfrm>
          <a:prstGeom prst="rect">
            <a:avLst/>
          </a:prstGeom>
          <a:ln>
            <a:noFill/>
          </a:ln>
        </p:spPr>
      </p:pic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Система оценивания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 каждое ДЗ – 10 баллов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Всего 100 баллов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 сдачу после дэдлайна – 50 %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0-24 – неуд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25-44  - уд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45 – 74 – хор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75 – 100 - отл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93185D8-CB1D-4AB0-A56F-32C1366CDAD5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Вспомогательные материалы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https://stepik.org/course/187/syllabus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http://proglang.su/java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https://habr.com/ru/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https://stackoverflow.com/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https://javarush.ru/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Герберт Шилдт. Java 8. Руководство для начинающих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Чат в ТГ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A0FE3FD-76BC-4084-BBF9-4AA00E4782D5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Java – самый популярный язык по индексу Tiobe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B2797DA-8467-4DC0-BC4C-E1B336D07915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90" name="Объект 10" descr=""/>
          <p:cNvPicPr/>
          <p:nvPr/>
        </p:nvPicPr>
        <p:blipFill>
          <a:blip r:embed="rId1"/>
          <a:srcRect l="18866" t="13093" r="20364" b="5136"/>
          <a:stretch/>
        </p:blipFill>
        <p:spPr>
          <a:xfrm>
            <a:off x="3016440" y="1402560"/>
            <a:ext cx="6158520" cy="4661280"/>
          </a:xfrm>
          <a:prstGeom prst="rect">
            <a:avLst/>
          </a:prstGeom>
          <a:ln>
            <a:noFill/>
          </a:ln>
        </p:spPr>
      </p:pic>
      <p:sp>
        <p:nvSpPr>
          <p:cNvPr id="91" name="CustomShape 3"/>
          <p:cNvSpPr/>
          <p:nvPr/>
        </p:nvSpPr>
        <p:spPr>
          <a:xfrm>
            <a:off x="-47520" y="6354360"/>
            <a:ext cx="4196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https://www.tiobe.com/tiobe-index/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Множество готовых библиотек и инструментов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EBE218B-E09E-447A-A0A3-303FF9984E7E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95" name="Picture 2" descr=""/>
          <p:cNvPicPr/>
          <p:nvPr/>
        </p:nvPicPr>
        <p:blipFill>
          <a:blip r:embed="rId1"/>
          <a:stretch/>
        </p:blipFill>
        <p:spPr>
          <a:xfrm>
            <a:off x="838080" y="1825560"/>
            <a:ext cx="5337720" cy="1871280"/>
          </a:xfrm>
          <a:prstGeom prst="rect">
            <a:avLst/>
          </a:prstGeom>
          <a:ln>
            <a:noFill/>
          </a:ln>
        </p:spPr>
      </p:pic>
      <p:pic>
        <p:nvPicPr>
          <p:cNvPr id="96" name="Picture 4" descr=""/>
          <p:cNvPicPr/>
          <p:nvPr/>
        </p:nvPicPr>
        <p:blipFill>
          <a:blip r:embed="rId2"/>
          <a:stretch/>
        </p:blipFill>
        <p:spPr>
          <a:xfrm>
            <a:off x="6383880" y="1952640"/>
            <a:ext cx="4762080" cy="1476000"/>
          </a:xfrm>
          <a:prstGeom prst="rect">
            <a:avLst/>
          </a:prstGeom>
          <a:ln>
            <a:noFill/>
          </a:ln>
        </p:spPr>
      </p:pic>
      <p:pic>
        <p:nvPicPr>
          <p:cNvPr id="97" name="Picture 6" descr=""/>
          <p:cNvPicPr/>
          <p:nvPr/>
        </p:nvPicPr>
        <p:blipFill>
          <a:blip r:embed="rId3"/>
          <a:stretch/>
        </p:blipFill>
        <p:spPr>
          <a:xfrm>
            <a:off x="2135520" y="3697200"/>
            <a:ext cx="2742840" cy="2474280"/>
          </a:xfrm>
          <a:prstGeom prst="rect">
            <a:avLst/>
          </a:prstGeom>
          <a:ln>
            <a:noFill/>
          </a:ln>
        </p:spPr>
      </p:pic>
      <p:pic>
        <p:nvPicPr>
          <p:cNvPr id="98" name="Picture 8" descr=""/>
          <p:cNvPicPr/>
          <p:nvPr/>
        </p:nvPicPr>
        <p:blipFill>
          <a:blip r:embed="rId4"/>
          <a:stretch/>
        </p:blipFill>
        <p:spPr>
          <a:xfrm>
            <a:off x="6557400" y="4393440"/>
            <a:ext cx="4414680" cy="134856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Write Once, Run Everywhere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3F19AFA-D05B-4651-9C66-A408DD4C4F69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2" name="Picture 2" descr=""/>
          <p:cNvPicPr/>
          <p:nvPr/>
        </p:nvPicPr>
        <p:blipFill>
          <a:blip r:embed="rId1"/>
          <a:stretch/>
        </p:blipFill>
        <p:spPr>
          <a:xfrm>
            <a:off x="3890880" y="1593720"/>
            <a:ext cx="4409640" cy="476208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Что написано на Java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AE3F113-3713-4FE1-A7AD-11B4D15A8A98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6" name="Picture 2" descr=""/>
          <p:cNvPicPr/>
          <p:nvPr/>
        </p:nvPicPr>
        <p:blipFill>
          <a:blip r:embed="rId1"/>
          <a:stretch/>
        </p:blipFill>
        <p:spPr>
          <a:xfrm>
            <a:off x="1227600" y="1884600"/>
            <a:ext cx="2142720" cy="2133360"/>
          </a:xfrm>
          <a:prstGeom prst="rect">
            <a:avLst/>
          </a:prstGeom>
          <a:ln>
            <a:noFill/>
          </a:ln>
        </p:spPr>
      </p:pic>
      <p:pic>
        <p:nvPicPr>
          <p:cNvPr id="107" name="Picture 4" descr=""/>
          <p:cNvPicPr/>
          <p:nvPr/>
        </p:nvPicPr>
        <p:blipFill>
          <a:blip r:embed="rId2"/>
          <a:stretch/>
        </p:blipFill>
        <p:spPr>
          <a:xfrm>
            <a:off x="3759840" y="2595240"/>
            <a:ext cx="3493440" cy="948240"/>
          </a:xfrm>
          <a:prstGeom prst="rect">
            <a:avLst/>
          </a:prstGeom>
          <a:ln>
            <a:noFill/>
          </a:ln>
        </p:spPr>
      </p:pic>
      <p:pic>
        <p:nvPicPr>
          <p:cNvPr id="108" name="Picture 6" descr=""/>
          <p:cNvPicPr/>
          <p:nvPr/>
        </p:nvPicPr>
        <p:blipFill>
          <a:blip r:embed="rId3"/>
          <a:stretch/>
        </p:blipFill>
        <p:spPr>
          <a:xfrm>
            <a:off x="6912720" y="3735360"/>
            <a:ext cx="4349880" cy="2250000"/>
          </a:xfrm>
          <a:prstGeom prst="rect">
            <a:avLst/>
          </a:prstGeom>
          <a:ln>
            <a:noFill/>
          </a:ln>
        </p:spPr>
      </p:pic>
      <p:pic>
        <p:nvPicPr>
          <p:cNvPr id="109" name="Picture 8" descr=""/>
          <p:cNvPicPr/>
          <p:nvPr/>
        </p:nvPicPr>
        <p:blipFill>
          <a:blip r:embed="rId4"/>
          <a:stretch/>
        </p:blipFill>
        <p:spPr>
          <a:xfrm>
            <a:off x="7767720" y="2473200"/>
            <a:ext cx="3071880" cy="1192320"/>
          </a:xfrm>
          <a:prstGeom prst="rect">
            <a:avLst/>
          </a:prstGeom>
          <a:ln>
            <a:noFill/>
          </a:ln>
        </p:spPr>
      </p:pic>
      <p:pic>
        <p:nvPicPr>
          <p:cNvPr id="110" name="Picture 12" descr=""/>
          <p:cNvPicPr/>
          <p:nvPr/>
        </p:nvPicPr>
        <p:blipFill>
          <a:blip r:embed="rId5"/>
          <a:stretch/>
        </p:blipFill>
        <p:spPr>
          <a:xfrm>
            <a:off x="3969000" y="4139280"/>
            <a:ext cx="2620080" cy="1476000"/>
          </a:xfrm>
          <a:prstGeom prst="rect">
            <a:avLst/>
          </a:prstGeom>
          <a:ln>
            <a:noFill/>
          </a:ln>
        </p:spPr>
      </p:pic>
      <p:pic>
        <p:nvPicPr>
          <p:cNvPr id="111" name="Picture 14" descr=""/>
          <p:cNvPicPr/>
          <p:nvPr/>
        </p:nvPicPr>
        <p:blipFill>
          <a:blip r:embed="rId6"/>
          <a:stretch/>
        </p:blipFill>
        <p:spPr>
          <a:xfrm>
            <a:off x="1448640" y="4153320"/>
            <a:ext cx="1909800" cy="155016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Инструменты разработки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838080" y="2360520"/>
            <a:ext cx="6178320" cy="2427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JDK – набор инструментов для разработки и запуска приложений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Intellij IDEA – среда разработки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Maven – система сборки проекта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– система контроля версий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24BBCD6-34BA-4E1D-BC53-D9699FD9FE62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5" name="Picture 2" descr=""/>
          <p:cNvPicPr/>
          <p:nvPr/>
        </p:nvPicPr>
        <p:blipFill>
          <a:blip r:embed="rId1"/>
          <a:stretch/>
        </p:blipFill>
        <p:spPr>
          <a:xfrm>
            <a:off x="6567840" y="1481040"/>
            <a:ext cx="4785480" cy="418716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Java Development Kit (JDK)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C834AA8-00AC-40BC-9EC7-3CD178E4DEE0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9" name="Picture 10" descr=""/>
          <p:cNvPicPr/>
          <p:nvPr/>
        </p:nvPicPr>
        <p:blipFill>
          <a:blip r:embed="rId1"/>
          <a:stretch/>
        </p:blipFill>
        <p:spPr>
          <a:xfrm>
            <a:off x="2664360" y="1496160"/>
            <a:ext cx="6863400" cy="49964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2019-10-13T11:18:52Z</dcterms:created>
  <dc:creator>Stepan Shcherbakov</dc:creator>
  <dc:description/>
  <dc:language>ru-RU</dc:language>
  <cp:lastModifiedBy/>
  <dcterms:modified xsi:type="dcterms:W3CDTF">2019-10-14T01:44:43Z</dcterms:modified>
  <cp:revision>18</cp:revision>
  <dc:subject/>
  <dc:title>Java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34</vt:i4>
  </property>
</Properties>
</file>