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8" r:id="rId2"/>
    <p:sldId id="259" r:id="rId3"/>
    <p:sldId id="257" r:id="rId4"/>
    <p:sldId id="261" r:id="rId5"/>
    <p:sldId id="293" r:id="rId6"/>
    <p:sldId id="295" r:id="rId7"/>
    <p:sldId id="296" r:id="rId8"/>
    <p:sldId id="305" r:id="rId9"/>
    <p:sldId id="286" r:id="rId10"/>
    <p:sldId id="287" r:id="rId11"/>
    <p:sldId id="288" r:id="rId12"/>
    <p:sldId id="289" r:id="rId13"/>
    <p:sldId id="298" r:id="rId14"/>
    <p:sldId id="299" r:id="rId15"/>
    <p:sldId id="300" r:id="rId16"/>
    <p:sldId id="301" r:id="rId17"/>
    <p:sldId id="302" r:id="rId18"/>
    <p:sldId id="297" r:id="rId19"/>
    <p:sldId id="290" r:id="rId20"/>
    <p:sldId id="285" r:id="rId21"/>
    <p:sldId id="303" r:id="rId22"/>
    <p:sldId id="304" r:id="rId23"/>
    <p:sldId id="292" r:id="rId24"/>
    <p:sldId id="26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86CB6E71-1798-6144-974F-4BFC45D39646}">
          <p14:sldIdLst>
            <p14:sldId id="258"/>
            <p14:sldId id="259"/>
          </p14:sldIdLst>
        </p14:section>
        <p14:section name="I. Tổng quan" id="{1A27CC1A-6537-0D4F-8227-79215BE93EEB}">
          <p14:sldIdLst>
            <p14:sldId id="257"/>
          </p14:sldIdLst>
        </p14:section>
        <p14:section name="II. Cơ sở lý thuyết" id="{DEDE22E2-6316-EC41-87A1-861EEC08B84C}">
          <p14:sldIdLst>
            <p14:sldId id="261"/>
            <p14:sldId id="293"/>
            <p14:sldId id="295"/>
            <p14:sldId id="296"/>
            <p14:sldId id="305"/>
          </p14:sldIdLst>
        </p14:section>
        <p14:section name="III. Nội dung thực hiện" id="{60B13C71-A0CA-644B-A313-678F88BCB295}">
          <p14:sldIdLst>
            <p14:sldId id="286"/>
            <p14:sldId id="287"/>
            <p14:sldId id="288"/>
            <p14:sldId id="289"/>
            <p14:sldId id="298"/>
            <p14:sldId id="299"/>
            <p14:sldId id="300"/>
            <p14:sldId id="301"/>
            <p14:sldId id="302"/>
            <p14:sldId id="297"/>
            <p14:sldId id="290"/>
          </p14:sldIdLst>
        </p14:section>
        <p14:section name="IV. Kết luận" id="{858841DA-5F1E-9D4F-B31B-6E07FABA9227}">
          <p14:sldIdLst>
            <p14:sldId id="285"/>
            <p14:sldId id="303"/>
            <p14:sldId id="304"/>
            <p14:sldId id="292"/>
          </p14:sldIdLst>
        </p14:section>
        <p14:section name="The end" id="{E5A3BEF8-E3B7-0E49-95E8-E11C80DB57F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0F36B-87DB-4190-A68A-5C746EBB89CC}">
  <a:tblStyle styleId="{2AE0F36B-87DB-4190-A68A-5C746EBB89C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84668"/>
  </p:normalViewPr>
  <p:slideViewPr>
    <p:cSldViewPr snapToGrid="0" snapToObjects="1">
      <p:cViewPr>
        <p:scale>
          <a:sx n="112" d="100"/>
          <a:sy n="112" d="100"/>
        </p:scale>
        <p:origin x="20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5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100.0</c:v>
                </c:pt>
                <c:pt idx="4">
                  <c:v>200.0</c:v>
                </c:pt>
                <c:pt idx="5">
                  <c:v>500.0</c:v>
                </c:pt>
                <c:pt idx="6">
                  <c:v>1000.0</c:v>
                </c:pt>
                <c:pt idx="7">
                  <c:v>1500.0</c:v>
                </c:pt>
              </c:numCache>
            </c:numRef>
          </c:cat>
          <c:val>
            <c:numRef>
              <c:f>Sheet1!$D$2:$D$9</c:f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Khả năng nhận dạng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accent6"/>
              </a:solidFill>
            </a:ln>
            <a:effectLst>
              <a:innerShdw blurRad="114300">
                <a:schemeClr val="accent2"/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accent6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100.0</c:v>
                </c:pt>
                <c:pt idx="4">
                  <c:v>200.0</c:v>
                </c:pt>
                <c:pt idx="5">
                  <c:v>500.0</c:v>
                </c:pt>
                <c:pt idx="6">
                  <c:v>1000.0</c:v>
                </c:pt>
                <c:pt idx="7">
                  <c:v>1500.0</c:v>
                </c:pt>
              </c:numCache>
            </c:numRef>
          </c:cat>
          <c:val>
            <c:numRef>
              <c:f>Sheet1!$B$2:$B$9</c:f>
              <c:numCache>
                <c:formatCode>0.00%</c:formatCode>
                <c:ptCount val="8"/>
                <c:pt idx="0">
                  <c:v>0.181</c:v>
                </c:pt>
                <c:pt idx="1">
                  <c:v>0.7</c:v>
                </c:pt>
                <c:pt idx="2">
                  <c:v>0.807</c:v>
                </c:pt>
                <c:pt idx="3">
                  <c:v>0.888</c:v>
                </c:pt>
                <c:pt idx="4">
                  <c:v>0.895</c:v>
                </c:pt>
                <c:pt idx="5">
                  <c:v>0.896</c:v>
                </c:pt>
                <c:pt idx="6">
                  <c:v>0.884</c:v>
                </c:pt>
                <c:pt idx="7">
                  <c:v>0.875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Độ lỗi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Lbl>
              <c:idx val="0"/>
              <c:layout>
                <c:manualLayout>
                  <c:x val="0.0324074074074074"/>
                  <c:y val="-0.0198412698412698"/>
                </c:manualLayout>
              </c:layout>
              <c:tx>
                <c:rich>
                  <a:bodyPr/>
                  <a:lstStyle/>
                  <a:p>
                    <a:r>
                      <a:rPr lang="nb-NO"/>
                      <a:t>0.0369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185185185185185"/>
                  <c:y val="-0.00396825396825397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0.0057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254629629629629"/>
                  <c:y val="-0.0238095238095239"/>
                </c:manualLayout>
              </c:layout>
              <c:tx>
                <c:rich>
                  <a:bodyPr/>
                  <a:lstStyle/>
                  <a:p>
                    <a:r>
                      <a:rPr lang="nb-NO"/>
                      <a:t>0.0032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347222222222221"/>
                  <c:y val="-0.00396825396825411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231481481481481"/>
                  <c:y val="-0.00396825396825411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277777777777778"/>
                  <c:y val="-0.00793650793650808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347222222222222"/>
                  <c:y val="-0.00793650793650808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231481481481481"/>
                  <c:y val="-0.00793650793650808"/>
                </c:manualLayout>
              </c:layout>
              <c:tx>
                <c:rich>
                  <a:bodyPr/>
                  <a:lstStyle/>
                  <a:p>
                    <a:r>
                      <a:rPr lang="is-IS"/>
                      <a:t>0.0005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100.0</c:v>
                </c:pt>
                <c:pt idx="4">
                  <c:v>200.0</c:v>
                </c:pt>
                <c:pt idx="5">
                  <c:v>500.0</c:v>
                </c:pt>
                <c:pt idx="6">
                  <c:v>1000.0</c:v>
                </c:pt>
                <c:pt idx="7">
                  <c:v>1500.0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0.369</c:v>
                </c:pt>
                <c:pt idx="1">
                  <c:v>0.057</c:v>
                </c:pt>
                <c:pt idx="2">
                  <c:v>0.032</c:v>
                </c:pt>
                <c:pt idx="3">
                  <c:v>0.006</c:v>
                </c:pt>
                <c:pt idx="4">
                  <c:v>0.006</c:v>
                </c:pt>
                <c:pt idx="5">
                  <c:v>0.005</c:v>
                </c:pt>
                <c:pt idx="6">
                  <c:v>0.005</c:v>
                </c:pt>
                <c:pt idx="7">
                  <c:v>0.005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-2119432416"/>
        <c:axId val="2138488592"/>
      </c:barChart>
      <c:catAx>
        <c:axId val="-211943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488592"/>
        <c:crosses val="autoZero"/>
        <c:auto val="1"/>
        <c:lblAlgn val="ctr"/>
        <c:lblOffset val="100"/>
        <c:noMultiLvlLbl val="0"/>
      </c:catAx>
      <c:valAx>
        <c:axId val="21384885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-211943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11138-892B-9C42-B012-D13043CB15D7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EBFB7-08CB-0942-B406-C77D48BF55AB}">
      <dgm:prSet custT="1"/>
      <dgm:spPr/>
      <dgm:t>
        <a:bodyPr/>
        <a:lstStyle/>
        <a:p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nơ-ron lớp ẩn: (</a:t>
          </a:r>
          <a:r>
            <a:rPr lang="vi-VN" sz="24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70</a:t>
          </a:r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90</a:t>
          </a:r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CD6BE99A-256D-A94D-B97F-36B006BAC404}" type="parTrans" cxnId="{3D53A367-3C5A-D749-8A96-4D5779E72BC2}">
      <dgm:prSet/>
      <dgm:spPr/>
      <dgm:t>
        <a:bodyPr/>
        <a:lstStyle/>
        <a:p>
          <a:endParaRPr lang="en-US"/>
        </a:p>
      </dgm:t>
    </dgm:pt>
    <dgm:pt modelId="{0EF79366-1AA8-304D-BA4D-D9C3819FB975}" type="sibTrans" cxnId="{3D53A367-3C5A-D749-8A96-4D5779E72BC2}">
      <dgm:prSet/>
      <dgm:spPr/>
      <dgm:t>
        <a:bodyPr/>
        <a:lstStyle/>
        <a:p>
          <a:endParaRPr lang="en-US"/>
        </a:p>
      </dgm:t>
    </dgm:pt>
    <dgm:pt modelId="{C1FDCC69-B04D-D048-95FD-82917D5C6CBB}" type="pres">
      <dgm:prSet presAssocID="{07A11138-892B-9C42-B012-D13043CB15D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18C3B426-DD8E-6A4E-AD1E-BE5BC5699DA1}" type="pres">
      <dgm:prSet presAssocID="{07A11138-892B-9C42-B012-D13043CB15D7}" presName="arrowNode" presStyleLbl="node1" presStyleIdx="0" presStyleCnt="1" custAng="16140747" custScaleX="64160" custScaleY="52938" custLinFactNeighborX="-40476" custLinFactNeighborY="-21637"/>
      <dgm:spPr/>
    </dgm:pt>
    <dgm:pt modelId="{E2AC8E9E-BFD8-864A-996B-1C4C061C89C4}" type="pres">
      <dgm:prSet presAssocID="{9A4EBFB7-08CB-0942-B406-C77D48BF55AB}" presName="txNode1" presStyleLbl="revTx" presStyleIdx="0" presStyleCnt="1" custScaleX="225896" custLinFactX="82432" custLinFactNeighborX="100000" custLinFactNeighborY="-23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3A367-3C5A-D749-8A96-4D5779E72BC2}" srcId="{07A11138-892B-9C42-B012-D13043CB15D7}" destId="{9A4EBFB7-08CB-0942-B406-C77D48BF55AB}" srcOrd="0" destOrd="0" parTransId="{CD6BE99A-256D-A94D-B97F-36B006BAC404}" sibTransId="{0EF79366-1AA8-304D-BA4D-D9C3819FB975}"/>
    <dgm:cxn modelId="{54ED8EC3-8503-8A4A-BE27-B7C2CA5AB5A3}" type="presOf" srcId="{9A4EBFB7-08CB-0942-B406-C77D48BF55AB}" destId="{E2AC8E9E-BFD8-864A-996B-1C4C061C89C4}" srcOrd="0" destOrd="0" presId="urn:microsoft.com/office/officeart/2009/3/layout/DescendingProcess"/>
    <dgm:cxn modelId="{D9A1FB09-A208-A44D-86B7-FAF900CE3E1F}" type="presOf" srcId="{07A11138-892B-9C42-B012-D13043CB15D7}" destId="{C1FDCC69-B04D-D048-95FD-82917D5C6CBB}" srcOrd="0" destOrd="0" presId="urn:microsoft.com/office/officeart/2009/3/layout/DescendingProcess"/>
    <dgm:cxn modelId="{BF65A776-951A-E541-B86B-0E9AD19FA845}" type="presParOf" srcId="{C1FDCC69-B04D-D048-95FD-82917D5C6CBB}" destId="{18C3B426-DD8E-6A4E-AD1E-BE5BC5699DA1}" srcOrd="0" destOrd="0" presId="urn:microsoft.com/office/officeart/2009/3/layout/DescendingProcess"/>
    <dgm:cxn modelId="{3A5E49A5-238E-874C-AD46-87368287CCA5}" type="presParOf" srcId="{C1FDCC69-B04D-D048-95FD-82917D5C6CBB}" destId="{E2AC8E9E-BFD8-864A-996B-1C4C061C89C4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0221C-D27D-EC40-925A-B9A6E49E54B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08E339-58B8-0642-8AAE-78106330CE8A}">
      <dgm:prSet phldrT="[Text]" custT="1"/>
      <dgm:spPr/>
      <dgm:t>
        <a:bodyPr/>
        <a:lstStyle/>
        <a:p>
          <a:r>
            <a:rPr lang="vi-VN" sz="28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Tốc độ học: (</a:t>
          </a:r>
          <a:r>
            <a:rPr lang="vi-VN" sz="28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0.3</a:t>
          </a:r>
          <a:r>
            <a:rPr lang="vi-VN" sz="28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8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0.8</a:t>
          </a:r>
          <a:r>
            <a:rPr lang="vi-VN" sz="28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8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DADFCFD0-A728-B544-99E0-EB7A76B81CB9}" type="sibTrans" cxnId="{D3435E56-FF07-484D-9685-8B6FCE55170C}">
      <dgm:prSet/>
      <dgm:spPr/>
      <dgm:t>
        <a:bodyPr/>
        <a:lstStyle/>
        <a:p>
          <a:endParaRPr lang="en-US"/>
        </a:p>
      </dgm:t>
    </dgm:pt>
    <dgm:pt modelId="{7BCA5EA1-C831-CE45-AAB5-600A4C468D8E}" type="parTrans" cxnId="{D3435E56-FF07-484D-9685-8B6FCE55170C}">
      <dgm:prSet/>
      <dgm:spPr/>
      <dgm:t>
        <a:bodyPr/>
        <a:lstStyle/>
        <a:p>
          <a:endParaRPr lang="en-US"/>
        </a:p>
      </dgm:t>
    </dgm:pt>
    <dgm:pt modelId="{D2145D86-53CB-D64A-BED3-C330648B88CB}" type="pres">
      <dgm:prSet presAssocID="{F7F0221C-D27D-EC40-925A-B9A6E49E54B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27E1D5E-E0C3-D848-85FE-193405E38E21}" type="pres">
      <dgm:prSet presAssocID="{F7F0221C-D27D-EC40-925A-B9A6E49E54BD}" presName="arrowNode" presStyleLbl="node1" presStyleIdx="0" presStyleCnt="1" custAng="9859303" custScaleX="150424"/>
      <dgm:spPr/>
      <dgm:t>
        <a:bodyPr/>
        <a:lstStyle/>
        <a:p>
          <a:endParaRPr lang="en-US"/>
        </a:p>
      </dgm:t>
    </dgm:pt>
    <dgm:pt modelId="{D7C79077-2C78-6F4D-821C-B9C0172961D7}" type="pres">
      <dgm:prSet presAssocID="{1C08E339-58B8-0642-8AAE-78106330CE8A}" presName="txNode1" presStyleLbl="revTx" presStyleIdx="0" presStyleCnt="1" custScaleX="365855" custLinFactY="25126" custLinFactNeighborX="-8496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C2967-DB62-F74F-8D74-A8CD621B1FD2}" type="presOf" srcId="{F7F0221C-D27D-EC40-925A-B9A6E49E54BD}" destId="{D2145D86-53CB-D64A-BED3-C330648B88CB}" srcOrd="0" destOrd="0" presId="urn:microsoft.com/office/officeart/2009/3/layout/DescendingProcess"/>
    <dgm:cxn modelId="{D3435E56-FF07-484D-9685-8B6FCE55170C}" srcId="{F7F0221C-D27D-EC40-925A-B9A6E49E54BD}" destId="{1C08E339-58B8-0642-8AAE-78106330CE8A}" srcOrd="0" destOrd="0" parTransId="{7BCA5EA1-C831-CE45-AAB5-600A4C468D8E}" sibTransId="{DADFCFD0-A728-B544-99E0-EB7A76B81CB9}"/>
    <dgm:cxn modelId="{B19C7B55-7A21-1940-8451-AFE6BE8A8842}" type="presOf" srcId="{1C08E339-58B8-0642-8AAE-78106330CE8A}" destId="{D7C79077-2C78-6F4D-821C-B9C0172961D7}" srcOrd="0" destOrd="0" presId="urn:microsoft.com/office/officeart/2009/3/layout/DescendingProcess"/>
    <dgm:cxn modelId="{CC648E9E-17EE-8B4C-88E3-6AC9E86B9E08}" type="presParOf" srcId="{D2145D86-53CB-D64A-BED3-C330648B88CB}" destId="{D27E1D5E-E0C3-D848-85FE-193405E38E21}" srcOrd="0" destOrd="0" presId="urn:microsoft.com/office/officeart/2009/3/layout/DescendingProcess"/>
    <dgm:cxn modelId="{7817D01E-D303-E64D-897F-E34EE6094CB4}" type="presParOf" srcId="{D2145D86-53CB-D64A-BED3-C330648B88CB}" destId="{D7C79077-2C78-6F4D-821C-B9C0172961D7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0221C-D27D-EC40-925A-B9A6E49E54BD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08E339-58B8-0642-8AAE-78106330CE8A}">
      <dgm:prSet phldrT="[Text]" custT="1"/>
      <dgm:spPr/>
      <dgm:t>
        <a:bodyPr/>
        <a:lstStyle/>
        <a:p>
          <a:pPr algn="l"/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Ngưỡng lỗi: </a:t>
          </a:r>
          <a:r>
            <a:rPr lang="vi-VN" sz="24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0.0004</a:t>
          </a:r>
          <a:endParaRPr lang="en-US" sz="2400" dirty="0">
            <a:solidFill>
              <a:schemeClr val="accent5">
                <a:lumMod val="75000"/>
              </a:schemeClr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DADFCFD0-A728-B544-99E0-EB7A76B81CB9}" type="sibTrans" cxnId="{D3435E56-FF07-484D-9685-8B6FCE55170C}">
      <dgm:prSet/>
      <dgm:spPr/>
      <dgm:t>
        <a:bodyPr/>
        <a:lstStyle/>
        <a:p>
          <a:endParaRPr lang="en-US"/>
        </a:p>
      </dgm:t>
    </dgm:pt>
    <dgm:pt modelId="{7BCA5EA1-C831-CE45-AAB5-600A4C468D8E}" type="parTrans" cxnId="{D3435E56-FF07-484D-9685-8B6FCE55170C}">
      <dgm:prSet/>
      <dgm:spPr/>
      <dgm:t>
        <a:bodyPr/>
        <a:lstStyle/>
        <a:p>
          <a:endParaRPr lang="en-US"/>
        </a:p>
      </dgm:t>
    </dgm:pt>
    <dgm:pt modelId="{034C62C4-2C2C-5E4D-AA68-E624C45CD520}">
      <dgm:prSet phldrT="[Text]" custT="1"/>
      <dgm:spPr/>
      <dgm:t>
        <a:bodyPr/>
        <a:lstStyle/>
        <a:p>
          <a:pPr algn="l"/>
          <a:r>
            <a:rPr lang="vi-VN" sz="24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lần lăp:</a:t>
          </a:r>
          <a:r>
            <a:rPr lang="vi-VN" sz="24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 (</a:t>
          </a:r>
          <a:r>
            <a:rPr lang="vi-VN" sz="24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500</a:t>
          </a:r>
          <a:r>
            <a:rPr lang="vi-VN" sz="24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1000</a:t>
          </a:r>
          <a:r>
            <a:rPr lang="vi-VN" sz="24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gm:t>
    </dgm:pt>
    <dgm:pt modelId="{B51AA114-A6AB-5D40-BA9D-84F39A005F9C}" type="parTrans" cxnId="{5BC34089-E03D-9347-8AF2-4A0CADE63216}">
      <dgm:prSet/>
      <dgm:spPr/>
      <dgm:t>
        <a:bodyPr/>
        <a:lstStyle/>
        <a:p>
          <a:endParaRPr lang="en-US"/>
        </a:p>
      </dgm:t>
    </dgm:pt>
    <dgm:pt modelId="{E67E8B32-F37D-6847-91EC-3653A58E3636}" type="sibTrans" cxnId="{5BC34089-E03D-9347-8AF2-4A0CADE63216}">
      <dgm:prSet/>
      <dgm:spPr/>
      <dgm:t>
        <a:bodyPr/>
        <a:lstStyle/>
        <a:p>
          <a:endParaRPr lang="en-US"/>
        </a:p>
      </dgm:t>
    </dgm:pt>
    <dgm:pt modelId="{D2145D86-53CB-D64A-BED3-C330648B88CB}" type="pres">
      <dgm:prSet presAssocID="{F7F0221C-D27D-EC40-925A-B9A6E49E54BD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27E1D5E-E0C3-D848-85FE-193405E38E21}" type="pres">
      <dgm:prSet presAssocID="{F7F0221C-D27D-EC40-925A-B9A6E49E54BD}" presName="arrowNode" presStyleLbl="node1" presStyleIdx="0" presStyleCnt="1" custAng="10017264" custScaleX="150424" custLinFactNeighborX="14834" custLinFactNeighborY="12073"/>
      <dgm:spPr/>
      <dgm:t>
        <a:bodyPr/>
        <a:lstStyle/>
        <a:p>
          <a:endParaRPr lang="en-US"/>
        </a:p>
      </dgm:t>
    </dgm:pt>
    <dgm:pt modelId="{D7C79077-2C78-6F4D-821C-B9C0172961D7}" type="pres">
      <dgm:prSet presAssocID="{1C08E339-58B8-0642-8AAE-78106330CE8A}" presName="txNode1" presStyleLbl="revTx" presStyleIdx="0" presStyleCnt="2" custScaleX="236937" custLinFactNeighborX="9067" custLinFactNeighborY="10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A9BD4-31BF-1E4C-9BDD-046E1D74D4AC}" type="pres">
      <dgm:prSet presAssocID="{034C62C4-2C2C-5E4D-AA68-E624C45CD520}" presName="txNode2" presStyleLbl="revTx" presStyleIdx="1" presStyleCnt="2" custScaleX="198254" custLinFactY="-187177" custLinFactNeighborX="-94226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73559-525B-F748-B2C5-775970EEC433}" type="presOf" srcId="{1C08E339-58B8-0642-8AAE-78106330CE8A}" destId="{D7C79077-2C78-6F4D-821C-B9C0172961D7}" srcOrd="0" destOrd="0" presId="urn:microsoft.com/office/officeart/2009/3/layout/DescendingProcess"/>
    <dgm:cxn modelId="{7EB5662B-4FBD-094D-B56D-F47CAD9A2A28}" type="presOf" srcId="{F7F0221C-D27D-EC40-925A-B9A6E49E54BD}" destId="{D2145D86-53CB-D64A-BED3-C330648B88CB}" srcOrd="0" destOrd="0" presId="urn:microsoft.com/office/officeart/2009/3/layout/DescendingProcess"/>
    <dgm:cxn modelId="{D3435E56-FF07-484D-9685-8B6FCE55170C}" srcId="{F7F0221C-D27D-EC40-925A-B9A6E49E54BD}" destId="{1C08E339-58B8-0642-8AAE-78106330CE8A}" srcOrd="0" destOrd="0" parTransId="{7BCA5EA1-C831-CE45-AAB5-600A4C468D8E}" sibTransId="{DADFCFD0-A728-B544-99E0-EB7A76B81CB9}"/>
    <dgm:cxn modelId="{05084819-ACD6-4945-B539-2B4F408D9350}" type="presOf" srcId="{034C62C4-2C2C-5E4D-AA68-E624C45CD520}" destId="{606A9BD4-31BF-1E4C-9BDD-046E1D74D4AC}" srcOrd="0" destOrd="0" presId="urn:microsoft.com/office/officeart/2009/3/layout/DescendingProcess"/>
    <dgm:cxn modelId="{5BC34089-E03D-9347-8AF2-4A0CADE63216}" srcId="{F7F0221C-D27D-EC40-925A-B9A6E49E54BD}" destId="{034C62C4-2C2C-5E4D-AA68-E624C45CD520}" srcOrd="1" destOrd="0" parTransId="{B51AA114-A6AB-5D40-BA9D-84F39A005F9C}" sibTransId="{E67E8B32-F37D-6847-91EC-3653A58E3636}"/>
    <dgm:cxn modelId="{30B932CE-F37B-9B4E-85BE-CBE30BA54D71}" type="presParOf" srcId="{D2145D86-53CB-D64A-BED3-C330648B88CB}" destId="{D27E1D5E-E0C3-D848-85FE-193405E38E21}" srcOrd="0" destOrd="0" presId="urn:microsoft.com/office/officeart/2009/3/layout/DescendingProcess"/>
    <dgm:cxn modelId="{89488881-B55A-8343-B131-88A08F48A3B0}" type="presParOf" srcId="{D2145D86-53CB-D64A-BED3-C330648B88CB}" destId="{D7C79077-2C78-6F4D-821C-B9C0172961D7}" srcOrd="1" destOrd="0" presId="urn:microsoft.com/office/officeart/2009/3/layout/DescendingProcess"/>
    <dgm:cxn modelId="{92C51D9E-EC5C-4A4C-A25E-8F1343F5EA7B}" type="presParOf" srcId="{D2145D86-53CB-D64A-BED3-C330648B88CB}" destId="{606A9BD4-31BF-1E4C-9BDD-046E1D74D4AC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3B426-DD8E-6A4E-AD1E-BE5BC5699DA1}">
      <dsp:nvSpPr>
        <dsp:cNvPr id="0" name=""/>
        <dsp:cNvSpPr/>
      </dsp:nvSpPr>
      <dsp:spPr>
        <a:xfrm rot="20537121">
          <a:off x="2585067" y="744034"/>
          <a:ext cx="1675060" cy="1674707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AC8E9E-BFD8-864A-996B-1C4C061C89C4}">
      <dsp:nvSpPr>
        <dsp:cNvPr id="0" name=""/>
        <dsp:cNvSpPr/>
      </dsp:nvSpPr>
      <dsp:spPr>
        <a:xfrm>
          <a:off x="3958232" y="315531"/>
          <a:ext cx="3623167" cy="63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nơ-ron lớp ẩn: (</a:t>
          </a:r>
          <a:r>
            <a:rPr lang="vi-VN" sz="24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70</a:t>
          </a: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90</a:t>
          </a: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kern="12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3958232" y="315531"/>
        <a:ext cx="3623167" cy="630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1D5E-E0C3-D848-85FE-193405E38E21}">
      <dsp:nvSpPr>
        <dsp:cNvPr id="0" name=""/>
        <dsp:cNvSpPr/>
      </dsp:nvSpPr>
      <dsp:spPr>
        <a:xfrm rot="14255677">
          <a:off x="1957738" y="-99881"/>
          <a:ext cx="1808066" cy="27118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79077-2C78-6F4D-821C-B9C0172961D7}">
      <dsp:nvSpPr>
        <dsp:cNvPr id="0" name=""/>
        <dsp:cNvSpPr/>
      </dsp:nvSpPr>
      <dsp:spPr>
        <a:xfrm>
          <a:off x="0" y="502918"/>
          <a:ext cx="3740532" cy="40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Tốc độ học: (</a:t>
          </a:r>
          <a:r>
            <a:rPr lang="vi-VN" sz="28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0.3</a:t>
          </a:r>
          <a:r>
            <a:rPr lang="vi-VN" sz="28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8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0.8</a:t>
          </a:r>
          <a:r>
            <a:rPr lang="vi-VN" sz="28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800" kern="12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0" y="502918"/>
        <a:ext cx="3740532" cy="401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1D5E-E0C3-D848-85FE-193405E38E21}">
      <dsp:nvSpPr>
        <dsp:cNvPr id="0" name=""/>
        <dsp:cNvSpPr/>
      </dsp:nvSpPr>
      <dsp:spPr>
        <a:xfrm rot="14413638">
          <a:off x="1514067" y="229519"/>
          <a:ext cx="2040244" cy="3060054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79077-2C78-6F4D-821C-B9C0172961D7}">
      <dsp:nvSpPr>
        <dsp:cNvPr id="0" name=""/>
        <dsp:cNvSpPr/>
      </dsp:nvSpPr>
      <dsp:spPr>
        <a:xfrm>
          <a:off x="114415" y="47549"/>
          <a:ext cx="2733538" cy="45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Ngưỡng lỗi: </a:t>
          </a:r>
          <a:r>
            <a:rPr lang="vi-VN" sz="2400" kern="120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0.0004</a:t>
          </a:r>
          <a:endParaRPr lang="en-US" sz="2400" kern="1200" dirty="0">
            <a:solidFill>
              <a:schemeClr val="accent5">
                <a:lumMod val="75000"/>
              </a:schemeClr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114415" y="47549"/>
        <a:ext cx="2733538" cy="453542"/>
      </dsp:txXfrm>
    </dsp:sp>
    <dsp:sp modelId="{606A9BD4-31BF-1E4C-9BDD-046E1D74D4AC}">
      <dsp:nvSpPr>
        <dsp:cNvPr id="0" name=""/>
        <dsp:cNvSpPr/>
      </dsp:nvSpPr>
      <dsp:spPr>
        <a:xfrm>
          <a:off x="123833" y="625085"/>
          <a:ext cx="3090882" cy="45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Số lần lăp:</a:t>
          </a:r>
          <a:r>
            <a:rPr lang="vi-VN" sz="2400" kern="12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 (</a:t>
          </a:r>
          <a:r>
            <a:rPr lang="vi-VN" sz="2400" kern="12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500</a:t>
          </a:r>
          <a:r>
            <a:rPr lang="vi-VN" sz="2400" kern="12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; </a:t>
          </a:r>
          <a:r>
            <a:rPr lang="vi-VN" sz="2400" kern="1200" baseline="0" dirty="0" smtClean="0">
              <a:solidFill>
                <a:schemeClr val="accent5">
                  <a:lumMod val="75000"/>
                </a:schemeClr>
              </a:solidFill>
              <a:latin typeface="Segoe UI" charset="0"/>
              <a:ea typeface="Segoe UI" charset="0"/>
              <a:cs typeface="Segoe UI" charset="0"/>
            </a:rPr>
            <a:t>1000</a:t>
          </a:r>
          <a:r>
            <a:rPr lang="vi-VN" sz="2400" kern="1200" baseline="0" dirty="0" smtClean="0">
              <a:solidFill>
                <a:srgbClr val="002060"/>
              </a:solidFill>
              <a:latin typeface="Segoe UI" charset="0"/>
              <a:ea typeface="Segoe UI" charset="0"/>
              <a:cs typeface="Segoe UI" charset="0"/>
            </a:rPr>
            <a:t>)</a:t>
          </a:r>
          <a:endParaRPr lang="en-US" sz="2400" kern="1200" dirty="0">
            <a:solidFill>
              <a:srgbClr val="002060"/>
            </a:solidFill>
            <a:latin typeface="Segoe UI" charset="0"/>
            <a:ea typeface="Segoe UI" charset="0"/>
            <a:cs typeface="Segoe UI" charset="0"/>
          </a:endParaRPr>
        </a:p>
      </dsp:txBody>
      <dsp:txXfrm>
        <a:off x="123833" y="625085"/>
        <a:ext cx="3090882" cy="45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2406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4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Nói về quá trình huấn luyện mạng là đi tìm bộ trọng số tốt nhất cho bài toán</a:t>
            </a:r>
          </a:p>
          <a:p>
            <a:r>
              <a:rPr lang="vi-VN" dirty="0" smtClean="0"/>
              <a:t>Nói về lan truyền ngược</a:t>
            </a:r>
          </a:p>
          <a:p>
            <a:r>
              <a:rPr lang="vi-VN" dirty="0" smtClean="0"/>
              <a:t>Việc đi tìm các tham số huấn luyện chủ yếu dựa vào kinh nghiệm và bài toán cụ thể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0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Tốc độ học tăng từ 0.1 -&gt; 0.8 =&gt; độ lỗi cũng giảm</a:t>
            </a:r>
          </a:p>
          <a:p>
            <a:r>
              <a:rPr lang="vi-VN" dirty="0" smtClean="0"/>
              <a:t>Sau 0.8 tốc độ học tăng nhưng độ lỗi k giảm</a:t>
            </a:r>
          </a:p>
          <a:p>
            <a:r>
              <a:rPr lang="vi-VN" dirty="0" smtClean="0"/>
              <a:t>=&gt;</a:t>
            </a:r>
            <a:r>
              <a:rPr lang="vi-VN" baseline="0" dirty="0" smtClean="0"/>
              <a:t> Chọn tốc độ học trong khoảng 0.3=&gt;0.8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Khi tăng số lằn lặp lên</a:t>
            </a:r>
            <a:r>
              <a:rPr lang="vi-VN" baseline="0" dirty="0" smtClean="0"/>
              <a:t> </a:t>
            </a:r>
            <a:r>
              <a:rPr lang="vi-VN" dirty="0" smtClean="0"/>
              <a:t>thì độ lỗi giảm và khả năng nhận dạng cũng tăng</a:t>
            </a:r>
          </a:p>
          <a:p>
            <a:r>
              <a:rPr lang="vi-VN" dirty="0" smtClean="0"/>
              <a:t>Tuy nhiên khi tăng khi tăng trên khoảng 100 thì độ lỗi hầu như không giảm nữa mà khả năng nhận dạng cũng k tăng thêm</a:t>
            </a:r>
          </a:p>
          <a:p>
            <a:r>
              <a:rPr lang="vi-VN" dirty="0" smtClean="0"/>
              <a:t>=&gt; Chọn ngưỡng lỗi 0.0004</a:t>
            </a:r>
            <a:r>
              <a:rPr lang="vi-VN" baseline="0" dirty="0" smtClean="0"/>
              <a:t> và số lân lặp trong khoảng 500=&gt;1000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Kết quả xây dựng mạng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9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SGK lớp 4 gồm có 5 phần lớn. Trong phạm vi đề tài chỉ xây dựng bài tập minh hoạ cho phần học từ vựng Phonics.</a:t>
            </a:r>
          </a:p>
          <a:p>
            <a:r>
              <a:rPr lang="vi-VN" dirty="0" smtClean="0"/>
              <a:t>Chi tiết các yêu cầu:</a:t>
            </a:r>
          </a:p>
          <a:p>
            <a:r>
              <a:rPr lang="vi-VN" dirty="0" smtClean="0"/>
              <a:t>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98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NodeJs chỉ là framework,</a:t>
            </a:r>
            <a:r>
              <a:rPr lang="vi-VN" baseline="0" dirty="0" smtClean="0"/>
              <a:t> nhà phát triển phải làm tất cả.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5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6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42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8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8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890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52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Hiên nay lĩnh vực trí tuệ nhân tạo đẫ và đang được áp dụng vào rất nhiều các lĩnh vực, </a:t>
            </a:r>
          </a:p>
          <a:p>
            <a:pPr lvl="0">
              <a:spcBef>
                <a:spcPts val="0"/>
              </a:spcBef>
              <a:buNone/>
            </a:pPr>
            <a:r>
              <a:rPr lang="vi-VN" dirty="0" smtClean="0"/>
              <a:t>Bên canh đó nền tảng NodeJS</a:t>
            </a:r>
            <a:r>
              <a:rPr lang="vi-VN" baseline="0" dirty="0" smtClean="0"/>
              <a:t> và các CSDL phi quan hệ đang mà một xu hướng của các nhà phát triển trên thế giới</a:t>
            </a:r>
          </a:p>
          <a:p>
            <a:pPr lvl="0">
              <a:spcBef>
                <a:spcPts val="0"/>
              </a:spcBef>
              <a:buNone/>
            </a:pPr>
            <a:r>
              <a:rPr lang="vi-VN" baseline="0" dirty="0" smtClean="0"/>
              <a:t>=&gt;&gt; đó là lý do chọn đề tài</a:t>
            </a:r>
          </a:p>
          <a:p>
            <a:pPr lvl="0">
              <a:spcBef>
                <a:spcPts val="0"/>
              </a:spcBef>
              <a:buNone/>
            </a:pP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5483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93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Gộp NodeJS và MongoDB làm 1. 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NodeJS là framework phát triển ứng dụng bằng ngôn nghữ Javascript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Khác với C#, PHP, Java, Đặc điểm của Javascript là ngôn</a:t>
            </a:r>
            <a:r>
              <a:rPr lang="vi-VN" baseline="0" dirty="0" smtClean="0"/>
              <a:t> ngữ bất đồng bộ =&gt; Làm cho ứng dụng có tốc độ nhanh hơn</a:t>
            </a:r>
          </a:p>
          <a:p>
            <a:pPr marL="171450" indent="-171450">
              <a:buFontTx/>
              <a:buChar char="-"/>
            </a:pPr>
            <a:r>
              <a:rPr lang="vi-VN" baseline="0" dirty="0" smtClean="0"/>
              <a:t>Khả năng phát triển rất mạnh với môi cấu trúc ứn dụng nhà phát triển có thể tuỳ biến, </a:t>
            </a:r>
          </a:p>
          <a:p>
            <a:pPr marL="171450" indent="-171450">
              <a:buFontTx/>
              <a:buChar char="-"/>
            </a:pPr>
            <a:r>
              <a:rPr lang="vi-VN" baseline="0" dirty="0" smtClean="0"/>
              <a:t>Cộng dộng phát triển mạnh, cài đặt module dễ dàng, (có thể hiểu là thư viện)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Mã nguồn mở miễn phí</a:t>
            </a:r>
          </a:p>
          <a:p>
            <a:pPr marL="171450" indent="-171450">
              <a:buFontTx/>
              <a:buChar char="-"/>
            </a:pPr>
            <a:endParaRPr lang="vi-VN" dirty="0" smtClean="0"/>
          </a:p>
          <a:p>
            <a:pPr marL="171450" indent="-171450">
              <a:buFontTx/>
              <a:buChar char="-"/>
            </a:pPr>
            <a:r>
              <a:rPr lang="vi-VN" dirty="0" smtClean="0"/>
              <a:t>MongoDB và Redis là CSDL phi quan hệ (noSQL), với các đặc điểm ưu việt 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Giống như C#</a:t>
            </a:r>
            <a:r>
              <a:rPr lang="vi-VN" baseline="0" dirty="0" smtClean="0"/>
              <a:t> với SQLSever, PHP và mysql, </a:t>
            </a:r>
            <a:r>
              <a:rPr lang="en-US" dirty="0" smtClean="0"/>
              <a:t>C</a:t>
            </a:r>
            <a:r>
              <a:rPr lang="vi-VN" dirty="0" smtClean="0"/>
              <a:t>ó thể xem là sự kết hợp hoàn hảo giữa NodeJS và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Ý tưởng sinh học là tái tạo cấu trúc bộ não con người, </a:t>
            </a:r>
          </a:p>
          <a:p>
            <a:r>
              <a:rPr lang="vi-VN" dirty="0" smtClean="0"/>
              <a:t>Về mặt bản chất toán học, đó là đi tìm một siêu phẳng trong không gian n chiều.</a:t>
            </a:r>
          </a:p>
          <a:p>
            <a:pPr marL="171450" indent="-171450">
              <a:buFontTx/>
              <a:buChar char="-"/>
            </a:pPr>
            <a:r>
              <a:rPr lang="vi-VN" dirty="0" smtClean="0"/>
              <a:t>Lấy ví dụ trong trường hợp không gian 2 chiều</a:t>
            </a:r>
          </a:p>
          <a:p>
            <a:pPr marL="171450" indent="-171450">
              <a:buFontTx/>
              <a:buChar char="-"/>
            </a:pPr>
            <a:endParaRPr lang="vi-VN" dirty="0" smtClean="0"/>
          </a:p>
          <a:p>
            <a:pPr marL="171450" indent="-171450">
              <a:buFontTx/>
              <a:buChar char="-"/>
            </a:pPr>
            <a:r>
              <a:rPr lang="vi-VN" dirty="0" smtClean="0"/>
              <a:t>Nêu các vấn đề trong xây dựng mạng neural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Nói về mô hình nhận dạng chữ viết tay. </a:t>
            </a:r>
            <a:r>
              <a:rPr lang="en-US" dirty="0" smtClean="0"/>
              <a:t>Q</a:t>
            </a:r>
            <a:r>
              <a:rPr lang="vi-VN" dirty="0" smtClean="0"/>
              <a:t>uá trình xử lý ảnh, trích đặc trưng trình bày chi tiết trong phần xây</a:t>
            </a:r>
            <a:r>
              <a:rPr lang="vi-VN" baseline="0" dirty="0" smtClean="0"/>
              <a:t> dựng ứng dụng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6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Nói về bài toán nhận dạng chữ viết tay. </a:t>
            </a:r>
            <a:r>
              <a:rPr lang="en-US" dirty="0" smtClean="0"/>
              <a:t>Q</a:t>
            </a:r>
            <a:r>
              <a:rPr lang="vi-VN" dirty="0" smtClean="0"/>
              <a:t>uá trình xử lý ảnh, trích đặc trưng trình bày chi tiết trong phần xây</a:t>
            </a:r>
            <a:r>
              <a:rPr lang="vi-VN" baseline="0" dirty="0" smtClean="0"/>
              <a:t> dựng ứng dụng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8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0" name="Shape 172"/>
          <p:cNvGrpSpPr/>
          <p:nvPr userDrawn="1"/>
        </p:nvGrpSpPr>
        <p:grpSpPr>
          <a:xfrm rot="10800000">
            <a:off x="-9" y="-2"/>
            <a:ext cx="2989014" cy="1052054"/>
            <a:chOff x="5575241" y="4472722"/>
            <a:chExt cx="2202829" cy="670794"/>
          </a:xfrm>
        </p:grpSpPr>
        <p:sp>
          <p:nvSpPr>
            <p:cNvPr id="21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44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5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42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  <a:solidFill>
            <a:schemeClr val="accent1"/>
          </a:solidFill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8740" y="11488"/>
            <a:ext cx="7609259" cy="822960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113603"/>
            <a:ext cx="5492400" cy="69324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i="1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vi-VN" dirty="0" smtClean="0"/>
              <a:t>Nguyễn Tất Chủ</a:t>
            </a:r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618004" cy="822960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latin typeface="Arial Unicode MS" charset="0"/>
                  <a:ea typeface="Arial Unicode MS" charset="0"/>
                  <a:cs typeface="Arial Unicode MS" charset="0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109114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2" name="Shape 80"/>
          <p:cNvSpPr txBox="1"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sz="1300" i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vi-VN" dirty="0" smtClean="0"/>
              <a:t>Nguyễn Tất Chủ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9" y="-2"/>
            <a:ext cx="2989014" cy="105205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9" name="Shape 144"/>
          <p:cNvGrpSpPr/>
          <p:nvPr userDrawn="1"/>
        </p:nvGrpSpPr>
        <p:grpSpPr>
          <a:xfrm>
            <a:off x="4552335" y="4522838"/>
            <a:ext cx="4600627" cy="620677"/>
            <a:chOff x="5589287" y="4472722"/>
            <a:chExt cx="6686825" cy="670794"/>
          </a:xfrm>
        </p:grpSpPr>
        <p:sp>
          <p:nvSpPr>
            <p:cNvPr id="20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1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25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23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3"/>
          <p:cNvGrpSpPr/>
          <p:nvPr userDrawn="1"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9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1" name="Shape 80"/>
          <p:cNvSpPr txBox="1">
            <a:spLocks noGrp="1"/>
          </p:cNvSpPr>
          <p:nvPr>
            <p:ph type="sldNum" idx="12"/>
          </p:nvPr>
        </p:nvSpPr>
        <p:spPr>
          <a:xfrm>
            <a:off x="7411000" y="4636500"/>
            <a:ext cx="1694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i="1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vi-VN" dirty="0" smtClean="0"/>
              <a:t>Nguyễn Tất Chủ</a:t>
            </a:r>
            <a:endParaRPr lang="en" dirty="0"/>
          </a:p>
        </p:txBody>
      </p:sp>
      <p:grpSp>
        <p:nvGrpSpPr>
          <p:cNvPr id="22" name="Shape 172"/>
          <p:cNvGrpSpPr/>
          <p:nvPr userDrawn="1"/>
        </p:nvGrpSpPr>
        <p:grpSpPr>
          <a:xfrm rot="10800000">
            <a:off x="-9" y="-2"/>
            <a:ext cx="2989014" cy="1052054"/>
            <a:chOff x="5575241" y="4472722"/>
            <a:chExt cx="2202829" cy="670794"/>
          </a:xfrm>
        </p:grpSpPr>
        <p:sp>
          <p:nvSpPr>
            <p:cNvPr id="2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28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26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87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0" y="809264"/>
            <a:ext cx="9144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4800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BÁO CÁO ĐỒ ÁN</a:t>
            </a:r>
            <a:endParaRPr lang="en" sz="4800" dirty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472964" y="1908761"/>
            <a:ext cx="8198069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Segoe UI" charset="0"/>
                <a:ea typeface="Segoe UI" charset="0"/>
                <a:cs typeface="Segoe UI" charset="0"/>
              </a:rPr>
              <a:t>XÂY DỰNG ỨNG DỤNG HỖ TRỢ HỌC TỪ VỰNG TIẾNG ANH SỬ DỤNG GIẢI THUẬT PHÂN LỚP DỮ LIỆU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4" y="265235"/>
            <a:ext cx="565049" cy="565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29" y="265235"/>
            <a:ext cx="565049" cy="565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9378" y="3539691"/>
            <a:ext cx="425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CBHD: </a:t>
            </a:r>
            <a:r>
              <a:rPr lang="vi-VN" sz="2000" dirty="0" smtClean="0">
                <a:solidFill>
                  <a:srgbClr val="002060"/>
                </a:solidFill>
                <a:latin typeface="Chalkboard SE" charset="0"/>
                <a:ea typeface="Chalkboard SE" charset="0"/>
                <a:cs typeface="Chalkboard SE" charset="0"/>
              </a:rPr>
              <a:t>Ths. Phạm Thị Kim Ngoan</a:t>
            </a:r>
            <a:endParaRPr lang="en-US" sz="2000" dirty="0">
              <a:solidFill>
                <a:srgbClr val="00206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9378" y="3939801"/>
            <a:ext cx="368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70C0"/>
                </a:solidFill>
                <a:latin typeface="Chalkboard SE" charset="0"/>
                <a:ea typeface="Chalkboard SE" charset="0"/>
                <a:cs typeface="Chalkboard SE" charset="0"/>
              </a:rPr>
              <a:t>SVTH: </a:t>
            </a:r>
            <a:r>
              <a:rPr lang="vi-VN" sz="2000" dirty="0" smtClean="0">
                <a:solidFill>
                  <a:srgbClr val="002060"/>
                </a:solidFill>
                <a:latin typeface="Chalkboard SE" charset="0"/>
                <a:ea typeface="Chalkboard SE" charset="0"/>
                <a:cs typeface="Chalkboard SE" charset="0"/>
              </a:rPr>
              <a:t>Nguyễn Tất Chủ</a:t>
            </a:r>
            <a:endParaRPr lang="en-US" sz="2000" dirty="0">
              <a:solidFill>
                <a:srgbClr val="002060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9378" y="4667698"/>
            <a:ext cx="435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i="1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Nha Trang, tháng 6 - 2017</a:t>
            </a:r>
            <a:endParaRPr lang="en-US" i="1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03"/>
            <a:ext cx="6306675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bộ dữ liệu</a:t>
            </a:r>
            <a:endParaRPr lang="en-US" sz="2400" dirty="0"/>
          </a:p>
        </p:txBody>
      </p:sp>
      <p:sp>
        <p:nvSpPr>
          <p:cNvPr id="6" name="Shape 267"/>
          <p:cNvSpPr txBox="1">
            <a:spLocks noGrp="1"/>
          </p:cNvSpPr>
          <p:nvPr>
            <p:ph type="body" idx="1"/>
          </p:nvPr>
        </p:nvSpPr>
        <p:spPr>
          <a:xfrm>
            <a:off x="908053" y="806843"/>
            <a:ext cx="3378300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Nội dung thực hiện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Xây dựng bộ dữ liệu 26 ký tự in thường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4489900" y="806843"/>
            <a:ext cx="4544769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Cách thực hiện</a:t>
            </a:r>
            <a:endParaRPr lang="vi-VN" sz="2000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Scan chữ viết tay cá nhân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Xử lý ảnh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Trích đặc trưng </a:t>
            </a: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và lưu dưới dạng JSON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3" y="3088459"/>
            <a:ext cx="7762460" cy="1357145"/>
          </a:xfrm>
          <a:prstGeom prst="rect">
            <a:avLst/>
          </a:prstGeom>
          <a:ln>
            <a:noFill/>
          </a:ln>
        </p:spPr>
      </p:pic>
      <p:sp>
        <p:nvSpPr>
          <p:cNvPr id="20" name="Shape 584"/>
          <p:cNvSpPr/>
          <p:nvPr/>
        </p:nvSpPr>
        <p:spPr>
          <a:xfrm>
            <a:off x="1065986" y="933961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901"/>
          <p:cNvGrpSpPr/>
          <p:nvPr/>
        </p:nvGrpSpPr>
        <p:grpSpPr>
          <a:xfrm>
            <a:off x="5567220" y="936440"/>
            <a:ext cx="209262" cy="331770"/>
            <a:chOff x="6718575" y="2318625"/>
            <a:chExt cx="256950" cy="407375"/>
          </a:xfrm>
        </p:grpSpPr>
        <p:sp>
          <p:nvSpPr>
            <p:cNvPr id="2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64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03"/>
            <a:ext cx="6306675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bộ dữ liệu</a:t>
            </a:r>
            <a:endParaRPr lang="en-US" sz="2400" dirty="0"/>
          </a:p>
        </p:txBody>
      </p:sp>
      <p:sp>
        <p:nvSpPr>
          <p:cNvPr id="10" name="Shape 284"/>
          <p:cNvSpPr txBox="1">
            <a:spLocks noGrp="1"/>
          </p:cNvSpPr>
          <p:nvPr>
            <p:ph type="body" idx="1"/>
          </p:nvPr>
        </p:nvSpPr>
        <p:spPr>
          <a:xfrm>
            <a:off x="0" y="1035358"/>
            <a:ext cx="4432852" cy="26123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vi-VN" sz="20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Cách trích rút và lưu trữ đặc trưng</a:t>
            </a:r>
            <a:endParaRPr lang="vi-VN" sz="2000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Sử dụng phương pháp Zoning</a:t>
            </a:r>
          </a:p>
          <a:p>
            <a:pPr marL="342900" indent="-342900"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Lưu kết quả trích rút dưới dạng JSON</a:t>
            </a:r>
          </a:p>
          <a:p>
            <a:pPr algn="ctr">
              <a:buNone/>
            </a:pPr>
            <a:endParaRPr lang="vi-VN" sz="2000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64" y="1035358"/>
            <a:ext cx="2149113" cy="2453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/>
          <a:stretch/>
        </p:blipFill>
        <p:spPr>
          <a:xfrm>
            <a:off x="6459477" y="1035358"/>
            <a:ext cx="2645923" cy="2464474"/>
          </a:xfrm>
          <a:prstGeom prst="rect">
            <a:avLst/>
          </a:prstGeom>
        </p:spPr>
      </p:pic>
      <p:sp>
        <p:nvSpPr>
          <p:cNvPr id="16" name="Notched Right Arrow 15"/>
          <p:cNvSpPr/>
          <p:nvPr/>
        </p:nvSpPr>
        <p:spPr>
          <a:xfrm>
            <a:off x="6459477" y="1867692"/>
            <a:ext cx="727671" cy="536713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2435" y="3004453"/>
            <a:ext cx="569607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Cấu trúc:</a:t>
            </a:r>
          </a:p>
          <a:p>
            <a:pPr>
              <a:spcAft>
                <a:spcPts val="100"/>
              </a:spcAft>
            </a:pPr>
            <a:r>
              <a:rPr lang="vi-VN" sz="1600" b="1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[</a:t>
            </a: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{</a:t>
            </a: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     </a:t>
            </a:r>
            <a:r>
              <a:rPr lang="vi-VN" sz="1600" dirty="0">
                <a:solidFill>
                  <a:schemeClr val="accent3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input</a:t>
            </a: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: [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&lt;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đặc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 smtClean="0">
                <a:latin typeface="Segoe UI" charset="0"/>
                <a:ea typeface="Segoe UI" charset="0"/>
                <a:cs typeface="Segoe UI" charset="0"/>
              </a:rPr>
              <a:t>tr</a:t>
            </a:r>
            <a:r>
              <a:rPr lang="vi-VN" sz="1600" i="1" dirty="0" smtClean="0">
                <a:latin typeface="Segoe UI" charset="0"/>
                <a:ea typeface="Segoe UI" charset="0"/>
                <a:cs typeface="Segoe UI" charset="0"/>
              </a:rPr>
              <a:t>ư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ng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: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điểm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ảnh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trắng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– 0, </a:t>
            </a:r>
            <a:r>
              <a:rPr lang="en-US" sz="1600" i="1" dirty="0" err="1" smtClean="0">
                <a:latin typeface="Segoe UI" charset="0"/>
                <a:ea typeface="Segoe UI" charset="0"/>
                <a:cs typeface="Segoe UI" charset="0"/>
              </a:rPr>
              <a:t>đi</a:t>
            </a:r>
            <a:r>
              <a:rPr lang="vi-VN" sz="1600" i="1" dirty="0" smtClean="0">
                <a:latin typeface="Segoe UI" charset="0"/>
                <a:ea typeface="Segoe UI" charset="0"/>
                <a:cs typeface="Segoe UI" charset="0"/>
              </a:rPr>
              <a:t>ể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m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ảnh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đen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– 1&gt; </a:t>
            </a: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]</a:t>
            </a:r>
          </a:p>
          <a:p>
            <a:pPr>
              <a:spcAft>
                <a:spcPts val="100"/>
              </a:spcAft>
            </a:pPr>
            <a:r>
              <a:rPr lang="en-US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     </a:t>
            </a:r>
            <a:r>
              <a:rPr lang="vi-VN" sz="1600" dirty="0">
                <a:solidFill>
                  <a:schemeClr val="accent3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output</a:t>
            </a:r>
            <a:r>
              <a:rPr lang="vi-VN" sz="16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: [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&lt;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mảng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xác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 vị trí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sô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thư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tư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̣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ky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́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tư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̣ t</a:t>
            </a:r>
            <a:r>
              <a:rPr lang="vi-VN" sz="1600" i="1" dirty="0">
                <a:latin typeface="Segoe UI" charset="0"/>
                <a:ea typeface="Segoe UI" charset="0"/>
                <a:cs typeface="Segoe UI" charset="0"/>
              </a:rPr>
              <a:t>ươ</a:t>
            </a:r>
            <a:r>
              <a:rPr lang="en-US" sz="1600" i="1" dirty="0">
                <a:latin typeface="Segoe UI" charset="0"/>
                <a:ea typeface="Segoe UI" charset="0"/>
                <a:cs typeface="Segoe UI" charset="0"/>
              </a:rPr>
              <a:t>ng </a:t>
            </a:r>
            <a:r>
              <a:rPr lang="en-US" sz="1600" i="1" dirty="0" err="1">
                <a:latin typeface="Segoe UI" charset="0"/>
                <a:ea typeface="Segoe UI" charset="0"/>
                <a:cs typeface="Segoe UI" charset="0"/>
              </a:rPr>
              <a:t>ứng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&gt;</a:t>
            </a:r>
            <a:r>
              <a:rPr lang="vi-VN" sz="16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]</a:t>
            </a:r>
            <a:endParaRPr lang="vi-VN" sz="1600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  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}</a:t>
            </a:r>
          </a:p>
          <a:p>
            <a:pPr>
              <a:spcAft>
                <a:spcPts val="100"/>
              </a:spcAft>
            </a:pPr>
            <a:r>
              <a:rPr lang="vi-VN" sz="1600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787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20" name="Shape 269"/>
          <p:cNvSpPr txBox="1">
            <a:spLocks/>
          </p:cNvSpPr>
          <p:nvPr/>
        </p:nvSpPr>
        <p:spPr>
          <a:xfrm>
            <a:off x="0" y="726833"/>
            <a:ext cx="4544769" cy="32622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Cách xây dựng mạng</a:t>
            </a:r>
            <a:endParaRPr lang="vi-VN" sz="2000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Sử dụng module brain hỗ trợ 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Xác định cấu trúc (</a:t>
            </a:r>
            <a:r>
              <a:rPr lang="vi-VN" sz="2000" i="1" dirty="0" smtClean="0">
                <a:latin typeface="Segoe UI" charset="0"/>
                <a:ea typeface="Segoe UI" charset="0"/>
                <a:cs typeface="Segoe UI" charset="0"/>
              </a:rPr>
              <a:t>đầu vào, đầu ra, số neural lớn ẩn)</a:t>
            </a: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b="1" u="sng" dirty="0" smtClean="0">
                <a:latin typeface="Segoe UI" charset="0"/>
                <a:ea typeface="Segoe UI" charset="0"/>
                <a:cs typeface="Segoe UI" charset="0"/>
              </a:rPr>
              <a:t>Huấn luyện mạng </a:t>
            </a:r>
            <a:r>
              <a:rPr lang="vi-VN" sz="2000" i="1" dirty="0" smtClean="0">
                <a:latin typeface="Segoe UI" charset="0"/>
                <a:ea typeface="Segoe UI" charset="0"/>
                <a:cs typeface="Segoe UI" charset="0"/>
              </a:rPr>
              <a:t>(tìm các tham số huấn luyện)</a:t>
            </a:r>
            <a:endParaRPr lang="vi-VN" sz="2000" b="1" i="1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Đánh giá năng lực mạng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Lưu trữ mạng dưới dạng JSON</a:t>
            </a:r>
          </a:p>
        </p:txBody>
      </p:sp>
      <p:grpSp>
        <p:nvGrpSpPr>
          <p:cNvPr id="24" name="Shape 901"/>
          <p:cNvGrpSpPr/>
          <p:nvPr/>
        </p:nvGrpSpPr>
        <p:grpSpPr>
          <a:xfrm>
            <a:off x="884026" y="806843"/>
            <a:ext cx="209262" cy="331770"/>
            <a:chOff x="6718575" y="2318625"/>
            <a:chExt cx="256950" cy="407375"/>
          </a:xfrm>
        </p:grpSpPr>
        <p:sp>
          <p:nvSpPr>
            <p:cNvPr id="25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49" y="858063"/>
            <a:ext cx="4109646" cy="32619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547035" y="3889167"/>
            <a:ext cx="2759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i="1" dirty="0" smtClean="0">
                <a:latin typeface="Segoe UI" charset="0"/>
                <a:ea typeface="Segoe UI" charset="0"/>
                <a:cs typeface="Segoe UI" charset="0"/>
              </a:rPr>
              <a:t>Minh hoạ quá trình huấn luyện</a:t>
            </a:r>
            <a:endParaRPr lang="en-US" sz="1600" i="1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78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477078" y="838434"/>
            <a:ext cx="3715497" cy="1641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3" y="865143"/>
            <a:ext cx="2734752" cy="39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buNone/>
            </a:pPr>
            <a:r>
              <a:rPr lang="vi-VN" sz="1800" b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Cấu trúc </a:t>
            </a: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mạng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Mô hình MLP 3 lớp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b="1" dirty="0">
                <a:latin typeface="Segoe UI" charset="0"/>
                <a:ea typeface="Segoe UI" charset="0"/>
                <a:cs typeface="Segoe UI" charset="0"/>
              </a:rPr>
              <a:t>150 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nơ-ron đầu vào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b="1" dirty="0">
                <a:latin typeface="Segoe UI" charset="0"/>
                <a:ea typeface="Segoe UI" charset="0"/>
                <a:cs typeface="Segoe UI" charset="0"/>
              </a:rPr>
              <a:t>26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 nơ-ron đầu 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ra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Tập training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70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%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Tập testing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30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%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lvl="0" algn="just">
              <a:lnSpc>
                <a:spcPct val="130000"/>
              </a:lnSpc>
              <a:buNone/>
            </a:pPr>
            <a:endParaRPr lang="vi-VN" sz="18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Shape 444"/>
          <p:cNvSpPr txBox="1">
            <a:spLocks/>
          </p:cNvSpPr>
          <p:nvPr/>
        </p:nvSpPr>
        <p:spPr>
          <a:xfrm>
            <a:off x="2750355" y="806842"/>
            <a:ext cx="2896065" cy="4336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 smtClean="0"/>
              <a:t>Các tham số khởi tạo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Sử dụng hàm truyền sigmoid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Trọng số khởi tạo trong khoảng (-0.4; +0.2)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/>
              <a:t>Momentum: 0.3</a:t>
            </a:r>
          </a:p>
        </p:txBody>
      </p:sp>
      <p:sp>
        <p:nvSpPr>
          <p:cNvPr id="22" name="Shape 445"/>
          <p:cNvSpPr txBox="1">
            <a:spLocks/>
          </p:cNvSpPr>
          <p:nvPr/>
        </p:nvSpPr>
        <p:spPr>
          <a:xfrm>
            <a:off x="5863590" y="806842"/>
            <a:ext cx="3120390" cy="35044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/>
              <a:t>N</a:t>
            </a:r>
            <a:r>
              <a:rPr lang="vi-VN" sz="1800" b="1" dirty="0" smtClean="0"/>
              <a:t>hiệm vụ</a:t>
            </a:r>
            <a:endParaRPr lang="vi-VN" sz="1800" b="1" dirty="0"/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accent2">
                    <a:lumMod val="50000"/>
                  </a:schemeClr>
                </a:solidFill>
              </a:rPr>
              <a:t>Xác định số Neural lớp ẩn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accent2">
                    <a:lumMod val="50000"/>
                  </a:schemeClr>
                </a:solidFill>
              </a:rPr>
              <a:t>Xác định tốc độ học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accent2">
                    <a:lumMod val="50000"/>
                  </a:schemeClr>
                </a:solidFill>
              </a:rPr>
              <a:t>Xác định ngưỡng lỗi và tốc độ học</a:t>
            </a:r>
          </a:p>
          <a:p>
            <a:pPr marL="28575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endParaRPr lang="vi-VN" sz="1800" dirty="0"/>
          </a:p>
          <a:p>
            <a:endParaRPr lang="en" sz="1800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394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3196227" cy="39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i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Xác định số nơ-ron lớp ẩn</a:t>
            </a: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Sử dụng ngưỡng lỗi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0.0001</a:t>
            </a:r>
            <a:endParaRPr lang="vi-VN" sz="1800" b="1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Số lần lặp tối đa: 80</a:t>
            </a: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Hằng số học 0.3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03482"/>
              </p:ext>
            </p:extLst>
          </p:nvPr>
        </p:nvGraphicFramePr>
        <p:xfrm>
          <a:off x="202759" y="2757540"/>
          <a:ext cx="8412480" cy="1723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8449"/>
                <a:gridCol w="614432"/>
                <a:gridCol w="576881"/>
                <a:gridCol w="583444"/>
                <a:gridCol w="607866"/>
                <a:gridCol w="595656"/>
                <a:gridCol w="595656"/>
                <a:gridCol w="565675"/>
                <a:gridCol w="625638"/>
                <a:gridCol w="595656"/>
                <a:gridCol w="613127"/>
              </a:tblGrid>
              <a:tr h="417662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Số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neural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170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</a:tr>
              <a:tr h="835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Phần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trăm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nhận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  <a:effectLst/>
                        </a:rPr>
                        <a:t>dạng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76.4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88.7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88.9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90.3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89.6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89.0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89.1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88.9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88.8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88.1</a:t>
                      </a:r>
                      <a:endParaRPr lang="en-US" sz="1600" dirty="0"/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70034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vi-VN" sz="1600" dirty="0">
                          <a:solidFill>
                            <a:schemeClr val="bg1"/>
                          </a:solidFill>
                          <a:effectLst/>
                        </a:rPr>
                        <a:t>ời gian huấn luyện (s)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9.6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27.5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43.8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60.6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77.9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78.6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97.8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124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138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167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2424255"/>
              </p:ext>
            </p:extLst>
          </p:nvPr>
        </p:nvGraphicFramePr>
        <p:xfrm>
          <a:off x="1524000" y="539750"/>
          <a:ext cx="7581400" cy="394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3196227" cy="395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i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Xác định tốc độ học</a:t>
            </a: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Sử dụng ngưỡng lỗi </a:t>
            </a:r>
            <a:r>
              <a:rPr lang="vi-VN" sz="1800" b="1" dirty="0" smtClean="0">
                <a:latin typeface="Segoe UI" charset="0"/>
                <a:ea typeface="Segoe UI" charset="0"/>
                <a:cs typeface="Segoe UI" charset="0"/>
              </a:rPr>
              <a:t>0.0001</a:t>
            </a:r>
            <a:endParaRPr lang="vi-VN" sz="1800" b="1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 algn="just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Số lần lặp tối đa: 100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9599"/>
              </p:ext>
            </p:extLst>
          </p:nvPr>
        </p:nvGraphicFramePr>
        <p:xfrm>
          <a:off x="3542151" y="865142"/>
          <a:ext cx="5373248" cy="3283947"/>
        </p:xfrm>
        <a:graphic>
          <a:graphicData uri="http://schemas.openxmlformats.org/drawingml/2006/table">
            <a:tbl>
              <a:tblPr firstRow="1" firstCol="1" bandRow="1"/>
              <a:tblGrid>
                <a:gridCol w="1186333"/>
                <a:gridCol w="604749"/>
                <a:gridCol w="628525"/>
                <a:gridCol w="567562"/>
                <a:gridCol w="643157"/>
                <a:gridCol w="607798"/>
                <a:gridCol w="567562"/>
                <a:gridCol w="567562"/>
              </a:tblGrid>
              <a:tr h="1021157"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Tốc độ học</a:t>
                      </a:r>
                    </a:p>
                    <a:p>
                      <a:pPr indent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vi-VN" sz="1300" b="1" dirty="0" smtClean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  <a:p>
                      <a:pPr indent="0" algn="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300" dirty="0" smtClean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  <a:p>
                      <a:pPr indent="0" algn="just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Số lần lặp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0.1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0.3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0.5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0.8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1.0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1.5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2.0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0.0367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0.0313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0.0267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0.0233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0.0231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0.0222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0.0242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0.0058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0.0027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0.0015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0.0012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20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0.0031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0.0013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0.0011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0.0010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0.0010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0.0009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0.0011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50</a:t>
                      </a:r>
                      <a:endParaRPr lang="en-US" sz="1300" b="1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0.0014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0. 0008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0.0010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5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b="1" dirty="0" smtClean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100</a:t>
                      </a:r>
                      <a:endParaRPr lang="en-US" sz="1300" b="1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0.0009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0.0007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0.0005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0.0006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vi-VN" sz="1300" dirty="0">
                          <a:effectLst/>
                          <a:latin typeface="Segoe UI" charset="0"/>
                          <a:ea typeface="Segoe UI" charset="0"/>
                          <a:cs typeface="Segoe UI" charset="0"/>
                        </a:rPr>
                        <a:t>0.0009</a:t>
                      </a:r>
                      <a:endParaRPr lang="en-US" sz="1300" dirty="0">
                        <a:effectLst/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50031" marR="500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5109821"/>
              </p:ext>
            </p:extLst>
          </p:nvPr>
        </p:nvGraphicFramePr>
        <p:xfrm>
          <a:off x="15602" y="2948940"/>
          <a:ext cx="4693558" cy="251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5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/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4224928" cy="299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i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Xác ngưỡng lỗi và số lần huấn luyện tối đa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29522189"/>
              </p:ext>
            </p:extLst>
          </p:nvPr>
        </p:nvGraphicFramePr>
        <p:xfrm>
          <a:off x="3313966" y="98298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9827330"/>
              </p:ext>
            </p:extLst>
          </p:nvPr>
        </p:nvGraphicFramePr>
        <p:xfrm>
          <a:off x="15602" y="2308860"/>
          <a:ext cx="4693558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7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 nhận dạng chữ viết tay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Shape 443"/>
          <p:cNvSpPr txBox="1">
            <a:spLocks/>
          </p:cNvSpPr>
          <p:nvPr/>
        </p:nvSpPr>
        <p:spPr>
          <a:xfrm>
            <a:off x="15602" y="865143"/>
            <a:ext cx="4476388" cy="2361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18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Kết quả xây dựng mạng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Mạng MLP 3 lớp</a:t>
            </a:r>
            <a:r>
              <a:rPr lang="vi-VN" sz="180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150</a:t>
            </a: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đầu vào,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26</a:t>
            </a: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đầu ra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150</a:t>
            </a: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nơ-ron lớp ẩn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vi-VN" sz="18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Học theo phương pháp lan truyền ngược sai số với các tham số:</a:t>
            </a:r>
          </a:p>
          <a:p>
            <a:pPr marL="285750" lvl="0" indent="-2857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charset="2"/>
              <a:buChar char="ü"/>
            </a:pPr>
            <a:endParaRPr lang="vi-VN" sz="1800" dirty="0" smtClean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1" name="Shape 376"/>
          <p:cNvGrpSpPr/>
          <p:nvPr/>
        </p:nvGrpSpPr>
        <p:grpSpPr>
          <a:xfrm>
            <a:off x="3426916" y="2850168"/>
            <a:ext cx="5573595" cy="1484532"/>
            <a:chOff x="185742" y="1287959"/>
            <a:chExt cx="8044527" cy="2067200"/>
          </a:xfrm>
        </p:grpSpPr>
        <p:sp>
          <p:nvSpPr>
            <p:cNvPr id="12" name="Shape 377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3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4" name="Shape 379"/>
            <p:cNvSpPr/>
            <p:nvPr/>
          </p:nvSpPr>
          <p:spPr>
            <a:xfrm rot="10800000" flipH="1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5" name="Shape 380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6" name="Shape 381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sp>
        <p:nvSpPr>
          <p:cNvPr id="18" name="Shape 382"/>
          <p:cNvSpPr txBox="1">
            <a:spLocks/>
          </p:cNvSpPr>
          <p:nvPr/>
        </p:nvSpPr>
        <p:spPr>
          <a:xfrm>
            <a:off x="3425120" y="3165414"/>
            <a:ext cx="5569835" cy="880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vi-VN" sz="4800" dirty="0" smtClean="0">
                <a:solidFill>
                  <a:srgbClr val="3F5378"/>
                </a:solidFill>
                <a:latin typeface="Segoe UI" charset="0"/>
                <a:ea typeface="Segoe UI" charset="0"/>
                <a:cs typeface="Segoe UI" charset="0"/>
              </a:rPr>
              <a:t>91.2%</a:t>
            </a:r>
            <a:endParaRPr lang="en" sz="4800" dirty="0">
              <a:solidFill>
                <a:srgbClr val="3F5378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Shape 383"/>
          <p:cNvSpPr txBox="1">
            <a:spLocks/>
          </p:cNvSpPr>
          <p:nvPr/>
        </p:nvSpPr>
        <p:spPr>
          <a:xfrm>
            <a:off x="4378601" y="2734440"/>
            <a:ext cx="3749040" cy="357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spcBef>
                <a:spcPts val="0"/>
              </a:spcBef>
              <a:buFont typeface="Roboto Condensed Light"/>
              <a:buNone/>
            </a:pPr>
            <a:r>
              <a:rPr lang="vi-VN" sz="2200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Nhận dạng đúng 882/967 mẫu</a:t>
            </a:r>
            <a:endParaRPr lang="en" sz="2200" dirty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0" name="Shape 444"/>
          <p:cNvSpPr txBox="1">
            <a:spLocks/>
          </p:cNvSpPr>
          <p:nvPr/>
        </p:nvSpPr>
        <p:spPr>
          <a:xfrm>
            <a:off x="768153" y="3069003"/>
            <a:ext cx="2896065" cy="1674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Ngưỡng lỗi: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0.4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Tốc độ học: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0.5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Số lần học tối đa: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800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Segoe UI" charset="0"/>
                <a:ea typeface="Segoe UI" charset="0"/>
                <a:cs typeface="Segoe UI" charset="0"/>
              </a:rPr>
              <a:t>H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àm kích hoạt: </a:t>
            </a:r>
            <a:r>
              <a:rPr lang="vi-VN" sz="1800" dirty="0" smtClean="0">
                <a:solidFill>
                  <a:schemeClr val="accent5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sigmoid</a:t>
            </a: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7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Khảo sát ứng chương trình đào tạo lớp 4</a:t>
            </a:r>
            <a:endParaRPr lang="en-US" sz="2400" dirty="0"/>
          </a:p>
        </p:txBody>
      </p:sp>
      <p:grpSp>
        <p:nvGrpSpPr>
          <p:cNvPr id="24" name="Shape 901"/>
          <p:cNvGrpSpPr/>
          <p:nvPr/>
        </p:nvGrpSpPr>
        <p:grpSpPr>
          <a:xfrm>
            <a:off x="4795903" y="992443"/>
            <a:ext cx="209262" cy="331770"/>
            <a:chOff x="6718575" y="2318625"/>
            <a:chExt cx="256950" cy="407375"/>
          </a:xfrm>
        </p:grpSpPr>
        <p:sp>
          <p:nvSpPr>
            <p:cNvPr id="25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3" name="Picture 3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7"/>
          <a:stretch/>
        </p:blipFill>
        <p:spPr bwMode="auto">
          <a:xfrm>
            <a:off x="168468" y="992443"/>
            <a:ext cx="4533083" cy="3644057"/>
          </a:xfrm>
          <a:prstGeom prst="rect">
            <a:avLst/>
          </a:prstGeom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Shape 267"/>
          <p:cNvSpPr txBox="1">
            <a:spLocks noGrp="1"/>
          </p:cNvSpPr>
          <p:nvPr>
            <p:ph type="body" idx="1"/>
          </p:nvPr>
        </p:nvSpPr>
        <p:spPr>
          <a:xfrm>
            <a:off x="5098042" y="852563"/>
            <a:ext cx="3715497" cy="1044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u="sng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Ý tưởng</a:t>
            </a: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: </a:t>
            </a: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Minh hoạ dạng bài tập phần </a:t>
            </a:r>
            <a:r>
              <a:rPr lang="vi-VN" sz="2000" b="1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Phonics</a:t>
            </a: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 SGK lớp 4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Shape 267"/>
          <p:cNvSpPr txBox="1">
            <a:spLocks/>
          </p:cNvSpPr>
          <p:nvPr/>
        </p:nvSpPr>
        <p:spPr>
          <a:xfrm>
            <a:off x="5154979" y="1770795"/>
            <a:ext cx="3715497" cy="3372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lnSpc>
                <a:spcPct val="130000"/>
              </a:lnSpc>
              <a:buFont typeface="Roboto Condensed Light"/>
              <a:buNone/>
            </a:pPr>
            <a:r>
              <a:rPr lang="vi-VN" sz="2000" b="1" u="sng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Yêu cầu</a:t>
            </a: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: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Học từ vựng, làm bài tập và tự kiểm tra kết quả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T</a:t>
            </a: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ra cứu từ điển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Theo dõi tin tức bài viết, quản lý thông tin cá nhân</a:t>
            </a:r>
          </a:p>
          <a:p>
            <a:pPr marL="342900" indent="-182880" algn="just">
              <a:lnSpc>
                <a:spcPct val="110000"/>
              </a:lnSpc>
              <a:buFont typeface="Arial" charset="0"/>
              <a:buChar char="•"/>
            </a:pPr>
            <a:r>
              <a:rPr lang="vi-VN" sz="2000" dirty="0" smtClean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...</a:t>
            </a:r>
            <a:endParaRPr lang="en" sz="2000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6" name="Shape 619"/>
          <p:cNvGrpSpPr/>
          <p:nvPr/>
        </p:nvGrpSpPr>
        <p:grpSpPr>
          <a:xfrm>
            <a:off x="4866974" y="1943100"/>
            <a:ext cx="209262" cy="344611"/>
            <a:chOff x="3979850" y="1598950"/>
            <a:chExt cx="356825" cy="505375"/>
          </a:xfrm>
        </p:grpSpPr>
        <p:sp>
          <p:nvSpPr>
            <p:cNvPr id="17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8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3.4.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ứng dụng</a:t>
            </a:r>
            <a:endParaRPr lang="en-US" sz="2400" dirty="0"/>
          </a:p>
        </p:txBody>
      </p:sp>
      <p:sp>
        <p:nvSpPr>
          <p:cNvPr id="5" name="Shape 267"/>
          <p:cNvSpPr txBox="1">
            <a:spLocks noGrp="1"/>
          </p:cNvSpPr>
          <p:nvPr>
            <p:ph type="body" idx="1"/>
          </p:nvPr>
        </p:nvSpPr>
        <p:spPr>
          <a:xfrm>
            <a:off x="4911918" y="806843"/>
            <a:ext cx="3715497" cy="1822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Mô hình hoạt động của ứng dụng</a:t>
            </a:r>
          </a:p>
          <a:p>
            <a:pPr marL="457200" indent="-4572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Xây dựng theo cấu trúc kết hợp MVC phía server và MVVM phía trình duyệt</a:t>
            </a:r>
            <a:endParaRPr lang="vi-VN" sz="2000" b="1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584"/>
          <p:cNvSpPr/>
          <p:nvPr/>
        </p:nvSpPr>
        <p:spPr>
          <a:xfrm>
            <a:off x="4423919" y="963778"/>
            <a:ext cx="285896" cy="28423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" y="806843"/>
            <a:ext cx="4160330" cy="435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843"/>
            <a:ext cx="4160330" cy="4358275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424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389"/>
          <p:cNvGrpSpPr/>
          <p:nvPr/>
        </p:nvGrpSpPr>
        <p:grpSpPr>
          <a:xfrm>
            <a:off x="1765738" y="1891210"/>
            <a:ext cx="5770740" cy="907707"/>
            <a:chOff x="-1535283" y="1287959"/>
            <a:chExt cx="11486579" cy="2067200"/>
          </a:xfrm>
        </p:grpSpPr>
        <p:sp>
          <p:nvSpPr>
            <p:cNvPr id="7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8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9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0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1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grpSp>
        <p:nvGrpSpPr>
          <p:cNvPr id="12" name="Shape 395"/>
          <p:cNvGrpSpPr/>
          <p:nvPr/>
        </p:nvGrpSpPr>
        <p:grpSpPr>
          <a:xfrm>
            <a:off x="1765738" y="3023703"/>
            <a:ext cx="5770740" cy="907707"/>
            <a:chOff x="-1535283" y="1287959"/>
            <a:chExt cx="11486579" cy="2067200"/>
          </a:xfrm>
        </p:grpSpPr>
        <p:sp>
          <p:nvSpPr>
            <p:cNvPr id="13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4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5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6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17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grpSp>
        <p:nvGrpSpPr>
          <p:cNvPr id="18" name="Shape 401"/>
          <p:cNvGrpSpPr/>
          <p:nvPr/>
        </p:nvGrpSpPr>
        <p:grpSpPr>
          <a:xfrm>
            <a:off x="1765738" y="832280"/>
            <a:ext cx="5770740" cy="907707"/>
            <a:chOff x="-1535283" y="1287959"/>
            <a:chExt cx="11486579" cy="2067200"/>
          </a:xfrm>
        </p:grpSpPr>
        <p:sp>
          <p:nvSpPr>
            <p:cNvPr id="19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0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1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2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3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sp>
        <p:nvSpPr>
          <p:cNvPr id="24" name="Shape 407"/>
          <p:cNvSpPr txBox="1">
            <a:spLocks/>
          </p:cNvSpPr>
          <p:nvPr/>
        </p:nvSpPr>
        <p:spPr>
          <a:xfrm>
            <a:off x="2758593" y="1021110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I. </a:t>
            </a:r>
            <a:r>
              <a:rPr lang="vi-VN" sz="2400" smtClean="0">
                <a:latin typeface="Segoe UI" charset="0"/>
                <a:ea typeface="Segoe UI" charset="0"/>
                <a:cs typeface="Segoe UI" charset="0"/>
              </a:rPr>
              <a:t>TỔNG QUAN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5" name="Shape 409"/>
          <p:cNvSpPr txBox="1">
            <a:spLocks/>
          </p:cNvSpPr>
          <p:nvPr/>
        </p:nvSpPr>
        <p:spPr>
          <a:xfrm>
            <a:off x="2758593" y="3210133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III. </a:t>
            </a:r>
            <a:r>
              <a:rPr lang="vi-VN" sz="2400" smtClean="0">
                <a:latin typeface="Segoe UI" charset="0"/>
                <a:ea typeface="Segoe UI" charset="0"/>
                <a:cs typeface="Segoe UI" charset="0"/>
              </a:rPr>
              <a:t>NỘI DUNG THỰC HIỆN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26" name="Shape 411"/>
          <p:cNvSpPr txBox="1">
            <a:spLocks/>
          </p:cNvSpPr>
          <p:nvPr/>
        </p:nvSpPr>
        <p:spPr>
          <a:xfrm>
            <a:off x="2758593" y="2073898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II. </a:t>
            </a:r>
            <a:r>
              <a:rPr lang="vi-VN" sz="2400" smtClean="0">
                <a:latin typeface="Segoe UI" charset="0"/>
                <a:ea typeface="Segoe UI" charset="0"/>
                <a:cs typeface="Segoe UI" charset="0"/>
              </a:rPr>
              <a:t>CƠ SỞ LÝ THUYẾT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7" name="Shape 395"/>
          <p:cNvGrpSpPr/>
          <p:nvPr/>
        </p:nvGrpSpPr>
        <p:grpSpPr>
          <a:xfrm>
            <a:off x="1744156" y="4096943"/>
            <a:ext cx="5770740" cy="907707"/>
            <a:chOff x="-1535283" y="1287959"/>
            <a:chExt cx="11486579" cy="2067200"/>
          </a:xfrm>
        </p:grpSpPr>
        <p:sp>
          <p:nvSpPr>
            <p:cNvPr id="28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29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30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31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  <p:sp>
          <p:nvSpPr>
            <p:cNvPr id="32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  <a:sym typeface="Arvo"/>
              </a:endParaRPr>
            </a:p>
          </p:txBody>
        </p:sp>
      </p:grpSp>
      <p:sp>
        <p:nvSpPr>
          <p:cNvPr id="33" name="Shape 409"/>
          <p:cNvSpPr txBox="1">
            <a:spLocks/>
          </p:cNvSpPr>
          <p:nvPr/>
        </p:nvSpPr>
        <p:spPr>
          <a:xfrm>
            <a:off x="2737011" y="4283373"/>
            <a:ext cx="4481693" cy="5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vi-VN" sz="2400" dirty="0" smtClean="0">
                <a:solidFill>
                  <a:srgbClr val="7030A0"/>
                </a:solidFill>
                <a:latin typeface="Segoe UI" charset="0"/>
                <a:ea typeface="Segoe UI" charset="0"/>
                <a:cs typeface="Segoe UI" charset="0"/>
              </a:rPr>
              <a:t>IV.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KẾT LUẬN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4" name="Shape 407"/>
          <p:cNvSpPr txBox="1">
            <a:spLocks/>
          </p:cNvSpPr>
          <p:nvPr/>
        </p:nvSpPr>
        <p:spPr>
          <a:xfrm>
            <a:off x="0" y="280718"/>
            <a:ext cx="2596055" cy="476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NỘI DUNG</a:t>
            </a:r>
            <a:endParaRPr lang="en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67"/>
          <p:cNvSpPr txBox="1">
            <a:spLocks/>
          </p:cNvSpPr>
          <p:nvPr/>
        </p:nvSpPr>
        <p:spPr>
          <a:xfrm>
            <a:off x="15604" y="838434"/>
            <a:ext cx="4373516" cy="3798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Kết quả đạt được</a:t>
            </a:r>
          </a:p>
          <a:p>
            <a:pPr marL="342900" lvl="0" indent="-342900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Sử dụng kỹ thuật tìm biên biên </a:t>
            </a: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để tách ghép kỹ 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tự</a:t>
            </a:r>
          </a:p>
          <a:p>
            <a:pPr marL="342900" lvl="0" indent="-342900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Xây dựng mạng nơ-ron nhận dạng chữ viết tay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 algn="just">
              <a:buFont typeface="Arial" charset="0"/>
              <a:buChar char="•"/>
            </a:pP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>
              <a:buFont typeface="Arial" charset="0"/>
              <a:buChar char="•"/>
            </a:pP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3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IV. KẾT LUẬN VÀ HƯỚNG PHÁT TRIỂN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4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1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080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67"/>
          <p:cNvSpPr txBox="1">
            <a:spLocks/>
          </p:cNvSpPr>
          <p:nvPr/>
        </p:nvSpPr>
        <p:spPr>
          <a:xfrm>
            <a:off x="15604" y="838434"/>
            <a:ext cx="3424826" cy="3798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Kết quả đạt được</a:t>
            </a:r>
          </a:p>
          <a:p>
            <a:pPr lvl="0" algn="just">
              <a:buNone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Cài đặt ứng dụng trên nền tảng NodeJS, CSDL MongoDB, Redis, SQLite, AngularJS: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Học từ vựng theo bài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Luyện tập nhớ từ vựng</a:t>
            </a:r>
            <a:endParaRPr lang="en-US" sz="18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Luyện tập từ theo mẫu câu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Tra từ điển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Các bài viết, ...</a:t>
            </a:r>
          </a:p>
          <a:p>
            <a:pPr marL="342900" lvl="0" indent="-342900">
              <a:buFont typeface="Arial" charset="0"/>
              <a:buChar char="•"/>
            </a:pP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494"/>
          <p:cNvSpPr/>
          <p:nvPr/>
        </p:nvSpPr>
        <p:spPr>
          <a:xfrm>
            <a:off x="3440430" y="874078"/>
            <a:ext cx="5520690" cy="40780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24" y="1088173"/>
            <a:ext cx="5012862" cy="302953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5139" r="15097" b="9089"/>
          <a:stretch/>
        </p:blipFill>
        <p:spPr bwMode="auto">
          <a:xfrm>
            <a:off x="3676228" y="1111214"/>
            <a:ext cx="5012862" cy="3029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32" y="1074158"/>
            <a:ext cx="5012862" cy="302953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-164" r="135" b="640"/>
          <a:stretch/>
        </p:blipFill>
        <p:spPr bwMode="auto">
          <a:xfrm>
            <a:off x="3671262" y="1094877"/>
            <a:ext cx="5012862" cy="2982120"/>
          </a:xfrm>
          <a:prstGeom prst="rect">
            <a:avLst/>
          </a:prstGeom>
          <a:noFill/>
          <a:ln w="952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"/>
          <a:stretch/>
        </p:blipFill>
        <p:spPr bwMode="auto">
          <a:xfrm>
            <a:off x="3676228" y="1081164"/>
            <a:ext cx="5012862" cy="3029539"/>
          </a:xfrm>
          <a:prstGeom prst="rect">
            <a:avLst/>
          </a:prstGeom>
          <a:ln w="952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IV. KẾT LUẬN VÀ HƯỚNG PHÁT TRIỂN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34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3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3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3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3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3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972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67"/>
          <p:cNvSpPr txBox="1">
            <a:spLocks/>
          </p:cNvSpPr>
          <p:nvPr/>
        </p:nvSpPr>
        <p:spPr>
          <a:xfrm>
            <a:off x="15604" y="838434"/>
            <a:ext cx="3413396" cy="3798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Kết quả đạt được</a:t>
            </a:r>
          </a:p>
          <a:p>
            <a:pPr algn="just">
              <a:buNone/>
            </a:pP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Xây dựng hệ thống quản 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lý nội dung: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Các bài học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Từ vựng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vi-VN" sz="1800" dirty="0">
                <a:latin typeface="Segoe UI" charset="0"/>
                <a:ea typeface="Segoe UI" charset="0"/>
                <a:cs typeface="Segoe UI" charset="0"/>
              </a:rPr>
              <a:t>N</a:t>
            </a: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gười dùng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Bài viết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Các cài đặt hệ thống, ...</a:t>
            </a: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>
              <a:buFont typeface="Arial" charset="0"/>
              <a:buChar char="•"/>
            </a:pPr>
            <a:endParaRPr lang="vi-VN" sz="18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Shape 494"/>
          <p:cNvSpPr/>
          <p:nvPr/>
        </p:nvSpPr>
        <p:spPr>
          <a:xfrm>
            <a:off x="3429000" y="939132"/>
            <a:ext cx="5478261" cy="385516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1175644"/>
            <a:ext cx="4994910" cy="2836286"/>
          </a:xfrm>
          <a:prstGeom prst="rect">
            <a:avLst/>
          </a:prstGeom>
        </p:spPr>
      </p:pic>
      <p:sp>
        <p:nvSpPr>
          <p:cNvPr id="8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IV. KẾT LUẬN VÀ HƯỚNG PHÁT TRIỂN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9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13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4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5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6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7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1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2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3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4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5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6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900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0" grpId="1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IV. KẾT LUẬN VÀ HƯỚNG PHÁT TRIỂN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1" name="Shape 269"/>
          <p:cNvSpPr txBox="1">
            <a:spLocks/>
          </p:cNvSpPr>
          <p:nvPr/>
        </p:nvSpPr>
        <p:spPr>
          <a:xfrm>
            <a:off x="4137660" y="806843"/>
            <a:ext cx="5006341" cy="3829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Hướng phát triển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Xây dựng bộ dữ liệu lớn và đa dạng hơn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Nghiên cứu thêm các kỹ thuật xử lý ảnh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Mở rộng ứng dụng trên các nền tảng khác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Áp dụng và mở rộng khả năng ứng dụng của mạng Neural vào các lĩnh vực khác</a:t>
            </a: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0" y="844098"/>
            <a:ext cx="3749040" cy="38296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vi-VN" sz="20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Một số hạn chế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Khả năng nhận dạng hạn chế với người sử dụng có kiểu chữ khác biệt so với bộ dữ liệu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Khả năng xử lý ảnh chưa tốt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1800" dirty="0" smtClean="0">
                <a:latin typeface="Segoe UI" charset="0"/>
                <a:ea typeface="Segoe UI" charset="0"/>
                <a:cs typeface="Segoe UI" charset="0"/>
              </a:rPr>
              <a:t>Hệ thống không nhận dạng các ký tự in hoa và chữ số</a:t>
            </a:r>
          </a:p>
        </p:txBody>
      </p:sp>
      <p:grpSp>
        <p:nvGrpSpPr>
          <p:cNvPr id="9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10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2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4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5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6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7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1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2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3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4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5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5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681656"/>
            <a:ext cx="5090700" cy="1576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660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Thank you!</a:t>
            </a:r>
            <a:endParaRPr lang="en" sz="660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21" y="2832614"/>
            <a:ext cx="565049" cy="565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86" y="2832614"/>
            <a:ext cx="565049" cy="565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91" y="2885164"/>
            <a:ext cx="1102686" cy="447966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272456"/>
            <a:ext cx="5258400" cy="4317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I. TỔNG QUAN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193633" y="945638"/>
            <a:ext cx="4918837" cy="3479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-VN" b="1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ỨNG DỤNG THỰC TIỄN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" b="1" dirty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Hỗ trợ </a:t>
            </a:r>
            <a:r>
              <a:rPr lang="vi-VN" dirty="0">
                <a:latin typeface="Segoe UI" charset="0"/>
                <a:ea typeface="Segoe UI" charset="0"/>
                <a:cs typeface="Segoe UI" charset="0"/>
              </a:rPr>
              <a:t>học sinh</a:t>
            </a:r>
            <a:r>
              <a:rPr lang="vi-VN" b="1" dirty="0">
                <a:latin typeface="Segoe UI" charset="0"/>
                <a:ea typeface="Segoe UI" charset="0"/>
                <a:cs typeface="Segoe UI" charset="0"/>
              </a:rPr>
              <a:t> lớp 4 </a:t>
            </a:r>
            <a:r>
              <a:rPr lang="vi-VN" b="1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học từ vựng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Tổ chức quản lý từ vựng theo bài học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Xây dựng các bài tập minh hoạ SGK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Tích hợp khả năng nhận dạng chữ viết tay giúp học sinh làm bài tập và tự kiểm tra kết quả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Hỗ trợ tra cứu từ điển, phát âm từ vựng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7602" y="945637"/>
            <a:ext cx="3927560" cy="34792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-VN" b="1" dirty="0" smtClean="0">
                <a:solidFill>
                  <a:srgbClr val="FF9800"/>
                </a:solidFill>
                <a:latin typeface="Segoe UI" charset="0"/>
                <a:ea typeface="Segoe UI" charset="0"/>
                <a:cs typeface="Segoe UI" charset="0"/>
              </a:rPr>
              <a:t>LÝ THUYẾT NGHIÊN CỨU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vi-VN" b="1" dirty="0" smtClean="0">
              <a:solidFill>
                <a:srgbClr val="FF9800"/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Tìm hiểu nền tảng NodeJS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CSDL NoSQL: MongoDB, Redis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Kỹ thuật phân lớp dữ liệu bằng mạng Neural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Kỹ thuật xử lý ảnh</a:t>
            </a:r>
          </a:p>
          <a:p>
            <a:pPr marL="342900" lvl="0" indent="-3429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Wingdings" charset="2"/>
              <a:buChar char="ü"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Kỹ thuật trích rút đặc trưng</a:t>
            </a:r>
            <a:endParaRPr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sp>
        <p:nvSpPr>
          <p:cNvPr id="21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dirty="0" smtClean="0"/>
              <a:t>Nguyễn Tất Chủ - 55TH1</a:t>
            </a:r>
            <a:endParaRPr lang="e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II. CƠ SỞ LÝ THUYẾT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7" name="Line 83"/>
          <p:cNvSpPr>
            <a:spLocks noChangeShapeType="1"/>
          </p:cNvSpPr>
          <p:nvPr/>
        </p:nvSpPr>
        <p:spPr bwMode="black">
          <a:xfrm>
            <a:off x="996490" y="196536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8" name="Rectangle 84"/>
          <p:cNvSpPr>
            <a:spLocks noChangeArrowheads="1"/>
          </p:cNvSpPr>
          <p:nvPr/>
        </p:nvSpPr>
        <p:spPr bwMode="black">
          <a:xfrm>
            <a:off x="1423874" y="1534672"/>
            <a:ext cx="4408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rPr>
              <a:t>2.1.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Nền tảng phát triển ứng dụng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black">
          <a:xfrm>
            <a:off x="950800" y="268213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black">
          <a:xfrm>
            <a:off x="1423874" y="2231763"/>
            <a:ext cx="4556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2.2.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Mạng Neural, nhận tạo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black">
          <a:xfrm>
            <a:off x="985366" y="3398361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black">
          <a:xfrm>
            <a:off x="1423874" y="2925406"/>
            <a:ext cx="4536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2.3.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Xư lý ảnh, trích rút đặc trưng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75" name="Group 91"/>
          <p:cNvGrpSpPr>
            <a:grpSpLocks/>
          </p:cNvGrpSpPr>
          <p:nvPr/>
        </p:nvGrpSpPr>
        <p:grpSpPr bwMode="auto">
          <a:xfrm>
            <a:off x="815515" y="1584367"/>
            <a:ext cx="393700" cy="393700"/>
            <a:chOff x="2543" y="1006"/>
            <a:chExt cx="416" cy="416"/>
          </a:xfrm>
        </p:grpSpPr>
        <p:sp>
          <p:nvSpPr>
            <p:cNvPr id="76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77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9" name="Picture 9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0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1" name="Picture 96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78" name="Picture 9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2" name="Group 98"/>
          <p:cNvGrpSpPr>
            <a:grpSpLocks/>
          </p:cNvGrpSpPr>
          <p:nvPr/>
        </p:nvGrpSpPr>
        <p:grpSpPr bwMode="auto">
          <a:xfrm>
            <a:off x="814275" y="2302724"/>
            <a:ext cx="393700" cy="393700"/>
            <a:chOff x="3071" y="1006"/>
            <a:chExt cx="416" cy="416"/>
          </a:xfrm>
        </p:grpSpPr>
        <p:sp>
          <p:nvSpPr>
            <p:cNvPr id="83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84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86" name="Picture 10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7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8" name="Picture 103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85" name="Picture 104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9" name="Group 105"/>
          <p:cNvGrpSpPr>
            <a:grpSpLocks/>
          </p:cNvGrpSpPr>
          <p:nvPr/>
        </p:nvGrpSpPr>
        <p:grpSpPr bwMode="auto">
          <a:xfrm>
            <a:off x="821854" y="3025713"/>
            <a:ext cx="393700" cy="393700"/>
            <a:chOff x="3647" y="1006"/>
            <a:chExt cx="416" cy="416"/>
          </a:xfrm>
        </p:grpSpPr>
        <p:sp>
          <p:nvSpPr>
            <p:cNvPr id="90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1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93" name="Picture 10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94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95" name="Picture 110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111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>
          <a:xfrm>
            <a:off x="7109460" y="4636500"/>
            <a:ext cx="1995940" cy="315600"/>
          </a:xfrm>
        </p:spPr>
        <p:txBody>
          <a:bodyPr/>
          <a:lstStyle/>
          <a:p>
            <a:pPr algn="r"/>
            <a:r>
              <a:rPr lang="vi-VN" sz="1300" dirty="0" smtClean="0"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52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53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4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5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6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7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8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9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1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2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3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4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0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1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Nền tảng phát triển ứng dụng</a:t>
            </a:r>
            <a:endParaRPr lang="en-US" sz="2400" dirty="0"/>
          </a:p>
        </p:txBody>
      </p:sp>
      <p:sp>
        <p:nvSpPr>
          <p:cNvPr id="18" name="Shape 267"/>
          <p:cNvSpPr txBox="1">
            <a:spLocks noGrp="1"/>
          </p:cNvSpPr>
          <p:nvPr>
            <p:ph type="body" idx="1"/>
          </p:nvPr>
        </p:nvSpPr>
        <p:spPr>
          <a:xfrm>
            <a:off x="45105" y="838434"/>
            <a:ext cx="2704737" cy="33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vi-VN" sz="16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NodeJS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JavaScript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Bất đồng bộ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Ứng dụng có tốc độ cao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Khả năng xây dựng ứng dụng nhanh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Cộng đồng phát triển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>
                <a:latin typeface="Segoe UI" charset="0"/>
                <a:ea typeface="Segoe UI" charset="0"/>
                <a:cs typeface="Segoe UI" charset="0"/>
              </a:rPr>
              <a:t>Mã nguồn mở</a:t>
            </a:r>
          </a:p>
          <a:p>
            <a:pPr algn="just">
              <a:lnSpc>
                <a:spcPct val="130000"/>
              </a:lnSpc>
              <a:buNone/>
            </a:pPr>
            <a:endParaRPr lang="vi-VN" sz="1600" dirty="0" smtClean="0">
              <a:latin typeface="Segoe UI" charset="0"/>
              <a:ea typeface="Segoe UI" charset="0"/>
              <a:cs typeface="Segoe UI" charset="0"/>
            </a:endParaRPr>
          </a:p>
          <a:p>
            <a:pPr algn="just">
              <a:lnSpc>
                <a:spcPct val="130000"/>
              </a:lnSpc>
              <a:buNone/>
            </a:pPr>
            <a:endParaRPr lang="en" sz="16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4" name="Shape 267"/>
          <p:cNvSpPr txBox="1">
            <a:spLocks/>
          </p:cNvSpPr>
          <p:nvPr/>
        </p:nvSpPr>
        <p:spPr>
          <a:xfrm>
            <a:off x="3167160" y="831048"/>
            <a:ext cx="2753580" cy="3337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None/>
            </a:pPr>
            <a:r>
              <a:rPr lang="vi-VN" sz="16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CSDL NoSQL: MongoDB, Redis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Dễ dàng cài đặt sử dụng và  mở rộng quy mô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Hỗ trợ đầy đủ các tính năng tương tự RDBMS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Mã nguồn mở</a:t>
            </a:r>
          </a:p>
          <a:p>
            <a:pPr algn="just">
              <a:lnSpc>
                <a:spcPct val="130000"/>
              </a:lnSpc>
              <a:buNone/>
            </a:pPr>
            <a:endParaRPr lang="en" sz="16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Shape 267"/>
          <p:cNvSpPr txBox="1">
            <a:spLocks/>
          </p:cNvSpPr>
          <p:nvPr/>
        </p:nvSpPr>
        <p:spPr>
          <a:xfrm>
            <a:off x="6480564" y="831048"/>
            <a:ext cx="2624836" cy="430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None/>
            </a:pPr>
            <a:r>
              <a:rPr lang="vi-VN" sz="16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AngularJS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Framework JS phía trình duyệt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Xây dựng ứng dụng web dạng single page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Cho phép viết mã xử lý logic trên HTML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Cấu trúc MVVM</a:t>
            </a:r>
          </a:p>
          <a:p>
            <a:pPr algn="just">
              <a:lnSpc>
                <a:spcPct val="130000"/>
              </a:lnSpc>
              <a:buNone/>
            </a:pPr>
            <a:r>
              <a:rPr lang="vi-VN" sz="1600" dirty="0" smtClean="0">
                <a:latin typeface="Segoe UI" charset="0"/>
                <a:ea typeface="Segoe UI" charset="0"/>
                <a:cs typeface="Segoe UI" charset="0"/>
              </a:rPr>
              <a:t>Mã nguồn mở</a:t>
            </a:r>
          </a:p>
          <a:p>
            <a:pPr algn="just">
              <a:lnSpc>
                <a:spcPct val="130000"/>
              </a:lnSpc>
              <a:buNone/>
            </a:pPr>
            <a:endParaRPr lang="en" sz="16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6" name="Shape 250"/>
          <p:cNvGrpSpPr/>
          <p:nvPr/>
        </p:nvGrpSpPr>
        <p:grpSpPr>
          <a:xfrm>
            <a:off x="4478598" y="3370647"/>
            <a:ext cx="1228322" cy="1133177"/>
            <a:chOff x="6643075" y="3664250"/>
            <a:chExt cx="407950" cy="407975"/>
          </a:xfrm>
        </p:grpSpPr>
        <p:sp>
          <p:nvSpPr>
            <p:cNvPr id="27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" name="Shape 253"/>
          <p:cNvGrpSpPr/>
          <p:nvPr/>
        </p:nvGrpSpPr>
        <p:grpSpPr>
          <a:xfrm rot="1331346">
            <a:off x="1253313" y="4586626"/>
            <a:ext cx="546803" cy="552355"/>
            <a:chOff x="576250" y="4319400"/>
            <a:chExt cx="442075" cy="442050"/>
          </a:xfrm>
        </p:grpSpPr>
        <p:sp>
          <p:nvSpPr>
            <p:cNvPr id="30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258"/>
          <p:cNvSpPr/>
          <p:nvPr/>
        </p:nvSpPr>
        <p:spPr>
          <a:xfrm>
            <a:off x="3419468" y="4619503"/>
            <a:ext cx="207909" cy="20053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59"/>
          <p:cNvSpPr/>
          <p:nvPr/>
        </p:nvSpPr>
        <p:spPr>
          <a:xfrm rot="2697322">
            <a:off x="2918366" y="4754868"/>
            <a:ext cx="165332" cy="15946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260"/>
          <p:cNvSpPr/>
          <p:nvPr/>
        </p:nvSpPr>
        <p:spPr>
          <a:xfrm>
            <a:off x="2439714" y="4846739"/>
            <a:ext cx="126396" cy="12197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261"/>
          <p:cNvSpPr/>
          <p:nvPr/>
        </p:nvSpPr>
        <p:spPr>
          <a:xfrm rot="1280149">
            <a:off x="2062067" y="4926540"/>
            <a:ext cx="126397" cy="12195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259"/>
          <p:cNvSpPr/>
          <p:nvPr/>
        </p:nvSpPr>
        <p:spPr>
          <a:xfrm rot="2697322">
            <a:off x="3926628" y="4424687"/>
            <a:ext cx="315595" cy="30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750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64" grpId="0" uiExpand="1" build="allAtOnce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Mạng Neural nhân tạo</a:t>
            </a:r>
            <a:endParaRPr lang="en-US" sz="2400" dirty="0"/>
          </a:p>
        </p:txBody>
      </p:sp>
      <p:sp>
        <p:nvSpPr>
          <p:cNvPr id="36" name="Shape 267"/>
          <p:cNvSpPr txBox="1">
            <a:spLocks noGrp="1"/>
          </p:cNvSpPr>
          <p:nvPr>
            <p:ph type="body" idx="1"/>
          </p:nvPr>
        </p:nvSpPr>
        <p:spPr>
          <a:xfrm>
            <a:off x="701404" y="838434"/>
            <a:ext cx="3653426" cy="43050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Mạng Neural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Ý tưởng sinh học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Bản chất toán học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Cấu trúc mạng</a:t>
            </a: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8" name="Shape 267"/>
          <p:cNvSpPr txBox="1">
            <a:spLocks/>
          </p:cNvSpPr>
          <p:nvPr/>
        </p:nvSpPr>
        <p:spPr>
          <a:xfrm>
            <a:off x="4466234" y="806843"/>
            <a:ext cx="4186276" cy="4305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Arial Unicode MS" charset="0"/>
                <a:ea typeface="Arial Unicode MS" charset="0"/>
                <a:cs typeface="Arial Unicode MS" charset="0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lnSpc>
                <a:spcPct val="130000"/>
              </a:lnSpc>
              <a:buFont typeface="Roboto Condensed Light"/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Các vấn đề trong xây dựng mạng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Xác định cấu trúc mạng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Xác định các tham số huấn luyện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Các vấn đề huấn luyện: vấn đề lãng quyên, overfitting, underfitting, cực tiểu địa phương, ...</a:t>
            </a:r>
          </a:p>
          <a:p>
            <a:pPr marL="342900" indent="-342900" algn="just">
              <a:lnSpc>
                <a:spcPct val="130000"/>
              </a:lnSpc>
              <a:buFont typeface="Arial" charset="0"/>
              <a:buChar char="•"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6291"/>
            <a:ext cx="3285096" cy="202580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57" y="1248014"/>
            <a:ext cx="4226560" cy="24276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1121"/>
            <a:ext cx="4953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9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Xử lý ảnh và trích rút đặc trưng</a:t>
            </a:r>
            <a:endParaRPr lang="en-US" sz="2400" dirty="0"/>
          </a:p>
        </p:txBody>
      </p:sp>
      <p:sp>
        <p:nvSpPr>
          <p:cNvPr id="36" name="Shape 267"/>
          <p:cNvSpPr txBox="1">
            <a:spLocks noGrp="1"/>
          </p:cNvSpPr>
          <p:nvPr>
            <p:ph type="body" idx="1"/>
          </p:nvPr>
        </p:nvSpPr>
        <p:spPr>
          <a:xfrm>
            <a:off x="15603" y="822638"/>
            <a:ext cx="6076586" cy="5217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Mô hình bài toán nhận dạng chữ viết tay</a:t>
            </a:r>
          </a:p>
          <a:p>
            <a:pPr>
              <a:lnSpc>
                <a:spcPct val="130000"/>
              </a:lnSpc>
              <a:buNone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lnSpc>
                <a:spcPct val="130000"/>
              </a:lnSpc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92" y="1314450"/>
            <a:ext cx="6412230" cy="3512581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47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3" y="113603"/>
            <a:ext cx="6596726" cy="69324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  <a:latin typeface="Segoe UI" charset="0"/>
                <a:ea typeface="Segoe UI" charset="0"/>
                <a:cs typeface="Segoe UI" charset="0"/>
              </a:rPr>
              <a:t>2.5.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Xử lý ảnh và trích rút đặc trưng</a:t>
            </a:r>
            <a:endParaRPr lang="en-US" sz="2400" dirty="0"/>
          </a:p>
        </p:txBody>
      </p:sp>
      <p:sp>
        <p:nvSpPr>
          <p:cNvPr id="36" name="Shape 267"/>
          <p:cNvSpPr txBox="1">
            <a:spLocks noGrp="1"/>
          </p:cNvSpPr>
          <p:nvPr>
            <p:ph type="body" idx="1"/>
          </p:nvPr>
        </p:nvSpPr>
        <p:spPr>
          <a:xfrm>
            <a:off x="15603" y="822638"/>
            <a:ext cx="6076586" cy="1557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sz="2000" b="1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Tách ghép ký tự</a:t>
            </a:r>
          </a:p>
          <a:p>
            <a:pPr>
              <a:buNone/>
            </a:pPr>
            <a:r>
              <a:rPr lang="vi-VN" sz="2000" dirty="0" smtClean="0">
                <a:latin typeface="Segoe UI" charset="0"/>
                <a:ea typeface="Segoe UI" charset="0"/>
                <a:cs typeface="Segoe UI" charset="0"/>
              </a:rPr>
              <a:t>Sử dụng thư viện openCV và module Jimp (nodeJS)</a:t>
            </a:r>
          </a:p>
          <a:p>
            <a:pPr>
              <a:buNone/>
            </a:pPr>
            <a:endParaRPr lang="vi-VN" sz="2000" dirty="0">
              <a:latin typeface="Segoe UI" charset="0"/>
              <a:ea typeface="Segoe UI" charset="0"/>
              <a:cs typeface="Segoe UI" charset="0"/>
            </a:endParaRPr>
          </a:p>
          <a:p>
            <a:pPr lvl="0" rtl="0">
              <a:spcBef>
                <a:spcPts val="0"/>
              </a:spcBef>
              <a:buNone/>
            </a:pPr>
            <a:endParaRPr lang="vi-VN" sz="2000" b="1" dirty="0" smtClean="0">
              <a:solidFill>
                <a:schemeClr val="accent1"/>
              </a:solidFill>
              <a:latin typeface="Segoe UI" charset="0"/>
              <a:ea typeface="Segoe UI" charset="0"/>
              <a:cs typeface="Segoe UI" charset="0"/>
            </a:endParaRPr>
          </a:p>
          <a:p>
            <a:pPr>
              <a:buNone/>
            </a:pPr>
            <a:endParaRPr lang="vi-VN" sz="2000" dirty="0" smtClean="0">
              <a:latin typeface="Segoe UI" charset="0"/>
              <a:ea typeface="Segoe UI" charset="0"/>
              <a:cs typeface="Segoe UI" charset="0"/>
            </a:endParaRPr>
          </a:p>
          <a:p>
            <a:pPr marL="342900" indent="-342900">
              <a:buFont typeface="Arial" charset="0"/>
              <a:buChar char="•"/>
            </a:pPr>
            <a:endParaRPr lang="en" sz="20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027" name="Picture 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3" y="2925053"/>
            <a:ext cx="2852053" cy="145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93" y="2925053"/>
            <a:ext cx="2671059" cy="145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2925054"/>
            <a:ext cx="2718059" cy="139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405" y="2387522"/>
            <a:ext cx="1691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i="1" dirty="0" err="1" smtClean="0">
                <a:latin typeface="Segoe UI" charset="0"/>
                <a:ea typeface="Segoe UI" charset="0"/>
                <a:cs typeface="Segoe UI" charset="0"/>
              </a:rPr>
              <a:t>Ảnh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sz="1600" i="1" dirty="0" err="1" smtClean="0">
                <a:latin typeface="Segoe UI" charset="0"/>
                <a:ea typeface="Segoe UI" charset="0"/>
                <a:cs typeface="Segoe UI" charset="0"/>
              </a:rPr>
              <a:t>đầu</a:t>
            </a:r>
            <a:r>
              <a:rPr lang="en-US" sz="1600" i="1" dirty="0" smtClean="0">
                <a:latin typeface="Segoe UI" charset="0"/>
                <a:ea typeface="Segoe UI" charset="0"/>
                <a:cs typeface="Segoe UI" charset="0"/>
              </a:rPr>
              <a:t> vào</a:t>
            </a:r>
            <a:endParaRPr lang="en-US" sz="1600" i="1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4565" y="2380086"/>
            <a:ext cx="3861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i="1" dirty="0" err="1"/>
              <a:t>Ảnh</a:t>
            </a:r>
            <a:r>
              <a:rPr lang="en-US" sz="1600" i="1" dirty="0"/>
              <a:t> </a:t>
            </a:r>
            <a:r>
              <a:rPr lang="en-US" sz="1600" i="1" dirty="0" err="1"/>
              <a:t>trước</a:t>
            </a:r>
            <a:r>
              <a:rPr lang="en-US" sz="1600" i="1" dirty="0"/>
              <a:t> </a:t>
            </a:r>
            <a:r>
              <a:rPr lang="en-US" sz="1600" i="1" dirty="0" err="1"/>
              <a:t>khi</a:t>
            </a:r>
            <a:r>
              <a:rPr lang="en-US" sz="1600" i="1" dirty="0"/>
              <a:t> </a:t>
            </a:r>
            <a:r>
              <a:rPr lang="en-US" sz="1600" i="1" dirty="0" err="1"/>
              <a:t>loại</a:t>
            </a:r>
            <a:r>
              <a:rPr lang="en-US" sz="1600" i="1" dirty="0"/>
              <a:t> </a:t>
            </a:r>
            <a:r>
              <a:rPr lang="vi-VN" sz="1600" i="1" dirty="0" smtClean="0"/>
              <a:t>bỏ </a:t>
            </a:r>
            <a:r>
              <a:rPr lang="en-US" sz="1600" i="1" dirty="0" err="1" smtClean="0"/>
              <a:t>đối</a:t>
            </a:r>
            <a:r>
              <a:rPr lang="en-US" sz="1600" i="1" dirty="0" smtClean="0"/>
              <a:t> </a:t>
            </a:r>
            <a:r>
              <a:rPr lang="en-US" sz="1600" i="1" dirty="0" err="1"/>
              <a:t>tượng</a:t>
            </a:r>
            <a:r>
              <a:rPr lang="en-US" sz="1600" i="1" dirty="0"/>
              <a:t> </a:t>
            </a:r>
            <a:r>
              <a:rPr lang="en-US" sz="1600" i="1" dirty="0" err="1"/>
              <a:t>dư</a:t>
            </a:r>
            <a:r>
              <a:rPr lang="en-US" sz="1600" i="1" dirty="0"/>
              <a:t> </a:t>
            </a:r>
            <a:endParaRPr lang="en-US" sz="1600" i="1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821" y="2387522"/>
            <a:ext cx="1893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i="1" dirty="0" smtClean="0">
                <a:latin typeface="Segoe UI" charset="0"/>
                <a:ea typeface="Segoe UI" charset="0"/>
                <a:cs typeface="Segoe UI" charset="0"/>
              </a:rPr>
              <a:t>Kết quả loại bỏ</a:t>
            </a:r>
            <a:endParaRPr lang="en-US" sz="1600" i="1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68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115152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>
                <a:latin typeface="Segoe UI" charset="0"/>
                <a:ea typeface="Segoe UI" charset="0"/>
                <a:cs typeface="Segoe UI" charset="0"/>
              </a:rPr>
              <a:t>III. NỘI DUNG THỰC HIỆN</a:t>
            </a:r>
            <a:endParaRPr lang="en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5" name="Line 81"/>
          <p:cNvSpPr>
            <a:spLocks noChangeShapeType="1"/>
          </p:cNvSpPr>
          <p:nvPr/>
        </p:nvSpPr>
        <p:spPr bwMode="black">
          <a:xfrm>
            <a:off x="1875390" y="458283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black">
          <a:xfrm>
            <a:off x="2302774" y="4152142"/>
            <a:ext cx="4754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3.5.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Kết quả đạt được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7" name="Line 83"/>
          <p:cNvSpPr>
            <a:spLocks noChangeShapeType="1"/>
          </p:cNvSpPr>
          <p:nvPr/>
        </p:nvSpPr>
        <p:spPr bwMode="black">
          <a:xfrm>
            <a:off x="1918252" y="17824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8" name="Rectangle 84"/>
          <p:cNvSpPr>
            <a:spLocks noChangeArrowheads="1"/>
          </p:cNvSpPr>
          <p:nvPr/>
        </p:nvSpPr>
        <p:spPr bwMode="black">
          <a:xfrm>
            <a:off x="2345636" y="1351792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70C0"/>
                </a:solidFill>
                <a:latin typeface="Segoe UI" charset="0"/>
                <a:ea typeface="Segoe UI" charset="0"/>
                <a:cs typeface="Segoe UI" charset="0"/>
              </a:rPr>
              <a:t>3.1.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bộ dữ liệu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black">
          <a:xfrm>
            <a:off x="2408790" y="24682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black">
          <a:xfrm>
            <a:off x="2802836" y="2037592"/>
            <a:ext cx="4556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3.2.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Xây dựng mạng neural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black">
          <a:xfrm>
            <a:off x="2604052" y="31838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black">
          <a:xfrm>
            <a:off x="3031436" y="2763079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3.3. </a:t>
            </a:r>
            <a:r>
              <a:rPr lang="vi-VN" sz="2400" dirty="0" smtClean="0">
                <a:latin typeface="Segoe UI" charset="0"/>
                <a:ea typeface="Segoe UI" charset="0"/>
                <a:cs typeface="Segoe UI" charset="0"/>
              </a:rPr>
              <a:t>Khảo sát và thiết kế</a:t>
            </a:r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black">
          <a:xfrm>
            <a:off x="2408790" y="391608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black">
          <a:xfrm>
            <a:off x="2802836" y="3485392"/>
            <a:ext cx="3552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/>
                </a:solidFill>
                <a:latin typeface="Segoe UI" charset="0"/>
                <a:ea typeface="Segoe UI" charset="0"/>
                <a:cs typeface="Segoe UI" charset="0"/>
              </a:rPr>
              <a:t>3.4. </a:t>
            </a:r>
            <a:r>
              <a:rPr lang="vi-VN" sz="2400" dirty="0">
                <a:latin typeface="Segoe UI" charset="0"/>
                <a:ea typeface="Segoe UI" charset="0"/>
                <a:cs typeface="Segoe UI" charset="0"/>
              </a:rPr>
              <a:t>Xây dựng ứng dụng</a:t>
            </a:r>
            <a:endParaRPr lang="en-US" sz="2400" dirty="0"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75" name="Group 91"/>
          <p:cNvGrpSpPr>
            <a:grpSpLocks/>
          </p:cNvGrpSpPr>
          <p:nvPr/>
        </p:nvGrpSpPr>
        <p:grpSpPr bwMode="auto">
          <a:xfrm>
            <a:off x="1737277" y="1401487"/>
            <a:ext cx="393700" cy="393700"/>
            <a:chOff x="2543" y="1006"/>
            <a:chExt cx="416" cy="416"/>
          </a:xfrm>
        </p:grpSpPr>
        <p:sp>
          <p:nvSpPr>
            <p:cNvPr id="76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77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9" name="Picture 9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0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1" name="Picture 96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78" name="Picture 97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2" name="Group 98"/>
          <p:cNvGrpSpPr>
            <a:grpSpLocks/>
          </p:cNvGrpSpPr>
          <p:nvPr/>
        </p:nvGrpSpPr>
        <p:grpSpPr bwMode="auto">
          <a:xfrm>
            <a:off x="2272265" y="2088874"/>
            <a:ext cx="393700" cy="393700"/>
            <a:chOff x="3071" y="1006"/>
            <a:chExt cx="416" cy="416"/>
          </a:xfrm>
        </p:grpSpPr>
        <p:sp>
          <p:nvSpPr>
            <p:cNvPr id="83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84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86" name="Picture 101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87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88" name="Picture 103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85" name="Picture 104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9" name="Group 105"/>
          <p:cNvGrpSpPr>
            <a:grpSpLocks/>
          </p:cNvGrpSpPr>
          <p:nvPr/>
        </p:nvGrpSpPr>
        <p:grpSpPr bwMode="auto">
          <a:xfrm>
            <a:off x="2440540" y="2811187"/>
            <a:ext cx="393700" cy="393700"/>
            <a:chOff x="3647" y="1006"/>
            <a:chExt cx="416" cy="416"/>
          </a:xfrm>
        </p:grpSpPr>
        <p:sp>
          <p:nvSpPr>
            <p:cNvPr id="90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1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93" name="Picture 10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94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95" name="Picture 110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111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6" name="Group 112"/>
          <p:cNvGrpSpPr>
            <a:grpSpLocks/>
          </p:cNvGrpSpPr>
          <p:nvPr/>
        </p:nvGrpSpPr>
        <p:grpSpPr bwMode="auto">
          <a:xfrm>
            <a:off x="2223052" y="3523974"/>
            <a:ext cx="393700" cy="393700"/>
            <a:chOff x="4213" y="1006"/>
            <a:chExt cx="416" cy="416"/>
          </a:xfrm>
        </p:grpSpPr>
        <p:sp>
          <p:nvSpPr>
            <p:cNvPr id="97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98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100" name="Picture 115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101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102" name="Picture 117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99" name="Picture 118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3" name="Group 119"/>
          <p:cNvGrpSpPr>
            <a:grpSpLocks/>
          </p:cNvGrpSpPr>
          <p:nvPr/>
        </p:nvGrpSpPr>
        <p:grpSpPr bwMode="auto">
          <a:xfrm>
            <a:off x="1678540" y="4187549"/>
            <a:ext cx="393700" cy="393700"/>
            <a:chOff x="4803" y="1006"/>
            <a:chExt cx="416" cy="416"/>
          </a:xfrm>
        </p:grpSpPr>
        <p:sp>
          <p:nvSpPr>
            <p:cNvPr id="104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Segoe UI" charset="0"/>
                <a:ea typeface="Segoe UI" charset="0"/>
                <a:cs typeface="Segoe UI" charset="0"/>
              </a:endParaRPr>
            </a:p>
          </p:txBody>
        </p:sp>
        <p:grpSp>
          <p:nvGrpSpPr>
            <p:cNvPr id="105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107" name="Picture 122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</p:spPr>
          </p:pic>
          <p:sp>
            <p:nvSpPr>
              <p:cNvPr id="108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pic>
            <p:nvPicPr>
              <p:cNvPr id="109" name="Picture 124" descr="Picture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</p:spPr>
          </p:pic>
        </p:grpSp>
        <p:pic>
          <p:nvPicPr>
            <p:cNvPr id="106" name="Picture 125"/>
            <p:cNvPicPr>
              <a:picLocks noChangeAspect="1" noChangeArrowheads="1"/>
            </p:cNvPicPr>
            <p:nvPr/>
          </p:nvPicPr>
          <p:blipFill>
            <a:blip r:embed="rId5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2" name="Shape 194"/>
          <p:cNvGrpSpPr/>
          <p:nvPr/>
        </p:nvGrpSpPr>
        <p:grpSpPr>
          <a:xfrm>
            <a:off x="335724" y="314496"/>
            <a:ext cx="242345" cy="305612"/>
            <a:chOff x="590250" y="244200"/>
            <a:chExt cx="407975" cy="532175"/>
          </a:xfrm>
        </p:grpSpPr>
        <p:sp>
          <p:nvSpPr>
            <p:cNvPr id="53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4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5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6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7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8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59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1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2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3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4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0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11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sp>
        <p:nvSpPr>
          <p:cNvPr id="112" name="Slide Number Placeholder 3"/>
          <p:cNvSpPr txBox="1">
            <a:spLocks/>
          </p:cNvSpPr>
          <p:nvPr/>
        </p:nvSpPr>
        <p:spPr>
          <a:xfrm>
            <a:off x="7109460" y="4636500"/>
            <a:ext cx="1995940" cy="3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vi-VN" sz="1300" i="1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Nguyễn Tất Chủ - 55TH1</a:t>
            </a:r>
            <a:endParaRPr lang="en" sz="1300" i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07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1929</Words>
  <Application>Microsoft Macintosh PowerPoint</Application>
  <PresentationFormat>On-screen Show (16:9)</PresentationFormat>
  <Paragraphs>329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Arvo</vt:lpstr>
      <vt:lpstr>Chalkboard SE</vt:lpstr>
      <vt:lpstr>Roboto Condensed</vt:lpstr>
      <vt:lpstr>Roboto Condensed Light</vt:lpstr>
      <vt:lpstr>Segoe UI</vt:lpstr>
      <vt:lpstr>Times New Roman</vt:lpstr>
      <vt:lpstr>Wingdings</vt:lpstr>
      <vt:lpstr>Arial</vt:lpstr>
      <vt:lpstr>Salerio template</vt:lpstr>
      <vt:lpstr>BÁO CÁO ĐỒ ÁN</vt:lpstr>
      <vt:lpstr>PowerPoint Presentation</vt:lpstr>
      <vt:lpstr>I. TỔNG QUAN</vt:lpstr>
      <vt:lpstr>II. CƠ SỞ LÝ THUYẾT</vt:lpstr>
      <vt:lpstr>2.1. Nền tảng phát triển ứng dụng</vt:lpstr>
      <vt:lpstr>2.2. Mạng Neural nhân tạo</vt:lpstr>
      <vt:lpstr>2.3. Xử lý ảnh và trích rút đặc trưng</vt:lpstr>
      <vt:lpstr>2.5. Xử lý ảnh và trích rút đặc trưng</vt:lpstr>
      <vt:lpstr>III. NỘI DUNG THỰC HIỆN</vt:lpstr>
      <vt:lpstr>3.1. Xây dựng bộ dữ liệu</vt:lpstr>
      <vt:lpstr>3.1. Xây dựng bộ dữ liệu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3.2. Xây dựng mạng Neural nhận dạng chữ viết tay</vt:lpstr>
      <vt:lpstr>3.3. Khảo sát ứng chương trình đào tạo lớp 4</vt:lpstr>
      <vt:lpstr>3.4. Xây dựng ứng dụng</vt:lpstr>
      <vt:lpstr>IV. KẾT LUẬN VÀ HƯỚNG PHÁT TRIỂN</vt:lpstr>
      <vt:lpstr>IV. KẾT LUẬN VÀ HƯỚNG PHÁT TRIỂN</vt:lpstr>
      <vt:lpstr>IV. KẾT LUẬN VÀ HƯỚNG PHÁT TRIỂN</vt:lpstr>
      <vt:lpstr>IV.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Big Boss</cp:lastModifiedBy>
  <cp:revision>251</cp:revision>
  <cp:lastPrinted>2017-07-02T02:48:58Z</cp:lastPrinted>
  <dcterms:modified xsi:type="dcterms:W3CDTF">2017-07-05T16:52:06Z</dcterms:modified>
</cp:coreProperties>
</file>