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62" r:id="rId2"/>
    <p:sldId id="27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7240-23FD-4FCE-BCC5-9EEFC0484B90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60876-C134-42A5-A0F2-DEEBF0929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8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3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C692C-527D-780C-1D54-D934363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725" y="1905716"/>
            <a:ext cx="5772150" cy="2817967"/>
          </a:xfrm>
        </p:spPr>
        <p:txBody>
          <a:bodyPr>
            <a:noAutofit/>
          </a:bodyPr>
          <a:lstStyle/>
          <a:p>
            <a:pPr algn="ctr"/>
            <a:r>
              <a:rPr lang="ru-RU" sz="3600" b="1" i="0" dirty="0">
                <a:effectLst/>
              </a:rPr>
              <a:t>Сегментация пользователей по потреблению. Исследование оттока клиентов регионального банка «</a:t>
            </a:r>
            <a:r>
              <a:rPr lang="ru-RU" sz="3600" b="1" i="0" dirty="0" err="1">
                <a:effectLst/>
              </a:rPr>
              <a:t>Метанпром</a:t>
            </a:r>
            <a:r>
              <a:rPr lang="ru-RU" sz="3600" b="1" i="0" dirty="0">
                <a:effectLst/>
              </a:rPr>
              <a:t>»</a:t>
            </a:r>
            <a:endParaRPr lang="ru-RU" sz="3600" b="1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40A3CACE-2D53-34F9-D46A-8AD5456FE4DE}"/>
              </a:ext>
            </a:extLst>
          </p:cNvPr>
          <p:cNvSpPr txBox="1">
            <a:spLocks/>
          </p:cNvSpPr>
          <p:nvPr/>
        </p:nvSpPr>
        <p:spPr>
          <a:xfrm>
            <a:off x="7414938" y="5645808"/>
            <a:ext cx="4062064" cy="756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АНАЛИТИК: МИХАЙЛОВА ТАТЬЯНА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7E5644-AD48-0BCE-09E5-B9823E24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98197"/>
            <a:ext cx="5934076" cy="49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3867150"/>
            <a:ext cx="2141567" cy="20019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53D1C6-CF4D-4A30-46BC-E2840E6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5" y="1845734"/>
            <a:ext cx="4221206" cy="22427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EFEF4B-0153-D5B1-FD9D-73131BA7F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0" y="4006340"/>
            <a:ext cx="4296455" cy="23298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9A86B0-F377-A976-E6BA-631F44C9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05" y="1846575"/>
            <a:ext cx="4156433" cy="22427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7C6B041-B515-7225-DF42-FBB8F1D3E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286" y="4042954"/>
            <a:ext cx="4217670" cy="22565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4AC4AB0A-5750-CF76-B837-5D7461B8CD1F}"/>
              </a:ext>
            </a:extLst>
          </p:cNvPr>
          <p:cNvSpPr txBox="1">
            <a:spLocks/>
          </p:cNvSpPr>
          <p:nvPr/>
        </p:nvSpPr>
        <p:spPr>
          <a:xfrm>
            <a:off x="9197029" y="2197417"/>
            <a:ext cx="2718882" cy="33394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0" i="0" u="sng" dirty="0">
                <a:solidFill>
                  <a:srgbClr val="000000"/>
                </a:solidFill>
                <a:effectLst/>
                <a:latin typeface="Helvetica Neue"/>
              </a:rPr>
              <a:t>Отто</a:t>
            </a:r>
            <a:r>
              <a:rPr lang="ru-RU" u="sng" dirty="0">
                <a:solidFill>
                  <a:srgbClr val="000000"/>
                </a:solidFill>
                <a:latin typeface="Helvetica Neue"/>
              </a:rPr>
              <a:t>к </a:t>
            </a:r>
            <a:r>
              <a:rPr lang="ru-RU" b="0" i="0" u="sng" dirty="0">
                <a:solidFill>
                  <a:srgbClr val="000000"/>
                </a:solidFill>
                <a:effectLst/>
                <a:latin typeface="Helvetica Neue"/>
              </a:rPr>
              <a:t>с 1 продуктом: </a:t>
            </a:r>
            <a:br>
              <a:rPr lang="ru-RU" b="0" i="0" u="sng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мужчины и женщины 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от 46 до 65 лет из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Ростова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Великого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sng" dirty="0">
                <a:solidFill>
                  <a:srgbClr val="000000"/>
                </a:solidFill>
                <a:effectLst/>
                <a:latin typeface="Helvetica Neue"/>
              </a:rPr>
              <a:t>Отток с 2 продуктами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: женщины от 46 до 65 лет из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Ростова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Великого;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ru-RU" sz="2400" b="1" dirty="0"/>
          </a:p>
          <a:p>
            <a:pPr lvl="3">
              <a:buFont typeface="Courier New" panose="02070309020205020404" pitchFamily="49" charset="0"/>
              <a:buChar char="o"/>
            </a:pPr>
            <a:endParaRPr lang="ru-RU" sz="2400" dirty="0"/>
          </a:p>
          <a:p>
            <a:pPr lvl="7">
              <a:buFont typeface="Courier New" panose="02070309020205020404" pitchFamily="49" charset="0"/>
              <a:buChar char="o"/>
            </a:pP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FFAF36-01FF-B3E7-C4F2-332057C9C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924" y="117848"/>
            <a:ext cx="2356810" cy="1967337"/>
          </a:xfrm>
          <a:prstGeom prst="rect">
            <a:avLst/>
          </a:prstGeom>
        </p:spPr>
      </p:pic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596C82B6-4A57-4AFF-F9E4-0CD1C041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СЕГМЕНТЫ</a:t>
            </a:r>
          </a:p>
        </p:txBody>
      </p:sp>
    </p:spTree>
    <p:extLst>
      <p:ext uri="{BB962C8B-B14F-4D97-AF65-F5344CB8AC3E}">
        <p14:creationId xmlns:p14="http://schemas.microsoft.com/office/powerpoint/2010/main" val="29302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11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DA584-B144-2D69-C727-1152F2556358}"/>
              </a:ext>
            </a:extLst>
          </p:cNvPr>
          <p:cNvSpPr txBox="1"/>
          <p:nvPr/>
        </p:nvSpPr>
        <p:spPr>
          <a:xfrm>
            <a:off x="444817" y="2428726"/>
            <a:ext cx="113633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latin typeface="Helvetica Neue"/>
              </a:rPr>
              <a:t>1. МЕСТОПОЛОЖЕНИЕ</a:t>
            </a:r>
            <a:r>
              <a:rPr lang="ru-RU" b="1" dirty="0">
                <a:latin typeface="Helvetica Neue"/>
              </a:rPr>
              <a:t>:</a:t>
            </a:r>
            <a:r>
              <a:rPr lang="ru-RU" dirty="0">
                <a:latin typeface="Helvetica Neue"/>
              </a:rPr>
              <a:t>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Оценка конкурентов в локации банка «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Метанпром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». </a:t>
            </a:r>
          </a:p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                                            Оценка удобного и эффективного расположения банкоматов и отделений.</a:t>
            </a:r>
            <a:endParaRPr lang="ru-RU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b="1" u="sng" dirty="0">
              <a:solidFill>
                <a:srgbClr val="000000"/>
              </a:solidFill>
              <a:latin typeface="Helvetica Neue"/>
            </a:endParaRPr>
          </a:p>
          <a:p>
            <a:r>
              <a:rPr lang="ru-RU" b="1" u="sng" dirty="0">
                <a:solidFill>
                  <a:srgbClr val="000000"/>
                </a:solidFill>
                <a:latin typeface="Helvetica Neue"/>
              </a:rPr>
              <a:t>2. КОНЦЕПЦИЯ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 Проработка уникальных продуктов для женской аудиторию для их удержания. </a:t>
            </a:r>
            <a:br>
              <a:rPr lang="ru-RU" dirty="0">
                <a:solidFill>
                  <a:srgbClr val="000000"/>
                </a:solidFill>
                <a:latin typeface="Helvetica Neue"/>
              </a:rPr>
            </a:br>
            <a:r>
              <a:rPr lang="ru-RU" dirty="0">
                <a:solidFill>
                  <a:srgbClr val="000000"/>
                </a:solidFill>
                <a:latin typeface="Helvetica Neue"/>
              </a:rPr>
              <a:t>                              Повышение лояльности клиентов для привлечения дополнительных пользователей.</a:t>
            </a: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101445-30B8-E773-B51F-F16837EF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sz="4000" dirty="0"/>
              <a:t>РЕКОМЕНДАЦИИ ПО УМЕНЬШЕНИЮ ОТТОКА</a:t>
            </a:r>
          </a:p>
        </p:txBody>
      </p:sp>
    </p:spTree>
    <p:extLst>
      <p:ext uri="{BB962C8B-B14F-4D97-AF65-F5344CB8AC3E}">
        <p14:creationId xmlns:p14="http://schemas.microsoft.com/office/powerpoint/2010/main" val="18426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7E5644-AD48-0BCE-09E5-B9823E24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150648"/>
            <a:ext cx="5000119" cy="4173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72B0D-663A-16BD-8BE5-417B1AE0D34E}"/>
              </a:ext>
            </a:extLst>
          </p:cNvPr>
          <p:cNvSpPr txBox="1"/>
          <p:nvPr/>
        </p:nvSpPr>
        <p:spPr>
          <a:xfrm>
            <a:off x="5140960" y="2182505"/>
            <a:ext cx="5222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ЦЕЛИ И ЗАДАЧИ ИССЛЕДОВАНИЯ 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ОБЩИЕ ВЫВОДЫ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ИССЛЕДОВАНИЕ КЛИЕНТОВ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ИССЛЕДОВАНИЕ ПРИЗНАКОВ. ВОЗРАСТ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ИССЛЕДОВАНИЕ ПРИЗНАКОВ.ПОЛ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ИССЛЕДОВАНИЕ ПРИЗНАКОВ. ГОРОД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ИССЛЕДОВАНИЕ ПРИЗНАКОВ. ПРОДУКТ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 СЕГМЕНТЫ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b="1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 РЕКОМЕНДАЦИИ ПО УМЕНЬШЕНИЮ ОТТОКА</a:t>
            </a:r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8F8D0FE-6ECE-7A1C-CB6F-DA3D296A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320" y="286603"/>
            <a:ext cx="5293360" cy="1450757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8315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305C5-5C68-1DE8-64C6-617234B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ИССЛЕДОВАНИЯ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2CE200-277C-0AB7-5882-4B39994E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u="sng" dirty="0">
                <a:latin typeface="Helvetica Neue"/>
              </a:rPr>
              <a:t>Цель: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 Снижение уровня оттока клиентов</a:t>
            </a:r>
            <a:r>
              <a:rPr lang="ru-RU" dirty="0"/>
              <a:t>.</a:t>
            </a:r>
            <a:endParaRPr lang="ru-RU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60000"/>
              </a:lnSpc>
            </a:pPr>
            <a:r>
              <a:rPr lang="ru-RU" b="1" i="1" u="sng" dirty="0">
                <a:solidFill>
                  <a:srgbClr val="000000"/>
                </a:solidFill>
                <a:latin typeface="Helvetica Neue"/>
              </a:rPr>
              <a:t>Задачи: </a:t>
            </a:r>
          </a:p>
          <a:p>
            <a:pPr marL="360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 Рассмотрение признаков пользователей, выявление закономерностей и их влияние на отток.</a:t>
            </a:r>
          </a:p>
          <a:p>
            <a:pPr marL="360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Разделение пользователей на сегменты по признакам. Рассмотрение оттока пользователей в полученных сегментах.</a:t>
            </a:r>
          </a:p>
          <a:p>
            <a:pPr marL="360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Выводы и рекомендации по уменьшению оттока</a:t>
            </a:r>
          </a:p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latin typeface="Helvetica Neue"/>
            </a:endParaRPr>
          </a:p>
          <a:p>
            <a:r>
              <a:rPr lang="ru-RU" dirty="0">
                <a:solidFill>
                  <a:schemeClr val="tx1"/>
                </a:solidFill>
                <a:latin typeface="Helvetica Neue"/>
              </a:rPr>
              <a:t>Анализ выполнен на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данных о клиентах банка "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Метанпром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"</a:t>
            </a:r>
            <a:r>
              <a:rPr lang="ru-RU" dirty="0">
                <a:solidFill>
                  <a:schemeClr val="tx1"/>
                </a:solidFill>
                <a:latin typeface="Helvetica Neue"/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6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4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5E52A1-49FA-F31C-3F14-9D640F78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24" y="117848"/>
            <a:ext cx="2356810" cy="1967337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D22A885A-A245-7F2A-1B17-F1AFF8E70DD7}"/>
              </a:ext>
            </a:extLst>
          </p:cNvPr>
          <p:cNvSpPr txBox="1">
            <a:spLocks/>
          </p:cNvSpPr>
          <p:nvPr/>
        </p:nvSpPr>
        <p:spPr>
          <a:xfrm>
            <a:off x="1066800" y="2456456"/>
            <a:ext cx="10058400" cy="77105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2. Сегмент оттока: </a:t>
            </a:r>
            <a:r>
              <a:rPr lang="ru-RU" sz="2400" dirty="0"/>
              <a:t>Женщины и мужчины от 46 до 65 лет, из </a:t>
            </a:r>
            <a:r>
              <a:rPr lang="ru-RU" sz="2400" dirty="0" err="1"/>
              <a:t>Ростова</a:t>
            </a:r>
            <a:r>
              <a:rPr lang="ru-RU" sz="2400" dirty="0"/>
              <a:t> Великого, пользующиеся одним продуктом</a:t>
            </a:r>
            <a:endParaRPr lang="ru-RU" sz="2400" b="1" dirty="0"/>
          </a:p>
          <a:p>
            <a:pPr lvl="7">
              <a:buFont typeface="Courier New" panose="02070309020205020404" pitchFamily="49" charset="0"/>
              <a:buChar char="o"/>
            </a:pPr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D44A9EBE-3261-C898-5C94-8FF8F11ADDBD}"/>
              </a:ext>
            </a:extLst>
          </p:cNvPr>
          <p:cNvSpPr txBox="1">
            <a:spLocks/>
          </p:cNvSpPr>
          <p:nvPr/>
        </p:nvSpPr>
        <p:spPr>
          <a:xfrm>
            <a:off x="1066800" y="3115907"/>
            <a:ext cx="10058400" cy="771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3. 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Различия дохода между теми клиентами, которые пользуются двумя продуктами банка, и теми, которые пользуются одним нет.</a:t>
            </a:r>
            <a:endParaRPr lang="ru-RU" sz="2400" b="1" dirty="0"/>
          </a:p>
          <a:p>
            <a:pPr lvl="7">
              <a:buFont typeface="Courier New" panose="02070309020205020404" pitchFamily="49" charset="0"/>
              <a:buChar char="o"/>
            </a:pPr>
            <a:endParaRPr lang="ru-RU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FF32BFE-E755-F826-A727-CA57B9113E69}"/>
              </a:ext>
            </a:extLst>
          </p:cNvPr>
          <p:cNvSpPr txBox="1">
            <a:spLocks/>
          </p:cNvSpPr>
          <p:nvPr/>
        </p:nvSpPr>
        <p:spPr>
          <a:xfrm>
            <a:off x="1066800" y="3886959"/>
            <a:ext cx="10058400" cy="771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4.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Различия дохода между оставшимися и ушедшими клиентами.</a:t>
            </a:r>
            <a:endParaRPr lang="ru-RU" dirty="0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B4052446-F75D-D58B-2DD4-950E9B9C3DBB}"/>
              </a:ext>
            </a:extLst>
          </p:cNvPr>
          <p:cNvSpPr txBox="1">
            <a:spLocks/>
          </p:cNvSpPr>
          <p:nvPr/>
        </p:nvSpPr>
        <p:spPr>
          <a:xfrm>
            <a:off x="1066800" y="1853455"/>
            <a:ext cx="10058400" cy="7710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1. Признаки влияющие на отток: </a:t>
            </a:r>
            <a:r>
              <a:rPr lang="ru-RU" sz="2400" dirty="0"/>
              <a:t>Возраст, пол, город.</a:t>
            </a:r>
            <a:endParaRPr lang="ru-RU" sz="2400" b="1" dirty="0"/>
          </a:p>
          <a:p>
            <a:pPr lvl="7">
              <a:buFont typeface="Courier New" panose="02070309020205020404" pitchFamily="49" charset="0"/>
              <a:buChar char="o"/>
            </a:pPr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790774E0-4C9F-12E8-13D9-32969814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272"/>
            <a:ext cx="10058400" cy="1450757"/>
          </a:xfrm>
        </p:spPr>
        <p:txBody>
          <a:bodyPr/>
          <a:lstStyle/>
          <a:p>
            <a:r>
              <a:rPr lang="ru-RU" dirty="0"/>
              <a:t>ОБЩИЕ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88460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2D7DE3C-9223-5351-CBAC-AF54C410AFCC}"/>
              </a:ext>
            </a:extLst>
          </p:cNvPr>
          <p:cNvSpPr txBox="1">
            <a:spLocks/>
          </p:cNvSpPr>
          <p:nvPr/>
        </p:nvSpPr>
        <p:spPr>
          <a:xfrm>
            <a:off x="598170" y="2044823"/>
            <a:ext cx="5020751" cy="17187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1. Клиент банка: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ru-RU" sz="2000" b="1" dirty="0"/>
              <a:t>Средний возраст – 39 лет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ru-RU" sz="2000" b="1" dirty="0"/>
              <a:t> Среднее количество продуктов – 2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ru-RU" sz="2000" b="1" dirty="0"/>
              <a:t> Средний доход – 100 т. рублей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ru-RU" sz="2400" b="1" dirty="0"/>
          </a:p>
          <a:p>
            <a:pPr lvl="3">
              <a:buFont typeface="Courier New" panose="02070309020205020404" pitchFamily="49" charset="0"/>
              <a:buChar char="o"/>
            </a:pPr>
            <a:endParaRPr lang="ru-RU" sz="2400" dirty="0"/>
          </a:p>
          <a:p>
            <a:pPr lvl="7">
              <a:buFont typeface="Courier New" panose="02070309020205020404" pitchFamily="49" charset="0"/>
              <a:buChar char="o"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AFA7426-CAAB-38F3-1564-25C2EF26B5E0}"/>
              </a:ext>
            </a:extLst>
          </p:cNvPr>
          <p:cNvSpPr txBox="1">
            <a:spLocks/>
          </p:cNvSpPr>
          <p:nvPr/>
        </p:nvSpPr>
        <p:spPr>
          <a:xfrm>
            <a:off x="622693" y="3956449"/>
            <a:ext cx="5473307" cy="25033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2. Клиент ушедший из банка: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ru-RU" sz="2000" b="1" dirty="0"/>
              <a:t>Средний возраст – 45 лет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ru-RU" sz="2000" b="1" dirty="0"/>
              <a:t> Среднее количество продуктов – 1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ru-RU" sz="2000" b="1" dirty="0"/>
              <a:t> Средний доход – 100 т. рублей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ru-RU" sz="2400" b="1" dirty="0"/>
          </a:p>
          <a:p>
            <a:pPr lvl="3">
              <a:buFont typeface="Courier New" panose="02070309020205020404" pitchFamily="49" charset="0"/>
              <a:buChar char="o"/>
            </a:pPr>
            <a:endParaRPr lang="ru-RU" sz="2400" dirty="0"/>
          </a:p>
          <a:p>
            <a:pPr lvl="7">
              <a:buFont typeface="Courier New" panose="02070309020205020404" pitchFamily="49" charset="0"/>
              <a:buChar char="o"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3E3383-7689-625F-CBF1-9815D029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86" y="1967866"/>
            <a:ext cx="6091980" cy="3439021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BE89EA17-89F2-AA8F-C058-2E9EC025E5C3}"/>
              </a:ext>
            </a:extLst>
          </p:cNvPr>
          <p:cNvSpPr txBox="1">
            <a:spLocks/>
          </p:cNvSpPr>
          <p:nvPr/>
        </p:nvSpPr>
        <p:spPr>
          <a:xfrm>
            <a:off x="6078551" y="5483568"/>
            <a:ext cx="4917450" cy="7710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i="1" u="sng" dirty="0"/>
              <a:t>Каждый пятый пользователь неудовлетворен качеством предоставляемых услуг</a:t>
            </a:r>
            <a:endParaRPr lang="ru-RU" i="1" u="sng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F191F3-DD77-B57D-30F5-16C715FD1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117848"/>
            <a:ext cx="2356810" cy="1967337"/>
          </a:xfrm>
          <a:prstGeom prst="rect">
            <a:avLst/>
          </a:prstGeom>
        </p:spPr>
      </p:pic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7CB7D1E6-4729-D5D2-B688-F72D5F16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2890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6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FAD6C2-0931-29D6-1CF0-75C57737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22" y="2228639"/>
            <a:ext cx="5981700" cy="32575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4F352B4-93CC-4382-4177-26B0A6C0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56505"/>
            <a:ext cx="3733800" cy="228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A3129B-1A8D-CB6A-5746-5A30E50DC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99" y="2251850"/>
            <a:ext cx="3409950" cy="33242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2CB66E-A49F-8C55-4005-1683E5959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75" y="4888090"/>
            <a:ext cx="2028825" cy="1276350"/>
          </a:xfrm>
          <a:prstGeom prst="rect">
            <a:avLst/>
          </a:prstGeom>
        </p:spPr>
      </p:pic>
      <p:sp>
        <p:nvSpPr>
          <p:cNvPr id="22" name="Заголовок 17">
            <a:extLst>
              <a:ext uri="{FF2B5EF4-FFF2-40B4-BE49-F238E27FC236}">
                <a16:creationId xmlns:a16="http://schemas.microsoft.com/office/drawing/2014/main" id="{F5BF361C-BBFE-E3F6-52AE-7677C7A8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ИССЛЕДОВАНИЕ ПРИЗНАКОВ. ВОЗРАСТ</a:t>
            </a:r>
          </a:p>
        </p:txBody>
      </p:sp>
    </p:spTree>
    <p:extLst>
      <p:ext uri="{BB962C8B-B14F-4D97-AF65-F5344CB8AC3E}">
        <p14:creationId xmlns:p14="http://schemas.microsoft.com/office/powerpoint/2010/main" val="402390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7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445E28-F08E-794A-7DDD-2E78E2C3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7314"/>
            <a:ext cx="3257550" cy="33242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E11CE5-8DCF-8DF0-D406-ED754235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67" y="5240444"/>
            <a:ext cx="1152525" cy="6286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CE92F7-E782-A9DD-C601-C8824313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348" y="2274464"/>
            <a:ext cx="6057900" cy="32670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FA04A5-E498-81DB-C853-1D43EE534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956505"/>
            <a:ext cx="3733800" cy="228600"/>
          </a:xfrm>
          <a:prstGeom prst="rect">
            <a:avLst/>
          </a:prstGeom>
        </p:spPr>
      </p:pic>
      <p:sp>
        <p:nvSpPr>
          <p:cNvPr id="20" name="Заголовок 17">
            <a:extLst>
              <a:ext uri="{FF2B5EF4-FFF2-40B4-BE49-F238E27FC236}">
                <a16:creationId xmlns:a16="http://schemas.microsoft.com/office/drawing/2014/main" id="{80EB3BC7-DAF7-C619-E727-42D4E9F1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ИССЛЕДОВАНИЕ ПРИЗНАКОВ. ПОЛ</a:t>
            </a:r>
          </a:p>
        </p:txBody>
      </p:sp>
    </p:spTree>
    <p:extLst>
      <p:ext uri="{BB962C8B-B14F-4D97-AF65-F5344CB8AC3E}">
        <p14:creationId xmlns:p14="http://schemas.microsoft.com/office/powerpoint/2010/main" val="28558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0ED55-B8B8-2046-FDA1-9EC99F48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07789"/>
            <a:ext cx="3276600" cy="3343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8C18C-0673-4087-7B14-1D999006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56505"/>
            <a:ext cx="3733800" cy="228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E92277-35B8-A598-D2D8-BE301E22F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451" y="2236364"/>
            <a:ext cx="6105525" cy="3314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3EA1B2-5761-D8B3-9B51-7C40A698E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430" y="4968241"/>
            <a:ext cx="2019300" cy="828675"/>
          </a:xfrm>
          <a:prstGeom prst="rect">
            <a:avLst/>
          </a:prstGeom>
        </p:spPr>
      </p:pic>
      <p:sp>
        <p:nvSpPr>
          <p:cNvPr id="12" name="Заголовок 17">
            <a:extLst>
              <a:ext uri="{FF2B5EF4-FFF2-40B4-BE49-F238E27FC236}">
                <a16:creationId xmlns:a16="http://schemas.microsoft.com/office/drawing/2014/main" id="{976E48B6-32B6-3DD2-89C0-51013059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ИССЛЕДОВАНИЕ ПРИЗНАКОВ. ГОРОД</a:t>
            </a:r>
          </a:p>
        </p:txBody>
      </p:sp>
    </p:spTree>
    <p:extLst>
      <p:ext uri="{BB962C8B-B14F-4D97-AF65-F5344CB8AC3E}">
        <p14:creationId xmlns:p14="http://schemas.microsoft.com/office/powerpoint/2010/main" val="15285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865D-6E08-F5C4-F520-CBD43802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b="1" i="1" u="sng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>
              <a:solidFill>
                <a:srgbClr val="000000"/>
              </a:solidFill>
              <a:latin typeface="Helvetica Neu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06262-187E-6265-C68D-5208472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B7F7-4BC0-4D44-9AFE-06FBE1BD250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295776-E27B-EA50-AD01-8012DED2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4814"/>
            <a:ext cx="3505200" cy="3505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1BAD41-62CC-E22F-7D84-645C6E19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56505"/>
            <a:ext cx="3733800" cy="228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1D0AA2-71E0-660E-FB0C-017DA63E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755" y="4979740"/>
            <a:ext cx="1390650" cy="10001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568739-7212-F8F8-784D-14003C56E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72" y="2241302"/>
            <a:ext cx="5943600" cy="3238500"/>
          </a:xfrm>
          <a:prstGeom prst="rect">
            <a:avLst/>
          </a:prstGeom>
        </p:spPr>
      </p:pic>
      <p:sp>
        <p:nvSpPr>
          <p:cNvPr id="12" name="Заголовок 17">
            <a:extLst>
              <a:ext uri="{FF2B5EF4-FFF2-40B4-BE49-F238E27FC236}">
                <a16:creationId xmlns:a16="http://schemas.microsoft.com/office/drawing/2014/main" id="{C41D9925-B65B-BFAA-8D57-30AB998D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sz="4400" dirty="0"/>
              <a:t>ИССЛЕДОВАНИЕ ПРИЗНАКОВ.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243630522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357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Helvetica Neue</vt:lpstr>
      <vt:lpstr>Ретро</vt:lpstr>
      <vt:lpstr>Сегментация пользователей по потреблению. Исследование оттока клиентов регионального банка «Метанпром»</vt:lpstr>
      <vt:lpstr>СОДЕРЖАНИЕ</vt:lpstr>
      <vt:lpstr>ЦЕЛИ И ЗАДАЧИ ИССЛЕДОВАНИЯ </vt:lpstr>
      <vt:lpstr>ОБЩИЕ ВЫВОДЫ</vt:lpstr>
      <vt:lpstr>ИССЛЕДОВАНИЕ КЛИЕНТОВ</vt:lpstr>
      <vt:lpstr>ИССЛЕДОВАНИЕ ПРИЗНАКОВ. ВОЗРАСТ</vt:lpstr>
      <vt:lpstr>ИССЛЕДОВАНИЕ ПРИЗНАКОВ. ПОЛ</vt:lpstr>
      <vt:lpstr>ИССЛЕДОВАНИЕ ПРИЗНАКОВ. ГОРОД</vt:lpstr>
      <vt:lpstr>ИССЛЕДОВАНИЕ ПРИЗНАКОВ. ПРОДУКТ</vt:lpstr>
      <vt:lpstr>СЕГМЕНТЫ</vt:lpstr>
      <vt:lpstr>РЕКОМЕНДАЦИИ ПО УМЕНЬШЕНИЮ ОТТОКА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Tata_P</dc:creator>
  <cp:lastModifiedBy>Tata_P</cp:lastModifiedBy>
  <cp:revision>7</cp:revision>
  <dcterms:created xsi:type="dcterms:W3CDTF">2022-12-21T21:33:05Z</dcterms:created>
  <dcterms:modified xsi:type="dcterms:W3CDTF">2023-01-20T21:09:51Z</dcterms:modified>
</cp:coreProperties>
</file>