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Source Code Pro"/>
      <p:regular r:id="rId42"/>
      <p:bold r:id="rId43"/>
    </p:embeddedFont>
    <p:embeddedFont>
      <p:font typeface="Quicksand"/>
      <p:regular r:id="rId44"/>
      <p:bold r:id="rId45"/>
    </p:embeddedFont>
    <p:embeddedFont>
      <p:font typeface="Oswald"/>
      <p:regular r:id="rId46"/>
      <p:bold r:id="rId47"/>
    </p:embeddedFont>
    <p:embeddedFont>
      <p:font typeface="Comfortaa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SourceCodePro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Quicksand-regular.fntdata"/><Relationship Id="rId43" Type="http://schemas.openxmlformats.org/officeDocument/2006/relationships/font" Target="fonts/SourceCodePro-bold.fntdata"/><Relationship Id="rId46" Type="http://schemas.openxmlformats.org/officeDocument/2006/relationships/font" Target="fonts/Oswald-regular.fntdata"/><Relationship Id="rId45" Type="http://schemas.openxmlformats.org/officeDocument/2006/relationships/font" Target="fonts/Quicksa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Comfortaa-regular.fntdata"/><Relationship Id="rId47" Type="http://schemas.openxmlformats.org/officeDocument/2006/relationships/font" Target="fonts/Oswald-bold.fntdata"/><Relationship Id="rId49" Type="http://schemas.openxmlformats.org/officeDocument/2006/relationships/font" Target="fonts/Comforta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Raleway-bold.fntdata"/><Relationship Id="rId34" Type="http://schemas.openxmlformats.org/officeDocument/2006/relationships/font" Target="fonts/Raleway-regular.fntdata"/><Relationship Id="rId37" Type="http://schemas.openxmlformats.org/officeDocument/2006/relationships/font" Target="fonts/Raleway-boldItalic.fntdata"/><Relationship Id="rId36" Type="http://schemas.openxmlformats.org/officeDocument/2006/relationships/font" Target="fonts/Raleway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80c1153b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80c1153b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80c1153b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80c1153b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80c1153be_1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80c1153be_1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80c1153b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80c1153b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80c1153b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80c1153b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80c1153b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80c1153b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80c1153be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80c1153be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80c1153b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80c1153b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80c1153b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80c1153b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80c1153b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80c1153b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0c1153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0c1153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80c1153b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80c1153b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80c1153b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80c1153b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80c1153b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80c1153b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80c1153b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80c1153b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80c1153b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80c1153b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80c1153b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80c1153b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80c1153b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80c1153b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80c1153b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80c1153b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0c1153be_2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0c1153be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0c1153be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0c1153be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0c1153b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0c1153b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0c1153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0c1153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0c1153b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80c1153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0c1153b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80c1153b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80c1153b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80c1153b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4JnEd5lHCU0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youtube.com/watch?v=1-vcErOPofQ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/>
        </p:nvSpPr>
        <p:spPr>
          <a:xfrm>
            <a:off x="479012" y="3197407"/>
            <a:ext cx="7963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0B213F"/>
                </a:solidFill>
                <a:latin typeface="Comfortaa"/>
                <a:ea typeface="Comfortaa"/>
                <a:cs typeface="Comfortaa"/>
                <a:sym typeface="Comfortaa"/>
              </a:rPr>
              <a:t>Descobrindo o html</a:t>
            </a:r>
            <a:endParaRPr b="1" i="0" sz="1800" u="none" cap="none" strike="noStrike">
              <a:solidFill>
                <a:srgbClr val="0B213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600" y="992175"/>
            <a:ext cx="3388650" cy="19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213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265500" y="200967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43250" y="1964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usamos a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tag </a:t>
            </a:r>
            <a:r>
              <a:rPr lang="pt-B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&lt;br&gt; 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para pular linha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p34"/>
          <p:cNvSpPr txBox="1"/>
          <p:nvPr>
            <p:ph idx="1" type="subTitle"/>
          </p:nvPr>
        </p:nvSpPr>
        <p:spPr>
          <a:xfrm>
            <a:off x="4864225" y="5575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sz="4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p34"/>
          <p:cNvSpPr txBox="1"/>
          <p:nvPr>
            <p:ph type="title"/>
          </p:nvPr>
        </p:nvSpPr>
        <p:spPr>
          <a:xfrm>
            <a:off x="4864225" y="184212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&lt;br&gt;  </a:t>
            </a:r>
            <a:r>
              <a:rPr lang="pt-BR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ou</a:t>
            </a:r>
            <a:r>
              <a:rPr lang="pt-BR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pt-B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&lt;/br&gt; 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obs: é uma tag que não precisa fechar. </a:t>
            </a:r>
            <a:endParaRPr sz="1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Você já ouviu falar em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&lt;p&gt;&lt;strong&gt; </a:t>
            </a:r>
            <a:r>
              <a:rPr b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Ada Lovelace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?</a:t>
            </a:r>
            <a:r>
              <a:rPr b="1" lang="pt-BR" sz="1200">
                <a:solidFill>
                  <a:srgbClr val="222222"/>
                </a:solidFill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&lt;p&gt;&lt;i&gt; </a:t>
            </a:r>
            <a:r>
              <a:rPr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 Essa condessa é considerada a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&lt;p&gt;&lt;i&gt;&lt;strong&gt;</a:t>
            </a:r>
            <a:r>
              <a:rPr b="1"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primeira programadora da </a:t>
            </a:r>
            <a:endParaRPr b="1" i="1"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história</a:t>
            </a:r>
            <a:r>
              <a:rPr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!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&lt;i&gt;&lt;strong&gt;&lt;/p&gt;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&lt;p&gt;&lt;em&gt; </a:t>
            </a:r>
            <a:r>
              <a:rPr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Lugar de mulher é onde ela quiser </a:t>
            </a:r>
            <a:endParaRPr i="1"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(autor desconhecido)</a:t>
            </a:r>
            <a:r>
              <a:rPr i="1"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&lt;/em&gt;&lt;/p&gt;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5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213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89800" y="1184950"/>
            <a:ext cx="4045200" cy="26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mfortaa"/>
                <a:ea typeface="Comfortaa"/>
                <a:cs typeface="Comfortaa"/>
                <a:sym typeface="Comfortaa"/>
              </a:rPr>
              <a:t>Usamos a tag </a:t>
            </a:r>
            <a:r>
              <a:rPr lang="pt-BR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&lt;img&gt; </a:t>
            </a:r>
            <a:r>
              <a:rPr lang="pt-BR" sz="1400">
                <a:latin typeface="Comfortaa"/>
                <a:ea typeface="Comfortaa"/>
                <a:cs typeface="Comfortaa"/>
                <a:sym typeface="Comfortaa"/>
              </a:rPr>
              <a:t>para colocar imagem e dentro dessa tag usamos o atributo src=”” onde  colocamos o diretório   (caminho da imagem) manualmente e por último extensão (png , jpg , gif, etc..)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" name="Google Shape;205;p36"/>
          <p:cNvSpPr txBox="1"/>
          <p:nvPr>
            <p:ph idx="1" type="subTitle"/>
          </p:nvPr>
        </p:nvSpPr>
        <p:spPr>
          <a:xfrm>
            <a:off x="4864225" y="5575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sz="4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6" name="Google Shape;206;p36"/>
          <p:cNvSpPr txBox="1"/>
          <p:nvPr>
            <p:ph type="title"/>
          </p:nvPr>
        </p:nvSpPr>
        <p:spPr>
          <a:xfrm>
            <a:off x="4864225" y="2061538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    </a:t>
            </a:r>
            <a:endParaRPr sz="3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&lt;img src=”./img/ada.jpg”&gt;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obs: como nome da nossa pasta de imagens é img usamos ./img/, se fosse na raíz seria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&lt;img src=”ada.jpg”&gt;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Você já ouviu falar em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&lt;p&gt;&lt;strong&gt; </a:t>
            </a:r>
            <a:r>
              <a:rPr b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Ada Lovelace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?</a:t>
            </a:r>
            <a:r>
              <a:rPr b="1" lang="pt-BR" sz="1200">
                <a:solidFill>
                  <a:srgbClr val="222222"/>
                </a:solidFill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&lt;p&gt;&lt;i&gt; </a:t>
            </a:r>
            <a:r>
              <a:rPr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 Essa condessa é considerada a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&lt;p&gt;&lt;i&gt;&lt;strong&gt;</a:t>
            </a:r>
            <a:r>
              <a:rPr b="1"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primeira programadora da </a:t>
            </a:r>
            <a:endParaRPr b="1" i="1"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história</a:t>
            </a:r>
            <a:r>
              <a:rPr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!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&lt;i&gt;&lt;strong&gt;&lt;/p&gt;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&lt;p&gt;&lt;em&gt; </a:t>
            </a:r>
            <a:r>
              <a:rPr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Lugar de mulher é onde ela quiser </a:t>
            </a:r>
            <a:endParaRPr i="1"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(autor desconhecido)</a:t>
            </a:r>
            <a:r>
              <a:rPr i="1"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&lt;/em&gt;&lt;/p&gt;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src=”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./img/ada.jpg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width="200" height="150"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213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89800" y="1184950"/>
            <a:ext cx="4045200" cy="26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mfortaa"/>
                <a:ea typeface="Comfortaa"/>
                <a:cs typeface="Comfortaa"/>
                <a:sym typeface="Comfortaa"/>
              </a:rPr>
              <a:t>Usamos a tag </a:t>
            </a:r>
            <a:r>
              <a:rPr lang="pt-BR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&lt;a&gt; </a:t>
            </a:r>
            <a:r>
              <a:rPr lang="pt-BR" sz="1400">
                <a:latin typeface="Comfortaa"/>
                <a:ea typeface="Comfortaa"/>
                <a:cs typeface="Comfortaa"/>
                <a:sym typeface="Comfortaa"/>
              </a:rPr>
              <a:t>para colocar link no site  e dentro dessa tag usamos o atributo href=”” onde  indicamos o caminho que deve percorrer (contato.html ou www.google.com.br)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3" name="Google Shape;223;p38"/>
          <p:cNvSpPr txBox="1"/>
          <p:nvPr>
            <p:ph idx="1" type="subTitle"/>
          </p:nvPr>
        </p:nvSpPr>
        <p:spPr>
          <a:xfrm>
            <a:off x="4864225" y="5575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sz="4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4" name="Google Shape;224;p38"/>
          <p:cNvSpPr txBox="1"/>
          <p:nvPr>
            <p:ph type="title"/>
          </p:nvPr>
        </p:nvSpPr>
        <p:spPr>
          <a:xfrm>
            <a:off x="4864225" y="2061538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    </a:t>
            </a:r>
            <a:endParaRPr sz="3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&lt;a href=”</a:t>
            </a: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contato.html </a:t>
            </a: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”&gt; campo </a:t>
            </a: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clicável</a:t>
            </a: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&lt;/a&gt;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curiosidade: a do link vem de </a:t>
            </a: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âncora</a:t>
            </a: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, e como se você </a:t>
            </a: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marcasse</a:t>
            </a: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um caminho e jogasse para o mar onde ela deve percorrer.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Você já ouviu falar em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&lt;p&gt;&lt;strong&gt; </a:t>
            </a:r>
            <a:r>
              <a:rPr b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Ada Lovelace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?</a:t>
            </a:r>
            <a:r>
              <a:rPr b="1" lang="pt-BR" sz="1200">
                <a:solidFill>
                  <a:srgbClr val="222222"/>
                </a:solidFill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&lt;p&gt;&lt;i&gt; </a:t>
            </a:r>
            <a:r>
              <a:rPr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 Essa condessa é considerada a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&lt;p&gt;&lt;i&gt;&lt;strong&gt;</a:t>
            </a:r>
            <a:r>
              <a:rPr b="1"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primeira programadora da </a:t>
            </a:r>
            <a:endParaRPr b="1" i="1"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história</a:t>
            </a:r>
            <a:r>
              <a:rPr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!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&lt;i&gt;&lt;strong&gt;&lt;/p&gt;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&lt;p&gt;&lt;em&gt; </a:t>
            </a:r>
            <a:r>
              <a:rPr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Lugar de mulher é onde ela quiser </a:t>
            </a:r>
            <a:endParaRPr i="1"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(autor desconhecido)</a:t>
            </a:r>
            <a:r>
              <a:rPr i="1"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&lt;/em&gt;&lt;/p&gt;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src=”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./img/ada.jpg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” alt=”Ada Lovelace de perfil”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width="200" height="150"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href=”</a:t>
            </a:r>
            <a:r>
              <a:rPr lang="pt-BR" sz="10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https://www.youtube.com/watch?v=4JnEd5lHCU0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” target=”_blank”&gt;Saiba mais&lt;/a&gt;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5598" y="-149250"/>
            <a:ext cx="10625842" cy="53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4572000" y="1097225"/>
            <a:ext cx="44724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Parabéns!!!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Você escreveu seu primeiro código html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/>
          <p:cNvPicPr preferRelativeResize="0"/>
          <p:nvPr/>
        </p:nvPicPr>
        <p:blipFill rotWithShape="1">
          <a:blip r:embed="rId3">
            <a:alphaModFix/>
          </a:blip>
          <a:srcRect b="8491" l="0" r="0" t="0"/>
          <a:stretch/>
        </p:blipFill>
        <p:spPr>
          <a:xfrm>
            <a:off x="0" y="-26925"/>
            <a:ext cx="5661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1"/>
          <p:cNvSpPr/>
          <p:nvPr/>
        </p:nvSpPr>
        <p:spPr>
          <a:xfrm>
            <a:off x="4472700" y="1706550"/>
            <a:ext cx="4671300" cy="1730400"/>
          </a:xfrm>
          <a:prstGeom prst="rect">
            <a:avLst/>
          </a:prstGeom>
          <a:solidFill>
            <a:srgbClr val="0B21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1"/>
          <p:cNvSpPr txBox="1"/>
          <p:nvPr/>
        </p:nvSpPr>
        <p:spPr>
          <a:xfrm>
            <a:off x="4783525" y="19539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agora criar nossa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index.html</a:t>
            </a: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213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327700" y="2711675"/>
            <a:ext cx="4045200" cy="26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Vamos criar uma lista de item temos duas: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&lt;ol&gt; Não ordenada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&lt;ul&gt;Ordenada ou numerada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os itens das lista são representados pela tag &lt;li&gt; 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4" name="Google Shape;254;p42"/>
          <p:cNvSpPr txBox="1"/>
          <p:nvPr>
            <p:ph idx="1" type="subTitle"/>
          </p:nvPr>
        </p:nvSpPr>
        <p:spPr>
          <a:xfrm>
            <a:off x="4864225" y="5575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sz="4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5" name="Google Shape;255;p42"/>
          <p:cNvSpPr txBox="1"/>
          <p:nvPr>
            <p:ph type="title"/>
          </p:nvPr>
        </p:nvSpPr>
        <p:spPr>
          <a:xfrm>
            <a:off x="5098800" y="2711663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    </a:t>
            </a:r>
            <a:endParaRPr sz="3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rdenada</a:t>
            </a: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&lt;ul&gt;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	&lt;li&gt;item 1&lt;/li&gt;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	&lt;li&gt;item 2&lt;/li&gt;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&lt;/ul&gt;</a:t>
            </a:r>
            <a:endParaRPr sz="900">
              <a:solidFill>
                <a:srgbClr val="80808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Não ordenada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&lt;ol&gt;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	&lt;li&gt;item 1&lt;/li&gt;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	&lt;li&gt;item 2&lt;/li&gt;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&lt;/ol&gt;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 index.html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&lt;ol&gt; 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pt-BR" sz="1200">
                <a:solidFill>
                  <a:srgbClr val="333333"/>
                </a:solidFill>
              </a:rPr>
              <a:t>Ada Lovelace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pt-BR" sz="1200">
                <a:solidFill>
                  <a:srgbClr val="333333"/>
                </a:solidFill>
              </a:rPr>
              <a:t>Grace Hopper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&lt;ul&gt; 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pt-BR" sz="1200">
                <a:solidFill>
                  <a:srgbClr val="333333"/>
                </a:solidFill>
              </a:rPr>
              <a:t>Irmã Mary Kenneth Keller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pt-BR" sz="1200">
                <a:solidFill>
                  <a:srgbClr val="333333"/>
                </a:solidFill>
              </a:rPr>
              <a:t>Carol Shaw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43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3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6"/>
          <p:cNvPicPr preferRelativeResize="0"/>
          <p:nvPr/>
        </p:nvPicPr>
        <p:blipFill rotWithShape="1">
          <a:blip r:embed="rId3">
            <a:alphaModFix/>
          </a:blip>
          <a:srcRect b="8624" l="13105" r="64798" t="35477"/>
          <a:stretch/>
        </p:blipFill>
        <p:spPr>
          <a:xfrm>
            <a:off x="888100" y="633713"/>
            <a:ext cx="2817538" cy="40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/>
          <p:nvPr/>
        </p:nvSpPr>
        <p:spPr>
          <a:xfrm>
            <a:off x="4534200" y="-8400"/>
            <a:ext cx="4609800" cy="5160300"/>
          </a:xfrm>
          <a:prstGeom prst="rect">
            <a:avLst/>
          </a:prstGeom>
          <a:solidFill>
            <a:srgbClr val="0B213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           O que  é html?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linguagem de marcação de hipertexto criado em 1990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dica: estrutura de site 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5" name="Google Shape;115;p26"/>
          <p:cNvPicPr preferRelativeResize="0"/>
          <p:nvPr/>
        </p:nvPicPr>
        <p:blipFill rotWithShape="1">
          <a:blip r:embed="rId4">
            <a:alphaModFix/>
          </a:blip>
          <a:srcRect b="0" l="0" r="12503" t="0"/>
          <a:stretch/>
        </p:blipFill>
        <p:spPr>
          <a:xfrm>
            <a:off x="5240600" y="1748163"/>
            <a:ext cx="3330300" cy="18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5598" y="-149250"/>
            <a:ext cx="10625842" cy="53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4"/>
          <p:cNvSpPr txBox="1"/>
          <p:nvPr/>
        </p:nvSpPr>
        <p:spPr>
          <a:xfrm>
            <a:off x="4572000" y="1097225"/>
            <a:ext cx="44724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Lição de casa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Fazer </a:t>
            </a: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as</a:t>
            </a: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 páginas 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da </a:t>
            </a: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grace, Mary e Margaret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5"/>
          <p:cNvPicPr preferRelativeResize="0"/>
          <p:nvPr/>
        </p:nvPicPr>
        <p:blipFill rotWithShape="1">
          <a:blip r:embed="rId3">
            <a:alphaModFix/>
          </a:blip>
          <a:srcRect b="0" l="0" r="0" t="14929"/>
          <a:stretch/>
        </p:blipFill>
        <p:spPr>
          <a:xfrm>
            <a:off x="-331074" y="0"/>
            <a:ext cx="60460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5"/>
          <p:cNvSpPr/>
          <p:nvPr/>
        </p:nvSpPr>
        <p:spPr>
          <a:xfrm>
            <a:off x="4907550" y="1706550"/>
            <a:ext cx="4306800" cy="1730400"/>
          </a:xfrm>
          <a:prstGeom prst="rect">
            <a:avLst/>
          </a:prstGeom>
          <a:solidFill>
            <a:srgbClr val="0B21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5"/>
          <p:cNvSpPr txBox="1"/>
          <p:nvPr/>
        </p:nvSpPr>
        <p:spPr>
          <a:xfrm>
            <a:off x="5442000" y="20160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agora criar nossa 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página grace.html</a:t>
            </a: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 grace.html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Eu sou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Vovó COBOL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Sou inventora de: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&lt;li&gt; 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Do 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primeiro compilador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&lt;/i&gt;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&lt;li&gt; 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Termo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“bug”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&lt;/i&gt;&lt;/li&gt;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&lt;li&gt; 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linguagem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Flow-Matic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Quando 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perguntada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como ela sabia 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tanto sobre computadores, Grace respondeu 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com seu recorrente bom humor: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src=”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./img/grace.png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&lt;p&gt;&lt;em&gt;  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EU NÃO SABIA. ERA O PRIMEIRO.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&lt;/em&gt;&lt;/p&gt;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46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6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7"/>
          <p:cNvPicPr preferRelativeResize="0"/>
          <p:nvPr/>
        </p:nvPicPr>
        <p:blipFill rotWithShape="1">
          <a:blip r:embed="rId3">
            <a:alphaModFix/>
          </a:blip>
          <a:srcRect b="36196" l="0" r="0" t="0"/>
          <a:stretch/>
        </p:blipFill>
        <p:spPr>
          <a:xfrm>
            <a:off x="-331075" y="-3"/>
            <a:ext cx="60460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7"/>
          <p:cNvSpPr/>
          <p:nvPr/>
        </p:nvSpPr>
        <p:spPr>
          <a:xfrm>
            <a:off x="4907550" y="1706550"/>
            <a:ext cx="4306800" cy="1730400"/>
          </a:xfrm>
          <a:prstGeom prst="rect">
            <a:avLst/>
          </a:prstGeom>
          <a:solidFill>
            <a:srgbClr val="0B21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7"/>
          <p:cNvSpPr txBox="1"/>
          <p:nvPr/>
        </p:nvSpPr>
        <p:spPr>
          <a:xfrm>
            <a:off x="5442000" y="20160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agora criar nossa 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página </a:t>
            </a: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Mary</a:t>
            </a: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.html</a:t>
            </a: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/>
        </p:nvSpPr>
        <p:spPr>
          <a:xfrm>
            <a:off x="244375" y="751350"/>
            <a:ext cx="7601700" cy="35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mary.html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Só a vida religiosa, porém,não era o suficiente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para ela.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Keller estudou Matemática na Universidade Católica 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DePaul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onde também obteve o título de 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mestre em Matemática e Física.E não parou por aí. Em 1958, a Irmã começou a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trabalhar em uma oficina de ciência da computação.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 Fundação Nacional de Ciência dos Estados Unidos,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antes destinada apenas para homens, havia aberto 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espaço para as mulheres, pois precisava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 </a:t>
            </a: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desenvolver a linguagem de programação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BASIC.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</a:t>
            </a: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 foi justamente a esse projeto 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que Mary se dedicou.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Poucos anos depois, em 1965, Mary Kenneth Keller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recebeu o título de doutora em ciências da computação. 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Ela e Irving Tang foram os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 </a:t>
            </a: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primeiros doutores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da área em  todo o território estadunidense 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src=”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./img/mary.png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48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8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9"/>
          <p:cNvPicPr preferRelativeResize="0"/>
          <p:nvPr/>
        </p:nvPicPr>
        <p:blipFill rotWithShape="1">
          <a:blip r:embed="rId3">
            <a:alphaModFix/>
          </a:blip>
          <a:srcRect b="0" l="0" r="28622" t="0"/>
          <a:stretch/>
        </p:blipFill>
        <p:spPr>
          <a:xfrm>
            <a:off x="-1" y="-50100"/>
            <a:ext cx="6184037" cy="52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9"/>
          <p:cNvSpPr/>
          <p:nvPr/>
        </p:nvSpPr>
        <p:spPr>
          <a:xfrm>
            <a:off x="4907550" y="1706550"/>
            <a:ext cx="4306800" cy="1730400"/>
          </a:xfrm>
          <a:prstGeom prst="rect">
            <a:avLst/>
          </a:prstGeom>
          <a:solidFill>
            <a:srgbClr val="0B21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9"/>
          <p:cNvSpPr txBox="1"/>
          <p:nvPr/>
        </p:nvSpPr>
        <p:spPr>
          <a:xfrm>
            <a:off x="5268075" y="2053275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agora criar nossa 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página </a:t>
            </a: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Margaret</a:t>
            </a: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.html</a:t>
            </a: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margaret.html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Quando Apollo 11 estava quase pousando na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Lua, um problema aconteceu.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Vários alarmes começaram a tocar.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&lt;/i&gt;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 computador estava sobrecarregado devido 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as atividades do radar de aproximação.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Essa ação, somada às atividades de pouso,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ultrapassaram o limite do que a máquina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era capaz de fazer.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 a missão seria abortada se alguém não 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tivesse previsto uma situação como essa.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E esse alguém foi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 </a:t>
            </a: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Margaret Hamilton.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&lt;/strong&gt;&lt;/p&gt;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src=”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./img/margaret.jpg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50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0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5598" y="-149250"/>
            <a:ext cx="10625842" cy="53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1"/>
          <p:cNvSpPr txBox="1"/>
          <p:nvPr/>
        </p:nvSpPr>
        <p:spPr>
          <a:xfrm>
            <a:off x="4572000" y="1097225"/>
            <a:ext cx="44724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Eii, 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Não esqueça a 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lição de casa do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css :) 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213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221050" y="153410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utilizamos</a:t>
            </a: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&lt;tag&gt;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para passar comando no html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27"/>
          <p:cNvSpPr txBox="1"/>
          <p:nvPr>
            <p:ph idx="2" type="body"/>
          </p:nvPr>
        </p:nvSpPr>
        <p:spPr>
          <a:xfrm>
            <a:off x="4927400" y="4700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Tag de abertura</a:t>
            </a:r>
            <a:r>
              <a:rPr lang="pt-BR" sz="4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&lt;...&gt;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Tag de fechamento</a:t>
            </a: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&lt;/...&gt;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&lt;...&gt; conteúdo&lt;/…&gt;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213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265500" y="200967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8"/>
          <p:cNvSpPr txBox="1"/>
          <p:nvPr>
            <p:ph idx="1" type="subTitle"/>
          </p:nvPr>
        </p:nvSpPr>
        <p:spPr>
          <a:xfrm>
            <a:off x="265500" y="18306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usamos a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tag &lt;p&gt;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para escrever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os </a:t>
            </a: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Parágrafo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28"/>
          <p:cNvSpPr txBox="1"/>
          <p:nvPr>
            <p:ph idx="1" type="subTitle"/>
          </p:nvPr>
        </p:nvSpPr>
        <p:spPr>
          <a:xfrm>
            <a:off x="4864225" y="5575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sz="4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8"/>
          <p:cNvSpPr txBox="1"/>
          <p:nvPr>
            <p:ph type="title"/>
          </p:nvPr>
        </p:nvSpPr>
        <p:spPr>
          <a:xfrm>
            <a:off x="4962000" y="19030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&lt;p&gt; </a:t>
            </a:r>
            <a:r>
              <a:rPr lang="pt-BR" sz="3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conteúdo </a:t>
            </a:r>
            <a:r>
              <a:rPr lang="pt-BR" sz="3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&lt;/p&gt;</a:t>
            </a:r>
            <a:endParaRPr sz="3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Você já ouviu falar em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</a:t>
            </a: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213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265500" y="200967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0"/>
          <p:cNvSpPr txBox="1"/>
          <p:nvPr>
            <p:ph idx="1" type="subTitle"/>
          </p:nvPr>
        </p:nvSpPr>
        <p:spPr>
          <a:xfrm>
            <a:off x="265500" y="16196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usamos a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tag </a:t>
            </a:r>
            <a:r>
              <a:rPr lang="pt-B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&lt;strong&gt; 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para escrever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em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Negrito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30"/>
          <p:cNvSpPr txBox="1"/>
          <p:nvPr>
            <p:ph idx="1" type="subTitle"/>
          </p:nvPr>
        </p:nvSpPr>
        <p:spPr>
          <a:xfrm>
            <a:off x="4864225" y="5575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sz="4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4908675" y="206340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&lt;strong&gt; </a:t>
            </a:r>
            <a:r>
              <a:rPr lang="pt-B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pt-BR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conteúdo </a:t>
            </a:r>
            <a:r>
              <a:rPr lang="pt-B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&lt;/strong&gt; 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Você já ouviu falar em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&lt;p&gt;&lt;strong&gt; </a:t>
            </a:r>
            <a:r>
              <a:rPr b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Ada Lovelace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?</a:t>
            </a:r>
            <a:r>
              <a:rPr b="1" lang="pt-BR" sz="1200">
                <a:solidFill>
                  <a:srgbClr val="222222"/>
                </a:solidFill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31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1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213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265500" y="200967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idx="1" type="subTitle"/>
          </p:nvPr>
        </p:nvSpPr>
        <p:spPr>
          <a:xfrm>
            <a:off x="265500" y="16196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usamos a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tag </a:t>
            </a:r>
            <a:r>
              <a:rPr lang="pt-B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&lt;</a:t>
            </a:r>
            <a:r>
              <a:rPr lang="pt-B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lang="pt-B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&gt; ou </a:t>
            </a:r>
            <a:r>
              <a:rPr lang="pt-B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&lt;em&gt;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para escrever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em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Itálico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" name="Google Shape;168;p32"/>
          <p:cNvSpPr txBox="1"/>
          <p:nvPr>
            <p:ph idx="1" type="subTitle"/>
          </p:nvPr>
        </p:nvSpPr>
        <p:spPr>
          <a:xfrm>
            <a:off x="4864225" y="5575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sz="4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4476950" y="2063400"/>
            <a:ext cx="46671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</a:t>
            </a:r>
            <a:r>
              <a:rPr lang="pt-B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&lt;i&gt; conteúdo&lt;/i&gt;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&lt;em&gt; conteúdo com ênfase&lt;/em&gt;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Você já ouviu falar em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&lt;p&gt;&lt;strong&gt; </a:t>
            </a:r>
            <a:r>
              <a:rPr b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Ada Lovelace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?</a:t>
            </a:r>
            <a:r>
              <a:rPr b="1" lang="pt-BR" sz="1200">
                <a:solidFill>
                  <a:srgbClr val="222222"/>
                </a:solidFill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&lt;p&gt;&lt;i&gt; </a:t>
            </a:r>
            <a:r>
              <a:rPr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 Essa condessa é considerada a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&lt;p&gt;&lt;i&gt;&lt;strong&gt;</a:t>
            </a:r>
            <a:r>
              <a:rPr b="1"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primeira programadora da </a:t>
            </a:r>
            <a:endParaRPr b="1" i="1"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história</a:t>
            </a:r>
            <a:r>
              <a:rPr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!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&lt;/i&gt;&lt;/strong&gt;&lt;/p&gt;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&lt;p&gt;&lt;em&gt; </a:t>
            </a:r>
            <a:r>
              <a:rPr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Lugar de mulher é onde ela quiser </a:t>
            </a:r>
            <a:endParaRPr i="1"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50">
                <a:solidFill>
                  <a:srgbClr val="666666"/>
                </a:solidFill>
                <a:highlight>
                  <a:srgbClr val="FFFFFF"/>
                </a:highlight>
              </a:rPr>
              <a:t>(autor desconhecido)</a:t>
            </a:r>
            <a:r>
              <a:rPr i="1"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&lt;/em&gt;&lt;/p&gt;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33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