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81" r:id="rId3"/>
    <p:sldId id="276" r:id="rId4"/>
    <p:sldId id="279" r:id="rId5"/>
    <p:sldId id="280" r:id="rId6"/>
    <p:sldId id="25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276" autoAdjust="0"/>
  </p:normalViewPr>
  <p:slideViewPr>
    <p:cSldViewPr>
      <p:cViewPr varScale="1">
        <p:scale>
          <a:sx n="63" d="100"/>
          <a:sy n="63" d="100"/>
        </p:scale>
        <p:origin x="-15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Создание проекта</a:t>
            </a:r>
            <a:br>
              <a:rPr lang="ru-RU" dirty="0" smtClean="0"/>
            </a:br>
            <a:r>
              <a:rPr lang="ru-RU" dirty="0" smtClean="0"/>
              <a:t>(интернет аптека)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r"/>
            <a:r>
              <a:rPr lang="ru-RU" dirty="0" smtClean="0"/>
              <a:t>Выполнили: студентки гр.ЗИ-31</a:t>
            </a:r>
          </a:p>
          <a:p>
            <a:pPr algn="r"/>
            <a:r>
              <a:rPr lang="ru-RU" dirty="0" err="1" smtClean="0"/>
              <a:t>Кочетова</a:t>
            </a:r>
            <a:r>
              <a:rPr lang="ru-RU" dirty="0" smtClean="0"/>
              <a:t> Т.В.</a:t>
            </a:r>
          </a:p>
          <a:p>
            <a:pPr algn="r"/>
            <a:r>
              <a:rPr lang="ru-RU" dirty="0" err="1" smtClean="0"/>
              <a:t>Сызранова</a:t>
            </a:r>
            <a:r>
              <a:rPr lang="ru-RU" dirty="0" smtClean="0"/>
              <a:t> Ю.С.</a:t>
            </a:r>
          </a:p>
          <a:p>
            <a:pPr algn="r"/>
            <a:r>
              <a:rPr lang="ru-RU" dirty="0" smtClean="0"/>
              <a:t>Рахимова Д.К.</a:t>
            </a:r>
          </a:p>
          <a:p>
            <a:pPr algn="r"/>
            <a:r>
              <a:rPr lang="ru-RU" dirty="0" err="1" smtClean="0"/>
              <a:t>Негляд</a:t>
            </a:r>
            <a:r>
              <a:rPr lang="ru-RU" dirty="0" smtClean="0"/>
              <a:t> А.О.</a:t>
            </a:r>
          </a:p>
          <a:p>
            <a:pPr algn="r"/>
            <a:r>
              <a:rPr lang="ru-RU" dirty="0" smtClean="0"/>
              <a:t>Проверил: </a:t>
            </a:r>
            <a:r>
              <a:rPr lang="ru-RU" dirty="0" err="1" smtClean="0"/>
              <a:t>Жолобов</a:t>
            </a:r>
            <a:r>
              <a:rPr lang="ru-RU" dirty="0" smtClean="0"/>
              <a:t> Д.А.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Корзина покупателя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korzi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8001056" cy="482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Кабинет покупателя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kabin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7358114" cy="443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Домашняя страница сайта для "</a:t>
            </a:r>
            <a:r>
              <a:rPr lang="en-US" dirty="0" err="1" smtClean="0"/>
              <a:t>mods</a:t>
            </a:r>
            <a:r>
              <a:rPr lang="ru-RU" dirty="0" smtClean="0"/>
              <a:t>"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 descr="moderat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88"/>
            <a:ext cx="6572296" cy="45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Домашняя страница администратора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 descr="adm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429684" cy="466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таблицы "</a:t>
            </a:r>
            <a:r>
              <a:rPr lang="ru-RU" dirty="0" err="1" smtClean="0"/>
              <a:t>goods</a:t>
            </a:r>
            <a:r>
              <a:rPr lang="ru-RU" dirty="0" smtClean="0"/>
              <a:t>".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357158" y="1928802"/>
          <a:ext cx="8643966" cy="3214709"/>
        </p:xfrm>
        <a:graphic>
          <a:graphicData uri="http://schemas.openxmlformats.org/drawingml/2006/table">
            <a:tbl>
              <a:tblPr/>
              <a:tblGrid>
                <a:gridCol w="1461123"/>
                <a:gridCol w="1616745"/>
                <a:gridCol w="2114737"/>
                <a:gridCol w="1934907"/>
                <a:gridCol w="1516454"/>
              </a:tblGrid>
              <a:tr h="515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Имя поля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Тип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Назначение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Примечание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Ограничения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36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id_</a:t>
                      </a:r>
                      <a:r>
                        <a:rPr lang="en-US" sz="1200">
                          <a:latin typeface="Times New Roman"/>
                          <a:ea typeface="Times New Roman"/>
                        </a:rPr>
                        <a:t>tovar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 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товара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Первичный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34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tovar_name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nvarchar(100)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Наименование товара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cost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Float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стоимость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id_g</a:t>
                      </a:r>
                      <a:r>
                        <a:rPr lang="en-US" sz="1200">
                          <a:latin typeface="Times New Roman"/>
                          <a:ea typeface="Times New Roman"/>
                        </a:rPr>
                        <a:t>roups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 группы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Вторичный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5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opisanie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nvarchar(200)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описание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таблицы "</a:t>
            </a:r>
            <a:r>
              <a:rPr lang="en-US" dirty="0" smtClean="0"/>
              <a:t>Groups</a:t>
            </a:r>
            <a:r>
              <a:rPr lang="ru-RU" dirty="0" smtClean="0"/>
              <a:t>_</a:t>
            </a:r>
            <a:r>
              <a:rPr lang="en-US" dirty="0" smtClean="0"/>
              <a:t>Tovar</a:t>
            </a:r>
            <a:r>
              <a:rPr lang="ru-RU" dirty="0" smtClean="0"/>
              <a:t>"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714348" y="2500306"/>
          <a:ext cx="7715304" cy="2928957"/>
        </p:xfrm>
        <a:graphic>
          <a:graphicData uri="http://schemas.openxmlformats.org/drawingml/2006/table">
            <a:tbl>
              <a:tblPr/>
              <a:tblGrid>
                <a:gridCol w="1304148"/>
                <a:gridCol w="1443050"/>
                <a:gridCol w="1887542"/>
                <a:gridCol w="1727030"/>
                <a:gridCol w="1353534"/>
              </a:tblGrid>
              <a:tr h="10228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Имя поля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Тип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Назначение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Примечание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Ограничения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953054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id_g</a:t>
                      </a:r>
                      <a:r>
                        <a:rPr lang="en-US" sz="1200">
                          <a:latin typeface="Times New Roman"/>
                          <a:ea typeface="Times New Roman"/>
                        </a:rPr>
                        <a:t>roups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 группы 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Первичный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054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Name_groups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nvarchar(50)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Название группы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таблицы " </a:t>
            </a:r>
            <a:r>
              <a:rPr lang="ru-RU" dirty="0" err="1" smtClean="0"/>
              <a:t>Orders</a:t>
            </a:r>
            <a:r>
              <a:rPr lang="ru-RU" dirty="0" smtClean="0"/>
              <a:t> "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85720" y="1571612"/>
          <a:ext cx="8572560" cy="4357717"/>
        </p:xfrm>
        <a:graphic>
          <a:graphicData uri="http://schemas.openxmlformats.org/drawingml/2006/table">
            <a:tbl>
              <a:tblPr/>
              <a:tblGrid>
                <a:gridCol w="1627073"/>
                <a:gridCol w="1558491"/>
                <a:gridCol w="2052270"/>
                <a:gridCol w="1873962"/>
                <a:gridCol w="1460764"/>
              </a:tblGrid>
              <a:tr h="602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Имя поля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Тип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Назначение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Примечание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Ограничения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01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id_order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 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заказа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Первичный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order_date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datetime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Дата заказа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3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user_id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uniqueidentifier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 пользователя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Вторичный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summa_all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float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Общая сумма заказа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2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sposob_oplati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nvarchar(50)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Способ оплаты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2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sposob_dostavki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nvarchar(50)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Способ доставки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таблицы "</a:t>
            </a:r>
            <a:r>
              <a:rPr lang="en-US" dirty="0" smtClean="0"/>
              <a:t>Recycler</a:t>
            </a:r>
            <a:r>
              <a:rPr lang="ru-RU" dirty="0" smtClean="0"/>
              <a:t> "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00034" y="1500172"/>
          <a:ext cx="8429685" cy="4714909"/>
        </p:xfrm>
        <a:graphic>
          <a:graphicData uri="http://schemas.openxmlformats.org/drawingml/2006/table">
            <a:tbl>
              <a:tblPr/>
              <a:tblGrid>
                <a:gridCol w="1596582"/>
                <a:gridCol w="1540947"/>
                <a:gridCol w="2016381"/>
                <a:gridCol w="1841043"/>
                <a:gridCol w="1434732"/>
              </a:tblGrid>
              <a:tr h="5725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Имя поля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Тип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Назначение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Примечание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Ограничения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849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id_recycler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 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корзины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Первичный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9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id_tovar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 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товара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Вторичный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9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user_id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uniqueidentifier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 пользователя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Вторичный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9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status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nvarchar(50)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Статус заказа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5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id_order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 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заказа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5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kol_vo_tovar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Количество товара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5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summa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float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Сумма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ru-RU" dirty="0" smtClean="0"/>
              <a:t>-диаграмма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9698" name="Picture 2" descr="диаграмм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213405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Диаграмма потоков данных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 descr="Рисунок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8" y="890516"/>
            <a:ext cx="9060024" cy="50769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Сайт (интернет аптека) должен реализовывать следующие функции: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900634"/>
          </a:xfrm>
        </p:spPr>
        <p:txBody>
          <a:bodyPr>
            <a:normAutofit fontScale="70000" lnSpcReduction="20000"/>
          </a:bodyPr>
          <a:lstStyle/>
          <a:p>
            <a:pPr marL="0" lvl="0" indent="0" algn="ju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Возможность оформления и редактирования заказа;</a:t>
            </a:r>
          </a:p>
          <a:p>
            <a:pPr marL="0" indent="0" algn="ju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Предоставление сервисов для авторизации клиентов;</a:t>
            </a:r>
          </a:p>
          <a:p>
            <a:pPr marL="0" lvl="0" indent="0" algn="ju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Возможность просмотра и редактирования истории заказов;</a:t>
            </a:r>
          </a:p>
          <a:p>
            <a:pPr marL="0" lvl="0" indent="0" algn="ju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Ограничение доступа клиентов к редактированию информации о сделанных ими заказах, через сервис личный кабинет;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Возможность работы с представленным ассортиментом товаров;</a:t>
            </a:r>
          </a:p>
          <a:p>
            <a:pPr marL="0" lvl="0" indent="0" algn="ju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Ограничение доступа клиентов к редактированию представленного ассортимента  товаров.</a:t>
            </a:r>
          </a:p>
          <a:p>
            <a:pPr algn="just">
              <a:lnSpc>
                <a:spcPct val="17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500034" y="1214422"/>
            <a:ext cx="8143932" cy="290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8838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создание типового сайта (интернет аптека)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8838" algn="l"/>
              </a:tabLst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Задачи: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8838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Определить параметры безопасности для сайта интернет аптеки;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8838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Сформировать требования к проекту;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8838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Спроектировать базу данных интернет аптеки;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8838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Разработать сайт интернет аптеки;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28596" y="21429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80996" y="509566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algn="ctr"/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Цель работы:</a:t>
            </a:r>
            <a:endParaRPr lang="ru-R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071538" y="357166"/>
            <a:ext cx="72728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Аутентификация - процесс определения идентичности пользователя и обеспечения гарантий этой идентичности. </a:t>
            </a:r>
          </a:p>
        </p:txBody>
      </p:sp>
      <p:pic>
        <p:nvPicPr>
          <p:cNvPr id="18434" name="Picture 2" descr="Аутентификация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20000"/>
          </a:blip>
          <a:srcRect/>
          <a:stretch>
            <a:fillRect/>
          </a:stretch>
        </p:blipFill>
        <p:spPr bwMode="auto">
          <a:xfrm>
            <a:off x="642910" y="1785926"/>
            <a:ext cx="7639718" cy="3796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5786" y="428604"/>
            <a:ext cx="7879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Процесс аутентификации и авторизации пользователя</a:t>
            </a:r>
            <a:endParaRPr lang="ru-RU" sz="24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1714488"/>
            <a:ext cx="7696511" cy="322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 smtClean="0"/>
              <a:t>Проектирование СУБД</a:t>
            </a:r>
            <a:br>
              <a:rPr lang="ru-RU" b="1" dirty="0" smtClean="0"/>
            </a:b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71472" y="1357298"/>
          <a:ext cx="82296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Каталог товаров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Группы товаров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Список заказов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Корзина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 </a:t>
                      </a:r>
                      <a:r>
                        <a:rPr lang="ru-RU" dirty="0" smtClean="0"/>
                        <a:t>товара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 </a:t>
                      </a:r>
                      <a:r>
                        <a:rPr lang="ru-RU" dirty="0" smtClean="0"/>
                        <a:t>группы;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</a:t>
                      </a:r>
                      <a:r>
                        <a:rPr lang="ru-RU" dirty="0" smtClean="0"/>
                        <a:t> заказа 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 </a:t>
                      </a:r>
                      <a:r>
                        <a:rPr lang="ru-RU" dirty="0" smtClean="0"/>
                        <a:t>корзины;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наименование товара</a:t>
                      </a:r>
                    </a:p>
                    <a:p>
                      <a:pPr lvl="0"/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название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</a:t>
                      </a:r>
                      <a:r>
                        <a:rPr lang="ru-RU" dirty="0" smtClean="0"/>
                        <a:t> заказчика;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</a:t>
                      </a:r>
                      <a:r>
                        <a:rPr lang="ru-RU" dirty="0" smtClean="0"/>
                        <a:t> товара ;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цена;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дата заказа;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</a:t>
                      </a:r>
                      <a:r>
                        <a:rPr lang="ru-RU" dirty="0" smtClean="0"/>
                        <a:t> заказа ;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 </a:t>
                      </a:r>
                      <a:r>
                        <a:rPr lang="ru-RU" dirty="0" smtClean="0"/>
                        <a:t>группы;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стоимость заказа;</a:t>
                      </a:r>
                    </a:p>
                    <a:p>
                      <a:pPr lvl="0"/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</a:t>
                      </a:r>
                      <a:r>
                        <a:rPr lang="ru-RU" dirty="0" smtClean="0"/>
                        <a:t> заказчика;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описание.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способ оплаты заказа;</a:t>
                      </a:r>
                    </a:p>
                    <a:p>
                      <a:pPr lvl="0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количество товара;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способ доставки заказа;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стоимость заказа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Домашняя страница сайта для анонимного пользователя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8757395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571480"/>
            <a:ext cx="7543824" cy="725470"/>
          </a:xfrm>
        </p:spPr>
        <p:txBody>
          <a:bodyPr>
            <a:noAutofit/>
          </a:bodyPr>
          <a:lstStyle/>
          <a:p>
            <a:r>
              <a:rPr lang="ru-RU" sz="2800" dirty="0" smtClean="0"/>
              <a:t>Домашняя страница сайта для анонимного пользователя, список товаров в наличии</a:t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Снимок"/>
          <p:cNvPicPr>
            <a:picLocks noChangeAspect="1" noChangeArrowheads="1"/>
          </p:cNvPicPr>
          <p:nvPr/>
        </p:nvPicPr>
        <p:blipFill>
          <a:blip r:embed="rId2"/>
          <a:srcRect l="2443" r="1135"/>
          <a:stretch>
            <a:fillRect/>
          </a:stretch>
        </p:blipFill>
        <p:spPr bwMode="auto">
          <a:xfrm>
            <a:off x="785786" y="1500173"/>
            <a:ext cx="7572428" cy="496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Домашняя страница сайта для "</a:t>
            </a:r>
            <a:r>
              <a:rPr lang="en-US" dirty="0" smtClean="0"/>
              <a:t>user</a:t>
            </a:r>
            <a:r>
              <a:rPr lang="ru-RU" dirty="0" smtClean="0"/>
              <a:t>"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user ho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86720"/>
            <a:ext cx="7500990" cy="5471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422</Words>
  <PresentationFormat>Экран (4:3)</PresentationFormat>
  <Paragraphs>166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Создание проекта (интернет аптека)</vt:lpstr>
      <vt:lpstr>Сайт (интернет аптека) должен реализовывать следующие функции: </vt:lpstr>
      <vt:lpstr>Слайд 3</vt:lpstr>
      <vt:lpstr>Слайд 4</vt:lpstr>
      <vt:lpstr>Слайд 5</vt:lpstr>
      <vt:lpstr>Проектирование СУБД </vt:lpstr>
      <vt:lpstr>Домашняя страница сайта для анонимного пользователя </vt:lpstr>
      <vt:lpstr>Домашняя страница сайта для анонимного пользователя, список товаров в наличии </vt:lpstr>
      <vt:lpstr>Домашняя страница сайта для "user"</vt:lpstr>
      <vt:lpstr>Корзина покупателя </vt:lpstr>
      <vt:lpstr>Кабинет покупателя </vt:lpstr>
      <vt:lpstr>Домашняя страница сайта для "mods"</vt:lpstr>
      <vt:lpstr>Домашняя страница администратора </vt:lpstr>
      <vt:lpstr>Структура таблицы "goods". </vt:lpstr>
      <vt:lpstr>Структура таблицы "Groups_Tovar"</vt:lpstr>
      <vt:lpstr>Структура таблицы " Orders " </vt:lpstr>
      <vt:lpstr>Структура таблицы "Recycler " </vt:lpstr>
      <vt:lpstr>ER-диаграмма</vt:lpstr>
      <vt:lpstr>Диаграмма потоков данных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10</cp:revision>
  <dcterms:created xsi:type="dcterms:W3CDTF">2015-06-01T18:00:44Z</dcterms:created>
  <dcterms:modified xsi:type="dcterms:W3CDTF">2015-06-02T10:35:05Z</dcterms:modified>
</cp:coreProperties>
</file>