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71" r:id="rId5"/>
    <p:sldId id="286" r:id="rId6"/>
    <p:sldId id="278" r:id="rId7"/>
    <p:sldId id="281" r:id="rId8"/>
    <p:sldId id="287" r:id="rId9"/>
    <p:sldId id="288" r:id="rId10"/>
    <p:sldId id="293" r:id="rId11"/>
    <p:sldId id="290" r:id="rId12"/>
    <p:sldId id="291" r:id="rId13"/>
    <p:sldId id="292" r:id="rId14"/>
    <p:sldId id="294" r:id="rId15"/>
    <p:sldId id="296" r:id="rId16"/>
    <p:sldId id="295" r:id="rId17"/>
    <p:sldId id="289" r:id="rId18"/>
    <p:sldId id="298" r:id="rId19"/>
    <p:sldId id="299" r:id="rId20"/>
    <p:sldId id="300" r:id="rId21"/>
    <p:sldId id="301" r:id="rId22"/>
    <p:sldId id="302" r:id="rId23"/>
    <p:sldId id="314" r:id="rId24"/>
    <p:sldId id="304" r:id="rId25"/>
    <p:sldId id="305" r:id="rId26"/>
    <p:sldId id="307" r:id="rId27"/>
    <p:sldId id="306" r:id="rId28"/>
    <p:sldId id="308" r:id="rId29"/>
    <p:sldId id="309" r:id="rId30"/>
    <p:sldId id="310" r:id="rId31"/>
    <p:sldId id="311" r:id="rId32"/>
    <p:sldId id="31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0655" autoAdjust="0"/>
  </p:normalViewPr>
  <p:slideViewPr>
    <p:cSldViewPr snapToGrid="0">
      <p:cViewPr>
        <p:scale>
          <a:sx n="75" d="100"/>
          <a:sy n="75" d="100"/>
        </p:scale>
        <p:origin x="883"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93228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755601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37334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94349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87435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61742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38948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785323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692021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5432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37411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78580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615563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3080264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1377904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508819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923034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737399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1250510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2436282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264706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68008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8665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7248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914542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8473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757545" y="2153920"/>
            <a:ext cx="4795520" cy="2201783"/>
          </a:xfrm>
        </p:spPr>
        <p:txBody>
          <a:bodyPr/>
          <a:lstStyle/>
          <a:p>
            <a:r>
              <a:rPr lang="en-US" sz="5000" dirty="0"/>
              <a:t>Impact of Commodities </a:t>
            </a:r>
            <a:br>
              <a:rPr lang="en-US" sz="5000" dirty="0"/>
            </a:br>
            <a:r>
              <a:rPr lang="en-US" sz="5000" dirty="0"/>
              <a:t>on Stocks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7894320" y="6252963"/>
            <a:ext cx="4179570" cy="571897"/>
          </a:xfrm>
        </p:spPr>
        <p:txBody>
          <a:bodyPr>
            <a:noAutofit/>
          </a:bodyPr>
          <a:lstStyle/>
          <a:p>
            <a:r>
              <a:rPr lang="en-US" sz="1800" dirty="0">
                <a:solidFill>
                  <a:schemeClr val="bg1"/>
                </a:solidFill>
              </a:rPr>
              <a:t>Lakshmi </a:t>
            </a:r>
            <a:r>
              <a:rPr lang="en-US" sz="1800" dirty="0" err="1">
                <a:solidFill>
                  <a:schemeClr val="bg1"/>
                </a:solidFill>
              </a:rPr>
              <a:t>Alekhya</a:t>
            </a:r>
            <a:r>
              <a:rPr lang="en-US" sz="1800" dirty="0">
                <a:solidFill>
                  <a:schemeClr val="bg1"/>
                </a:solidFill>
              </a:rPr>
              <a:t>, Krishna Swathi</a:t>
            </a:r>
          </a:p>
          <a:p>
            <a:endParaRPr lang="en-US" dirty="0">
              <a:solidFill>
                <a:schemeClr val="bg1"/>
              </a:solidFill>
            </a:endParaRPr>
          </a:p>
          <a:p>
            <a:endParaRPr lang="en-US" dirty="0">
              <a:solidFill>
                <a:schemeClr val="bg1"/>
              </a:solidFill>
            </a:endParaRP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7051040" y="1107440"/>
            <a:ext cx="4377690" cy="1232932"/>
          </a:xfrm>
        </p:spPr>
        <p:txBody>
          <a:bodyPr/>
          <a:lstStyle/>
          <a:p>
            <a:r>
              <a:rPr lang="en-US" sz="4500" dirty="0"/>
              <a:t>PROJECT WORKFLOW</a:t>
            </a:r>
          </a:p>
        </p:txBody>
      </p:sp>
    </p:spTree>
    <p:extLst>
      <p:ext uri="{BB962C8B-B14F-4D97-AF65-F5344CB8AC3E}">
        <p14:creationId xmlns:p14="http://schemas.microsoft.com/office/powerpoint/2010/main" val="36635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676255" y="1122037"/>
            <a:ext cx="5065278" cy="846141"/>
          </a:xfrm>
        </p:spPr>
        <p:txBody>
          <a:bodyPr>
            <a:normAutofit/>
          </a:bodyPr>
          <a:lstStyle/>
          <a:p>
            <a:r>
              <a:rPr lang="en-US" sz="3500" b="1" dirty="0"/>
              <a:t>Data extraction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13" name="TextBox 12">
            <a:extLst>
              <a:ext uri="{FF2B5EF4-FFF2-40B4-BE49-F238E27FC236}">
                <a16:creationId xmlns:a16="http://schemas.microsoft.com/office/drawing/2014/main" id="{C3AF41BB-AD1F-7F55-C250-4C02623C7D9A}"/>
              </a:ext>
            </a:extLst>
          </p:cNvPr>
          <p:cNvSpPr txBox="1"/>
          <p:nvPr/>
        </p:nvSpPr>
        <p:spPr>
          <a:xfrm>
            <a:off x="3040109" y="3131328"/>
            <a:ext cx="6337569" cy="1758495"/>
          </a:xfrm>
          <a:prstGeom prst="rect">
            <a:avLst/>
          </a:prstGeom>
          <a:noFill/>
        </p:spPr>
        <p:txBody>
          <a:bodyPr wrap="square" rtlCol="0">
            <a:spAutoFit/>
          </a:bodyPr>
          <a:lstStyle/>
          <a:p>
            <a:pPr marR="0" lvl="0" algn="just">
              <a:spcBef>
                <a:spcPts val="0"/>
              </a:spcBef>
              <a:spcAft>
                <a:spcPts val="0"/>
              </a:spcAft>
            </a:pPr>
            <a:r>
              <a:rPr lang="en-US" sz="2500" kern="100" dirty="0">
                <a:effectLst/>
                <a:latin typeface="Tenorite (Body)"/>
                <a:ea typeface="Aptos" panose="020B0004020202020204" pitchFamily="34" charset="0"/>
                <a:cs typeface="Times New Roman" panose="02020603050405020304" pitchFamily="18" charset="0"/>
              </a:rPr>
              <a:t>Commodity prices - Alpha Vantage API </a:t>
            </a:r>
          </a:p>
          <a:p>
            <a:pPr marR="0" lvl="0" algn="just">
              <a:spcBef>
                <a:spcPts val="0"/>
              </a:spcBef>
              <a:spcAft>
                <a:spcPts val="0"/>
              </a:spcAft>
            </a:pPr>
            <a:endParaRPr lang="en-US" sz="2500" kern="100" dirty="0">
              <a:effectLst/>
              <a:latin typeface="Tenorite (Body)"/>
              <a:ea typeface="Aptos" panose="020B0004020202020204" pitchFamily="34" charset="0"/>
              <a:cs typeface="Times New Roman" panose="02020603050405020304" pitchFamily="18" charset="0"/>
            </a:endParaRPr>
          </a:p>
          <a:p>
            <a:pPr marR="0" lvl="0" algn="just">
              <a:spcBef>
                <a:spcPts val="0"/>
              </a:spcBef>
              <a:spcAft>
                <a:spcPts val="0"/>
              </a:spcAft>
            </a:pPr>
            <a:r>
              <a:rPr lang="en-US" sz="2500" kern="100" dirty="0">
                <a:effectLst/>
                <a:latin typeface="Tenorite (Body)"/>
                <a:ea typeface="Aptos" panose="020B0004020202020204" pitchFamily="34" charset="0"/>
                <a:cs typeface="Times New Roman" panose="02020603050405020304" pitchFamily="18" charset="0"/>
              </a:rPr>
              <a:t>Stock Data (csv files) - Kaggle using its API</a:t>
            </a:r>
            <a:endParaRPr lang="en-US" sz="2500" dirty="0">
              <a:latin typeface="Tenorite (Body)"/>
            </a:endParaRPr>
          </a:p>
          <a:p>
            <a:pPr marL="342900" indent="-342900">
              <a:lnSpc>
                <a:spcPct val="150000"/>
              </a:lnSpc>
              <a:buFont typeface="Arial" panose="020B0604020202020204" pitchFamily="34" charset="0"/>
              <a:buChar char="•"/>
            </a:pPr>
            <a:endParaRPr lang="en-US" sz="2500" dirty="0">
              <a:latin typeface="Tenorite (Body)"/>
            </a:endParaRPr>
          </a:p>
        </p:txBody>
      </p:sp>
    </p:spTree>
    <p:extLst>
      <p:ext uri="{BB962C8B-B14F-4D97-AF65-F5344CB8AC3E}">
        <p14:creationId xmlns:p14="http://schemas.microsoft.com/office/powerpoint/2010/main" val="233401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4305041" y="501651"/>
            <a:ext cx="5065278" cy="846141"/>
          </a:xfrm>
        </p:spPr>
        <p:txBody>
          <a:bodyPr>
            <a:normAutofit/>
          </a:bodyPr>
          <a:lstStyle/>
          <a:p>
            <a:r>
              <a:rPr lang="en-US" sz="3500" b="1" dirty="0"/>
              <a:t>Commodity DATA</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pic>
        <p:nvPicPr>
          <p:cNvPr id="6" name="Picture 5">
            <a:extLst>
              <a:ext uri="{FF2B5EF4-FFF2-40B4-BE49-F238E27FC236}">
                <a16:creationId xmlns:a16="http://schemas.microsoft.com/office/drawing/2014/main" id="{DEE0D11F-6BD6-A2A9-D156-75A73EAC535F}"/>
              </a:ext>
            </a:extLst>
          </p:cNvPr>
          <p:cNvPicPr>
            <a:picLocks noChangeAspect="1"/>
          </p:cNvPicPr>
          <p:nvPr/>
        </p:nvPicPr>
        <p:blipFill>
          <a:blip r:embed="rId3"/>
          <a:stretch>
            <a:fillRect/>
          </a:stretch>
        </p:blipFill>
        <p:spPr>
          <a:xfrm>
            <a:off x="3005509" y="1788160"/>
            <a:ext cx="6500453" cy="2349240"/>
          </a:xfrm>
          <a:prstGeom prst="rect">
            <a:avLst/>
          </a:prstGeom>
        </p:spPr>
      </p:pic>
      <p:pic>
        <p:nvPicPr>
          <p:cNvPr id="9" name="Picture 8">
            <a:extLst>
              <a:ext uri="{FF2B5EF4-FFF2-40B4-BE49-F238E27FC236}">
                <a16:creationId xmlns:a16="http://schemas.microsoft.com/office/drawing/2014/main" id="{8F6C3790-5DF8-4ADB-306D-B89666A43771}"/>
              </a:ext>
            </a:extLst>
          </p:cNvPr>
          <p:cNvPicPr>
            <a:picLocks noChangeAspect="1"/>
          </p:cNvPicPr>
          <p:nvPr/>
        </p:nvPicPr>
        <p:blipFill>
          <a:blip r:embed="rId4"/>
          <a:stretch>
            <a:fillRect/>
          </a:stretch>
        </p:blipFill>
        <p:spPr>
          <a:xfrm>
            <a:off x="375345" y="4527070"/>
            <a:ext cx="5507295" cy="1829279"/>
          </a:xfrm>
          <a:prstGeom prst="rect">
            <a:avLst/>
          </a:prstGeom>
        </p:spPr>
      </p:pic>
      <p:pic>
        <p:nvPicPr>
          <p:cNvPr id="11" name="Picture 10">
            <a:extLst>
              <a:ext uri="{FF2B5EF4-FFF2-40B4-BE49-F238E27FC236}">
                <a16:creationId xmlns:a16="http://schemas.microsoft.com/office/drawing/2014/main" id="{A2729FB9-66E4-2C6B-C669-4F138D1A6FE1}"/>
              </a:ext>
            </a:extLst>
          </p:cNvPr>
          <p:cNvPicPr>
            <a:picLocks noChangeAspect="1"/>
          </p:cNvPicPr>
          <p:nvPr/>
        </p:nvPicPr>
        <p:blipFill>
          <a:blip r:embed="rId5"/>
          <a:stretch>
            <a:fillRect/>
          </a:stretch>
        </p:blipFill>
        <p:spPr>
          <a:xfrm>
            <a:off x="6626611" y="4527071"/>
            <a:ext cx="5190044" cy="1829278"/>
          </a:xfrm>
          <a:prstGeom prst="rect">
            <a:avLst/>
          </a:prstGeom>
        </p:spPr>
      </p:pic>
    </p:spTree>
    <p:extLst>
      <p:ext uri="{BB962C8B-B14F-4D97-AF65-F5344CB8AC3E}">
        <p14:creationId xmlns:p14="http://schemas.microsoft.com/office/powerpoint/2010/main" val="377743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4691121" y="614354"/>
            <a:ext cx="5065278" cy="846141"/>
          </a:xfrm>
        </p:spPr>
        <p:txBody>
          <a:bodyPr>
            <a:normAutofit/>
          </a:bodyPr>
          <a:lstStyle/>
          <a:p>
            <a:r>
              <a:rPr lang="en-US" sz="3500" b="1" dirty="0"/>
              <a:t>STOCKS DATA</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pic>
        <p:nvPicPr>
          <p:cNvPr id="4" name="Picture 3">
            <a:extLst>
              <a:ext uri="{FF2B5EF4-FFF2-40B4-BE49-F238E27FC236}">
                <a16:creationId xmlns:a16="http://schemas.microsoft.com/office/drawing/2014/main" id="{EB40C718-6A45-613E-75AA-0A1E2B6E86C5}"/>
              </a:ext>
            </a:extLst>
          </p:cNvPr>
          <p:cNvPicPr>
            <a:picLocks noChangeAspect="1"/>
          </p:cNvPicPr>
          <p:nvPr/>
        </p:nvPicPr>
        <p:blipFill>
          <a:blip r:embed="rId3"/>
          <a:stretch>
            <a:fillRect/>
          </a:stretch>
        </p:blipFill>
        <p:spPr>
          <a:xfrm>
            <a:off x="2435601" y="1927497"/>
            <a:ext cx="7320798" cy="2226795"/>
          </a:xfrm>
          <a:prstGeom prst="rect">
            <a:avLst/>
          </a:prstGeom>
        </p:spPr>
      </p:pic>
      <p:pic>
        <p:nvPicPr>
          <p:cNvPr id="5" name="Picture 4">
            <a:extLst>
              <a:ext uri="{FF2B5EF4-FFF2-40B4-BE49-F238E27FC236}">
                <a16:creationId xmlns:a16="http://schemas.microsoft.com/office/drawing/2014/main" id="{8AD7EF6C-06B5-B442-4964-C9E6B10A592D}"/>
              </a:ext>
            </a:extLst>
          </p:cNvPr>
          <p:cNvPicPr>
            <a:picLocks noChangeAspect="1"/>
          </p:cNvPicPr>
          <p:nvPr/>
        </p:nvPicPr>
        <p:blipFill>
          <a:blip r:embed="rId4"/>
          <a:stretch>
            <a:fillRect/>
          </a:stretch>
        </p:blipFill>
        <p:spPr>
          <a:xfrm>
            <a:off x="279400" y="4438733"/>
            <a:ext cx="11633200" cy="1917616"/>
          </a:xfrm>
          <a:prstGeom prst="rect">
            <a:avLst/>
          </a:prstGeom>
        </p:spPr>
      </p:pic>
    </p:spTree>
    <p:extLst>
      <p:ext uri="{BB962C8B-B14F-4D97-AF65-F5344CB8AC3E}">
        <p14:creationId xmlns:p14="http://schemas.microsoft.com/office/powerpoint/2010/main" val="292129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273801" y="1268558"/>
            <a:ext cx="5644398" cy="909963"/>
          </a:xfrm>
        </p:spPr>
        <p:txBody>
          <a:bodyPr>
            <a:noAutofit/>
          </a:bodyPr>
          <a:lstStyle/>
          <a:p>
            <a:pPr algn="ctr"/>
            <a:r>
              <a:rPr lang="en-US" sz="3500" b="1" dirty="0"/>
              <a:t>Data TRANSFORMATION (merged data)</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5" name="TextBox 4">
            <a:extLst>
              <a:ext uri="{FF2B5EF4-FFF2-40B4-BE49-F238E27FC236}">
                <a16:creationId xmlns:a16="http://schemas.microsoft.com/office/drawing/2014/main" id="{A275AAF3-8568-0D26-E804-EDD965A034E1}"/>
              </a:ext>
            </a:extLst>
          </p:cNvPr>
          <p:cNvSpPr txBox="1"/>
          <p:nvPr/>
        </p:nvSpPr>
        <p:spPr>
          <a:xfrm>
            <a:off x="3548639" y="2748280"/>
            <a:ext cx="6634480" cy="2912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t>Cleaned the data</a:t>
            </a:r>
          </a:p>
          <a:p>
            <a:pPr marL="342900" indent="-342900">
              <a:lnSpc>
                <a:spcPct val="150000"/>
              </a:lnSpc>
              <a:buFont typeface="Arial" panose="020B0604020202020204" pitchFamily="34" charset="0"/>
              <a:buChar char="•"/>
            </a:pPr>
            <a:r>
              <a:rPr lang="en-US" sz="2500" dirty="0"/>
              <a:t>Added price Change Columns</a:t>
            </a:r>
          </a:p>
          <a:p>
            <a:pPr marL="342900" indent="-342900">
              <a:lnSpc>
                <a:spcPct val="150000"/>
              </a:lnSpc>
              <a:buFont typeface="Arial" panose="020B0604020202020204" pitchFamily="34" charset="0"/>
              <a:buChar char="•"/>
            </a:pPr>
            <a:r>
              <a:rPr lang="en-US" sz="2500" dirty="0"/>
              <a:t>Merged Stocks and Companies Data</a:t>
            </a:r>
          </a:p>
          <a:p>
            <a:pPr marL="342900" indent="-342900">
              <a:lnSpc>
                <a:spcPct val="150000"/>
              </a:lnSpc>
              <a:buFont typeface="Arial" panose="020B0604020202020204" pitchFamily="34" charset="0"/>
              <a:buChar char="•"/>
            </a:pPr>
            <a:r>
              <a:rPr lang="en-US" sz="2500" dirty="0"/>
              <a:t>Merged Final Stock and Commodity Data</a:t>
            </a:r>
          </a:p>
          <a:p>
            <a:pPr marL="342900" indent="-342900">
              <a:lnSpc>
                <a:spcPct val="150000"/>
              </a:lnSpc>
              <a:buFont typeface="Arial" panose="020B0604020202020204" pitchFamily="34" charset="0"/>
              <a:buChar char="•"/>
            </a:pPr>
            <a:endParaRPr lang="en-US" sz="2500" dirty="0"/>
          </a:p>
        </p:txBody>
      </p:sp>
    </p:spTree>
    <p:extLst>
      <p:ext uri="{BB962C8B-B14F-4D97-AF65-F5344CB8AC3E}">
        <p14:creationId xmlns:p14="http://schemas.microsoft.com/office/powerpoint/2010/main" val="224007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560562" y="984725"/>
            <a:ext cx="5817118" cy="1108235"/>
          </a:xfrm>
        </p:spPr>
        <p:txBody>
          <a:bodyPr>
            <a:noAutofit/>
          </a:bodyPr>
          <a:lstStyle/>
          <a:p>
            <a:pPr algn="ctr"/>
            <a:r>
              <a:rPr lang="en-US" sz="3500" b="1" dirty="0"/>
              <a:t>Data TRANSFORMATION (Merged Data) </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pic>
        <p:nvPicPr>
          <p:cNvPr id="6" name="Picture 5">
            <a:extLst>
              <a:ext uri="{FF2B5EF4-FFF2-40B4-BE49-F238E27FC236}">
                <a16:creationId xmlns:a16="http://schemas.microsoft.com/office/drawing/2014/main" id="{B6C564C1-4E96-9F31-99DC-DBF3F04B0F15}"/>
              </a:ext>
            </a:extLst>
          </p:cNvPr>
          <p:cNvPicPr>
            <a:picLocks noChangeAspect="1"/>
          </p:cNvPicPr>
          <p:nvPr/>
        </p:nvPicPr>
        <p:blipFill>
          <a:blip r:embed="rId3"/>
          <a:srcRect r="-750"/>
          <a:stretch/>
        </p:blipFill>
        <p:spPr>
          <a:xfrm>
            <a:off x="316788" y="3535680"/>
            <a:ext cx="11743132" cy="1717531"/>
          </a:xfrm>
          <a:prstGeom prst="rect">
            <a:avLst/>
          </a:prstGeom>
        </p:spPr>
      </p:pic>
      <p:sp>
        <p:nvSpPr>
          <p:cNvPr id="9" name="Rectangle 8">
            <a:extLst>
              <a:ext uri="{FF2B5EF4-FFF2-40B4-BE49-F238E27FC236}">
                <a16:creationId xmlns:a16="http://schemas.microsoft.com/office/drawing/2014/main" id="{A13ED8C5-8D31-A294-A870-B03E520BA25C}"/>
              </a:ext>
            </a:extLst>
          </p:cNvPr>
          <p:cNvSpPr/>
          <p:nvPr/>
        </p:nvSpPr>
        <p:spPr>
          <a:xfrm>
            <a:off x="568960" y="3703566"/>
            <a:ext cx="5201920" cy="1605280"/>
          </a:xfrm>
          <a:prstGeom prst="rect">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CE4D94-C5A0-0FCD-3032-403B7EB23607}"/>
              </a:ext>
            </a:extLst>
          </p:cNvPr>
          <p:cNvSpPr/>
          <p:nvPr/>
        </p:nvSpPr>
        <p:spPr>
          <a:xfrm>
            <a:off x="5872480" y="3647931"/>
            <a:ext cx="1981200" cy="1605280"/>
          </a:xfrm>
          <a:prstGeom prst="rect">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CDF2C-BEA4-12B2-4B04-5CBA97AF5F17}"/>
              </a:ext>
            </a:extLst>
          </p:cNvPr>
          <p:cNvSpPr/>
          <p:nvPr/>
        </p:nvSpPr>
        <p:spPr>
          <a:xfrm>
            <a:off x="7853680" y="3647931"/>
            <a:ext cx="4104640" cy="1605280"/>
          </a:xfrm>
          <a:prstGeom prst="rect">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49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040120" y="994238"/>
            <a:ext cx="7993640" cy="1007282"/>
          </a:xfrm>
        </p:spPr>
        <p:txBody>
          <a:bodyPr>
            <a:noAutofit/>
          </a:bodyPr>
          <a:lstStyle/>
          <a:p>
            <a:pPr algn="ctr"/>
            <a:r>
              <a:rPr lang="en-US" sz="3500" b="1" dirty="0"/>
              <a:t>Data Transformation</a:t>
            </a:r>
            <a:br>
              <a:rPr lang="en-US" sz="3500" b="1" dirty="0"/>
            </a:br>
            <a:r>
              <a:rPr lang="en-US" sz="3500" b="1" dirty="0"/>
              <a:t>(Companies correlation)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3" name="TextBox 2">
            <a:extLst>
              <a:ext uri="{FF2B5EF4-FFF2-40B4-BE49-F238E27FC236}">
                <a16:creationId xmlns:a16="http://schemas.microsoft.com/office/drawing/2014/main" id="{68E832A4-1629-6996-7B3E-D0712A219497}"/>
              </a:ext>
            </a:extLst>
          </p:cNvPr>
          <p:cNvSpPr txBox="1"/>
          <p:nvPr/>
        </p:nvSpPr>
        <p:spPr>
          <a:xfrm>
            <a:off x="4097279" y="2434065"/>
            <a:ext cx="6634480" cy="34897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t>Calculate correlations between stock price changes and commodity price changes (crude oil, gold, natural gas) for each company.</a:t>
            </a:r>
          </a:p>
          <a:p>
            <a:pPr marL="342900" indent="-342900">
              <a:lnSpc>
                <a:spcPct val="150000"/>
              </a:lnSpc>
              <a:buFont typeface="Arial" panose="020B0604020202020204" pitchFamily="34" charset="0"/>
              <a:buChar char="•"/>
            </a:pPr>
            <a:r>
              <a:rPr lang="en-US" sz="2500" dirty="0"/>
              <a:t>Reshape and merge the data to include company, industry, and sector information.</a:t>
            </a:r>
          </a:p>
        </p:txBody>
      </p:sp>
    </p:spTree>
    <p:extLst>
      <p:ext uri="{BB962C8B-B14F-4D97-AF65-F5344CB8AC3E}">
        <p14:creationId xmlns:p14="http://schemas.microsoft.com/office/powerpoint/2010/main" val="301266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778235" y="919222"/>
            <a:ext cx="7993640" cy="1007282"/>
          </a:xfrm>
        </p:spPr>
        <p:txBody>
          <a:bodyPr>
            <a:noAutofit/>
          </a:bodyPr>
          <a:lstStyle/>
          <a:p>
            <a:pPr algn="ctr"/>
            <a:r>
              <a:rPr lang="en-US" sz="3500" b="1" dirty="0"/>
              <a:t>Data Transformation</a:t>
            </a:r>
            <a:br>
              <a:rPr lang="en-US" sz="3500" b="1" dirty="0"/>
            </a:br>
            <a:r>
              <a:rPr lang="en-US" sz="3500" b="1" dirty="0"/>
              <a:t>(Companies correlation)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pic>
        <p:nvPicPr>
          <p:cNvPr id="4" name="Picture 3">
            <a:extLst>
              <a:ext uri="{FF2B5EF4-FFF2-40B4-BE49-F238E27FC236}">
                <a16:creationId xmlns:a16="http://schemas.microsoft.com/office/drawing/2014/main" id="{9D98C1CF-3F38-8E38-E191-0F82475AFBA3}"/>
              </a:ext>
            </a:extLst>
          </p:cNvPr>
          <p:cNvPicPr>
            <a:picLocks noChangeAspect="1"/>
          </p:cNvPicPr>
          <p:nvPr/>
        </p:nvPicPr>
        <p:blipFill>
          <a:blip r:embed="rId3"/>
          <a:srcRect b="29358"/>
          <a:stretch/>
        </p:blipFill>
        <p:spPr>
          <a:xfrm>
            <a:off x="1501151" y="2428239"/>
            <a:ext cx="9859751" cy="3789681"/>
          </a:xfrm>
          <a:prstGeom prst="rect">
            <a:avLst/>
          </a:prstGeom>
        </p:spPr>
      </p:pic>
    </p:spTree>
    <p:extLst>
      <p:ext uri="{BB962C8B-B14F-4D97-AF65-F5344CB8AC3E}">
        <p14:creationId xmlns:p14="http://schemas.microsoft.com/office/powerpoint/2010/main" val="254664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613400" y="1207598"/>
            <a:ext cx="7993640" cy="1007282"/>
          </a:xfrm>
        </p:spPr>
        <p:txBody>
          <a:bodyPr>
            <a:noAutofit/>
          </a:bodyPr>
          <a:lstStyle/>
          <a:p>
            <a:pPr algn="ctr"/>
            <a:r>
              <a:rPr lang="en-US" sz="3500" b="1" dirty="0"/>
              <a:t>Data Loading</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
        <p:nvSpPr>
          <p:cNvPr id="3" name="TextBox 2">
            <a:extLst>
              <a:ext uri="{FF2B5EF4-FFF2-40B4-BE49-F238E27FC236}">
                <a16:creationId xmlns:a16="http://schemas.microsoft.com/office/drawing/2014/main" id="{68E832A4-1629-6996-7B3E-D0712A219497}"/>
              </a:ext>
            </a:extLst>
          </p:cNvPr>
          <p:cNvSpPr txBox="1"/>
          <p:nvPr/>
        </p:nvSpPr>
        <p:spPr>
          <a:xfrm>
            <a:off x="3637270" y="2779505"/>
            <a:ext cx="6634480" cy="17584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t>Loaded both the transformed tables (Entire Merged Data, Companies Correlation Data)  to SQLite Database</a:t>
            </a:r>
          </a:p>
        </p:txBody>
      </p:sp>
    </p:spTree>
    <p:extLst>
      <p:ext uri="{BB962C8B-B14F-4D97-AF65-F5344CB8AC3E}">
        <p14:creationId xmlns:p14="http://schemas.microsoft.com/office/powerpoint/2010/main" val="37385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613400" y="1207598"/>
            <a:ext cx="7993640" cy="1007282"/>
          </a:xfrm>
        </p:spPr>
        <p:txBody>
          <a:bodyPr>
            <a:noAutofit/>
          </a:bodyPr>
          <a:lstStyle/>
          <a:p>
            <a:pPr algn="ctr"/>
            <a:r>
              <a:rPr lang="en-US" sz="3500" b="1" dirty="0"/>
              <a:t>Airflow automation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
        <p:nvSpPr>
          <p:cNvPr id="3" name="TextBox 2">
            <a:extLst>
              <a:ext uri="{FF2B5EF4-FFF2-40B4-BE49-F238E27FC236}">
                <a16:creationId xmlns:a16="http://schemas.microsoft.com/office/drawing/2014/main" id="{68E832A4-1629-6996-7B3E-D0712A219497}"/>
              </a:ext>
            </a:extLst>
          </p:cNvPr>
          <p:cNvSpPr txBox="1"/>
          <p:nvPr/>
        </p:nvSpPr>
        <p:spPr>
          <a:xfrm>
            <a:off x="3586470" y="2718545"/>
            <a:ext cx="6634480" cy="17584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t>Created DAG Function with the same Data Extraction, Data Cleaning and Transformation, Data Loading code</a:t>
            </a:r>
          </a:p>
        </p:txBody>
      </p:sp>
    </p:spTree>
    <p:extLst>
      <p:ext uri="{BB962C8B-B14F-4D97-AF65-F5344CB8AC3E}">
        <p14:creationId xmlns:p14="http://schemas.microsoft.com/office/powerpoint/2010/main" val="7707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a:t>
            </a:fld>
            <a:endParaRPr lang="en-US" dirty="0"/>
          </a:p>
        </p:txBody>
      </p:sp>
      <p:sp>
        <p:nvSpPr>
          <p:cNvPr id="4" name="Title 3">
            <a:extLst>
              <a:ext uri="{FF2B5EF4-FFF2-40B4-BE49-F238E27FC236}">
                <a16:creationId xmlns:a16="http://schemas.microsoft.com/office/drawing/2014/main" id="{C294AEA0-DA5E-3CE6-7428-CB3ECE39C399}"/>
              </a:ext>
            </a:extLst>
          </p:cNvPr>
          <p:cNvSpPr txBox="1">
            <a:spLocks noGrp="1"/>
          </p:cNvSpPr>
          <p:nvPr>
            <p:ph type="ctrTitle"/>
          </p:nvPr>
        </p:nvSpPr>
        <p:spPr>
          <a:xfrm>
            <a:off x="6096000" y="3273271"/>
            <a:ext cx="4795837" cy="27998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1"/>
                </a:solidFill>
              </a:rPr>
              <a:t>Introduction</a:t>
            </a:r>
          </a:p>
          <a:p>
            <a:pPr marL="285750" indent="-285750">
              <a:lnSpc>
                <a:spcPct val="150000"/>
              </a:lnSpc>
              <a:buFont typeface="Arial" panose="020B0604020202020204" pitchFamily="34" charset="0"/>
              <a:buChar char="•"/>
            </a:pPr>
            <a:r>
              <a:rPr lang="en-US" sz="2400" dirty="0">
                <a:solidFill>
                  <a:schemeClr val="bg1"/>
                </a:solidFill>
              </a:rPr>
              <a:t>Strategy and Approach </a:t>
            </a:r>
          </a:p>
          <a:p>
            <a:pPr marL="285750" indent="-285750">
              <a:lnSpc>
                <a:spcPct val="150000"/>
              </a:lnSpc>
              <a:buFont typeface="Arial" panose="020B0604020202020204" pitchFamily="34" charset="0"/>
              <a:buChar char="•"/>
            </a:pPr>
            <a:r>
              <a:rPr lang="en-US" sz="2400" dirty="0">
                <a:solidFill>
                  <a:schemeClr val="bg1"/>
                </a:solidFill>
              </a:rPr>
              <a:t>Project Workflow</a:t>
            </a:r>
          </a:p>
          <a:p>
            <a:pPr marL="285750" indent="-285750">
              <a:lnSpc>
                <a:spcPct val="150000"/>
              </a:lnSpc>
              <a:buFont typeface="Arial" panose="020B0604020202020204" pitchFamily="34" charset="0"/>
              <a:buChar char="•"/>
            </a:pPr>
            <a:r>
              <a:rPr lang="en-US" sz="2400" dirty="0">
                <a:solidFill>
                  <a:schemeClr val="bg1"/>
                </a:solidFill>
              </a:rPr>
              <a:t>Visualizations / Findings</a:t>
            </a:r>
          </a:p>
          <a:p>
            <a:pPr marL="285750" indent="-285750">
              <a:lnSpc>
                <a:spcPct val="150000"/>
              </a:lnSpc>
              <a:buFont typeface="Arial" panose="020B0604020202020204" pitchFamily="34" charset="0"/>
              <a:buChar char="•"/>
            </a:pPr>
            <a:r>
              <a:rPr lang="en-US" sz="2400" dirty="0">
                <a:solidFill>
                  <a:schemeClr val="bg1"/>
                </a:solidFill>
              </a:rPr>
              <a:t>Challenges faced</a:t>
            </a:r>
          </a:p>
        </p:txBody>
      </p:sp>
      <p:sp>
        <p:nvSpPr>
          <p:cNvPr id="5" name="TextBox 4">
            <a:extLst>
              <a:ext uri="{FF2B5EF4-FFF2-40B4-BE49-F238E27FC236}">
                <a16:creationId xmlns:a16="http://schemas.microsoft.com/office/drawing/2014/main" id="{4995AF51-6F2A-F5AB-B2DD-E7AC6CAFD320}"/>
              </a:ext>
            </a:extLst>
          </p:cNvPr>
          <p:cNvSpPr txBox="1"/>
          <p:nvPr/>
        </p:nvSpPr>
        <p:spPr>
          <a:xfrm>
            <a:off x="5332548" y="1040262"/>
            <a:ext cx="4013200" cy="1013996"/>
          </a:xfrm>
          <a:prstGeom prst="rect">
            <a:avLst/>
          </a:prstGeom>
          <a:noFill/>
        </p:spPr>
        <p:txBody>
          <a:bodyPr wrap="square" rtlCol="0">
            <a:spAutoFit/>
          </a:bodyPr>
          <a:lstStyle/>
          <a:p>
            <a:pPr>
              <a:lnSpc>
                <a:spcPct val="150000"/>
              </a:lnSpc>
            </a:pPr>
            <a:r>
              <a:rPr lang="en-US" sz="4500" dirty="0">
                <a:solidFill>
                  <a:schemeClr val="bg1"/>
                </a:solidFill>
              </a:rPr>
              <a:t>AGENDA</a:t>
            </a:r>
          </a:p>
        </p:txBody>
      </p:sp>
    </p:spTree>
    <p:extLst>
      <p:ext uri="{BB962C8B-B14F-4D97-AF65-F5344CB8AC3E}">
        <p14:creationId xmlns:p14="http://schemas.microsoft.com/office/powerpoint/2010/main" val="3042973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461000" y="303358"/>
            <a:ext cx="7993640" cy="1007282"/>
          </a:xfrm>
        </p:spPr>
        <p:txBody>
          <a:bodyPr>
            <a:noAutofit/>
          </a:bodyPr>
          <a:lstStyle/>
          <a:p>
            <a:pPr algn="ctr"/>
            <a:r>
              <a:rPr lang="en-US" sz="3500" b="1" dirty="0"/>
              <a:t>Airflow automation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pic>
        <p:nvPicPr>
          <p:cNvPr id="5" name="Picture 4" descr="A screenshot of a computer&#10;&#10;Description automatically generated">
            <a:extLst>
              <a:ext uri="{FF2B5EF4-FFF2-40B4-BE49-F238E27FC236}">
                <a16:creationId xmlns:a16="http://schemas.microsoft.com/office/drawing/2014/main" id="{B9B6DDEE-9C54-32E1-F705-E5B6F5C50D32}"/>
              </a:ext>
            </a:extLst>
          </p:cNvPr>
          <p:cNvPicPr>
            <a:picLocks noChangeAspect="1"/>
          </p:cNvPicPr>
          <p:nvPr/>
        </p:nvPicPr>
        <p:blipFill>
          <a:blip r:embed="rId3"/>
          <a:stretch>
            <a:fillRect/>
          </a:stretch>
        </p:blipFill>
        <p:spPr>
          <a:xfrm>
            <a:off x="882750" y="1738628"/>
            <a:ext cx="10426500" cy="4384477"/>
          </a:xfrm>
          <a:prstGeom prst="rect">
            <a:avLst/>
          </a:prstGeom>
        </p:spPr>
      </p:pic>
    </p:spTree>
    <p:extLst>
      <p:ext uri="{BB962C8B-B14F-4D97-AF65-F5344CB8AC3E}">
        <p14:creationId xmlns:p14="http://schemas.microsoft.com/office/powerpoint/2010/main" val="391521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461000" y="303358"/>
            <a:ext cx="7993640" cy="1007282"/>
          </a:xfrm>
        </p:spPr>
        <p:txBody>
          <a:bodyPr>
            <a:noAutofit/>
          </a:bodyPr>
          <a:lstStyle/>
          <a:p>
            <a:pPr algn="ctr"/>
            <a:r>
              <a:rPr lang="en-US" sz="3500" b="1" dirty="0"/>
              <a:t>Loaded SQLite tables (merged)</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21</a:t>
            </a:fld>
            <a:endParaRPr lang="en-US" dirty="0"/>
          </a:p>
        </p:txBody>
      </p:sp>
      <p:pic>
        <p:nvPicPr>
          <p:cNvPr id="4" name="Picture 3">
            <a:extLst>
              <a:ext uri="{FF2B5EF4-FFF2-40B4-BE49-F238E27FC236}">
                <a16:creationId xmlns:a16="http://schemas.microsoft.com/office/drawing/2014/main" id="{2EB3E9B3-1AFD-C259-3BAC-AC45D2C6B44E}"/>
              </a:ext>
            </a:extLst>
          </p:cNvPr>
          <p:cNvPicPr>
            <a:picLocks noChangeAspect="1"/>
          </p:cNvPicPr>
          <p:nvPr/>
        </p:nvPicPr>
        <p:blipFill>
          <a:blip r:embed="rId3"/>
          <a:stretch>
            <a:fillRect/>
          </a:stretch>
        </p:blipFill>
        <p:spPr>
          <a:xfrm>
            <a:off x="635000" y="1513500"/>
            <a:ext cx="10922000" cy="5025411"/>
          </a:xfrm>
          <a:prstGeom prst="rect">
            <a:avLst/>
          </a:prstGeom>
        </p:spPr>
      </p:pic>
    </p:spTree>
    <p:extLst>
      <p:ext uri="{BB962C8B-B14F-4D97-AF65-F5344CB8AC3E}">
        <p14:creationId xmlns:p14="http://schemas.microsoft.com/office/powerpoint/2010/main" val="80672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461000" y="303358"/>
            <a:ext cx="7993640" cy="1007282"/>
          </a:xfrm>
        </p:spPr>
        <p:txBody>
          <a:bodyPr>
            <a:noAutofit/>
          </a:bodyPr>
          <a:lstStyle/>
          <a:p>
            <a:pPr algn="ctr"/>
            <a:r>
              <a:rPr lang="en-US" sz="3500" b="1" dirty="0"/>
              <a:t>Loaded SQLite tables (Company Correlation)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22</a:t>
            </a:fld>
            <a:endParaRPr lang="en-US" dirty="0"/>
          </a:p>
        </p:txBody>
      </p:sp>
      <p:pic>
        <p:nvPicPr>
          <p:cNvPr id="5" name="Picture 4">
            <a:extLst>
              <a:ext uri="{FF2B5EF4-FFF2-40B4-BE49-F238E27FC236}">
                <a16:creationId xmlns:a16="http://schemas.microsoft.com/office/drawing/2014/main" id="{432BA940-6F3C-4945-7008-465C2C708DC7}"/>
              </a:ext>
            </a:extLst>
          </p:cNvPr>
          <p:cNvPicPr>
            <a:picLocks noChangeAspect="1"/>
          </p:cNvPicPr>
          <p:nvPr/>
        </p:nvPicPr>
        <p:blipFill>
          <a:blip r:embed="rId3"/>
          <a:stretch>
            <a:fillRect/>
          </a:stretch>
        </p:blipFill>
        <p:spPr>
          <a:xfrm>
            <a:off x="1442720" y="1508018"/>
            <a:ext cx="9816582" cy="5213456"/>
          </a:xfrm>
          <a:prstGeom prst="rect">
            <a:avLst/>
          </a:prstGeom>
        </p:spPr>
      </p:pic>
    </p:spTree>
    <p:extLst>
      <p:ext uri="{BB962C8B-B14F-4D97-AF65-F5344CB8AC3E}">
        <p14:creationId xmlns:p14="http://schemas.microsoft.com/office/powerpoint/2010/main" val="3376314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370320" y="1066800"/>
            <a:ext cx="5058410" cy="1273572"/>
          </a:xfrm>
        </p:spPr>
        <p:txBody>
          <a:bodyPr/>
          <a:lstStyle/>
          <a:p>
            <a:r>
              <a:rPr lang="en-US" sz="4500" dirty="0"/>
              <a:t>Visualizations/Findings</a:t>
            </a:r>
          </a:p>
        </p:txBody>
      </p:sp>
    </p:spTree>
    <p:extLst>
      <p:ext uri="{BB962C8B-B14F-4D97-AF65-F5344CB8AC3E}">
        <p14:creationId xmlns:p14="http://schemas.microsoft.com/office/powerpoint/2010/main" val="128174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24</a:t>
            </a:fld>
            <a:endParaRPr lang="en-US" dirty="0"/>
          </a:p>
        </p:txBody>
      </p:sp>
      <p:pic>
        <p:nvPicPr>
          <p:cNvPr id="5" name="Picture 4">
            <a:extLst>
              <a:ext uri="{FF2B5EF4-FFF2-40B4-BE49-F238E27FC236}">
                <a16:creationId xmlns:a16="http://schemas.microsoft.com/office/drawing/2014/main" id="{7C620565-434C-13C6-16A0-523163696793}"/>
              </a:ext>
            </a:extLst>
          </p:cNvPr>
          <p:cNvPicPr>
            <a:picLocks noChangeAspect="1"/>
          </p:cNvPicPr>
          <p:nvPr/>
        </p:nvPicPr>
        <p:blipFill>
          <a:blip r:embed="rId3"/>
          <a:stretch>
            <a:fillRect/>
          </a:stretch>
        </p:blipFill>
        <p:spPr>
          <a:xfrm>
            <a:off x="1408611" y="362902"/>
            <a:ext cx="9171577" cy="6132195"/>
          </a:xfrm>
          <a:prstGeom prst="rect">
            <a:avLst/>
          </a:prstGeom>
        </p:spPr>
      </p:pic>
    </p:spTree>
    <p:extLst>
      <p:ext uri="{BB962C8B-B14F-4D97-AF65-F5344CB8AC3E}">
        <p14:creationId xmlns:p14="http://schemas.microsoft.com/office/powerpoint/2010/main" val="2991941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25</a:t>
            </a:fld>
            <a:endParaRPr lang="en-US" dirty="0"/>
          </a:p>
        </p:txBody>
      </p:sp>
      <p:pic>
        <p:nvPicPr>
          <p:cNvPr id="3" name="Picture 2">
            <a:extLst>
              <a:ext uri="{FF2B5EF4-FFF2-40B4-BE49-F238E27FC236}">
                <a16:creationId xmlns:a16="http://schemas.microsoft.com/office/drawing/2014/main" id="{6798EB14-35A9-4BC6-96F2-5D368BC1562A}"/>
              </a:ext>
            </a:extLst>
          </p:cNvPr>
          <p:cNvPicPr>
            <a:picLocks noChangeAspect="1"/>
          </p:cNvPicPr>
          <p:nvPr/>
        </p:nvPicPr>
        <p:blipFill>
          <a:blip r:embed="rId3"/>
          <a:stretch>
            <a:fillRect/>
          </a:stretch>
        </p:blipFill>
        <p:spPr>
          <a:xfrm>
            <a:off x="1818641" y="610237"/>
            <a:ext cx="8719494" cy="5746112"/>
          </a:xfrm>
          <a:prstGeom prst="rect">
            <a:avLst/>
          </a:prstGeom>
        </p:spPr>
      </p:pic>
    </p:spTree>
    <p:extLst>
      <p:ext uri="{BB962C8B-B14F-4D97-AF65-F5344CB8AC3E}">
        <p14:creationId xmlns:p14="http://schemas.microsoft.com/office/powerpoint/2010/main" val="281306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26</a:t>
            </a:fld>
            <a:endParaRPr lang="en-US" dirty="0"/>
          </a:p>
        </p:txBody>
      </p:sp>
      <p:pic>
        <p:nvPicPr>
          <p:cNvPr id="4" name="Picture 3">
            <a:extLst>
              <a:ext uri="{FF2B5EF4-FFF2-40B4-BE49-F238E27FC236}">
                <a16:creationId xmlns:a16="http://schemas.microsoft.com/office/drawing/2014/main" id="{0F0C8B6A-B7AF-763E-D6B6-981532F3B780}"/>
              </a:ext>
            </a:extLst>
          </p:cNvPr>
          <p:cNvPicPr>
            <a:picLocks noChangeAspect="1"/>
          </p:cNvPicPr>
          <p:nvPr/>
        </p:nvPicPr>
        <p:blipFill>
          <a:blip r:embed="rId3"/>
          <a:stretch>
            <a:fillRect/>
          </a:stretch>
        </p:blipFill>
        <p:spPr>
          <a:xfrm>
            <a:off x="2529840" y="475838"/>
            <a:ext cx="7467600" cy="5906324"/>
          </a:xfrm>
          <a:prstGeom prst="rect">
            <a:avLst/>
          </a:prstGeom>
        </p:spPr>
      </p:pic>
    </p:spTree>
    <p:extLst>
      <p:ext uri="{BB962C8B-B14F-4D97-AF65-F5344CB8AC3E}">
        <p14:creationId xmlns:p14="http://schemas.microsoft.com/office/powerpoint/2010/main" val="1894335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746240" y="2235200"/>
            <a:ext cx="5058410" cy="1273572"/>
          </a:xfrm>
        </p:spPr>
        <p:txBody>
          <a:bodyPr/>
          <a:lstStyle/>
          <a:p>
            <a:r>
              <a:rPr lang="en-US" sz="4800" dirty="0"/>
              <a:t>Challenges</a:t>
            </a:r>
            <a:endParaRPr lang="en-US" sz="4500" dirty="0"/>
          </a:p>
        </p:txBody>
      </p:sp>
    </p:spTree>
    <p:extLst>
      <p:ext uri="{BB962C8B-B14F-4D97-AF65-F5344CB8AC3E}">
        <p14:creationId xmlns:p14="http://schemas.microsoft.com/office/powerpoint/2010/main" val="667665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28</a:t>
            </a:fld>
            <a:endParaRPr lang="en-US" dirty="0"/>
          </a:p>
        </p:txBody>
      </p:sp>
      <p:sp>
        <p:nvSpPr>
          <p:cNvPr id="3" name="TextBox 2">
            <a:extLst>
              <a:ext uri="{FF2B5EF4-FFF2-40B4-BE49-F238E27FC236}">
                <a16:creationId xmlns:a16="http://schemas.microsoft.com/office/drawing/2014/main" id="{8DAF9E60-6F24-A8C7-678A-C8E1932A3128}"/>
              </a:ext>
            </a:extLst>
          </p:cNvPr>
          <p:cNvSpPr txBox="1"/>
          <p:nvPr/>
        </p:nvSpPr>
        <p:spPr>
          <a:xfrm>
            <a:off x="1828800" y="2641600"/>
            <a:ext cx="9895840" cy="2554545"/>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US" sz="2000" u="sng" kern="100" dirty="0">
                <a:effectLst/>
                <a:latin typeface="Aptos" panose="020B0004020202020204" pitchFamily="34" charset="0"/>
                <a:ea typeface="Aptos" panose="020B0004020202020204" pitchFamily="34" charset="0"/>
                <a:cs typeface="Times New Roman" panose="02020603050405020304" pitchFamily="18" charset="0"/>
              </a:rPr>
              <a:t>Data Loss During Cleaning</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Cleaning the stock and commodity data led to significant data loss due to missing values. We addressed this by adding default values, such as filling missing company locations with 'Unknown' and setting missing employee counts to 0, while removing rows only if essential data like stock prices were missing.</a:t>
            </a:r>
          </a:p>
          <a:p>
            <a:pPr marL="0" marR="0" algn="just">
              <a:spcBef>
                <a:spcPts val="0"/>
              </a:spcBef>
              <a:spcAft>
                <a:spcPts val="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gn="just">
              <a:spcBef>
                <a:spcPts val="0"/>
              </a:spcBef>
              <a:spcAft>
                <a:spcPts val="0"/>
              </a:spcAft>
              <a:buFont typeface="Symbol" panose="05050102010706020507" pitchFamily="18" charset="2"/>
              <a:buChar char=""/>
            </a:pPr>
            <a:r>
              <a:rPr lang="en-US" sz="2000" u="sng" kern="100" dirty="0">
                <a:effectLst/>
                <a:latin typeface="Aptos" panose="020B0004020202020204" pitchFamily="34" charset="0"/>
                <a:ea typeface="Aptos" panose="020B0004020202020204" pitchFamily="34" charset="0"/>
                <a:cs typeface="Times New Roman" panose="02020603050405020304" pitchFamily="18" charset="0"/>
              </a:rPr>
              <a:t>API Call Limit: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The Alpha Vantage API had request limits, which we overcame by using multiple email addresses to create additional API keys, allowing us to continue retrieving daily commodity price data without interruptions.</a:t>
            </a:r>
          </a:p>
        </p:txBody>
      </p:sp>
      <p:sp>
        <p:nvSpPr>
          <p:cNvPr id="5" name="Title 1">
            <a:extLst>
              <a:ext uri="{FF2B5EF4-FFF2-40B4-BE49-F238E27FC236}">
                <a16:creationId xmlns:a16="http://schemas.microsoft.com/office/drawing/2014/main" id="{3055469D-03FA-E467-A610-89BE3534D020}"/>
              </a:ext>
            </a:extLst>
          </p:cNvPr>
          <p:cNvSpPr>
            <a:spLocks noGrp="1"/>
          </p:cNvSpPr>
          <p:nvPr>
            <p:ph type="title"/>
          </p:nvPr>
        </p:nvSpPr>
        <p:spPr>
          <a:xfrm>
            <a:off x="2379710" y="526878"/>
            <a:ext cx="7993640" cy="1007282"/>
          </a:xfrm>
        </p:spPr>
        <p:txBody>
          <a:bodyPr>
            <a:noAutofit/>
          </a:bodyPr>
          <a:lstStyle/>
          <a:p>
            <a:pPr algn="ctr"/>
            <a:r>
              <a:rPr lang="en-US" sz="3500" b="1" dirty="0"/>
              <a:t>Challenges faced</a:t>
            </a:r>
          </a:p>
        </p:txBody>
      </p:sp>
    </p:spTree>
    <p:extLst>
      <p:ext uri="{BB962C8B-B14F-4D97-AF65-F5344CB8AC3E}">
        <p14:creationId xmlns:p14="http://schemas.microsoft.com/office/powerpoint/2010/main" val="1943383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746240" y="2235200"/>
            <a:ext cx="5058410" cy="1273572"/>
          </a:xfrm>
        </p:spPr>
        <p:txBody>
          <a:bodyPr/>
          <a:lstStyle/>
          <a:p>
            <a:r>
              <a:rPr lang="en-US" sz="4500" dirty="0"/>
              <a:t>Thank you!</a:t>
            </a:r>
          </a:p>
        </p:txBody>
      </p:sp>
    </p:spTree>
    <p:extLst>
      <p:ext uri="{BB962C8B-B14F-4D97-AF65-F5344CB8AC3E}">
        <p14:creationId xmlns:p14="http://schemas.microsoft.com/office/powerpoint/2010/main" val="346739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614160" y="944880"/>
            <a:ext cx="4377690" cy="1232932"/>
          </a:xfrm>
        </p:spPr>
        <p:txBody>
          <a:bodyPr/>
          <a:lstStyle/>
          <a:p>
            <a:r>
              <a:rPr lang="en-US" sz="4500" dirty="0"/>
              <a:t>INTRODUCTION</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1030597"/>
            <a:ext cx="8420100" cy="846141"/>
          </a:xfrm>
        </p:spPr>
        <p:txBody>
          <a:bodyPr>
            <a:normAutofit/>
          </a:bodyPr>
          <a:lstStyle/>
          <a:p>
            <a:r>
              <a:rPr lang="en-US" sz="3500" b="1" dirty="0"/>
              <a:t>PROJECT GOAL</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13" name="TextBox 12">
            <a:extLst>
              <a:ext uri="{FF2B5EF4-FFF2-40B4-BE49-F238E27FC236}">
                <a16:creationId xmlns:a16="http://schemas.microsoft.com/office/drawing/2014/main" id="{C3AF41BB-AD1F-7F55-C250-4C02623C7D9A}"/>
              </a:ext>
            </a:extLst>
          </p:cNvPr>
          <p:cNvSpPr txBox="1"/>
          <p:nvPr/>
        </p:nvSpPr>
        <p:spPr>
          <a:xfrm>
            <a:off x="2940802" y="2275840"/>
            <a:ext cx="7945120" cy="1270000"/>
          </a:xfrm>
          <a:prstGeom prst="rect">
            <a:avLst/>
          </a:prstGeom>
          <a:noFill/>
        </p:spPr>
        <p:txBody>
          <a:bodyPr wrap="square" rtlCol="0">
            <a:spAutoFit/>
          </a:bodyPr>
          <a:lstStyle/>
          <a:p>
            <a:r>
              <a:rPr lang="en-US" sz="2500" dirty="0"/>
              <a:t>Analyze how changes in global commodity prices (Crude Oil, Gold, Natural gas) affect stock market performance</a:t>
            </a:r>
          </a:p>
          <a:p>
            <a:endParaRPr lang="en-US" sz="2500" dirty="0"/>
          </a:p>
        </p:txBody>
      </p:sp>
      <p:pic>
        <p:nvPicPr>
          <p:cNvPr id="15" name="Picture 14">
            <a:extLst>
              <a:ext uri="{FF2B5EF4-FFF2-40B4-BE49-F238E27FC236}">
                <a16:creationId xmlns:a16="http://schemas.microsoft.com/office/drawing/2014/main" id="{778D372A-29F4-D8DD-7B32-C1AA946A34DE}"/>
              </a:ext>
            </a:extLst>
          </p:cNvPr>
          <p:cNvPicPr>
            <a:picLocks noChangeAspect="1"/>
          </p:cNvPicPr>
          <p:nvPr/>
        </p:nvPicPr>
        <p:blipFill>
          <a:blip r:embed="rId3"/>
          <a:stretch>
            <a:fillRect/>
          </a:stretch>
        </p:blipFill>
        <p:spPr>
          <a:xfrm>
            <a:off x="1323626" y="3864515"/>
            <a:ext cx="1225952" cy="1140960"/>
          </a:xfrm>
          <a:prstGeom prst="rect">
            <a:avLst/>
          </a:prstGeom>
        </p:spPr>
      </p:pic>
      <p:pic>
        <p:nvPicPr>
          <p:cNvPr id="16" name="Picture 15">
            <a:extLst>
              <a:ext uri="{FF2B5EF4-FFF2-40B4-BE49-F238E27FC236}">
                <a16:creationId xmlns:a16="http://schemas.microsoft.com/office/drawing/2014/main" id="{B1004A83-826C-B112-F4FA-FB3C14A81A6A}"/>
              </a:ext>
            </a:extLst>
          </p:cNvPr>
          <p:cNvPicPr>
            <a:picLocks noChangeAspect="1"/>
          </p:cNvPicPr>
          <p:nvPr/>
        </p:nvPicPr>
        <p:blipFill>
          <a:blip r:embed="rId4"/>
          <a:stretch>
            <a:fillRect/>
          </a:stretch>
        </p:blipFill>
        <p:spPr>
          <a:xfrm>
            <a:off x="2834610" y="3823768"/>
            <a:ext cx="1225952" cy="1222455"/>
          </a:xfrm>
          <a:prstGeom prst="rect">
            <a:avLst/>
          </a:prstGeom>
        </p:spPr>
      </p:pic>
      <p:pic>
        <p:nvPicPr>
          <p:cNvPr id="17" name="Picture 16">
            <a:extLst>
              <a:ext uri="{FF2B5EF4-FFF2-40B4-BE49-F238E27FC236}">
                <a16:creationId xmlns:a16="http://schemas.microsoft.com/office/drawing/2014/main" id="{2483483E-32E1-D354-08E4-80AFE48E736A}"/>
              </a:ext>
            </a:extLst>
          </p:cNvPr>
          <p:cNvPicPr>
            <a:picLocks noChangeAspect="1"/>
          </p:cNvPicPr>
          <p:nvPr/>
        </p:nvPicPr>
        <p:blipFill>
          <a:blip r:embed="rId5"/>
          <a:stretch>
            <a:fillRect/>
          </a:stretch>
        </p:blipFill>
        <p:spPr>
          <a:xfrm>
            <a:off x="2158309" y="5225900"/>
            <a:ext cx="1225951" cy="1203005"/>
          </a:xfrm>
          <a:prstGeom prst="rect">
            <a:avLst/>
          </a:prstGeom>
        </p:spPr>
      </p:pic>
      <p:cxnSp>
        <p:nvCxnSpPr>
          <p:cNvPr id="18" name="Straight Arrow Connector 17">
            <a:extLst>
              <a:ext uri="{FF2B5EF4-FFF2-40B4-BE49-F238E27FC236}">
                <a16:creationId xmlns:a16="http://schemas.microsoft.com/office/drawing/2014/main" id="{12F14EBA-E1EE-0847-C36D-568EB5E4264C}"/>
              </a:ext>
            </a:extLst>
          </p:cNvPr>
          <p:cNvCxnSpPr>
            <a:cxnSpLocks/>
          </p:cNvCxnSpPr>
          <p:nvPr/>
        </p:nvCxnSpPr>
        <p:spPr>
          <a:xfrm>
            <a:off x="4994158" y="4955304"/>
            <a:ext cx="1274191" cy="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pic>
        <p:nvPicPr>
          <p:cNvPr id="19" name="Picture 18">
            <a:extLst>
              <a:ext uri="{FF2B5EF4-FFF2-40B4-BE49-F238E27FC236}">
                <a16:creationId xmlns:a16="http://schemas.microsoft.com/office/drawing/2014/main" id="{7B164205-1A70-F850-1CB8-97B5C33E4C60}"/>
              </a:ext>
            </a:extLst>
          </p:cNvPr>
          <p:cNvPicPr>
            <a:picLocks noChangeAspect="1"/>
          </p:cNvPicPr>
          <p:nvPr/>
        </p:nvPicPr>
        <p:blipFill>
          <a:blip r:embed="rId6"/>
          <a:stretch>
            <a:fillRect/>
          </a:stretch>
        </p:blipFill>
        <p:spPr>
          <a:xfrm>
            <a:off x="7040464" y="3708400"/>
            <a:ext cx="3827910" cy="2743611"/>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1030597"/>
            <a:ext cx="8420100" cy="846141"/>
          </a:xfrm>
        </p:spPr>
        <p:txBody>
          <a:bodyPr>
            <a:normAutofit/>
          </a:bodyPr>
          <a:lstStyle/>
          <a:p>
            <a:r>
              <a:rPr lang="en-US" sz="3500" b="1" dirty="0"/>
              <a:t>WHY THIS PROJECT?</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13" name="TextBox 12">
            <a:extLst>
              <a:ext uri="{FF2B5EF4-FFF2-40B4-BE49-F238E27FC236}">
                <a16:creationId xmlns:a16="http://schemas.microsoft.com/office/drawing/2014/main" id="{C3AF41BB-AD1F-7F55-C250-4C02623C7D9A}"/>
              </a:ext>
            </a:extLst>
          </p:cNvPr>
          <p:cNvSpPr txBox="1"/>
          <p:nvPr/>
        </p:nvSpPr>
        <p:spPr>
          <a:xfrm>
            <a:off x="2032000" y="2560320"/>
            <a:ext cx="9926320" cy="3554819"/>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effectLst/>
                <a:latin typeface="Tenorite (Body)"/>
              </a:rPr>
              <a:t> Relevant for investors and analysts</a:t>
            </a:r>
            <a:r>
              <a:rPr kumimoji="0" lang="en-US" altLang="en-US" sz="2500" b="0" i="0" u="none" strike="noStrike" cap="none" normalizeH="0" baseline="0" dirty="0">
                <a:ln>
                  <a:noFill/>
                </a:ln>
                <a:effectLst/>
                <a:latin typeface="Tenorite (Body)"/>
              </a:rPr>
              <a:t>: Provides insights into how commodity price changes impact stock market sectors.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effectLst/>
              <a:latin typeface="Tenorite (Body)"/>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effectLst/>
                <a:latin typeface="Tenorite (Body)"/>
              </a:rPr>
              <a:t> Helps understand market dynamics</a:t>
            </a:r>
            <a:r>
              <a:rPr kumimoji="0" lang="en-US" altLang="en-US" sz="2500" b="0" i="0" u="none" strike="noStrike" cap="none" normalizeH="0" baseline="0" dirty="0">
                <a:ln>
                  <a:noFill/>
                </a:ln>
                <a:effectLst/>
                <a:latin typeface="Tenorite (Body)"/>
              </a:rPr>
              <a:t>: Identifies key correlations between commodities and sector performance, guiding better financial decisions.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effectLst/>
              <a:latin typeface="Tenorite (Body)"/>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effectLst/>
                <a:latin typeface="Tenorite (Body)"/>
              </a:rPr>
              <a:t> Work with real-time data</a:t>
            </a:r>
            <a:r>
              <a:rPr kumimoji="0" lang="en-US" altLang="en-US" sz="2500" b="0" i="0" u="none" strike="noStrike" cap="none" normalizeH="0" baseline="0" dirty="0">
                <a:ln>
                  <a:noFill/>
                </a:ln>
                <a:effectLst/>
                <a:latin typeface="Tenorite (Body)"/>
              </a:rPr>
              <a:t>: Enables timely analysis using up-to-date commodity and stock price data for more accurate insights. </a:t>
            </a:r>
          </a:p>
        </p:txBody>
      </p:sp>
    </p:spTree>
    <p:extLst>
      <p:ext uri="{BB962C8B-B14F-4D97-AF65-F5344CB8AC3E}">
        <p14:creationId xmlns:p14="http://schemas.microsoft.com/office/powerpoint/2010/main" val="128439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624320" y="1026160"/>
            <a:ext cx="4377690" cy="1232932"/>
          </a:xfrm>
        </p:spPr>
        <p:txBody>
          <a:bodyPr/>
          <a:lstStyle/>
          <a:p>
            <a:r>
              <a:rPr lang="en-US" sz="4500" dirty="0"/>
              <a:t>Strategy and Approach </a:t>
            </a:r>
          </a:p>
        </p:txBody>
      </p:sp>
    </p:spTree>
    <p:extLst>
      <p:ext uri="{BB962C8B-B14F-4D97-AF65-F5344CB8AC3E}">
        <p14:creationId xmlns:p14="http://schemas.microsoft.com/office/powerpoint/2010/main" val="140622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1030597"/>
            <a:ext cx="8420100" cy="846141"/>
          </a:xfrm>
        </p:spPr>
        <p:txBody>
          <a:bodyPr>
            <a:normAutofit/>
          </a:bodyPr>
          <a:lstStyle/>
          <a:p>
            <a:r>
              <a:rPr lang="en-US" sz="3500" b="1" dirty="0"/>
              <a:t>PROJECT APPROACH</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13" name="TextBox 12">
            <a:extLst>
              <a:ext uri="{FF2B5EF4-FFF2-40B4-BE49-F238E27FC236}">
                <a16:creationId xmlns:a16="http://schemas.microsoft.com/office/drawing/2014/main" id="{C3AF41BB-AD1F-7F55-C250-4C02623C7D9A}"/>
              </a:ext>
            </a:extLst>
          </p:cNvPr>
          <p:cNvSpPr txBox="1"/>
          <p:nvPr/>
        </p:nvSpPr>
        <p:spPr>
          <a:xfrm>
            <a:off x="3743442" y="2472092"/>
            <a:ext cx="7945120" cy="4066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t>Find Data Sources and Extract Data</a:t>
            </a:r>
          </a:p>
          <a:p>
            <a:pPr marL="342900" indent="-342900">
              <a:lnSpc>
                <a:spcPct val="150000"/>
              </a:lnSpc>
              <a:buFont typeface="Arial" panose="020B0604020202020204" pitchFamily="34" charset="0"/>
              <a:buChar char="•"/>
            </a:pPr>
            <a:r>
              <a:rPr lang="en-US" sz="2500" dirty="0"/>
              <a:t>Clean and Transform Data</a:t>
            </a:r>
          </a:p>
          <a:p>
            <a:pPr marL="342900" indent="-342900">
              <a:lnSpc>
                <a:spcPct val="150000"/>
              </a:lnSpc>
              <a:buFont typeface="Arial" panose="020B0604020202020204" pitchFamily="34" charset="0"/>
              <a:buChar char="•"/>
            </a:pPr>
            <a:r>
              <a:rPr lang="en-US" sz="2500" dirty="0"/>
              <a:t>Load the Data to a Database</a:t>
            </a:r>
          </a:p>
          <a:p>
            <a:pPr marL="342900" indent="-342900">
              <a:lnSpc>
                <a:spcPct val="150000"/>
              </a:lnSpc>
              <a:buFont typeface="Arial" panose="020B0604020202020204" pitchFamily="34" charset="0"/>
              <a:buChar char="•"/>
            </a:pPr>
            <a:r>
              <a:rPr lang="en-US" sz="2500" dirty="0"/>
              <a:t>Analyze and Present Findings</a:t>
            </a:r>
          </a:p>
          <a:p>
            <a:pPr marL="342900" indent="-342900">
              <a:lnSpc>
                <a:spcPct val="150000"/>
              </a:lnSpc>
              <a:buFont typeface="Arial" panose="020B0604020202020204" pitchFamily="34" charset="0"/>
              <a:buChar char="•"/>
            </a:pPr>
            <a:r>
              <a:rPr lang="en-US" sz="2500" dirty="0"/>
              <a:t>Automate entire ETL Process</a:t>
            </a:r>
          </a:p>
          <a:p>
            <a:pPr marL="342900" indent="-342900">
              <a:lnSpc>
                <a:spcPct val="150000"/>
              </a:lnSpc>
              <a:buFont typeface="Arial" panose="020B0604020202020204" pitchFamily="34" charset="0"/>
              <a:buChar char="•"/>
            </a:pPr>
            <a:endParaRPr lang="en-US" sz="2500" dirty="0"/>
          </a:p>
          <a:p>
            <a:pPr marL="342900" indent="-342900">
              <a:lnSpc>
                <a:spcPct val="150000"/>
              </a:lnSpc>
              <a:buFont typeface="Arial" panose="020B0604020202020204" pitchFamily="34" charset="0"/>
              <a:buChar char="•"/>
            </a:pPr>
            <a:endParaRPr lang="en-US" sz="2500" dirty="0"/>
          </a:p>
        </p:txBody>
      </p:sp>
    </p:spTree>
    <p:extLst>
      <p:ext uri="{BB962C8B-B14F-4D97-AF65-F5344CB8AC3E}">
        <p14:creationId xmlns:p14="http://schemas.microsoft.com/office/powerpoint/2010/main" val="175243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1030597"/>
            <a:ext cx="8420100" cy="846141"/>
          </a:xfrm>
        </p:spPr>
        <p:txBody>
          <a:bodyPr>
            <a:normAutofit/>
          </a:bodyPr>
          <a:lstStyle/>
          <a:p>
            <a:r>
              <a:rPr lang="en-US" sz="3500" b="1" dirty="0"/>
              <a:t>PROJECT ARCHITECTURE</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3" name="Rectangle 2">
            <a:extLst>
              <a:ext uri="{FF2B5EF4-FFF2-40B4-BE49-F238E27FC236}">
                <a16:creationId xmlns:a16="http://schemas.microsoft.com/office/drawing/2014/main" id="{E32F4BA0-3269-BDFB-0328-A8F64EB0E097}"/>
              </a:ext>
            </a:extLst>
          </p:cNvPr>
          <p:cNvSpPr/>
          <p:nvPr/>
        </p:nvSpPr>
        <p:spPr>
          <a:xfrm>
            <a:off x="2691130" y="2540000"/>
            <a:ext cx="7103110" cy="287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71A2B71-0F9C-34C4-10E0-831A57B5AD1D}"/>
              </a:ext>
            </a:extLst>
          </p:cNvPr>
          <p:cNvSpPr/>
          <p:nvPr/>
        </p:nvSpPr>
        <p:spPr>
          <a:xfrm>
            <a:off x="5730240" y="2570835"/>
            <a:ext cx="1160780" cy="465574"/>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6CC5AF-2D2F-BEB8-8872-CFC6E80AC18F}"/>
              </a:ext>
            </a:extLst>
          </p:cNvPr>
          <p:cNvSpPr txBox="1"/>
          <p:nvPr/>
        </p:nvSpPr>
        <p:spPr>
          <a:xfrm>
            <a:off x="5981441" y="2580995"/>
            <a:ext cx="805439" cy="430887"/>
          </a:xfrm>
          <a:prstGeom prst="rect">
            <a:avLst/>
          </a:prstGeom>
          <a:noFill/>
        </p:spPr>
        <p:txBody>
          <a:bodyPr wrap="square" rtlCol="0">
            <a:spAutoFit/>
          </a:bodyPr>
          <a:lstStyle/>
          <a:p>
            <a:r>
              <a:rPr lang="en-US" sz="2200" dirty="0"/>
              <a:t>DAG</a:t>
            </a:r>
          </a:p>
        </p:txBody>
      </p:sp>
      <p:sp>
        <p:nvSpPr>
          <p:cNvPr id="6" name="Rectangle 5">
            <a:extLst>
              <a:ext uri="{FF2B5EF4-FFF2-40B4-BE49-F238E27FC236}">
                <a16:creationId xmlns:a16="http://schemas.microsoft.com/office/drawing/2014/main" id="{1DDD7507-7143-0E9E-5DAC-F7ABA05089B2}"/>
              </a:ext>
            </a:extLst>
          </p:cNvPr>
          <p:cNvSpPr/>
          <p:nvPr/>
        </p:nvSpPr>
        <p:spPr>
          <a:xfrm>
            <a:off x="2835275" y="3591594"/>
            <a:ext cx="1986280" cy="99909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85D14F-B4C8-B0AB-286E-ACFEF06D7BB7}"/>
              </a:ext>
            </a:extLst>
          </p:cNvPr>
          <p:cNvSpPr txBox="1"/>
          <p:nvPr/>
        </p:nvSpPr>
        <p:spPr>
          <a:xfrm>
            <a:off x="2835275" y="3767977"/>
            <a:ext cx="1986280" cy="646331"/>
          </a:xfrm>
          <a:prstGeom prst="rect">
            <a:avLst/>
          </a:prstGeom>
          <a:noFill/>
        </p:spPr>
        <p:txBody>
          <a:bodyPr wrap="square" rtlCol="0">
            <a:spAutoFit/>
          </a:bodyPr>
          <a:lstStyle/>
          <a:p>
            <a:pPr algn="ctr"/>
            <a:r>
              <a:rPr lang="en-US" dirty="0"/>
              <a:t>Task 1</a:t>
            </a:r>
          </a:p>
          <a:p>
            <a:pPr algn="ctr"/>
            <a:r>
              <a:rPr lang="en-US" dirty="0"/>
              <a:t>Data Extraction</a:t>
            </a:r>
          </a:p>
        </p:txBody>
      </p:sp>
      <p:sp>
        <p:nvSpPr>
          <p:cNvPr id="10" name="Rectangle 9">
            <a:extLst>
              <a:ext uri="{FF2B5EF4-FFF2-40B4-BE49-F238E27FC236}">
                <a16:creationId xmlns:a16="http://schemas.microsoft.com/office/drawing/2014/main" id="{670C8434-5973-0251-F337-3E61408888EA}"/>
              </a:ext>
            </a:extLst>
          </p:cNvPr>
          <p:cNvSpPr/>
          <p:nvPr/>
        </p:nvSpPr>
        <p:spPr>
          <a:xfrm>
            <a:off x="5209541" y="3591594"/>
            <a:ext cx="2034540" cy="99909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5D95483-6BAF-4CE4-2210-CD08BDD585D0}"/>
              </a:ext>
            </a:extLst>
          </p:cNvPr>
          <p:cNvSpPr txBox="1"/>
          <p:nvPr/>
        </p:nvSpPr>
        <p:spPr>
          <a:xfrm>
            <a:off x="5209541" y="3667362"/>
            <a:ext cx="2034540" cy="923330"/>
          </a:xfrm>
          <a:prstGeom prst="rect">
            <a:avLst/>
          </a:prstGeom>
          <a:noFill/>
        </p:spPr>
        <p:txBody>
          <a:bodyPr wrap="square" rtlCol="0">
            <a:spAutoFit/>
          </a:bodyPr>
          <a:lstStyle/>
          <a:p>
            <a:pPr algn="ctr"/>
            <a:r>
              <a:rPr lang="en-US" dirty="0"/>
              <a:t>Task 2</a:t>
            </a:r>
          </a:p>
          <a:p>
            <a:pPr algn="ctr"/>
            <a:r>
              <a:rPr lang="en-US" dirty="0"/>
              <a:t>Data Transformation</a:t>
            </a:r>
          </a:p>
        </p:txBody>
      </p:sp>
      <p:sp>
        <p:nvSpPr>
          <p:cNvPr id="12" name="Rectangle 11">
            <a:extLst>
              <a:ext uri="{FF2B5EF4-FFF2-40B4-BE49-F238E27FC236}">
                <a16:creationId xmlns:a16="http://schemas.microsoft.com/office/drawing/2014/main" id="{26670314-2734-E5D2-4015-31A98B0B51DB}"/>
              </a:ext>
            </a:extLst>
          </p:cNvPr>
          <p:cNvSpPr/>
          <p:nvPr/>
        </p:nvSpPr>
        <p:spPr>
          <a:xfrm>
            <a:off x="7632067" y="3566194"/>
            <a:ext cx="2034540" cy="102449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456CEA8-7CC7-756B-CCDC-007D76F24BE7}"/>
              </a:ext>
            </a:extLst>
          </p:cNvPr>
          <p:cNvSpPr txBox="1"/>
          <p:nvPr/>
        </p:nvSpPr>
        <p:spPr>
          <a:xfrm>
            <a:off x="7632067" y="3724246"/>
            <a:ext cx="2034540" cy="646331"/>
          </a:xfrm>
          <a:prstGeom prst="rect">
            <a:avLst/>
          </a:prstGeom>
          <a:noFill/>
        </p:spPr>
        <p:txBody>
          <a:bodyPr wrap="square" rtlCol="0">
            <a:spAutoFit/>
          </a:bodyPr>
          <a:lstStyle/>
          <a:p>
            <a:pPr algn="ctr"/>
            <a:r>
              <a:rPr lang="en-US" dirty="0"/>
              <a:t>Task 3</a:t>
            </a:r>
          </a:p>
          <a:p>
            <a:pPr algn="ctr"/>
            <a:r>
              <a:rPr lang="en-US" dirty="0"/>
              <a:t>Data Loading</a:t>
            </a:r>
          </a:p>
        </p:txBody>
      </p:sp>
      <p:pic>
        <p:nvPicPr>
          <p:cNvPr id="19" name="Picture 18">
            <a:extLst>
              <a:ext uri="{FF2B5EF4-FFF2-40B4-BE49-F238E27FC236}">
                <a16:creationId xmlns:a16="http://schemas.microsoft.com/office/drawing/2014/main" id="{A96DA150-19ED-E964-DFDF-BDD14377BEC6}"/>
              </a:ext>
            </a:extLst>
          </p:cNvPr>
          <p:cNvPicPr>
            <a:picLocks noChangeAspect="1"/>
          </p:cNvPicPr>
          <p:nvPr/>
        </p:nvPicPr>
        <p:blipFill>
          <a:blip r:embed="rId3"/>
          <a:stretch>
            <a:fillRect/>
          </a:stretch>
        </p:blipFill>
        <p:spPr>
          <a:xfrm>
            <a:off x="10575145" y="3428602"/>
            <a:ext cx="1047896" cy="1213087"/>
          </a:xfrm>
          <a:prstGeom prst="rect">
            <a:avLst/>
          </a:prstGeom>
        </p:spPr>
      </p:pic>
      <p:sp>
        <p:nvSpPr>
          <p:cNvPr id="20" name="Rectangle 19">
            <a:extLst>
              <a:ext uri="{FF2B5EF4-FFF2-40B4-BE49-F238E27FC236}">
                <a16:creationId xmlns:a16="http://schemas.microsoft.com/office/drawing/2014/main" id="{15F6F30F-6B22-4F01-FFA4-94ED15D79DF8}"/>
              </a:ext>
            </a:extLst>
          </p:cNvPr>
          <p:cNvSpPr/>
          <p:nvPr/>
        </p:nvSpPr>
        <p:spPr>
          <a:xfrm>
            <a:off x="1076960" y="3744168"/>
            <a:ext cx="1134744" cy="703215"/>
          </a:xfrm>
          <a:prstGeom prst="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Sources</a:t>
            </a:r>
          </a:p>
        </p:txBody>
      </p:sp>
      <p:sp>
        <p:nvSpPr>
          <p:cNvPr id="21" name="Rectangle 20">
            <a:extLst>
              <a:ext uri="{FF2B5EF4-FFF2-40B4-BE49-F238E27FC236}">
                <a16:creationId xmlns:a16="http://schemas.microsoft.com/office/drawing/2014/main" id="{435EA97D-2980-7502-80BD-B49DCBABFD9E}"/>
              </a:ext>
            </a:extLst>
          </p:cNvPr>
          <p:cNvSpPr/>
          <p:nvPr/>
        </p:nvSpPr>
        <p:spPr>
          <a:xfrm>
            <a:off x="10575145" y="5410200"/>
            <a:ext cx="1134744" cy="703215"/>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Findings</a:t>
            </a:r>
          </a:p>
        </p:txBody>
      </p:sp>
      <p:cxnSp>
        <p:nvCxnSpPr>
          <p:cNvPr id="23" name="Straight Arrow Connector 22">
            <a:extLst>
              <a:ext uri="{FF2B5EF4-FFF2-40B4-BE49-F238E27FC236}">
                <a16:creationId xmlns:a16="http://schemas.microsoft.com/office/drawing/2014/main" id="{8D717E7F-D214-01BA-69CC-8D9B83A7F5AD}"/>
              </a:ext>
            </a:extLst>
          </p:cNvPr>
          <p:cNvCxnSpPr>
            <a:cxnSpLocks/>
          </p:cNvCxnSpPr>
          <p:nvPr/>
        </p:nvCxnSpPr>
        <p:spPr>
          <a:xfrm flipV="1">
            <a:off x="2215513" y="4095425"/>
            <a:ext cx="623571" cy="4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3F2F08F-FCB9-8FE6-DCA6-505E102CD68E}"/>
              </a:ext>
            </a:extLst>
          </p:cNvPr>
          <p:cNvCxnSpPr>
            <a:cxnSpLocks/>
          </p:cNvCxnSpPr>
          <p:nvPr/>
        </p:nvCxnSpPr>
        <p:spPr>
          <a:xfrm>
            <a:off x="4821555" y="4129027"/>
            <a:ext cx="387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247D4D-32C5-129C-4B71-1B45B0A4680F}"/>
              </a:ext>
            </a:extLst>
          </p:cNvPr>
          <p:cNvCxnSpPr>
            <a:cxnSpLocks/>
          </p:cNvCxnSpPr>
          <p:nvPr/>
        </p:nvCxnSpPr>
        <p:spPr>
          <a:xfrm>
            <a:off x="7244081" y="4129027"/>
            <a:ext cx="387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D790C4-A0B2-6F73-92B9-74FDEECA7BD6}"/>
              </a:ext>
            </a:extLst>
          </p:cNvPr>
          <p:cNvCxnSpPr>
            <a:cxnSpLocks/>
            <a:stCxn id="15" idx="3"/>
            <a:endCxn id="19" idx="1"/>
          </p:cNvCxnSpPr>
          <p:nvPr/>
        </p:nvCxnSpPr>
        <p:spPr>
          <a:xfrm flipV="1">
            <a:off x="9666607" y="4035146"/>
            <a:ext cx="908538" cy="1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3D703F-ECC8-7B3E-4004-DF977548FFC7}"/>
              </a:ext>
            </a:extLst>
          </p:cNvPr>
          <p:cNvCxnSpPr>
            <a:cxnSpLocks/>
          </p:cNvCxnSpPr>
          <p:nvPr/>
        </p:nvCxnSpPr>
        <p:spPr>
          <a:xfrm flipH="1">
            <a:off x="11136023" y="4693204"/>
            <a:ext cx="6494" cy="716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84E2213-099C-005D-83E1-3814FA4D4998}"/>
              </a:ext>
            </a:extLst>
          </p:cNvPr>
          <p:cNvSpPr txBox="1"/>
          <p:nvPr/>
        </p:nvSpPr>
        <p:spPr>
          <a:xfrm>
            <a:off x="485138" y="4951214"/>
            <a:ext cx="2042160" cy="646331"/>
          </a:xfrm>
          <a:prstGeom prst="rect">
            <a:avLst/>
          </a:prstGeom>
          <a:noFill/>
        </p:spPr>
        <p:txBody>
          <a:bodyPr wrap="square" rtlCol="0">
            <a:spAutoFit/>
          </a:bodyPr>
          <a:lstStyle/>
          <a:p>
            <a:pPr algn="ctr"/>
            <a:r>
              <a:rPr lang="en-US" dirty="0"/>
              <a:t>Kaggle</a:t>
            </a:r>
          </a:p>
          <a:p>
            <a:pPr algn="ctr"/>
            <a:r>
              <a:rPr lang="en-US" dirty="0"/>
              <a:t>Alpha Vantage API</a:t>
            </a:r>
          </a:p>
        </p:txBody>
      </p:sp>
      <p:sp>
        <p:nvSpPr>
          <p:cNvPr id="40" name="TextBox 39">
            <a:extLst>
              <a:ext uri="{FF2B5EF4-FFF2-40B4-BE49-F238E27FC236}">
                <a16:creationId xmlns:a16="http://schemas.microsoft.com/office/drawing/2014/main" id="{E37FE203-7A03-253B-F709-BC67FC754214}"/>
              </a:ext>
            </a:extLst>
          </p:cNvPr>
          <p:cNvSpPr txBox="1"/>
          <p:nvPr/>
        </p:nvSpPr>
        <p:spPr>
          <a:xfrm>
            <a:off x="5108692" y="5689074"/>
            <a:ext cx="2042160" cy="369332"/>
          </a:xfrm>
          <a:prstGeom prst="rect">
            <a:avLst/>
          </a:prstGeom>
          <a:noFill/>
        </p:spPr>
        <p:txBody>
          <a:bodyPr wrap="square" rtlCol="0">
            <a:spAutoFit/>
          </a:bodyPr>
          <a:lstStyle/>
          <a:p>
            <a:pPr algn="ctr"/>
            <a:r>
              <a:rPr lang="en-US" dirty="0"/>
              <a:t>Apache Airflow</a:t>
            </a:r>
          </a:p>
        </p:txBody>
      </p:sp>
      <p:sp>
        <p:nvSpPr>
          <p:cNvPr id="41" name="TextBox 40">
            <a:extLst>
              <a:ext uri="{FF2B5EF4-FFF2-40B4-BE49-F238E27FC236}">
                <a16:creationId xmlns:a16="http://schemas.microsoft.com/office/drawing/2014/main" id="{367D5214-A596-28F2-C3FC-F5744DBF2437}"/>
              </a:ext>
            </a:extLst>
          </p:cNvPr>
          <p:cNvSpPr txBox="1"/>
          <p:nvPr/>
        </p:nvSpPr>
        <p:spPr>
          <a:xfrm>
            <a:off x="10045441" y="2867509"/>
            <a:ext cx="2042160" cy="369332"/>
          </a:xfrm>
          <a:prstGeom prst="rect">
            <a:avLst/>
          </a:prstGeom>
          <a:noFill/>
        </p:spPr>
        <p:txBody>
          <a:bodyPr wrap="square" rtlCol="0">
            <a:spAutoFit/>
          </a:bodyPr>
          <a:lstStyle/>
          <a:p>
            <a:pPr algn="ctr"/>
            <a:r>
              <a:rPr lang="en-US" dirty="0"/>
              <a:t>SQLite</a:t>
            </a:r>
          </a:p>
        </p:txBody>
      </p:sp>
      <p:sp>
        <p:nvSpPr>
          <p:cNvPr id="42" name="TextBox 41">
            <a:extLst>
              <a:ext uri="{FF2B5EF4-FFF2-40B4-BE49-F238E27FC236}">
                <a16:creationId xmlns:a16="http://schemas.microsoft.com/office/drawing/2014/main" id="{798E8B6C-393D-E656-FE3C-F2984DA118CC}"/>
              </a:ext>
            </a:extLst>
          </p:cNvPr>
          <p:cNvSpPr txBox="1"/>
          <p:nvPr/>
        </p:nvSpPr>
        <p:spPr>
          <a:xfrm>
            <a:off x="9441939" y="6213585"/>
            <a:ext cx="2850373" cy="369332"/>
          </a:xfrm>
          <a:prstGeom prst="rect">
            <a:avLst/>
          </a:prstGeom>
          <a:noFill/>
        </p:spPr>
        <p:txBody>
          <a:bodyPr wrap="square" rtlCol="0">
            <a:spAutoFit/>
          </a:bodyPr>
          <a:lstStyle/>
          <a:p>
            <a:pPr algn="ctr"/>
            <a:r>
              <a:rPr lang="en-US" dirty="0"/>
              <a:t>Power BI, Matplotlib</a:t>
            </a:r>
          </a:p>
        </p:txBody>
      </p:sp>
    </p:spTree>
    <p:extLst>
      <p:ext uri="{BB962C8B-B14F-4D97-AF65-F5344CB8AC3E}">
        <p14:creationId xmlns:p14="http://schemas.microsoft.com/office/powerpoint/2010/main" val="142937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219113" y="810830"/>
            <a:ext cx="8420100" cy="846141"/>
          </a:xfrm>
        </p:spPr>
        <p:txBody>
          <a:bodyPr>
            <a:normAutofit/>
          </a:bodyPr>
          <a:lstStyle/>
          <a:p>
            <a:r>
              <a:rPr lang="en-US" sz="3500" b="1" dirty="0"/>
              <a:t>TOOLS / TECHNOLOGIES USED</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13" name="TextBox 12">
            <a:extLst>
              <a:ext uri="{FF2B5EF4-FFF2-40B4-BE49-F238E27FC236}">
                <a16:creationId xmlns:a16="http://schemas.microsoft.com/office/drawing/2014/main" id="{C3AF41BB-AD1F-7F55-C250-4C02623C7D9A}"/>
              </a:ext>
            </a:extLst>
          </p:cNvPr>
          <p:cNvSpPr txBox="1"/>
          <p:nvPr/>
        </p:nvSpPr>
        <p:spPr>
          <a:xfrm>
            <a:off x="2935204" y="2074351"/>
            <a:ext cx="8420100" cy="2912657"/>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500" b="1" kern="100" dirty="0">
                <a:effectLst/>
                <a:latin typeface="Tenorite (Body)"/>
                <a:ea typeface="Aptos" panose="020B0004020202020204" pitchFamily="34" charset="0"/>
                <a:cs typeface="Times New Roman" panose="02020603050405020304" pitchFamily="18" charset="0"/>
              </a:rPr>
              <a:t>Python</a:t>
            </a:r>
            <a:r>
              <a:rPr lang="en-US" sz="2500" kern="100" dirty="0">
                <a:effectLst/>
                <a:latin typeface="Tenorite (Body)"/>
                <a:ea typeface="Aptos" panose="020B0004020202020204" pitchFamily="34" charset="0"/>
                <a:cs typeface="Times New Roman" panose="02020603050405020304" pitchFamily="18" charset="0"/>
              </a:rPr>
              <a:t> for data extraction, cleaning, and analysis.</a:t>
            </a:r>
          </a:p>
          <a:p>
            <a:pPr marL="342900" marR="0" lvl="0" indent="-342900" algn="just">
              <a:lnSpc>
                <a:spcPct val="150000"/>
              </a:lnSpc>
              <a:spcBef>
                <a:spcPts val="0"/>
              </a:spcBef>
              <a:spcAft>
                <a:spcPts val="0"/>
              </a:spcAft>
              <a:buFont typeface="Symbol" panose="05050102010706020507" pitchFamily="18" charset="2"/>
              <a:buChar char=""/>
            </a:pPr>
            <a:r>
              <a:rPr lang="en-US" sz="2500" b="1" kern="100" dirty="0">
                <a:effectLst/>
                <a:latin typeface="Tenorite (Body)"/>
                <a:ea typeface="Aptos" panose="020B0004020202020204" pitchFamily="34" charset="0"/>
                <a:cs typeface="Times New Roman" panose="02020603050405020304" pitchFamily="18" charset="0"/>
              </a:rPr>
              <a:t>SQLite</a:t>
            </a:r>
            <a:r>
              <a:rPr lang="en-US" sz="2500" kern="100" dirty="0">
                <a:effectLst/>
                <a:latin typeface="Tenorite (Body)"/>
                <a:ea typeface="Aptos" panose="020B0004020202020204" pitchFamily="34" charset="0"/>
                <a:cs typeface="Times New Roman" panose="02020603050405020304" pitchFamily="18" charset="0"/>
              </a:rPr>
              <a:t> as the database to store processed data.</a:t>
            </a:r>
          </a:p>
          <a:p>
            <a:pPr marL="342900" marR="0" lvl="0" indent="-342900" algn="just">
              <a:lnSpc>
                <a:spcPct val="150000"/>
              </a:lnSpc>
              <a:spcBef>
                <a:spcPts val="0"/>
              </a:spcBef>
              <a:spcAft>
                <a:spcPts val="0"/>
              </a:spcAft>
              <a:buFont typeface="Symbol" panose="05050102010706020507" pitchFamily="18" charset="2"/>
              <a:buChar char=""/>
            </a:pPr>
            <a:r>
              <a:rPr lang="en-US" sz="2500" b="1" kern="100" dirty="0">
                <a:effectLst/>
                <a:latin typeface="Tenorite (Body)"/>
                <a:ea typeface="Aptos" panose="020B0004020202020204" pitchFamily="34" charset="0"/>
                <a:cs typeface="Times New Roman" panose="02020603050405020304" pitchFamily="18" charset="0"/>
              </a:rPr>
              <a:t>Power BI </a:t>
            </a:r>
            <a:r>
              <a:rPr lang="en-US" sz="2500" kern="100" dirty="0">
                <a:effectLst/>
                <a:latin typeface="Tenorite (Body)"/>
                <a:ea typeface="Aptos" panose="020B0004020202020204" pitchFamily="34" charset="0"/>
                <a:cs typeface="Times New Roman" panose="02020603050405020304" pitchFamily="18" charset="0"/>
              </a:rPr>
              <a:t>and </a:t>
            </a:r>
            <a:r>
              <a:rPr lang="en-US" sz="2500" b="1" kern="100" dirty="0">
                <a:effectLst/>
                <a:latin typeface="Tenorite (Body)"/>
                <a:ea typeface="Aptos" panose="020B0004020202020204" pitchFamily="34" charset="0"/>
                <a:cs typeface="Times New Roman" panose="02020603050405020304" pitchFamily="18" charset="0"/>
              </a:rPr>
              <a:t>matplotlib</a:t>
            </a:r>
            <a:r>
              <a:rPr lang="en-US" sz="2500" kern="100" dirty="0">
                <a:effectLst/>
                <a:latin typeface="Tenorite (Body)"/>
                <a:ea typeface="Aptos" panose="020B0004020202020204" pitchFamily="34" charset="0"/>
                <a:cs typeface="Times New Roman" panose="02020603050405020304" pitchFamily="18" charset="0"/>
              </a:rPr>
              <a:t> for final data visualization.</a:t>
            </a:r>
          </a:p>
          <a:p>
            <a:pPr marL="342900" marR="0" lvl="0" indent="-342900" algn="just">
              <a:lnSpc>
                <a:spcPct val="150000"/>
              </a:lnSpc>
              <a:spcBef>
                <a:spcPts val="0"/>
              </a:spcBef>
              <a:spcAft>
                <a:spcPts val="0"/>
              </a:spcAft>
              <a:buFont typeface="Symbol" panose="05050102010706020507" pitchFamily="18" charset="2"/>
              <a:buChar char=""/>
            </a:pPr>
            <a:r>
              <a:rPr lang="en-US" sz="2500" b="1" kern="100" dirty="0">
                <a:effectLst/>
                <a:latin typeface="Tenorite (Body)"/>
                <a:ea typeface="Aptos" panose="020B0004020202020204" pitchFamily="34" charset="0"/>
                <a:cs typeface="Times New Roman" panose="02020603050405020304" pitchFamily="18" charset="0"/>
              </a:rPr>
              <a:t>Apache Airflow </a:t>
            </a:r>
            <a:r>
              <a:rPr lang="en-US" sz="2500" kern="100" dirty="0">
                <a:effectLst/>
                <a:latin typeface="Tenorite (Body)"/>
                <a:ea typeface="Aptos" panose="020B0004020202020204" pitchFamily="34" charset="0"/>
                <a:cs typeface="Times New Roman" panose="02020603050405020304" pitchFamily="18" charset="0"/>
              </a:rPr>
              <a:t>for automating the ETL pipeline.</a:t>
            </a:r>
          </a:p>
          <a:p>
            <a:pPr marL="342900" marR="0" lvl="0" indent="-342900" algn="just">
              <a:lnSpc>
                <a:spcPct val="150000"/>
              </a:lnSpc>
              <a:spcBef>
                <a:spcPts val="0"/>
              </a:spcBef>
              <a:spcAft>
                <a:spcPts val="0"/>
              </a:spcAft>
              <a:buFont typeface="Symbol" panose="05050102010706020507" pitchFamily="18" charset="2"/>
              <a:buChar char=""/>
            </a:pPr>
            <a:r>
              <a:rPr lang="en-US" sz="2500" b="1" kern="100" dirty="0">
                <a:effectLst/>
                <a:latin typeface="Tenorite (Body)"/>
                <a:ea typeface="Aptos" panose="020B0004020202020204" pitchFamily="34" charset="0"/>
                <a:cs typeface="Times New Roman" panose="02020603050405020304" pitchFamily="18" charset="0"/>
              </a:rPr>
              <a:t>Google </a:t>
            </a:r>
            <a:r>
              <a:rPr lang="en-US" sz="2500" b="1" kern="100" dirty="0" err="1">
                <a:effectLst/>
                <a:latin typeface="Tenorite (Body)"/>
                <a:ea typeface="Aptos" panose="020B0004020202020204" pitchFamily="34" charset="0"/>
                <a:cs typeface="Times New Roman" panose="02020603050405020304" pitchFamily="18" charset="0"/>
              </a:rPr>
              <a:t>Colab</a:t>
            </a:r>
            <a:r>
              <a:rPr lang="en-US" sz="2500" b="1" kern="100" dirty="0">
                <a:effectLst/>
                <a:latin typeface="Tenorite (Body)"/>
                <a:ea typeface="Aptos" panose="020B0004020202020204" pitchFamily="34" charset="0"/>
                <a:cs typeface="Times New Roman" panose="02020603050405020304" pitchFamily="18" charset="0"/>
              </a:rPr>
              <a:t> </a:t>
            </a:r>
            <a:r>
              <a:rPr lang="en-US" sz="2500" kern="100" dirty="0">
                <a:effectLst/>
                <a:latin typeface="Tenorite (Body)"/>
                <a:ea typeface="Aptos" panose="020B0004020202020204" pitchFamily="34" charset="0"/>
                <a:cs typeface="Times New Roman" panose="02020603050405020304" pitchFamily="18" charset="0"/>
              </a:rPr>
              <a:t>as the platform for development</a:t>
            </a:r>
          </a:p>
        </p:txBody>
      </p:sp>
      <p:pic>
        <p:nvPicPr>
          <p:cNvPr id="4" name="Picture 3">
            <a:extLst>
              <a:ext uri="{FF2B5EF4-FFF2-40B4-BE49-F238E27FC236}">
                <a16:creationId xmlns:a16="http://schemas.microsoft.com/office/drawing/2014/main" id="{3D810659-F504-7647-26FE-5127009EDD0E}"/>
              </a:ext>
            </a:extLst>
          </p:cNvPr>
          <p:cNvPicPr>
            <a:picLocks noChangeAspect="1"/>
          </p:cNvPicPr>
          <p:nvPr/>
        </p:nvPicPr>
        <p:blipFill>
          <a:blip r:embed="rId3"/>
          <a:stretch>
            <a:fillRect/>
          </a:stretch>
        </p:blipFill>
        <p:spPr>
          <a:xfrm>
            <a:off x="257936" y="5508587"/>
            <a:ext cx="1152295" cy="1174114"/>
          </a:xfrm>
          <a:prstGeom prst="rect">
            <a:avLst/>
          </a:prstGeom>
        </p:spPr>
      </p:pic>
      <p:pic>
        <p:nvPicPr>
          <p:cNvPr id="6" name="Picture 5">
            <a:extLst>
              <a:ext uri="{FF2B5EF4-FFF2-40B4-BE49-F238E27FC236}">
                <a16:creationId xmlns:a16="http://schemas.microsoft.com/office/drawing/2014/main" id="{24265B80-084A-5D68-BF72-2A2B6219747E}"/>
              </a:ext>
            </a:extLst>
          </p:cNvPr>
          <p:cNvPicPr>
            <a:picLocks noChangeAspect="1"/>
          </p:cNvPicPr>
          <p:nvPr/>
        </p:nvPicPr>
        <p:blipFill>
          <a:blip r:embed="rId4"/>
          <a:srcRect t="3261" b="21455"/>
          <a:stretch/>
        </p:blipFill>
        <p:spPr>
          <a:xfrm>
            <a:off x="257936" y="172802"/>
            <a:ext cx="1152295" cy="1174114"/>
          </a:xfrm>
          <a:prstGeom prst="rect">
            <a:avLst/>
          </a:prstGeom>
        </p:spPr>
      </p:pic>
      <p:pic>
        <p:nvPicPr>
          <p:cNvPr id="9" name="Picture 8">
            <a:extLst>
              <a:ext uri="{FF2B5EF4-FFF2-40B4-BE49-F238E27FC236}">
                <a16:creationId xmlns:a16="http://schemas.microsoft.com/office/drawing/2014/main" id="{4774BFBA-E559-EDCC-AD1A-789A46E66BE1}"/>
              </a:ext>
            </a:extLst>
          </p:cNvPr>
          <p:cNvPicPr>
            <a:picLocks noChangeAspect="1"/>
          </p:cNvPicPr>
          <p:nvPr/>
        </p:nvPicPr>
        <p:blipFill>
          <a:blip r:embed="rId5"/>
          <a:stretch>
            <a:fillRect/>
          </a:stretch>
        </p:blipFill>
        <p:spPr>
          <a:xfrm>
            <a:off x="335640" y="2868688"/>
            <a:ext cx="1473319" cy="1174115"/>
          </a:xfrm>
          <a:prstGeom prst="rect">
            <a:avLst/>
          </a:prstGeom>
        </p:spPr>
      </p:pic>
      <p:pic>
        <p:nvPicPr>
          <p:cNvPr id="14" name="Picture 13">
            <a:extLst>
              <a:ext uri="{FF2B5EF4-FFF2-40B4-BE49-F238E27FC236}">
                <a16:creationId xmlns:a16="http://schemas.microsoft.com/office/drawing/2014/main" id="{65030814-ABB2-BF97-2DD9-551E9B7776D3}"/>
              </a:ext>
            </a:extLst>
          </p:cNvPr>
          <p:cNvPicPr>
            <a:picLocks noChangeAspect="1"/>
          </p:cNvPicPr>
          <p:nvPr/>
        </p:nvPicPr>
        <p:blipFill>
          <a:blip r:embed="rId6"/>
          <a:stretch>
            <a:fillRect/>
          </a:stretch>
        </p:blipFill>
        <p:spPr>
          <a:xfrm>
            <a:off x="10779156" y="172802"/>
            <a:ext cx="1152295" cy="1174114"/>
          </a:xfrm>
          <a:prstGeom prst="rect">
            <a:avLst/>
          </a:prstGeom>
        </p:spPr>
      </p:pic>
      <p:pic>
        <p:nvPicPr>
          <p:cNvPr id="16" name="Picture 15">
            <a:extLst>
              <a:ext uri="{FF2B5EF4-FFF2-40B4-BE49-F238E27FC236}">
                <a16:creationId xmlns:a16="http://schemas.microsoft.com/office/drawing/2014/main" id="{C49888EA-278C-1A98-81E3-4547E4B2D299}"/>
              </a:ext>
            </a:extLst>
          </p:cNvPr>
          <p:cNvPicPr>
            <a:picLocks noChangeAspect="1"/>
          </p:cNvPicPr>
          <p:nvPr/>
        </p:nvPicPr>
        <p:blipFill>
          <a:blip r:embed="rId7"/>
          <a:stretch>
            <a:fillRect/>
          </a:stretch>
        </p:blipFill>
        <p:spPr>
          <a:xfrm>
            <a:off x="10789242" y="5542599"/>
            <a:ext cx="1142209" cy="1140102"/>
          </a:xfrm>
          <a:prstGeom prst="rect">
            <a:avLst/>
          </a:prstGeom>
        </p:spPr>
      </p:pic>
      <p:pic>
        <p:nvPicPr>
          <p:cNvPr id="18" name="Picture 17">
            <a:extLst>
              <a:ext uri="{FF2B5EF4-FFF2-40B4-BE49-F238E27FC236}">
                <a16:creationId xmlns:a16="http://schemas.microsoft.com/office/drawing/2014/main" id="{14E0057F-6552-4944-47FF-CC466B1CE285}"/>
              </a:ext>
            </a:extLst>
          </p:cNvPr>
          <p:cNvPicPr>
            <a:picLocks noChangeAspect="1"/>
          </p:cNvPicPr>
          <p:nvPr/>
        </p:nvPicPr>
        <p:blipFill>
          <a:blip r:embed="rId8"/>
          <a:stretch>
            <a:fillRect/>
          </a:stretch>
        </p:blipFill>
        <p:spPr>
          <a:xfrm>
            <a:off x="10867126" y="2868689"/>
            <a:ext cx="1152296" cy="1174114"/>
          </a:xfrm>
          <a:prstGeom prst="rect">
            <a:avLst/>
          </a:prstGeom>
        </p:spPr>
      </p:pic>
    </p:spTree>
    <p:extLst>
      <p:ext uri="{BB962C8B-B14F-4D97-AF65-F5344CB8AC3E}">
        <p14:creationId xmlns:p14="http://schemas.microsoft.com/office/powerpoint/2010/main" val="45723294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{07B65D46-CFAB-4396-8790-24D5E321FF44}tf67328976_win32</Template>
  <TotalTime>179</TotalTime>
  <Words>534</Words>
  <Application>Microsoft Office PowerPoint</Application>
  <PresentationFormat>Widescreen</PresentationFormat>
  <Paragraphs>129</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Calibri</vt:lpstr>
      <vt:lpstr>Symbol</vt:lpstr>
      <vt:lpstr>Tenorite</vt:lpstr>
      <vt:lpstr>Tenorite (Body)</vt:lpstr>
      <vt:lpstr>Custom</vt:lpstr>
      <vt:lpstr>Impact of Commodities  on Stocks</vt:lpstr>
      <vt:lpstr>Introduction Strategy and Approach  Project Workflow Visualizations / Findings Challenges faced</vt:lpstr>
      <vt:lpstr>INTRODUCTION</vt:lpstr>
      <vt:lpstr>PROJECT GOAL</vt:lpstr>
      <vt:lpstr>WHY THIS PROJECT?</vt:lpstr>
      <vt:lpstr>Strategy and Approach </vt:lpstr>
      <vt:lpstr>PROJECT APPROACH</vt:lpstr>
      <vt:lpstr>PROJECT ARCHITECTURE</vt:lpstr>
      <vt:lpstr>TOOLS / TECHNOLOGIES USED</vt:lpstr>
      <vt:lpstr>PROJECT WORKFLOW</vt:lpstr>
      <vt:lpstr>Data extraction</vt:lpstr>
      <vt:lpstr>Commodity DATA</vt:lpstr>
      <vt:lpstr>STOCKS DATA</vt:lpstr>
      <vt:lpstr>Data TRANSFORMATION (merged data)</vt:lpstr>
      <vt:lpstr>Data TRANSFORMATION (Merged Data) </vt:lpstr>
      <vt:lpstr>Data Transformation (Companies correlation)</vt:lpstr>
      <vt:lpstr>Data Transformation (Companies correlation)</vt:lpstr>
      <vt:lpstr>Data Loading</vt:lpstr>
      <vt:lpstr>Airflow automation</vt:lpstr>
      <vt:lpstr>Airflow automation</vt:lpstr>
      <vt:lpstr>Loaded SQLite tables (merged)</vt:lpstr>
      <vt:lpstr>Loaded SQLite tables (Company Correlation)</vt:lpstr>
      <vt:lpstr>Visualizations/Findings</vt:lpstr>
      <vt:lpstr>PowerPoint Presentation</vt:lpstr>
      <vt:lpstr>PowerPoint Presentation</vt:lpstr>
      <vt:lpstr>PowerPoint Presentation</vt:lpstr>
      <vt:lpstr>Challenges</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Krishnaswathi Peetha</dc:creator>
  <cp:lastModifiedBy>Alekhya Tatampudi</cp:lastModifiedBy>
  <cp:revision>5</cp:revision>
  <dcterms:created xsi:type="dcterms:W3CDTF">2024-10-23T03:58:49Z</dcterms:created>
  <dcterms:modified xsi:type="dcterms:W3CDTF">2024-10-25T00:47:52Z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