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4"/>
  </p:sldMasterIdLst>
  <p:notesMasterIdLst>
    <p:notesMasterId r:id="rId74"/>
  </p:notesMasterIdLst>
  <p:handoutMasterIdLst>
    <p:handoutMasterId r:id="rId75"/>
  </p:handoutMasterIdLst>
  <p:sldIdLst>
    <p:sldId id="256"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 id="309" r:id="rId42"/>
    <p:sldId id="299" r:id="rId43"/>
    <p:sldId id="300" r:id="rId44"/>
    <p:sldId id="301" r:id="rId45"/>
    <p:sldId id="302" r:id="rId46"/>
    <p:sldId id="303" r:id="rId47"/>
    <p:sldId id="304" r:id="rId48"/>
    <p:sldId id="305" r:id="rId49"/>
    <p:sldId id="306" r:id="rId50"/>
    <p:sldId id="307" r:id="rId51"/>
    <p:sldId id="308" r:id="rId52"/>
    <p:sldId id="311" r:id="rId53"/>
    <p:sldId id="312" r:id="rId54"/>
    <p:sldId id="313" r:id="rId55"/>
    <p:sldId id="314" r:id="rId56"/>
    <p:sldId id="315" r:id="rId57"/>
    <p:sldId id="316" r:id="rId58"/>
    <p:sldId id="317" r:id="rId59"/>
    <p:sldId id="318" r:id="rId60"/>
    <p:sldId id="319" r:id="rId61"/>
    <p:sldId id="321" r:id="rId62"/>
    <p:sldId id="322" r:id="rId63"/>
    <p:sldId id="323" r:id="rId64"/>
    <p:sldId id="324" r:id="rId65"/>
    <p:sldId id="326" r:id="rId66"/>
    <p:sldId id="325" r:id="rId67"/>
    <p:sldId id="327" r:id="rId68"/>
    <p:sldId id="329" r:id="rId69"/>
    <p:sldId id="328" r:id="rId70"/>
    <p:sldId id="330" r:id="rId71"/>
    <p:sldId id="331" r:id="rId72"/>
    <p:sldId id="33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4460BF-1FEC-5B81-CE65-C83B4E69E505}" name="Jonathan Ramos" initials="JR" userId="0c980933a9fc716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260"/>
    <a:srgbClr val="4590B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08/12/2021</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08/12/2021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237216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11</a:t>
            </a:fld>
            <a:endParaRPr lang="es-ES"/>
          </a:p>
        </p:txBody>
      </p:sp>
    </p:spTree>
    <p:extLst>
      <p:ext uri="{BB962C8B-B14F-4D97-AF65-F5344CB8AC3E}">
        <p14:creationId xmlns:p14="http://schemas.microsoft.com/office/powerpoint/2010/main" val="295333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122926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13</a:t>
            </a:fld>
            <a:endParaRPr lang="es-ES"/>
          </a:p>
        </p:txBody>
      </p:sp>
    </p:spTree>
    <p:extLst>
      <p:ext uri="{BB962C8B-B14F-4D97-AF65-F5344CB8AC3E}">
        <p14:creationId xmlns:p14="http://schemas.microsoft.com/office/powerpoint/2010/main" val="358369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14</a:t>
            </a:fld>
            <a:endParaRPr lang="es-ES"/>
          </a:p>
        </p:txBody>
      </p:sp>
    </p:spTree>
    <p:extLst>
      <p:ext uri="{BB962C8B-B14F-4D97-AF65-F5344CB8AC3E}">
        <p14:creationId xmlns:p14="http://schemas.microsoft.com/office/powerpoint/2010/main" val="407569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15</a:t>
            </a:fld>
            <a:endParaRPr lang="es-ES"/>
          </a:p>
        </p:txBody>
      </p:sp>
    </p:spTree>
    <p:extLst>
      <p:ext uri="{BB962C8B-B14F-4D97-AF65-F5344CB8AC3E}">
        <p14:creationId xmlns:p14="http://schemas.microsoft.com/office/powerpoint/2010/main" val="1391755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16</a:t>
            </a:fld>
            <a:endParaRPr lang="es-ES"/>
          </a:p>
        </p:txBody>
      </p:sp>
    </p:spTree>
    <p:extLst>
      <p:ext uri="{BB962C8B-B14F-4D97-AF65-F5344CB8AC3E}">
        <p14:creationId xmlns:p14="http://schemas.microsoft.com/office/powerpoint/2010/main" val="1996323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17</a:t>
            </a:fld>
            <a:endParaRPr lang="es-ES"/>
          </a:p>
        </p:txBody>
      </p:sp>
    </p:spTree>
    <p:extLst>
      <p:ext uri="{BB962C8B-B14F-4D97-AF65-F5344CB8AC3E}">
        <p14:creationId xmlns:p14="http://schemas.microsoft.com/office/powerpoint/2010/main" val="4191073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18</a:t>
            </a:fld>
            <a:endParaRPr lang="es-ES"/>
          </a:p>
        </p:txBody>
      </p:sp>
    </p:spTree>
    <p:extLst>
      <p:ext uri="{BB962C8B-B14F-4D97-AF65-F5344CB8AC3E}">
        <p14:creationId xmlns:p14="http://schemas.microsoft.com/office/powerpoint/2010/main" val="1952187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19</a:t>
            </a:fld>
            <a:endParaRPr lang="es-ES"/>
          </a:p>
        </p:txBody>
      </p:sp>
    </p:spTree>
    <p:extLst>
      <p:ext uri="{BB962C8B-B14F-4D97-AF65-F5344CB8AC3E}">
        <p14:creationId xmlns:p14="http://schemas.microsoft.com/office/powerpoint/2010/main" val="73277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20</a:t>
            </a:fld>
            <a:endParaRPr lang="es-ES"/>
          </a:p>
        </p:txBody>
      </p:sp>
    </p:spTree>
    <p:extLst>
      <p:ext uri="{BB962C8B-B14F-4D97-AF65-F5344CB8AC3E}">
        <p14:creationId xmlns:p14="http://schemas.microsoft.com/office/powerpoint/2010/main" val="3096505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21</a:t>
            </a:fld>
            <a:endParaRPr lang="es-ES"/>
          </a:p>
        </p:txBody>
      </p:sp>
    </p:spTree>
    <p:extLst>
      <p:ext uri="{BB962C8B-B14F-4D97-AF65-F5344CB8AC3E}">
        <p14:creationId xmlns:p14="http://schemas.microsoft.com/office/powerpoint/2010/main" val="15549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22</a:t>
            </a:fld>
            <a:endParaRPr lang="es-ES"/>
          </a:p>
        </p:txBody>
      </p:sp>
    </p:spTree>
    <p:extLst>
      <p:ext uri="{BB962C8B-B14F-4D97-AF65-F5344CB8AC3E}">
        <p14:creationId xmlns:p14="http://schemas.microsoft.com/office/powerpoint/2010/main" val="358849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23</a:t>
            </a:fld>
            <a:endParaRPr lang="es-ES"/>
          </a:p>
        </p:txBody>
      </p:sp>
    </p:spTree>
    <p:extLst>
      <p:ext uri="{BB962C8B-B14F-4D97-AF65-F5344CB8AC3E}">
        <p14:creationId xmlns:p14="http://schemas.microsoft.com/office/powerpoint/2010/main" val="2358969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24</a:t>
            </a:fld>
            <a:endParaRPr lang="es-ES"/>
          </a:p>
        </p:txBody>
      </p:sp>
    </p:spTree>
    <p:extLst>
      <p:ext uri="{BB962C8B-B14F-4D97-AF65-F5344CB8AC3E}">
        <p14:creationId xmlns:p14="http://schemas.microsoft.com/office/powerpoint/2010/main" val="548092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25</a:t>
            </a:fld>
            <a:endParaRPr lang="es-ES"/>
          </a:p>
        </p:txBody>
      </p:sp>
    </p:spTree>
    <p:extLst>
      <p:ext uri="{BB962C8B-B14F-4D97-AF65-F5344CB8AC3E}">
        <p14:creationId xmlns:p14="http://schemas.microsoft.com/office/powerpoint/2010/main" val="518664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26</a:t>
            </a:fld>
            <a:endParaRPr lang="es-ES"/>
          </a:p>
        </p:txBody>
      </p:sp>
    </p:spTree>
    <p:extLst>
      <p:ext uri="{BB962C8B-B14F-4D97-AF65-F5344CB8AC3E}">
        <p14:creationId xmlns:p14="http://schemas.microsoft.com/office/powerpoint/2010/main" val="306441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27</a:t>
            </a:fld>
            <a:endParaRPr lang="es-ES"/>
          </a:p>
        </p:txBody>
      </p:sp>
    </p:spTree>
    <p:extLst>
      <p:ext uri="{BB962C8B-B14F-4D97-AF65-F5344CB8AC3E}">
        <p14:creationId xmlns:p14="http://schemas.microsoft.com/office/powerpoint/2010/main" val="2686373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28</a:t>
            </a:fld>
            <a:endParaRPr lang="es-ES"/>
          </a:p>
        </p:txBody>
      </p:sp>
    </p:spTree>
    <p:extLst>
      <p:ext uri="{BB962C8B-B14F-4D97-AF65-F5344CB8AC3E}">
        <p14:creationId xmlns:p14="http://schemas.microsoft.com/office/powerpoint/2010/main" val="3772179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29</a:t>
            </a:fld>
            <a:endParaRPr lang="es-ES"/>
          </a:p>
        </p:txBody>
      </p:sp>
    </p:spTree>
    <p:extLst>
      <p:ext uri="{BB962C8B-B14F-4D97-AF65-F5344CB8AC3E}">
        <p14:creationId xmlns:p14="http://schemas.microsoft.com/office/powerpoint/2010/main" val="284557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2451469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30</a:t>
            </a:fld>
            <a:endParaRPr lang="es-ES"/>
          </a:p>
        </p:txBody>
      </p:sp>
    </p:spTree>
    <p:extLst>
      <p:ext uri="{BB962C8B-B14F-4D97-AF65-F5344CB8AC3E}">
        <p14:creationId xmlns:p14="http://schemas.microsoft.com/office/powerpoint/2010/main" val="3820943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31</a:t>
            </a:fld>
            <a:endParaRPr lang="es-ES"/>
          </a:p>
        </p:txBody>
      </p:sp>
    </p:spTree>
    <p:extLst>
      <p:ext uri="{BB962C8B-B14F-4D97-AF65-F5344CB8AC3E}">
        <p14:creationId xmlns:p14="http://schemas.microsoft.com/office/powerpoint/2010/main" val="66487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32</a:t>
            </a:fld>
            <a:endParaRPr lang="es-ES"/>
          </a:p>
        </p:txBody>
      </p:sp>
    </p:spTree>
    <p:extLst>
      <p:ext uri="{BB962C8B-B14F-4D97-AF65-F5344CB8AC3E}">
        <p14:creationId xmlns:p14="http://schemas.microsoft.com/office/powerpoint/2010/main" val="3457345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33</a:t>
            </a:fld>
            <a:endParaRPr lang="es-ES"/>
          </a:p>
        </p:txBody>
      </p:sp>
    </p:spTree>
    <p:extLst>
      <p:ext uri="{BB962C8B-B14F-4D97-AF65-F5344CB8AC3E}">
        <p14:creationId xmlns:p14="http://schemas.microsoft.com/office/powerpoint/2010/main" val="666832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34</a:t>
            </a:fld>
            <a:endParaRPr lang="es-ES"/>
          </a:p>
        </p:txBody>
      </p:sp>
    </p:spTree>
    <p:extLst>
      <p:ext uri="{BB962C8B-B14F-4D97-AF65-F5344CB8AC3E}">
        <p14:creationId xmlns:p14="http://schemas.microsoft.com/office/powerpoint/2010/main" val="409400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35</a:t>
            </a:fld>
            <a:endParaRPr lang="es-ES"/>
          </a:p>
        </p:txBody>
      </p:sp>
    </p:spTree>
    <p:extLst>
      <p:ext uri="{BB962C8B-B14F-4D97-AF65-F5344CB8AC3E}">
        <p14:creationId xmlns:p14="http://schemas.microsoft.com/office/powerpoint/2010/main" val="2074199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36</a:t>
            </a:fld>
            <a:endParaRPr lang="es-ES"/>
          </a:p>
        </p:txBody>
      </p:sp>
    </p:spTree>
    <p:extLst>
      <p:ext uri="{BB962C8B-B14F-4D97-AF65-F5344CB8AC3E}">
        <p14:creationId xmlns:p14="http://schemas.microsoft.com/office/powerpoint/2010/main" val="18003349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37</a:t>
            </a:fld>
            <a:endParaRPr lang="es-ES"/>
          </a:p>
        </p:txBody>
      </p:sp>
    </p:spTree>
    <p:extLst>
      <p:ext uri="{BB962C8B-B14F-4D97-AF65-F5344CB8AC3E}">
        <p14:creationId xmlns:p14="http://schemas.microsoft.com/office/powerpoint/2010/main" val="660494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38</a:t>
            </a:fld>
            <a:endParaRPr lang="es-ES"/>
          </a:p>
        </p:txBody>
      </p:sp>
    </p:spTree>
    <p:extLst>
      <p:ext uri="{BB962C8B-B14F-4D97-AF65-F5344CB8AC3E}">
        <p14:creationId xmlns:p14="http://schemas.microsoft.com/office/powerpoint/2010/main" val="3653527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39</a:t>
            </a:fld>
            <a:endParaRPr lang="es-ES"/>
          </a:p>
        </p:txBody>
      </p:sp>
    </p:spTree>
    <p:extLst>
      <p:ext uri="{BB962C8B-B14F-4D97-AF65-F5344CB8AC3E}">
        <p14:creationId xmlns:p14="http://schemas.microsoft.com/office/powerpoint/2010/main" val="250148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15703487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40</a:t>
            </a:fld>
            <a:endParaRPr lang="es-ES"/>
          </a:p>
        </p:txBody>
      </p:sp>
    </p:spTree>
    <p:extLst>
      <p:ext uri="{BB962C8B-B14F-4D97-AF65-F5344CB8AC3E}">
        <p14:creationId xmlns:p14="http://schemas.microsoft.com/office/powerpoint/2010/main" val="1135363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41</a:t>
            </a:fld>
            <a:endParaRPr lang="es-ES"/>
          </a:p>
        </p:txBody>
      </p:sp>
    </p:spTree>
    <p:extLst>
      <p:ext uri="{BB962C8B-B14F-4D97-AF65-F5344CB8AC3E}">
        <p14:creationId xmlns:p14="http://schemas.microsoft.com/office/powerpoint/2010/main" val="3312609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42</a:t>
            </a:fld>
            <a:endParaRPr lang="es-ES"/>
          </a:p>
        </p:txBody>
      </p:sp>
    </p:spTree>
    <p:extLst>
      <p:ext uri="{BB962C8B-B14F-4D97-AF65-F5344CB8AC3E}">
        <p14:creationId xmlns:p14="http://schemas.microsoft.com/office/powerpoint/2010/main" val="25022929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43</a:t>
            </a:fld>
            <a:endParaRPr lang="es-ES"/>
          </a:p>
        </p:txBody>
      </p:sp>
    </p:spTree>
    <p:extLst>
      <p:ext uri="{BB962C8B-B14F-4D97-AF65-F5344CB8AC3E}">
        <p14:creationId xmlns:p14="http://schemas.microsoft.com/office/powerpoint/2010/main" val="2405152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44</a:t>
            </a:fld>
            <a:endParaRPr lang="es-ES"/>
          </a:p>
        </p:txBody>
      </p:sp>
    </p:spTree>
    <p:extLst>
      <p:ext uri="{BB962C8B-B14F-4D97-AF65-F5344CB8AC3E}">
        <p14:creationId xmlns:p14="http://schemas.microsoft.com/office/powerpoint/2010/main" val="2879072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45</a:t>
            </a:fld>
            <a:endParaRPr lang="es-ES"/>
          </a:p>
        </p:txBody>
      </p:sp>
    </p:spTree>
    <p:extLst>
      <p:ext uri="{BB962C8B-B14F-4D97-AF65-F5344CB8AC3E}">
        <p14:creationId xmlns:p14="http://schemas.microsoft.com/office/powerpoint/2010/main" val="2180462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46</a:t>
            </a:fld>
            <a:endParaRPr lang="es-ES"/>
          </a:p>
        </p:txBody>
      </p:sp>
    </p:spTree>
    <p:extLst>
      <p:ext uri="{BB962C8B-B14F-4D97-AF65-F5344CB8AC3E}">
        <p14:creationId xmlns:p14="http://schemas.microsoft.com/office/powerpoint/2010/main" val="41646215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47</a:t>
            </a:fld>
            <a:endParaRPr lang="es-ES"/>
          </a:p>
        </p:txBody>
      </p:sp>
    </p:spTree>
    <p:extLst>
      <p:ext uri="{BB962C8B-B14F-4D97-AF65-F5344CB8AC3E}">
        <p14:creationId xmlns:p14="http://schemas.microsoft.com/office/powerpoint/2010/main" val="1031493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48</a:t>
            </a:fld>
            <a:endParaRPr lang="es-ES"/>
          </a:p>
        </p:txBody>
      </p:sp>
    </p:spTree>
    <p:extLst>
      <p:ext uri="{BB962C8B-B14F-4D97-AF65-F5344CB8AC3E}">
        <p14:creationId xmlns:p14="http://schemas.microsoft.com/office/powerpoint/2010/main" val="3514355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49</a:t>
            </a:fld>
            <a:endParaRPr lang="es-ES"/>
          </a:p>
        </p:txBody>
      </p:sp>
    </p:spTree>
    <p:extLst>
      <p:ext uri="{BB962C8B-B14F-4D97-AF65-F5344CB8AC3E}">
        <p14:creationId xmlns:p14="http://schemas.microsoft.com/office/powerpoint/2010/main" val="88733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26751178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50</a:t>
            </a:fld>
            <a:endParaRPr lang="es-ES"/>
          </a:p>
        </p:txBody>
      </p:sp>
    </p:spTree>
    <p:extLst>
      <p:ext uri="{BB962C8B-B14F-4D97-AF65-F5344CB8AC3E}">
        <p14:creationId xmlns:p14="http://schemas.microsoft.com/office/powerpoint/2010/main" val="1980613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51</a:t>
            </a:fld>
            <a:endParaRPr lang="es-ES"/>
          </a:p>
        </p:txBody>
      </p:sp>
    </p:spTree>
    <p:extLst>
      <p:ext uri="{BB962C8B-B14F-4D97-AF65-F5344CB8AC3E}">
        <p14:creationId xmlns:p14="http://schemas.microsoft.com/office/powerpoint/2010/main" val="11991286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52</a:t>
            </a:fld>
            <a:endParaRPr lang="es-ES"/>
          </a:p>
        </p:txBody>
      </p:sp>
    </p:spTree>
    <p:extLst>
      <p:ext uri="{BB962C8B-B14F-4D97-AF65-F5344CB8AC3E}">
        <p14:creationId xmlns:p14="http://schemas.microsoft.com/office/powerpoint/2010/main" val="1976529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53</a:t>
            </a:fld>
            <a:endParaRPr lang="es-ES"/>
          </a:p>
        </p:txBody>
      </p:sp>
    </p:spTree>
    <p:extLst>
      <p:ext uri="{BB962C8B-B14F-4D97-AF65-F5344CB8AC3E}">
        <p14:creationId xmlns:p14="http://schemas.microsoft.com/office/powerpoint/2010/main" val="32995422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54</a:t>
            </a:fld>
            <a:endParaRPr lang="es-ES"/>
          </a:p>
        </p:txBody>
      </p:sp>
    </p:spTree>
    <p:extLst>
      <p:ext uri="{BB962C8B-B14F-4D97-AF65-F5344CB8AC3E}">
        <p14:creationId xmlns:p14="http://schemas.microsoft.com/office/powerpoint/2010/main" val="1614747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55</a:t>
            </a:fld>
            <a:endParaRPr lang="es-ES"/>
          </a:p>
        </p:txBody>
      </p:sp>
    </p:spTree>
    <p:extLst>
      <p:ext uri="{BB962C8B-B14F-4D97-AF65-F5344CB8AC3E}">
        <p14:creationId xmlns:p14="http://schemas.microsoft.com/office/powerpoint/2010/main" val="4694219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56</a:t>
            </a:fld>
            <a:endParaRPr lang="es-ES"/>
          </a:p>
        </p:txBody>
      </p:sp>
    </p:spTree>
    <p:extLst>
      <p:ext uri="{BB962C8B-B14F-4D97-AF65-F5344CB8AC3E}">
        <p14:creationId xmlns:p14="http://schemas.microsoft.com/office/powerpoint/2010/main" val="37484243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57</a:t>
            </a:fld>
            <a:endParaRPr lang="es-ES"/>
          </a:p>
        </p:txBody>
      </p:sp>
    </p:spTree>
    <p:extLst>
      <p:ext uri="{BB962C8B-B14F-4D97-AF65-F5344CB8AC3E}">
        <p14:creationId xmlns:p14="http://schemas.microsoft.com/office/powerpoint/2010/main" val="3502140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58</a:t>
            </a:fld>
            <a:endParaRPr lang="es-ES"/>
          </a:p>
        </p:txBody>
      </p:sp>
    </p:spTree>
    <p:extLst>
      <p:ext uri="{BB962C8B-B14F-4D97-AF65-F5344CB8AC3E}">
        <p14:creationId xmlns:p14="http://schemas.microsoft.com/office/powerpoint/2010/main" val="10374070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59</a:t>
            </a:fld>
            <a:endParaRPr lang="es-ES"/>
          </a:p>
        </p:txBody>
      </p:sp>
    </p:spTree>
    <p:extLst>
      <p:ext uri="{BB962C8B-B14F-4D97-AF65-F5344CB8AC3E}">
        <p14:creationId xmlns:p14="http://schemas.microsoft.com/office/powerpoint/2010/main" val="2393185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13554066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60</a:t>
            </a:fld>
            <a:endParaRPr lang="es-ES"/>
          </a:p>
        </p:txBody>
      </p:sp>
    </p:spTree>
    <p:extLst>
      <p:ext uri="{BB962C8B-B14F-4D97-AF65-F5344CB8AC3E}">
        <p14:creationId xmlns:p14="http://schemas.microsoft.com/office/powerpoint/2010/main" val="18626204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61</a:t>
            </a:fld>
            <a:endParaRPr lang="es-ES"/>
          </a:p>
        </p:txBody>
      </p:sp>
    </p:spTree>
    <p:extLst>
      <p:ext uri="{BB962C8B-B14F-4D97-AF65-F5344CB8AC3E}">
        <p14:creationId xmlns:p14="http://schemas.microsoft.com/office/powerpoint/2010/main" val="5273246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62</a:t>
            </a:fld>
            <a:endParaRPr lang="es-ES"/>
          </a:p>
        </p:txBody>
      </p:sp>
    </p:spTree>
    <p:extLst>
      <p:ext uri="{BB962C8B-B14F-4D97-AF65-F5344CB8AC3E}">
        <p14:creationId xmlns:p14="http://schemas.microsoft.com/office/powerpoint/2010/main" val="8534724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63</a:t>
            </a:fld>
            <a:endParaRPr lang="es-ES"/>
          </a:p>
        </p:txBody>
      </p:sp>
    </p:spTree>
    <p:extLst>
      <p:ext uri="{BB962C8B-B14F-4D97-AF65-F5344CB8AC3E}">
        <p14:creationId xmlns:p14="http://schemas.microsoft.com/office/powerpoint/2010/main" val="14707572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64</a:t>
            </a:fld>
            <a:endParaRPr lang="es-ES"/>
          </a:p>
        </p:txBody>
      </p:sp>
    </p:spTree>
    <p:extLst>
      <p:ext uri="{BB962C8B-B14F-4D97-AF65-F5344CB8AC3E}">
        <p14:creationId xmlns:p14="http://schemas.microsoft.com/office/powerpoint/2010/main" val="42644617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65</a:t>
            </a:fld>
            <a:endParaRPr lang="es-ES"/>
          </a:p>
        </p:txBody>
      </p:sp>
    </p:spTree>
    <p:extLst>
      <p:ext uri="{BB962C8B-B14F-4D97-AF65-F5344CB8AC3E}">
        <p14:creationId xmlns:p14="http://schemas.microsoft.com/office/powerpoint/2010/main" val="2083560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66</a:t>
            </a:fld>
            <a:endParaRPr lang="es-ES"/>
          </a:p>
        </p:txBody>
      </p:sp>
    </p:spTree>
    <p:extLst>
      <p:ext uri="{BB962C8B-B14F-4D97-AF65-F5344CB8AC3E}">
        <p14:creationId xmlns:p14="http://schemas.microsoft.com/office/powerpoint/2010/main" val="1768775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67</a:t>
            </a:fld>
            <a:endParaRPr lang="es-ES"/>
          </a:p>
        </p:txBody>
      </p:sp>
    </p:spTree>
    <p:extLst>
      <p:ext uri="{BB962C8B-B14F-4D97-AF65-F5344CB8AC3E}">
        <p14:creationId xmlns:p14="http://schemas.microsoft.com/office/powerpoint/2010/main" val="397980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68</a:t>
            </a:fld>
            <a:endParaRPr lang="es-ES"/>
          </a:p>
        </p:txBody>
      </p:sp>
    </p:spTree>
    <p:extLst>
      <p:ext uri="{BB962C8B-B14F-4D97-AF65-F5344CB8AC3E}">
        <p14:creationId xmlns:p14="http://schemas.microsoft.com/office/powerpoint/2010/main" val="3776033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69</a:t>
            </a:fld>
            <a:endParaRPr lang="es-ES"/>
          </a:p>
        </p:txBody>
      </p:sp>
    </p:spTree>
    <p:extLst>
      <p:ext uri="{BB962C8B-B14F-4D97-AF65-F5344CB8AC3E}">
        <p14:creationId xmlns:p14="http://schemas.microsoft.com/office/powerpoint/2010/main" val="89346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307091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333975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9</a:t>
            </a:fld>
            <a:endParaRPr lang="es-ES"/>
          </a:p>
        </p:txBody>
      </p:sp>
    </p:spTree>
    <p:extLst>
      <p:ext uri="{BB962C8B-B14F-4D97-AF65-F5344CB8AC3E}">
        <p14:creationId xmlns:p14="http://schemas.microsoft.com/office/powerpoint/2010/main" val="141704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pPr rtl="0"/>
            <a:fld id="{7F3AD093-6935-4E25-8E83-BEC3D2E3622E}" type="datetime1">
              <a:rPr lang="es-ES" noProof="0" smtClean="0"/>
              <a:t>08/12/2021</a:t>
            </a:fld>
            <a:endParaRPr lang="es-ES" noProof="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pPr rtl="0"/>
            <a:endParaRPr lang="es-ES" noProof="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17370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90FE6873-B7CD-47F1-B4BA-70026F4A4FD4}" type="datetime1">
              <a:rPr lang="es-ES" noProof="0" smtClean="0"/>
              <a:t>08/12/2021</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56769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pPr rtl="0"/>
            <a:fld id="{96AA1814-B970-47C5-B4E1-BCA0D77E15F3}" type="datetime1">
              <a:rPr lang="es-ES" noProof="0" smtClean="0"/>
              <a:t>08/12/2021</a:t>
            </a:fld>
            <a:endParaRPr lang="es-ES" noProof="0"/>
          </a:p>
        </p:txBody>
      </p:sp>
      <p:sp>
        <p:nvSpPr>
          <p:cNvPr id="5" name="Footer Placeholder 4"/>
          <p:cNvSpPr>
            <a:spLocks noGrp="1"/>
          </p:cNvSpPr>
          <p:nvPr>
            <p:ph type="ftr" sz="quarter" idx="11"/>
          </p:nvPr>
        </p:nvSpPr>
        <p:spPr>
          <a:xfrm>
            <a:off x="774923" y="5951811"/>
            <a:ext cx="7896279" cy="365125"/>
          </a:xfrm>
        </p:spPr>
        <p:txBody>
          <a:bodyPr/>
          <a:lstStyle/>
          <a:p>
            <a:pPr rtl="0"/>
            <a:endParaRPr lang="es-ES" noProof="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02749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8DB00A2C-96CA-430C-81E9-81B790CC7C63}" type="datetime1">
              <a:rPr lang="es-ES" noProof="0" smtClean="0"/>
              <a:t>08/12/2021</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a:xfrm>
            <a:off x="10558300" y="5956137"/>
            <a:ext cx="1052508" cy="365125"/>
          </a:xfrm>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048725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rtl="0"/>
            <a:fld id="{FE6CF4E9-F423-4970-91B6-143DF72FA056}" type="datetime1">
              <a:rPr lang="es-ES" noProof="0" smtClean="0"/>
              <a:t>08/12/2021</a:t>
            </a:fld>
            <a:endParaRPr lang="es-ES" noProof="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es-ES" noProof="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95416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E3955445-6089-478A-9DA1-4738AC4A8C11}" type="datetime1">
              <a:rPr lang="es-ES" noProof="0" smtClean="0"/>
              <a:t>08/12/2021</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79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F32D574B-5FDE-4FDF-8F45-99828D8C688F}" type="datetime1">
              <a:rPr lang="es-ES" noProof="0" smtClean="0"/>
              <a:t>08/12/2021</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87477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C9631C6-D8ED-4343-819F-B7AEF7D4E056}" type="datetime1">
              <a:rPr lang="es-ES" noProof="0" smtClean="0"/>
              <a:t>08/12/2021</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114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146FA238-7AE4-47C1-BF2A-706B9C8FFAA8}" type="datetime1">
              <a:rPr lang="es-ES" noProof="0" smtClean="0"/>
              <a:t>08/12/2021</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6732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rtl="0"/>
            <a:fld id="{1E6D5EDF-0088-49D6-AAFA-F513F5E3B893}" type="datetime1">
              <a:rPr lang="es-ES" noProof="0" smtClean="0"/>
              <a:t>08/12/2021</a:t>
            </a:fld>
            <a:endParaRPr lang="es-ES" noProof="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endParaRPr lang="es-ES" noProof="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37946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8DB00A2C-96CA-430C-81E9-81B790CC7C63}" type="datetime1">
              <a:rPr lang="es-ES" noProof="0" smtClean="0"/>
              <a:t>08/12/2021</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4337058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08/12/2021</a:t>
            </a:fld>
            <a:endParaRPr lang="es-ES"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809521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cuisiname.com/2012/12/espaguetisconverdurasalwok.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ora%207.mdj"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86.svg"/><Relationship Id="rId4" Type="http://schemas.openxmlformats.org/officeDocument/2006/relationships/image" Target="../media/image8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648520" y="579549"/>
            <a:ext cx="10993549" cy="895244"/>
          </a:xfrm>
        </p:spPr>
        <p:txBody>
          <a:bodyPr rtlCol="0">
            <a:noAutofit/>
          </a:bodyPr>
          <a:lstStyle/>
          <a:p>
            <a:pPr rtl="0"/>
            <a:r>
              <a:rPr lang="es-ES" sz="6000" dirty="0">
                <a:solidFill>
                  <a:schemeClr val="bg1"/>
                </a:solidFill>
                <a:latin typeface="Quango" panose="02000000000000000000" pitchFamily="50" charset="0"/>
              </a:rPr>
              <a:t>Aprendiendo UML 24 Horas </a:t>
            </a:r>
          </a:p>
        </p:txBody>
      </p:sp>
      <p:sp>
        <p:nvSpPr>
          <p:cNvPr id="8" name="Subtítulo 7">
            <a:extLst>
              <a:ext uri="{FF2B5EF4-FFF2-40B4-BE49-F238E27FC236}">
                <a16:creationId xmlns:a16="http://schemas.microsoft.com/office/drawing/2014/main" id="{4F86CAF6-1619-4659-993D-20A96BA15572}"/>
              </a:ext>
            </a:extLst>
          </p:cNvPr>
          <p:cNvSpPr>
            <a:spLocks noGrp="1"/>
          </p:cNvSpPr>
          <p:nvPr>
            <p:ph type="subTitle" idx="1"/>
          </p:nvPr>
        </p:nvSpPr>
        <p:spPr>
          <a:xfrm>
            <a:off x="459632" y="2408969"/>
            <a:ext cx="10993546" cy="590321"/>
          </a:xfrm>
        </p:spPr>
        <p:txBody>
          <a:bodyPr>
            <a:normAutofit fontScale="92500" lnSpcReduction="10000"/>
          </a:bodyPr>
          <a:lstStyle/>
          <a:p>
            <a:r>
              <a:rPr lang="es-ES" sz="3600" dirty="0">
                <a:solidFill>
                  <a:schemeClr val="tx1"/>
                </a:solidFill>
                <a:latin typeface="Montserrat Medium" panose="00000600000000000000" pitchFamily="2" charset="0"/>
              </a:rPr>
              <a:t>Jonathan Herrera Ramos</a:t>
            </a:r>
          </a:p>
        </p:txBody>
      </p:sp>
      <p:pic>
        <p:nvPicPr>
          <p:cNvPr id="5" name="Imagen 4">
            <a:extLst>
              <a:ext uri="{FF2B5EF4-FFF2-40B4-BE49-F238E27FC236}">
                <a16:creationId xmlns:a16="http://schemas.microsoft.com/office/drawing/2014/main" id="{AB6DFB47-56DF-4F0A-A686-1DCE0F862604}"/>
              </a:ext>
            </a:extLst>
          </p:cNvPr>
          <p:cNvPicPr>
            <a:picLocks noChangeAspect="1"/>
          </p:cNvPicPr>
          <p:nvPr/>
        </p:nvPicPr>
        <p:blipFill>
          <a:blip r:embed="rId3"/>
          <a:stretch>
            <a:fillRect/>
          </a:stretch>
        </p:blipFill>
        <p:spPr>
          <a:xfrm>
            <a:off x="9350062" y="4153870"/>
            <a:ext cx="2124581" cy="2124581"/>
          </a:xfrm>
          <a:prstGeom prst="rect">
            <a:avLst/>
          </a:prstGeom>
        </p:spPr>
      </p:pic>
      <p:sp>
        <p:nvSpPr>
          <p:cNvPr id="16" name="Subtítulo 7">
            <a:extLst>
              <a:ext uri="{FF2B5EF4-FFF2-40B4-BE49-F238E27FC236}">
                <a16:creationId xmlns:a16="http://schemas.microsoft.com/office/drawing/2014/main" id="{C97A0994-52A3-4049-A2C3-45776298542E}"/>
              </a:ext>
            </a:extLst>
          </p:cNvPr>
          <p:cNvSpPr txBox="1">
            <a:spLocks/>
          </p:cNvSpPr>
          <p:nvPr/>
        </p:nvSpPr>
        <p:spPr>
          <a:xfrm>
            <a:off x="830972" y="3396121"/>
            <a:ext cx="8042572" cy="2785737"/>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S" sz="8000" dirty="0">
                <a:solidFill>
                  <a:schemeClr val="bg1"/>
                </a:solidFill>
                <a:latin typeface="Quango" panose="02000000000000000000" pitchFamily="50" charset="0"/>
              </a:rPr>
              <a:t>Aprendiendo uml </a:t>
            </a:r>
          </a:p>
          <a:p>
            <a:r>
              <a:rPr lang="es-ES" sz="8000" dirty="0">
                <a:solidFill>
                  <a:schemeClr val="bg1"/>
                </a:solidFill>
                <a:latin typeface="Quango" panose="02000000000000000000" pitchFamily="50" charset="0"/>
              </a:rPr>
              <a:t>En 24 horas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Resumen de la 1 hora</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972230" y="2440175"/>
            <a:ext cx="9446780" cy="3493264"/>
          </a:xfrm>
          <a:prstGeom prst="rect">
            <a:avLst/>
          </a:prstGeom>
          <a:noFill/>
        </p:spPr>
        <p:txBody>
          <a:bodyPr wrap="square" rtlCol="0">
            <a:spAutoFit/>
          </a:bodyPr>
          <a:lstStyle/>
          <a:p>
            <a:pPr algn="just"/>
            <a:r>
              <a:rPr lang="es-ES" sz="1700" dirty="0">
                <a:latin typeface="Montserrat Thin" panose="00000300000000000000" pitchFamily="2" charset="0"/>
              </a:rPr>
              <a:t>El desarrollo de sistemas es una actividad humana. Sin un sistema de notación fácil de comprender, el proceso de desarrollo tiene una gran cantidad de errores. </a:t>
            </a:r>
          </a:p>
          <a:p>
            <a:pPr algn="just"/>
            <a:endParaRPr lang="es-ES" sz="1700" dirty="0">
              <a:latin typeface="Montserrat Thin" panose="00000300000000000000" pitchFamily="2" charset="0"/>
            </a:endParaRPr>
          </a:p>
          <a:p>
            <a:pPr algn="just"/>
            <a:r>
              <a:rPr lang="es-ES" sz="1700" dirty="0">
                <a:latin typeface="Montserrat Thin" panose="00000300000000000000" pitchFamily="2" charset="0"/>
              </a:rPr>
              <a:t>El UML es un sistema de notación que se ha convertido en estándar en el mundo del desarrollo de sistemas. Es el resultado del trabajo hecho por Grady Booch, James Rumbaugh e </a:t>
            </a:r>
            <a:r>
              <a:rPr lang="es-ES" sz="1700" dirty="0" err="1">
                <a:latin typeface="Montserrat Thin" panose="00000300000000000000" pitchFamily="2" charset="0"/>
              </a:rPr>
              <a:t>lvar</a:t>
            </a:r>
            <a:r>
              <a:rPr lang="es-ES" sz="1700" dirty="0">
                <a:latin typeface="Montserrat Thin" panose="00000300000000000000" pitchFamily="2" charset="0"/>
              </a:rPr>
              <a:t> Jacobson. El UML está constituido por un conjunto de diagramas, y proporciona un estándar que permite al analista de sistemas generar un anteproyecto de varias facetas que sean comprensibles para los clientes, desarrolladores y todos aquellos que estén involucrados en el proceso de desarrollo. Es necesario contar con todos esos diagramas dado que cada uno se dirige a cada tipo de persona implicada en el sistema. </a:t>
            </a:r>
          </a:p>
          <a:p>
            <a:pPr algn="just"/>
            <a:r>
              <a:rPr lang="es-ES" sz="1700" dirty="0">
                <a:latin typeface="Montserrat Thin" panose="00000300000000000000" pitchFamily="2" charset="0"/>
              </a:rPr>
              <a:t>Un modelo UML indica qué es lo que supuestamente hará el sistema, mas no cómo lo hará. </a:t>
            </a:r>
          </a:p>
        </p:txBody>
      </p:sp>
    </p:spTree>
    <p:extLst>
      <p:ext uri="{BB962C8B-B14F-4D97-AF65-F5344CB8AC3E}">
        <p14:creationId xmlns:p14="http://schemas.microsoft.com/office/powerpoint/2010/main" val="363816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Ejercicios Hora 1</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972230" y="2440175"/>
            <a:ext cx="9446780" cy="4016484"/>
          </a:xfrm>
          <a:prstGeom prst="rect">
            <a:avLst/>
          </a:prstGeom>
          <a:noFill/>
        </p:spPr>
        <p:txBody>
          <a:bodyPr wrap="square" rtlCol="0">
            <a:spAutoFit/>
          </a:bodyPr>
          <a:lstStyle/>
          <a:p>
            <a:pPr marL="342900" indent="-342900" algn="just">
              <a:buAutoNum type="arabicPeriod"/>
            </a:pPr>
            <a:r>
              <a:rPr lang="es-ES" sz="1700" dirty="0">
                <a:latin typeface="Montserrat Thin" panose="00000300000000000000" pitchFamily="2" charset="0"/>
                <a:cs typeface="Calibri" panose="020F0502020204030204" pitchFamily="34" charset="0"/>
              </a:rPr>
              <a:t>Suponga que creará un sistema informático que jugará ajedrez con un usuario. Cuáles diagramas UML serían útiles para diseñar el sistema? ¿Por qué?</a:t>
            </a:r>
          </a:p>
          <a:p>
            <a:pPr marL="342900" indent="-342900" algn="just">
              <a:buAutoNum type="arabicPeriod"/>
            </a:pPr>
            <a:endParaRPr lang="es-ES" sz="1700" dirty="0">
              <a:latin typeface="Montserrat Thin" panose="00000300000000000000" pitchFamily="2" charset="0"/>
              <a:cs typeface="Calibri" panose="020F0502020204030204" pitchFamily="34" charset="0"/>
            </a:endParaRPr>
          </a:p>
          <a:p>
            <a:pPr algn="just"/>
            <a:r>
              <a:rPr lang="es-ES" sz="1700" dirty="0">
                <a:latin typeface="Montserrat Thin" panose="00000300000000000000" pitchFamily="2" charset="0"/>
                <a:cs typeface="Calibri" panose="020F0502020204030204" pitchFamily="34" charset="0"/>
              </a:rPr>
              <a:t>      diagrama de actividades, diagrama de casos de uso, diagrama  de secuencias, </a:t>
            </a:r>
          </a:p>
          <a:p>
            <a:pPr algn="just"/>
            <a:r>
              <a:rPr lang="es-ES" sz="1700" dirty="0">
                <a:latin typeface="Montserrat Thin" panose="00000300000000000000" pitchFamily="2" charset="0"/>
                <a:cs typeface="Calibri" panose="020F0502020204030204" pitchFamily="34" charset="0"/>
              </a:rPr>
              <a:t>      por que en cada uno de estos diagramas se podría especificar el uso de juego de   </a:t>
            </a:r>
          </a:p>
          <a:p>
            <a:pPr algn="just"/>
            <a:r>
              <a:rPr lang="es-ES" sz="1700" dirty="0">
                <a:latin typeface="Montserrat Thin" panose="00000300000000000000" pitchFamily="2" charset="0"/>
                <a:cs typeface="Calibri" panose="020F0502020204030204" pitchFamily="34" charset="0"/>
              </a:rPr>
              <a:t>      ajedrez, en el casos de uso se podría especificar por que se usa y en el de las</a:t>
            </a:r>
          </a:p>
          <a:p>
            <a:pPr algn="just"/>
            <a:r>
              <a:rPr lang="es-ES" sz="1700" dirty="0">
                <a:latin typeface="Montserrat Thin" panose="00000300000000000000" pitchFamily="2" charset="0"/>
                <a:cs typeface="Calibri" panose="020F0502020204030204" pitchFamily="34" charset="0"/>
              </a:rPr>
              <a:t>      secuencias se mostrara el proceso del juego. </a:t>
            </a:r>
          </a:p>
          <a:p>
            <a:pPr marL="342900" indent="-342900" algn="just">
              <a:buAutoNum type="arabicPeriod"/>
            </a:pPr>
            <a:endParaRPr lang="es-ES" sz="1700" dirty="0">
              <a:latin typeface="Montserrat Thin" panose="00000300000000000000" pitchFamily="2" charset="0"/>
              <a:cs typeface="Calibri" panose="020F0502020204030204" pitchFamily="34" charset="0"/>
            </a:endParaRPr>
          </a:p>
          <a:p>
            <a:pPr marL="342900" indent="-342900" algn="just">
              <a:buAutoNum type="arabicPeriod" startAt="2"/>
            </a:pPr>
            <a:r>
              <a:rPr lang="es-ES" sz="1700" dirty="0">
                <a:latin typeface="Montserrat Thin" panose="00000300000000000000" pitchFamily="2" charset="0"/>
                <a:cs typeface="Calibri" panose="020F0502020204030204" pitchFamily="34" charset="0"/>
              </a:rPr>
              <a:t>Para el sistema del ejercicio que ha completado, liste las preguntas que formularía a un usuario potencial y por qué las haría.</a:t>
            </a:r>
          </a:p>
          <a:p>
            <a:pPr marL="342900" indent="-342900" algn="just">
              <a:buAutoNum type="arabicPeriod" startAt="2"/>
            </a:pPr>
            <a:endParaRPr lang="es-ES" sz="1700" dirty="0">
              <a:latin typeface="Montserrat Thin" panose="00000300000000000000" pitchFamily="2" charset="0"/>
              <a:cs typeface="Calibri" panose="020F0502020204030204" pitchFamily="34" charset="0"/>
            </a:endParaRPr>
          </a:p>
          <a:p>
            <a:pPr algn="just"/>
            <a:r>
              <a:rPr lang="es-ES" sz="1700" dirty="0">
                <a:latin typeface="Montserrat Thin" panose="00000300000000000000" pitchFamily="2" charset="0"/>
                <a:cs typeface="Calibri" panose="020F0502020204030204" pitchFamily="34" charset="0"/>
              </a:rPr>
              <a:t>       ¿Cuantos jugadores requiere la partida?</a:t>
            </a:r>
          </a:p>
          <a:p>
            <a:pPr algn="just"/>
            <a:r>
              <a:rPr lang="es-ES" sz="1700" dirty="0">
                <a:latin typeface="Montserrat Thin" panose="00000300000000000000" pitchFamily="2" charset="0"/>
                <a:cs typeface="Calibri" panose="020F0502020204030204" pitchFamily="34" charset="0"/>
              </a:rPr>
              <a:t>       ¿Cuánto tiempo puede llegar a durar cada partida?</a:t>
            </a:r>
          </a:p>
          <a:p>
            <a:pPr algn="just"/>
            <a:r>
              <a:rPr lang="es-ES" sz="1700" dirty="0">
                <a:latin typeface="Montserrat Thin" panose="00000300000000000000" pitchFamily="2" charset="0"/>
                <a:cs typeface="Calibri" panose="020F0502020204030204" pitchFamily="34" charset="0"/>
              </a:rPr>
              <a:t>       ¿Si nunca ha jugado existe un manual que explique como jugar?</a:t>
            </a:r>
          </a:p>
          <a:p>
            <a:pPr algn="just"/>
            <a:r>
              <a:rPr lang="es-ES" sz="1700" dirty="0">
                <a:latin typeface="Montserrat Thin" panose="00000300000000000000" pitchFamily="2" charset="0"/>
                <a:cs typeface="Calibri" panose="020F0502020204030204" pitchFamily="34" charset="0"/>
              </a:rPr>
              <a:t>       ¿Cuáles son las reglas del juego?</a:t>
            </a:r>
          </a:p>
        </p:txBody>
      </p:sp>
    </p:spTree>
    <p:extLst>
      <p:ext uri="{BB962C8B-B14F-4D97-AF65-F5344CB8AC3E}">
        <p14:creationId xmlns:p14="http://schemas.microsoft.com/office/powerpoint/2010/main" val="392002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972230" y="2440175"/>
            <a:ext cx="9446780" cy="2492990"/>
          </a:xfrm>
          <a:prstGeom prst="rect">
            <a:avLst/>
          </a:prstGeom>
          <a:noFill/>
        </p:spPr>
        <p:txBody>
          <a:bodyPr wrap="square" rtlCol="0">
            <a:spAutoFit/>
          </a:bodyPr>
          <a:lstStyle/>
          <a:p>
            <a:pPr algn="just"/>
            <a:r>
              <a:rPr lang="es-ES" sz="1700" dirty="0">
                <a:latin typeface="Montserrat Thin" panose="00000300000000000000" pitchFamily="2" charset="0"/>
                <a:cs typeface="Arial" panose="020B0604020202020204" pitchFamily="34" charset="0"/>
              </a:rPr>
              <a:t>La OMG(Grupo de administración de objetos), indica que el desarrollo orientado a objetos permite a los desarrolladores de software generar diseños fáciles de usar y</a:t>
            </a:r>
          </a:p>
          <a:p>
            <a:pPr algn="just"/>
            <a:r>
              <a:rPr lang="es-ES" sz="1700" dirty="0">
                <a:latin typeface="Montserrat Thin" panose="00000300000000000000" pitchFamily="2" charset="0"/>
                <a:cs typeface="Arial" panose="020B0604020202020204" pitchFamily="34" charset="0"/>
              </a:rPr>
              <a:t> comprender. </a:t>
            </a:r>
          </a:p>
          <a:p>
            <a:pPr algn="just"/>
            <a:endParaRPr lang="es-ES" sz="1700" b="1" dirty="0">
              <a:latin typeface="Montserrat Thin" panose="00000300000000000000" pitchFamily="2" charset="0"/>
              <a:cs typeface="Arial" panose="020B0604020202020204" pitchFamily="34" charset="0"/>
            </a:endParaRPr>
          </a:p>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Objeto: </a:t>
            </a:r>
            <a:r>
              <a:rPr lang="es-ES" sz="1700" dirty="0">
                <a:latin typeface="Montserrat Thin" panose="00000300000000000000" pitchFamily="2" charset="0"/>
                <a:cs typeface="Arial" panose="020B0604020202020204" pitchFamily="34" charset="0"/>
              </a:rPr>
              <a:t>Antes que nada, un objeto es la instancia de una clase (o categoría). Usted y   yo, por ejemplo, somos instancias de la clase Persona. Un objeto cuenta con una estructura, es decir atributos (propiedades) y acciones. Las acciones son todas las actividades que el objeto es capaz de realizar. Los atributos y acciones, en conjunto, se conocen como características o rasgos.</a:t>
            </a:r>
          </a:p>
        </p:txBody>
      </p:sp>
    </p:spTree>
    <p:extLst>
      <p:ext uri="{BB962C8B-B14F-4D97-AF65-F5344CB8AC3E}">
        <p14:creationId xmlns:p14="http://schemas.microsoft.com/office/powerpoint/2010/main" val="199793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972230" y="2440175"/>
            <a:ext cx="9446780" cy="1138773"/>
          </a:xfrm>
          <a:prstGeom prst="rect">
            <a:avLst/>
          </a:prstGeom>
          <a:noFill/>
        </p:spPr>
        <p:txBody>
          <a:bodyPr wrap="square" rtlCol="0">
            <a:spAutoFit/>
          </a:bodyPr>
          <a:lstStyle/>
          <a:p>
            <a:pPr algn="just"/>
            <a:r>
              <a:rPr lang="es-ES" sz="1700" dirty="0">
                <a:latin typeface="Montserrat Thin" panose="00000300000000000000" pitchFamily="2" charset="0"/>
                <a:cs typeface="Arial" panose="020B0604020202020204" pitchFamily="34" charset="0"/>
              </a:rPr>
              <a:t>Regresemos al ejemplo de la lavadora. Si en la clase Lavadora se indica la marca, el modelo, el número de serie y la capacidad (junto con las acciones de agregar ropa, agregar detergente y sacar ropa), tendrá un mecanismo para fabricar nuevas instancias a partir de su clase; es decir, podrá crear nuevos objetos (vea la figura 2.1). </a:t>
            </a:r>
          </a:p>
        </p:txBody>
      </p:sp>
      <p:pic>
        <p:nvPicPr>
          <p:cNvPr id="3" name="Imagen 2">
            <a:extLst>
              <a:ext uri="{FF2B5EF4-FFF2-40B4-BE49-F238E27FC236}">
                <a16:creationId xmlns:a16="http://schemas.microsoft.com/office/drawing/2014/main" id="{CE29B5CC-8EAC-4B7E-9A44-2B0DBCCFDF64}"/>
              </a:ext>
            </a:extLst>
          </p:cNvPr>
          <p:cNvPicPr>
            <a:picLocks noChangeAspect="1"/>
          </p:cNvPicPr>
          <p:nvPr/>
        </p:nvPicPr>
        <p:blipFill>
          <a:blip r:embed="rId3"/>
          <a:stretch>
            <a:fillRect/>
          </a:stretch>
        </p:blipFill>
        <p:spPr>
          <a:xfrm>
            <a:off x="3855040" y="3960901"/>
            <a:ext cx="4481920" cy="2415406"/>
          </a:xfrm>
          <a:prstGeom prst="rect">
            <a:avLst/>
          </a:prstGeom>
        </p:spPr>
      </p:pic>
    </p:spTree>
    <p:extLst>
      <p:ext uri="{BB962C8B-B14F-4D97-AF65-F5344CB8AC3E}">
        <p14:creationId xmlns:p14="http://schemas.microsoft.com/office/powerpoint/2010/main" val="299245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501967" y="2152792"/>
            <a:ext cx="5868353" cy="3493264"/>
          </a:xfrm>
          <a:prstGeom prst="rect">
            <a:avLst/>
          </a:prstGeom>
          <a:noFill/>
        </p:spPr>
        <p:txBody>
          <a:bodyPr wrap="square" rtlCol="0">
            <a:spAutoFit/>
          </a:bodyPr>
          <a:lstStyle/>
          <a:p>
            <a:pPr algn="just"/>
            <a:r>
              <a:rPr lang="es-ES" sz="1700" dirty="0">
                <a:latin typeface="Montserrat Thin" panose="00000300000000000000" pitchFamily="2" charset="0"/>
                <a:cs typeface="Arial" panose="020B0604020202020204" pitchFamily="34" charset="0"/>
              </a:rPr>
              <a:t>Es importante que recuerde que el propósito de la orientación a objetos es desarrollar software que refleje particularmente (es decir, que modele) un esquema del mundo. Entre más atributos y acciones tome en cuenta, mayor será la similitud de su modelo con la realidad. En el ejemplo de la lavadora, tendrá un modelo más exacto si incluye los siguientes atributos: volumen del tambor, cronómetro interno, trampa, motor y velocidad del motor. Podría hacerlo más preciso si incluye las acciones de agregar blanqueador, cronometrar el remojo, cronometrar el lavado, cronometrar el enjuague y cronometrar el centrifugado (vea la figura 2.2). </a:t>
            </a:r>
          </a:p>
        </p:txBody>
      </p:sp>
      <p:pic>
        <p:nvPicPr>
          <p:cNvPr id="7" name="Imagen 6">
            <a:extLst>
              <a:ext uri="{FF2B5EF4-FFF2-40B4-BE49-F238E27FC236}">
                <a16:creationId xmlns:a16="http://schemas.microsoft.com/office/drawing/2014/main" id="{E72174E5-21D6-46BF-8163-2F08480A2D90}"/>
              </a:ext>
            </a:extLst>
          </p:cNvPr>
          <p:cNvPicPr>
            <a:picLocks noChangeAspect="1"/>
          </p:cNvPicPr>
          <p:nvPr/>
        </p:nvPicPr>
        <p:blipFill>
          <a:blip r:embed="rId3"/>
          <a:stretch>
            <a:fillRect/>
          </a:stretch>
        </p:blipFill>
        <p:spPr>
          <a:xfrm>
            <a:off x="6370320" y="2152792"/>
            <a:ext cx="4811487" cy="4051779"/>
          </a:xfrm>
          <a:prstGeom prst="rect">
            <a:avLst/>
          </a:prstGeom>
        </p:spPr>
      </p:pic>
    </p:spTree>
    <p:extLst>
      <p:ext uri="{BB962C8B-B14F-4D97-AF65-F5344CB8AC3E}">
        <p14:creationId xmlns:p14="http://schemas.microsoft.com/office/powerpoint/2010/main" val="78594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501354" y="2897375"/>
            <a:ext cx="11189291" cy="249299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Abstracción: </a:t>
            </a:r>
            <a:r>
              <a:rPr lang="es-ES" sz="1700" dirty="0">
                <a:latin typeface="Montserrat Thin" panose="00000300000000000000" pitchFamily="2" charset="0"/>
                <a:cs typeface="Arial" panose="020B0604020202020204" pitchFamily="34" charset="0"/>
              </a:rPr>
              <a:t>la abstracción se refiere a quitar las propiedades y acciones de un objeto para dejar sólo aquellas que sean necesarias.</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 Diferentes tipos de problemas requieren distintas cantidades de información, aun si estos problemas pertenecen a un área en común. En la segunda fase de la creación de la clase Lavadora, se podrían agregar más atributos y acciones que en la primera fase. ¿ Vale la pena?</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En cualquier caso, con lo que se quedará luego de tomar su decisión respecto a lo que incluirá o desechará, será una abstracción de una lavadora.  </a:t>
            </a:r>
          </a:p>
        </p:txBody>
      </p:sp>
    </p:spTree>
    <p:extLst>
      <p:ext uri="{BB962C8B-B14F-4D97-AF65-F5344CB8AC3E}">
        <p14:creationId xmlns:p14="http://schemas.microsoft.com/office/powerpoint/2010/main" val="273738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09914" y="2374861"/>
            <a:ext cx="5259367" cy="327782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Herencia: </a:t>
            </a:r>
            <a:r>
              <a:rPr lang="es-ES" sz="1700" dirty="0">
                <a:latin typeface="Montserrat Thin" panose="00000300000000000000" pitchFamily="2" charset="0"/>
                <a:cs typeface="Arial" panose="020B0604020202020204" pitchFamily="34" charset="0"/>
              </a:rPr>
              <a:t>objeto es una instancia de una clase. Esta idea tiene una consecuencia importante: como instancia de una clase, un objeto tiene todas las características de la clase de la que pro­viene.</a:t>
            </a:r>
            <a:r>
              <a:rPr lang="es-ES" sz="1700"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A esto se le conoce como herencia. </a:t>
            </a:r>
            <a:r>
              <a:rPr lang="es-ES" sz="1700" dirty="0">
                <a:latin typeface="Montserrat Thin" panose="00000300000000000000" pitchFamily="2" charset="0"/>
                <a:cs typeface="Arial" panose="020B0604020202020204" pitchFamily="34" charset="0"/>
              </a:rPr>
              <a:t>No importa qué atributos y acciones decida usar de la clase Lavadora, cada objeto de la clase heredará dichos atributos y operaciones.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Un objeto no sólo hereda de una clase, sino que una clase también puede heredar de otra</a:t>
            </a:r>
          </a:p>
          <a:p>
            <a:pPr algn="just"/>
            <a:r>
              <a:rPr lang="es-ES" sz="1700" dirty="0">
                <a:latin typeface="Montserrat Thin" panose="00000300000000000000" pitchFamily="2" charset="0"/>
                <a:cs typeface="Arial" panose="020B0604020202020204" pitchFamily="34" charset="0"/>
              </a:rPr>
              <a:t> </a:t>
            </a:r>
          </a:p>
        </p:txBody>
      </p:sp>
      <p:pic>
        <p:nvPicPr>
          <p:cNvPr id="11" name="Imagen 10">
            <a:extLst>
              <a:ext uri="{FF2B5EF4-FFF2-40B4-BE49-F238E27FC236}">
                <a16:creationId xmlns:a16="http://schemas.microsoft.com/office/drawing/2014/main" id="{7637354C-C7AA-40DE-9FD6-E99C10FB7DB6}"/>
              </a:ext>
            </a:extLst>
          </p:cNvPr>
          <p:cNvPicPr>
            <a:picLocks noChangeAspect="1"/>
          </p:cNvPicPr>
          <p:nvPr/>
        </p:nvPicPr>
        <p:blipFill>
          <a:blip r:embed="rId3"/>
          <a:stretch>
            <a:fillRect/>
          </a:stretch>
        </p:blipFill>
        <p:spPr>
          <a:xfrm>
            <a:off x="5877623" y="2173676"/>
            <a:ext cx="5904463" cy="3680190"/>
          </a:xfrm>
          <a:prstGeom prst="rect">
            <a:avLst/>
          </a:prstGeom>
        </p:spPr>
      </p:pic>
    </p:spTree>
    <p:extLst>
      <p:ext uri="{BB962C8B-B14F-4D97-AF65-F5344CB8AC3E}">
        <p14:creationId xmlns:p14="http://schemas.microsoft.com/office/powerpoint/2010/main" val="152643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6510270" y="2623056"/>
            <a:ext cx="5154862" cy="2246769"/>
          </a:xfrm>
          <a:prstGeom prst="rect">
            <a:avLst/>
          </a:prstGeom>
          <a:noFill/>
        </p:spPr>
        <p:txBody>
          <a:bodyPr wrap="square" rtlCol="0">
            <a:spAutoFit/>
          </a:bodyPr>
          <a:lstStyle/>
          <a:p>
            <a:pPr algn="just"/>
            <a:r>
              <a:rPr lang="es-ES" sz="2000" dirty="0">
                <a:latin typeface="Montserrat Thin" panose="00000300000000000000" pitchFamily="2" charset="0"/>
                <a:cs typeface="Arial" panose="020B0604020202020204" pitchFamily="34" charset="0"/>
              </a:rPr>
              <a:t>La herencia no tiene por qué terminar aquí. Por ejemplo, Electrodoméstico es una sub­clase de Artículos del hogar, como le muestra la figura 2.4. Otra de las subclases de Artículos del hogar podría ser Mobiliario, que tendrá sus propias subclases. </a:t>
            </a:r>
            <a:endParaRPr lang="es-ES" sz="1700"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8B84F115-70DC-499A-BA26-64A01DE57993}"/>
              </a:ext>
            </a:extLst>
          </p:cNvPr>
          <p:cNvPicPr>
            <a:picLocks noChangeAspect="1"/>
          </p:cNvPicPr>
          <p:nvPr/>
        </p:nvPicPr>
        <p:blipFill>
          <a:blip r:embed="rId3"/>
          <a:stretch>
            <a:fillRect/>
          </a:stretch>
        </p:blipFill>
        <p:spPr>
          <a:xfrm>
            <a:off x="526867" y="2623056"/>
            <a:ext cx="5975347" cy="2654338"/>
          </a:xfrm>
          <a:prstGeom prst="rect">
            <a:avLst/>
          </a:prstGeom>
        </p:spPr>
      </p:pic>
    </p:spTree>
    <p:extLst>
      <p:ext uri="{BB962C8B-B14F-4D97-AF65-F5344CB8AC3E}">
        <p14:creationId xmlns:p14="http://schemas.microsoft.com/office/powerpoint/2010/main" val="8307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09914" y="2374861"/>
            <a:ext cx="11372783" cy="118494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Polimorfismo: </a:t>
            </a:r>
            <a:r>
              <a:rPr lang="es-ES" sz="1700" dirty="0">
                <a:latin typeface="Montserrat Thin" panose="00000300000000000000" pitchFamily="2" charset="0"/>
                <a:cs typeface="Arial" panose="020B0604020202020204" pitchFamily="34" charset="0"/>
              </a:rPr>
              <a:t>En ejemplo, ocasiones podrá una abrir una operación puerta, tiene una el mismo ventana, un nombre en periódico, diferentes un regalo clases. o una cuenta de banco, en cada uno de estos casos, realizará una operación diferente. En la orientación a objetos, cada clase "sabe" cómo realizar tal operación. Esto es el polimor­fismo (vea la figura 2.5). </a:t>
            </a:r>
          </a:p>
        </p:txBody>
      </p:sp>
      <p:pic>
        <p:nvPicPr>
          <p:cNvPr id="3" name="Imagen 2">
            <a:extLst>
              <a:ext uri="{FF2B5EF4-FFF2-40B4-BE49-F238E27FC236}">
                <a16:creationId xmlns:a16="http://schemas.microsoft.com/office/drawing/2014/main" id="{A624827B-8EAA-4E18-BF37-0F16C73C6403}"/>
              </a:ext>
            </a:extLst>
          </p:cNvPr>
          <p:cNvPicPr>
            <a:picLocks noChangeAspect="1"/>
          </p:cNvPicPr>
          <p:nvPr/>
        </p:nvPicPr>
        <p:blipFill>
          <a:blip r:embed="rId3"/>
          <a:stretch>
            <a:fillRect/>
          </a:stretch>
        </p:blipFill>
        <p:spPr>
          <a:xfrm>
            <a:off x="2169559" y="3744487"/>
            <a:ext cx="7482259" cy="2682755"/>
          </a:xfrm>
          <a:prstGeom prst="rect">
            <a:avLst/>
          </a:prstGeom>
        </p:spPr>
      </p:pic>
    </p:spTree>
    <p:extLst>
      <p:ext uri="{BB962C8B-B14F-4D97-AF65-F5344CB8AC3E}">
        <p14:creationId xmlns:p14="http://schemas.microsoft.com/office/powerpoint/2010/main" val="37467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09999" y="2602304"/>
            <a:ext cx="6278184" cy="2708434"/>
          </a:xfrm>
          <a:prstGeom prst="rect">
            <a:avLst/>
          </a:prstGeom>
          <a:noFill/>
        </p:spPr>
        <p:txBody>
          <a:bodyPr wrap="square" rtlCol="0">
            <a:spAutoFit/>
          </a:bodyPr>
          <a:lstStyle/>
          <a:p>
            <a:pPr algn="just"/>
            <a:r>
              <a:rPr lang="es-ES" sz="1700" dirty="0">
                <a:latin typeface="Montserrat Thin" panose="00000300000000000000" pitchFamily="2" charset="0"/>
                <a:cs typeface="Arial" panose="020B0604020202020204" pitchFamily="34" charset="0"/>
              </a:rPr>
              <a:t>No obstante, el polimorfismo también es importante para los modeladores ya que les permite hablar con el cliente (quien está familiarizado con la sección del mundo que será modelada) en las propias palabras y terminología del cliente. En ocasiones, las palabras y terminología del cliente nos conducen a palabras de acción (como "abrir") que pueden tener más de un significado. El polimorfismo permite al modelador mantener tal termi­nología sin tener que crear palabras artificiales para sustentar una unicidad innecesaria de los términos. </a:t>
            </a:r>
          </a:p>
        </p:txBody>
      </p:sp>
      <p:pic>
        <p:nvPicPr>
          <p:cNvPr id="9" name="Imagen 8">
            <a:extLst>
              <a:ext uri="{FF2B5EF4-FFF2-40B4-BE49-F238E27FC236}">
                <a16:creationId xmlns:a16="http://schemas.microsoft.com/office/drawing/2014/main" id="{2C31E858-A3CF-4274-94F2-0B6D61AB37B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00682" y="2527771"/>
            <a:ext cx="3810000" cy="2857500"/>
          </a:xfrm>
          <a:prstGeom prst="rect">
            <a:avLst/>
          </a:prstGeom>
        </p:spPr>
      </p:pic>
    </p:spTree>
    <p:extLst>
      <p:ext uri="{BB962C8B-B14F-4D97-AF65-F5344CB8AC3E}">
        <p14:creationId xmlns:p14="http://schemas.microsoft.com/office/powerpoint/2010/main" val="42735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Introducción al UML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704330" y="2562896"/>
            <a:ext cx="5391670" cy="2308324"/>
          </a:xfrm>
          <a:prstGeom prst="rect">
            <a:avLst/>
          </a:prstGeom>
          <a:noFill/>
        </p:spPr>
        <p:txBody>
          <a:bodyPr wrap="square" rtlCol="0">
            <a:spAutoFit/>
          </a:bodyPr>
          <a:lstStyle/>
          <a:p>
            <a:pPr algn="just"/>
            <a:r>
              <a:rPr lang="es-ES" dirty="0">
                <a:latin typeface="Montserrat Thin" panose="00000300000000000000" pitchFamily="2" charset="0"/>
              </a:rPr>
              <a:t>El UML (Lenguaje Unificado de Modelado) es una de las herramientas más emocionantes en el mundo actual del desarrollo de sistemas. Esto se debe a que permite a los creadores de sistemas generar diseños que capturen sus ideas en una forma convencional y fácil de comprender para comunicarlas a otras personas. </a:t>
            </a:r>
          </a:p>
        </p:txBody>
      </p:sp>
      <p:pic>
        <p:nvPicPr>
          <p:cNvPr id="1028" name="Picture 4" descr="Refinando UML: Object Constraint Language">
            <a:extLst>
              <a:ext uri="{FF2B5EF4-FFF2-40B4-BE49-F238E27FC236}">
                <a16:creationId xmlns:a16="http://schemas.microsoft.com/office/drawing/2014/main" id="{3627F8D0-A43A-4DF7-AA74-7F99202A658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7333" y1="56533" x2="47333" y2="56533"/>
                        <a14:foregroundMark x1="46533" y1="41867" x2="46533" y2="41867"/>
                        <a14:foregroundMark x1="46533" y1="41867" x2="46533" y2="41867"/>
                        <a14:foregroundMark x1="48933" y1="21067" x2="64800" y2="32667"/>
                        <a14:foregroundMark x1="57467" y1="53467" x2="59067" y2="71200"/>
                        <a14:foregroundMark x1="59067" y1="71200" x2="72133" y2="69733"/>
                        <a14:foregroundMark x1="72133" y1="69733" x2="72133" y2="69733"/>
                        <a14:foregroundMark x1="52267" y1="24667" x2="62400" y2="34533"/>
                        <a14:foregroundMark x1="33333" y1="35733" x2="59733" y2="43200"/>
                        <a14:foregroundMark x1="59733" y1="43200" x2="64533" y2="35067"/>
                      </a14:backgroundRemoval>
                    </a14:imgEffect>
                  </a14:imgLayer>
                </a14:imgProps>
              </a:ext>
              <a:ext uri="{28A0092B-C50C-407E-A947-70E740481C1C}">
                <a14:useLocalDpi xmlns:a14="http://schemas.microsoft.com/office/drawing/2010/main" val="0"/>
              </a:ext>
            </a:extLst>
          </a:blip>
          <a:srcRect/>
          <a:stretch>
            <a:fillRect/>
          </a:stretch>
        </p:blipFill>
        <p:spPr bwMode="auto">
          <a:xfrm>
            <a:off x="6723846" y="2002665"/>
            <a:ext cx="4686836" cy="468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645994" y="2559233"/>
            <a:ext cx="4658475" cy="327782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Encapsulamiento:</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La  esencia del encapsulamiento (o encapsulación) es que cuando un objeto trae consigo su funcionalidad, esta última se oculta (vea la figura 2.6).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¿Cuál es la importancia de esto? En el mundo del software, el encapsulamiento permite reducir el potencial de errores que pudieran ocurrir. </a:t>
            </a:r>
          </a:p>
          <a:p>
            <a:pPr algn="just"/>
            <a:endParaRPr lang="es-ES" sz="1700" dirty="0">
              <a:latin typeface="Montserrat Thin" panose="00000300000000000000" pitchFamily="2" charset="0"/>
              <a:cs typeface="Arial" panose="020B0604020202020204" pitchFamily="34" charset="0"/>
            </a:endParaRPr>
          </a:p>
          <a:p>
            <a:pPr algn="just"/>
            <a:endParaRPr lang="es-ES" sz="1700"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7AF458D6-EFE8-4281-9120-38727652C521}"/>
              </a:ext>
            </a:extLst>
          </p:cNvPr>
          <p:cNvPicPr>
            <a:picLocks noChangeAspect="1"/>
          </p:cNvPicPr>
          <p:nvPr/>
        </p:nvPicPr>
        <p:blipFill>
          <a:blip r:embed="rId3"/>
          <a:stretch>
            <a:fillRect/>
          </a:stretch>
        </p:blipFill>
        <p:spPr>
          <a:xfrm>
            <a:off x="6096000" y="2637324"/>
            <a:ext cx="5550762" cy="3121638"/>
          </a:xfrm>
          <a:prstGeom prst="rect">
            <a:avLst/>
          </a:prstGeom>
        </p:spPr>
      </p:pic>
    </p:spTree>
    <p:extLst>
      <p:ext uri="{BB962C8B-B14F-4D97-AF65-F5344CB8AC3E}">
        <p14:creationId xmlns:p14="http://schemas.microsoft.com/office/powerpoint/2010/main" val="301975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44613" y="1986385"/>
            <a:ext cx="5773308" cy="4324261"/>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Envió de mensajes:</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Mencioné que en un sistema los objetos trabajan en conjunto. Esto se logra mediante el envío de mensajes entre ellos. Un objeto envía a otro un mensaje para realizar una operación, y el objeto receptor ejecutará la operación.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Volvamos a las interfaces. Muchas de las cosas que hace mediante el control remoto, también las podrá hacer si se levanta de la silla, va a la televisión y presiona los botones correspondientes (¡alguna vez lo habrá hecho ya!). La interfaz que la televisión le pre­senta (el conjunto de botones y perillas) no es, obviamente, la misma que le muestra al control remoto (un receptor de rayos infrarrojos). La figura 2.7 le muestra esto. </a:t>
            </a:r>
          </a:p>
          <a:p>
            <a:pPr algn="just"/>
            <a:endParaRPr lang="es-ES" sz="1700" dirty="0">
              <a:latin typeface="Montserrat Thin" panose="00000300000000000000" pitchFamily="2" charset="0"/>
              <a:cs typeface="Arial" panose="020B0604020202020204" pitchFamily="34" charset="0"/>
            </a:endParaRPr>
          </a:p>
        </p:txBody>
      </p:sp>
      <p:pic>
        <p:nvPicPr>
          <p:cNvPr id="5" name="Imagen 4">
            <a:extLst>
              <a:ext uri="{FF2B5EF4-FFF2-40B4-BE49-F238E27FC236}">
                <a16:creationId xmlns:a16="http://schemas.microsoft.com/office/drawing/2014/main" id="{6BE81D94-EDDE-494C-8678-D09F69DCC1CA}"/>
              </a:ext>
            </a:extLst>
          </p:cNvPr>
          <p:cNvPicPr>
            <a:picLocks noChangeAspect="1"/>
          </p:cNvPicPr>
          <p:nvPr/>
        </p:nvPicPr>
        <p:blipFill>
          <a:blip r:embed="rId3"/>
          <a:stretch>
            <a:fillRect/>
          </a:stretch>
        </p:blipFill>
        <p:spPr>
          <a:xfrm>
            <a:off x="6299359" y="2818834"/>
            <a:ext cx="5448028" cy="2789993"/>
          </a:xfrm>
          <a:prstGeom prst="rect">
            <a:avLst/>
          </a:prstGeom>
        </p:spPr>
      </p:pic>
    </p:spTree>
    <p:extLst>
      <p:ext uri="{BB962C8B-B14F-4D97-AF65-F5344CB8AC3E}">
        <p14:creationId xmlns:p14="http://schemas.microsoft.com/office/powerpoint/2010/main" val="234645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70738" y="2076738"/>
            <a:ext cx="11250523" cy="170816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Otro acontecimiento común es que los objetos se relacionan entre sí de alguna forma. Por ejemplo, cuando enciende su televisor, en términos de orientación a objetos, usted se asocia con su televisor. </a:t>
            </a:r>
          </a:p>
          <a:p>
            <a:pPr algn="just"/>
            <a:r>
              <a:rPr lang="es-ES" sz="1700" dirty="0">
                <a:latin typeface="Montserrat Thin" panose="00000300000000000000" pitchFamily="2" charset="0"/>
                <a:cs typeface="Arial" panose="020B0604020202020204" pitchFamily="34" charset="0"/>
              </a:rPr>
              <a:t>La asociación "encendido" es en una sola dirección (una vía), esto es, usted enciende la televisión, como se ve en la figura 2.8. No obstante, a menos que vea demasiada tele­visión, ella no le devolverá el favor. Hay otras asociaciones que son en dos direcciones, como </a:t>
            </a:r>
            <a:r>
              <a:rPr lang="es-ES" sz="1700" b="1" i="1" dirty="0">
                <a:latin typeface="Montserrat Thin" panose="00000300000000000000" pitchFamily="2" charset="0"/>
                <a:cs typeface="Arial" panose="020B0604020202020204" pitchFamily="34" charset="0"/>
              </a:rPr>
              <a:t>"casamiento". </a:t>
            </a:r>
          </a:p>
        </p:txBody>
      </p:sp>
      <p:pic>
        <p:nvPicPr>
          <p:cNvPr id="3" name="Imagen 2">
            <a:extLst>
              <a:ext uri="{FF2B5EF4-FFF2-40B4-BE49-F238E27FC236}">
                <a16:creationId xmlns:a16="http://schemas.microsoft.com/office/drawing/2014/main" id="{90DEF87C-B40E-474F-AEF0-EA1E1E2C4CEF}"/>
              </a:ext>
            </a:extLst>
          </p:cNvPr>
          <p:cNvPicPr>
            <a:picLocks noChangeAspect="1"/>
          </p:cNvPicPr>
          <p:nvPr/>
        </p:nvPicPr>
        <p:blipFill>
          <a:blip r:embed="rId3"/>
          <a:stretch>
            <a:fillRect/>
          </a:stretch>
        </p:blipFill>
        <p:spPr>
          <a:xfrm>
            <a:off x="2838925" y="3887415"/>
            <a:ext cx="6514148" cy="2710680"/>
          </a:xfrm>
          <a:prstGeom prst="rect">
            <a:avLst/>
          </a:prstGeom>
        </p:spPr>
      </p:pic>
    </p:spTree>
    <p:extLst>
      <p:ext uri="{BB962C8B-B14F-4D97-AF65-F5344CB8AC3E}">
        <p14:creationId xmlns:p14="http://schemas.microsoft.com/office/powerpoint/2010/main" val="161232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70738" y="2076738"/>
            <a:ext cx="11250523" cy="92333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En ocasiones, un objeto podría asociarse con otro en más de una forma. Si usted y su colaborador son amigos, ello servirá de ejemplo. Usted tendría una asociación "es amigo de", así como "es colaborador de", como se aprecia en la figura 2.9. </a:t>
            </a:r>
            <a:endParaRPr lang="es-ES" sz="1700" b="1" i="1" dirty="0">
              <a:latin typeface="Montserrat Thin" panose="00000300000000000000" pitchFamily="2" charset="0"/>
              <a:cs typeface="Arial" panose="020B0604020202020204" pitchFamily="34" charset="0"/>
            </a:endParaRPr>
          </a:p>
        </p:txBody>
      </p:sp>
      <p:pic>
        <p:nvPicPr>
          <p:cNvPr id="4" name="Imagen 3">
            <a:extLst>
              <a:ext uri="{FF2B5EF4-FFF2-40B4-BE49-F238E27FC236}">
                <a16:creationId xmlns:a16="http://schemas.microsoft.com/office/drawing/2014/main" id="{638A21F7-A18B-4379-87DD-5FF34F57B6E0}"/>
              </a:ext>
            </a:extLst>
          </p:cNvPr>
          <p:cNvPicPr>
            <a:picLocks noChangeAspect="1"/>
          </p:cNvPicPr>
          <p:nvPr/>
        </p:nvPicPr>
        <p:blipFill>
          <a:blip r:embed="rId3"/>
          <a:stretch>
            <a:fillRect/>
          </a:stretch>
        </p:blipFill>
        <p:spPr>
          <a:xfrm>
            <a:off x="2357301" y="3052320"/>
            <a:ext cx="7122960" cy="3630635"/>
          </a:xfrm>
          <a:prstGeom prst="rect">
            <a:avLst/>
          </a:prstGeom>
        </p:spPr>
      </p:pic>
    </p:spTree>
    <p:extLst>
      <p:ext uri="{BB962C8B-B14F-4D97-AF65-F5344CB8AC3E}">
        <p14:creationId xmlns:p14="http://schemas.microsoft.com/office/powerpoint/2010/main" val="175368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70738" y="2076738"/>
            <a:ext cx="11250523" cy="66172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Una clase se puede asociar con más de una clase distinta. Una persona puede viajar en automóvil, pero también puede hacerlo en autobús (vea la figura 2.10). </a:t>
            </a:r>
            <a:endParaRPr lang="es-ES" sz="1700" b="1" i="1"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449D86F9-3837-46FA-82BB-381A3AA8FFB2}"/>
              </a:ext>
            </a:extLst>
          </p:cNvPr>
          <p:cNvPicPr>
            <a:picLocks noChangeAspect="1"/>
          </p:cNvPicPr>
          <p:nvPr/>
        </p:nvPicPr>
        <p:blipFill>
          <a:blip r:embed="rId3"/>
          <a:stretch>
            <a:fillRect/>
          </a:stretch>
        </p:blipFill>
        <p:spPr>
          <a:xfrm>
            <a:off x="1696254" y="3048522"/>
            <a:ext cx="8799490" cy="3613536"/>
          </a:xfrm>
          <a:prstGeom prst="rect">
            <a:avLst/>
          </a:prstGeom>
        </p:spPr>
      </p:pic>
    </p:spTree>
    <p:extLst>
      <p:ext uri="{BB962C8B-B14F-4D97-AF65-F5344CB8AC3E}">
        <p14:creationId xmlns:p14="http://schemas.microsoft.com/office/powerpoint/2010/main" val="71489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44613" y="2649234"/>
            <a:ext cx="5773308" cy="301621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Agregación:</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Su computadora es una agregación o adición, otro tipo de asociación entre objetos. Como muchas otras cosas que valdrían la pena tener, su equipo esta constituido de diversos tipos de componentes (vea la figura 2.11 ). Tal vez conozca varios ejemplos de agregaciones.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Un tipo de agregación trae consigo una estrecha relación entre un objeto agregado y sus objetos componentes. A esto se le conoce como </a:t>
            </a:r>
            <a:r>
              <a:rPr lang="es-ES" sz="1700" b="1" i="1" dirty="0">
                <a:latin typeface="Montserrat Thin" panose="00000300000000000000" pitchFamily="2" charset="0"/>
                <a:cs typeface="Arial" panose="020B0604020202020204" pitchFamily="34" charset="0"/>
              </a:rPr>
              <a:t>composición</a:t>
            </a:r>
          </a:p>
        </p:txBody>
      </p:sp>
      <p:pic>
        <p:nvPicPr>
          <p:cNvPr id="3" name="Imagen 2">
            <a:extLst>
              <a:ext uri="{FF2B5EF4-FFF2-40B4-BE49-F238E27FC236}">
                <a16:creationId xmlns:a16="http://schemas.microsoft.com/office/drawing/2014/main" id="{21AF7591-F0F7-4AF3-8E74-F9FF13CE5952}"/>
              </a:ext>
            </a:extLst>
          </p:cNvPr>
          <p:cNvPicPr>
            <a:picLocks noChangeAspect="1"/>
          </p:cNvPicPr>
          <p:nvPr/>
        </p:nvPicPr>
        <p:blipFill>
          <a:blip r:embed="rId3"/>
          <a:stretch>
            <a:fillRect/>
          </a:stretch>
        </p:blipFill>
        <p:spPr>
          <a:xfrm>
            <a:off x="6332557" y="2198678"/>
            <a:ext cx="5414830" cy="3917322"/>
          </a:xfrm>
          <a:prstGeom prst="rect">
            <a:avLst/>
          </a:prstGeom>
        </p:spPr>
      </p:pic>
    </p:spTree>
    <p:extLst>
      <p:ext uri="{BB962C8B-B14F-4D97-AF65-F5344CB8AC3E}">
        <p14:creationId xmlns:p14="http://schemas.microsoft.com/office/powerpoint/2010/main" val="2490811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2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44613" y="2927428"/>
            <a:ext cx="5773308" cy="275460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compuesto:</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En ocasiones, un objeto compuesto no tiene el mismo tiempo de vida que sus propios componentes. Las hojas de un árbol pueden morir antes que el árbol. Si destruye al árbol, también las hojas morirán (vea la figura 2.12).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La agregación y la composición son importantes dado que reflejan casos extremada­mente comunes, y ello ayuda a que cree modelos que se asemejen considerablemente a la realidad. </a:t>
            </a:r>
          </a:p>
        </p:txBody>
      </p:sp>
      <p:pic>
        <p:nvPicPr>
          <p:cNvPr id="4" name="Imagen 3">
            <a:extLst>
              <a:ext uri="{FF2B5EF4-FFF2-40B4-BE49-F238E27FC236}">
                <a16:creationId xmlns:a16="http://schemas.microsoft.com/office/drawing/2014/main" id="{E6C04EC1-9795-4BC8-A539-43F3F1095DDD}"/>
              </a:ext>
            </a:extLst>
          </p:cNvPr>
          <p:cNvPicPr>
            <a:picLocks noChangeAspect="1"/>
          </p:cNvPicPr>
          <p:nvPr/>
        </p:nvPicPr>
        <p:blipFill>
          <a:blip r:embed="rId3"/>
          <a:stretch>
            <a:fillRect/>
          </a:stretch>
        </p:blipFill>
        <p:spPr>
          <a:xfrm>
            <a:off x="6844936" y="2021341"/>
            <a:ext cx="4807131" cy="4566775"/>
          </a:xfrm>
          <a:prstGeom prst="rect">
            <a:avLst/>
          </a:prstGeom>
        </p:spPr>
      </p:pic>
    </p:spTree>
    <p:extLst>
      <p:ext uri="{BB962C8B-B14F-4D97-AF65-F5344CB8AC3E}">
        <p14:creationId xmlns:p14="http://schemas.microsoft.com/office/powerpoint/2010/main" val="135178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91405"/>
            <a:ext cx="11390335" cy="170816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Concepción de una clase:</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Un símbolo representa una clase como se ha indicado en la hora 1, a su vez esta tiene un nombre que se debe colocar con la primera letra en mayúscula y si son dos palabras las une y solo coloca la primera en mayúscula. </a:t>
            </a:r>
            <a:r>
              <a:rPr lang="es-ES" sz="1700" b="1" i="1" dirty="0">
                <a:latin typeface="Montserrat Thin" panose="00000300000000000000" pitchFamily="2" charset="0"/>
                <a:cs typeface="Arial" panose="020B0604020202020204" pitchFamily="34" charset="0"/>
              </a:rPr>
              <a:t>Figura 3.1 </a:t>
            </a:r>
          </a:p>
          <a:p>
            <a:pPr algn="just"/>
            <a:endParaRPr lang="es-ES" sz="1700" dirty="0">
              <a:latin typeface="Montserrat Thin" panose="00000300000000000000" pitchFamily="2" charset="0"/>
              <a:cs typeface="Arial" panose="020B0604020202020204" pitchFamily="34" charset="0"/>
            </a:endParaRPr>
          </a:p>
          <a:p>
            <a:pPr algn="just"/>
            <a:r>
              <a:rPr lang="es-ES" sz="1700" dirty="0">
                <a:latin typeface="Montserrat Thin" panose="00000300000000000000" pitchFamily="2" charset="0"/>
                <a:cs typeface="Arial" panose="020B0604020202020204" pitchFamily="34" charset="0"/>
              </a:rPr>
              <a:t>El paquete es la forma en que el UML organiza un diagrama de elementos, que es representada con una carpeta tabular y su nombre es una cadena de texto. </a:t>
            </a:r>
            <a:r>
              <a:rPr lang="es-ES" sz="1700" b="1" i="1" dirty="0">
                <a:latin typeface="Montserrat Thin" panose="00000300000000000000" pitchFamily="2" charset="0"/>
                <a:cs typeface="Arial" panose="020B0604020202020204" pitchFamily="34" charset="0"/>
              </a:rPr>
              <a:t>Figura 3.2</a:t>
            </a:r>
          </a:p>
        </p:txBody>
      </p:sp>
      <p:pic>
        <p:nvPicPr>
          <p:cNvPr id="3" name="Imagen 2">
            <a:extLst>
              <a:ext uri="{FF2B5EF4-FFF2-40B4-BE49-F238E27FC236}">
                <a16:creationId xmlns:a16="http://schemas.microsoft.com/office/drawing/2014/main" id="{72DF7FC3-D24D-41C3-8F01-F7B45A886D84}"/>
              </a:ext>
            </a:extLst>
          </p:cNvPr>
          <p:cNvPicPr>
            <a:picLocks noChangeAspect="1"/>
          </p:cNvPicPr>
          <p:nvPr/>
        </p:nvPicPr>
        <p:blipFill>
          <a:blip r:embed="rId3"/>
          <a:stretch>
            <a:fillRect/>
          </a:stretch>
        </p:blipFill>
        <p:spPr>
          <a:xfrm>
            <a:off x="704330" y="4223929"/>
            <a:ext cx="4781550" cy="1466850"/>
          </a:xfrm>
          <a:prstGeom prst="rect">
            <a:avLst/>
          </a:prstGeom>
        </p:spPr>
      </p:pic>
      <p:pic>
        <p:nvPicPr>
          <p:cNvPr id="7" name="Imagen 6">
            <a:extLst>
              <a:ext uri="{FF2B5EF4-FFF2-40B4-BE49-F238E27FC236}">
                <a16:creationId xmlns:a16="http://schemas.microsoft.com/office/drawing/2014/main" id="{3A8E930B-25CA-4964-981B-01CA6E7BBA27}"/>
              </a:ext>
            </a:extLst>
          </p:cNvPr>
          <p:cNvPicPr>
            <a:picLocks noChangeAspect="1"/>
          </p:cNvPicPr>
          <p:nvPr/>
        </p:nvPicPr>
        <p:blipFill>
          <a:blip r:embed="rId4"/>
          <a:stretch>
            <a:fillRect/>
          </a:stretch>
        </p:blipFill>
        <p:spPr>
          <a:xfrm>
            <a:off x="5665198" y="4147729"/>
            <a:ext cx="5276850" cy="1619250"/>
          </a:xfrm>
          <a:prstGeom prst="rect">
            <a:avLst/>
          </a:prstGeom>
        </p:spPr>
      </p:pic>
    </p:spTree>
    <p:extLst>
      <p:ext uri="{BB962C8B-B14F-4D97-AF65-F5344CB8AC3E}">
        <p14:creationId xmlns:p14="http://schemas.microsoft.com/office/powerpoint/2010/main" val="3161525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91405"/>
            <a:ext cx="11390335" cy="66172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Nombre de ruta:</a:t>
            </a:r>
            <a:r>
              <a:rPr lang="es-ES" sz="2000" b="1" dirty="0">
                <a:latin typeface="Montserrat Thin" panose="00000300000000000000" pitchFamily="2" charset="0"/>
                <a:cs typeface="Arial" panose="020B0604020202020204" pitchFamily="34" charset="0"/>
              </a:rPr>
              <a:t> </a:t>
            </a:r>
            <a:r>
              <a:rPr lang="es-ES" sz="1700" dirty="0">
                <a:latin typeface="Montserrat Thin" panose="00000300000000000000" pitchFamily="2" charset="0"/>
                <a:cs typeface="Arial" panose="020B0604020202020204" pitchFamily="34" charset="0"/>
              </a:rPr>
              <a:t>Se utiliza cuando  se coloca se une una clase con un paquete y se separa con dos puntos. “Electrodomésticos::Lavadora”. </a:t>
            </a:r>
            <a:r>
              <a:rPr lang="es-ES" sz="1700" b="1" i="1" dirty="0">
                <a:latin typeface="Montserrat Thin" panose="00000300000000000000" pitchFamily="2" charset="0"/>
                <a:cs typeface="Arial" panose="020B0604020202020204" pitchFamily="34" charset="0"/>
              </a:rPr>
              <a:t>Figura 3.3</a:t>
            </a:r>
          </a:p>
        </p:txBody>
      </p:sp>
      <p:pic>
        <p:nvPicPr>
          <p:cNvPr id="4" name="Imagen 3">
            <a:extLst>
              <a:ext uri="{FF2B5EF4-FFF2-40B4-BE49-F238E27FC236}">
                <a16:creationId xmlns:a16="http://schemas.microsoft.com/office/drawing/2014/main" id="{6EA7C0FD-52EB-4D50-AD99-1569B7D6AA0A}"/>
              </a:ext>
            </a:extLst>
          </p:cNvPr>
          <p:cNvPicPr>
            <a:picLocks noChangeAspect="1"/>
          </p:cNvPicPr>
          <p:nvPr/>
        </p:nvPicPr>
        <p:blipFill>
          <a:blip r:embed="rId3"/>
          <a:stretch>
            <a:fillRect/>
          </a:stretch>
        </p:blipFill>
        <p:spPr>
          <a:xfrm>
            <a:off x="1946875" y="3526427"/>
            <a:ext cx="7770114" cy="2247356"/>
          </a:xfrm>
          <a:prstGeom prst="rect">
            <a:avLst/>
          </a:prstGeom>
        </p:spPr>
      </p:pic>
    </p:spTree>
    <p:extLst>
      <p:ext uri="{BB962C8B-B14F-4D97-AF65-F5344CB8AC3E}">
        <p14:creationId xmlns:p14="http://schemas.microsoft.com/office/powerpoint/2010/main" val="1961893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91405"/>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Atributos:</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Una clase puede tener varios o ningún atributo, los cuales son representados en minúscula si tiene más de dos palabras se unirán y la primera palabra ira en minúscula y la segunda con la primera letra en mayúscula. </a:t>
            </a:r>
            <a:r>
              <a:rPr lang="es-ES" sz="1700" b="1" i="1" dirty="0">
                <a:latin typeface="Montserrat Thin" panose="00000300000000000000" pitchFamily="2" charset="0"/>
                <a:cs typeface="Arial" panose="020B0604020202020204" pitchFamily="34" charset="0"/>
              </a:rPr>
              <a:t>Figura 3.4  y Figura 3.5</a:t>
            </a:r>
          </a:p>
        </p:txBody>
      </p:sp>
      <p:pic>
        <p:nvPicPr>
          <p:cNvPr id="3" name="Imagen 2">
            <a:extLst>
              <a:ext uri="{FF2B5EF4-FFF2-40B4-BE49-F238E27FC236}">
                <a16:creationId xmlns:a16="http://schemas.microsoft.com/office/drawing/2014/main" id="{9AEBDBBF-5C03-4E21-9875-F7E301F9DDD1}"/>
              </a:ext>
            </a:extLst>
          </p:cNvPr>
          <p:cNvPicPr>
            <a:picLocks noChangeAspect="1"/>
          </p:cNvPicPr>
          <p:nvPr/>
        </p:nvPicPr>
        <p:blipFill>
          <a:blip r:embed="rId3"/>
          <a:stretch>
            <a:fillRect/>
          </a:stretch>
        </p:blipFill>
        <p:spPr>
          <a:xfrm>
            <a:off x="431550" y="3272246"/>
            <a:ext cx="5064716" cy="3332845"/>
          </a:xfrm>
          <a:prstGeom prst="rect">
            <a:avLst/>
          </a:prstGeom>
        </p:spPr>
      </p:pic>
      <p:pic>
        <p:nvPicPr>
          <p:cNvPr id="7" name="Imagen 6">
            <a:extLst>
              <a:ext uri="{FF2B5EF4-FFF2-40B4-BE49-F238E27FC236}">
                <a16:creationId xmlns:a16="http://schemas.microsoft.com/office/drawing/2014/main" id="{5DA8A358-CBF9-410B-B9DF-A50B7CE5633D}"/>
              </a:ext>
            </a:extLst>
          </p:cNvPr>
          <p:cNvPicPr>
            <a:picLocks noChangeAspect="1"/>
          </p:cNvPicPr>
          <p:nvPr/>
        </p:nvPicPr>
        <p:blipFill>
          <a:blip r:embed="rId4"/>
          <a:stretch>
            <a:fillRect/>
          </a:stretch>
        </p:blipFill>
        <p:spPr>
          <a:xfrm>
            <a:off x="5958485" y="3364594"/>
            <a:ext cx="5801965" cy="2943225"/>
          </a:xfrm>
          <a:prstGeom prst="rect">
            <a:avLst/>
          </a:prstGeom>
        </p:spPr>
      </p:pic>
    </p:spTree>
    <p:extLst>
      <p:ext uri="{BB962C8B-B14F-4D97-AF65-F5344CB8AC3E}">
        <p14:creationId xmlns:p14="http://schemas.microsoft.com/office/powerpoint/2010/main" val="77166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Por qué es necesario el UML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704330" y="2721187"/>
            <a:ext cx="5391670" cy="3139321"/>
          </a:xfrm>
          <a:prstGeom prst="rect">
            <a:avLst/>
          </a:prstGeom>
          <a:noFill/>
        </p:spPr>
        <p:txBody>
          <a:bodyPr wrap="square" rtlCol="0">
            <a:spAutoFit/>
          </a:bodyPr>
          <a:lstStyle/>
          <a:p>
            <a:pPr algn="just"/>
            <a:r>
              <a:rPr lang="es-ES" dirty="0">
                <a:latin typeface="Montserrat Thin" panose="00000300000000000000" pitchFamily="2" charset="0"/>
              </a:rPr>
              <a:t>En los principios de la computación, los programadores no realizaban análisis muy pro­fundos sobre el problema por resolver. Si acaso, garabateaban algo en una servilleta. Con frecuencia comenzaban a escribir el programa desde el principio, y el código nece­sario se escribía conforme se requería. Aunque anteriormente esto agregaba un aura de aventura y atrevimiento al proceso, en la actualidad es inapropiado en los negocios de alto riesgo. </a:t>
            </a:r>
          </a:p>
        </p:txBody>
      </p:sp>
      <p:pic>
        <p:nvPicPr>
          <p:cNvPr id="3" name="Gráfico 2" descr="Persona comiendo">
            <a:extLst>
              <a:ext uri="{FF2B5EF4-FFF2-40B4-BE49-F238E27FC236}">
                <a16:creationId xmlns:a16="http://schemas.microsoft.com/office/drawing/2014/main" id="{C98ECD17-F496-4826-8AC0-2F05D9E7691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952445" y="2432031"/>
            <a:ext cx="3717632" cy="3717632"/>
          </a:xfrm>
          <a:prstGeom prst="rect">
            <a:avLst/>
          </a:prstGeom>
        </p:spPr>
      </p:pic>
    </p:spTree>
    <p:extLst>
      <p:ext uri="{BB962C8B-B14F-4D97-AF65-F5344CB8AC3E}">
        <p14:creationId xmlns:p14="http://schemas.microsoft.com/office/powerpoint/2010/main" val="2331056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91405"/>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Atributos:</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Cada atributo puede especificar un valor de tipo tales como (</a:t>
            </a:r>
            <a:r>
              <a:rPr lang="es-ES" sz="2000" dirty="0" err="1">
                <a:latin typeface="Montserrat Thin" panose="00000300000000000000" pitchFamily="2" charset="0"/>
                <a:cs typeface="Arial" panose="020B0604020202020204" pitchFamily="34" charset="0"/>
              </a:rPr>
              <a:t>string</a:t>
            </a:r>
            <a:r>
              <a:rPr lang="es-ES" sz="2000" dirty="0">
                <a:latin typeface="Montserrat Thin" panose="00000300000000000000" pitchFamily="2" charset="0"/>
                <a:cs typeface="Arial" panose="020B0604020202020204" pitchFamily="34" charset="0"/>
              </a:rPr>
              <a:t>, </a:t>
            </a:r>
            <a:r>
              <a:rPr lang="es-ES" sz="2000" dirty="0" err="1">
                <a:latin typeface="Montserrat Thin" panose="00000300000000000000" pitchFamily="2" charset="0"/>
                <a:cs typeface="Arial" panose="020B0604020202020204" pitchFamily="34" charset="0"/>
              </a:rPr>
              <a:t>float</a:t>
            </a:r>
            <a:r>
              <a:rPr lang="es-ES" sz="2000" dirty="0">
                <a:latin typeface="Montserrat Thin" panose="00000300000000000000" pitchFamily="2" charset="0"/>
                <a:cs typeface="Arial" panose="020B0604020202020204" pitchFamily="34" charset="0"/>
              </a:rPr>
              <a:t>, </a:t>
            </a:r>
            <a:r>
              <a:rPr lang="es-ES" sz="2000" dirty="0" err="1">
                <a:latin typeface="Montserrat Thin" panose="00000300000000000000" pitchFamily="2" charset="0"/>
                <a:cs typeface="Arial" panose="020B0604020202020204" pitchFamily="34" charset="0"/>
              </a:rPr>
              <a:t>integer</a:t>
            </a:r>
            <a:r>
              <a:rPr lang="es-ES" sz="2000" dirty="0">
                <a:latin typeface="Montserrat Thin" panose="00000300000000000000" pitchFamily="2" charset="0"/>
                <a:cs typeface="Arial" panose="020B0604020202020204" pitchFamily="34" charset="0"/>
              </a:rPr>
              <a:t> y </a:t>
            </a:r>
            <a:r>
              <a:rPr lang="es-ES" sz="2000" dirty="0" err="1">
                <a:latin typeface="Montserrat Thin" panose="00000300000000000000" pitchFamily="2" charset="0"/>
                <a:cs typeface="Arial" panose="020B0604020202020204" pitchFamily="34" charset="0"/>
              </a:rPr>
              <a:t>boolean</a:t>
            </a:r>
            <a:r>
              <a:rPr lang="es-ES" sz="2000" dirty="0">
                <a:latin typeface="Montserrat Thin" panose="00000300000000000000" pitchFamily="2" charset="0"/>
                <a:cs typeface="Arial" panose="020B0604020202020204" pitchFamily="34" charset="0"/>
              </a:rPr>
              <a:t>) entre otros. </a:t>
            </a:r>
            <a:r>
              <a:rPr lang="es-ES" sz="1700" b="1" i="1" dirty="0">
                <a:latin typeface="Montserrat Thin" panose="00000300000000000000" pitchFamily="2" charset="0"/>
                <a:cs typeface="Arial" panose="020B0604020202020204" pitchFamily="34" charset="0"/>
              </a:rPr>
              <a:t>Figura 3.6</a:t>
            </a:r>
          </a:p>
        </p:txBody>
      </p:sp>
      <p:pic>
        <p:nvPicPr>
          <p:cNvPr id="4" name="Imagen 3">
            <a:extLst>
              <a:ext uri="{FF2B5EF4-FFF2-40B4-BE49-F238E27FC236}">
                <a16:creationId xmlns:a16="http://schemas.microsoft.com/office/drawing/2014/main" id="{282B156E-C230-462B-A390-2A4E36AEAA94}"/>
              </a:ext>
            </a:extLst>
          </p:cNvPr>
          <p:cNvPicPr>
            <a:picLocks noChangeAspect="1"/>
          </p:cNvPicPr>
          <p:nvPr/>
        </p:nvPicPr>
        <p:blipFill>
          <a:blip r:embed="rId3"/>
          <a:stretch>
            <a:fillRect/>
          </a:stretch>
        </p:blipFill>
        <p:spPr>
          <a:xfrm>
            <a:off x="2411186" y="3006582"/>
            <a:ext cx="7132152" cy="3394217"/>
          </a:xfrm>
          <a:prstGeom prst="rect">
            <a:avLst/>
          </a:prstGeom>
        </p:spPr>
      </p:pic>
    </p:spTree>
    <p:extLst>
      <p:ext uri="{BB962C8B-B14F-4D97-AF65-F5344CB8AC3E}">
        <p14:creationId xmlns:p14="http://schemas.microsoft.com/office/powerpoint/2010/main" val="478960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27727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Operaciones:</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Una operación es algo que la clase puede realizar, o algo 	que nosotros u otra clase pueden hacer en la clase, estos son procedidos de un paréntesis y se conocen como la </a:t>
            </a:r>
            <a:r>
              <a:rPr lang="es-ES" sz="2000" b="1" i="1" dirty="0">
                <a:latin typeface="Montserrat Thin" panose="00000300000000000000" pitchFamily="2" charset="0"/>
                <a:cs typeface="Arial" panose="020B0604020202020204" pitchFamily="34" charset="0"/>
              </a:rPr>
              <a:t>función. </a:t>
            </a:r>
            <a:r>
              <a:rPr lang="es-ES" sz="2000" dirty="0">
                <a:latin typeface="Montserrat Thin" panose="00000300000000000000" pitchFamily="2" charset="0"/>
                <a:cs typeface="Arial" panose="020B0604020202020204" pitchFamily="34" charset="0"/>
              </a:rPr>
              <a:t>Las secciones de información se conocen como la </a:t>
            </a:r>
            <a:r>
              <a:rPr lang="es-ES" sz="2000" b="1" i="1" dirty="0">
                <a:latin typeface="Montserrat Thin" panose="00000300000000000000" pitchFamily="2" charset="0"/>
                <a:cs typeface="Arial" panose="020B0604020202020204" pitchFamily="34" charset="0"/>
              </a:rPr>
              <a:t>firma</a:t>
            </a:r>
            <a:r>
              <a:rPr lang="es-ES" sz="2000" dirty="0">
                <a:latin typeface="Montserrat Thin" panose="00000300000000000000" pitchFamily="2" charset="0"/>
                <a:cs typeface="Arial" panose="020B0604020202020204" pitchFamily="34" charset="0"/>
              </a:rPr>
              <a:t> de la operación. </a:t>
            </a:r>
            <a:r>
              <a:rPr lang="es-ES" sz="1700" b="1" i="1" dirty="0">
                <a:latin typeface="Montserrat Thin" panose="00000300000000000000" pitchFamily="2" charset="0"/>
                <a:cs typeface="Arial" panose="020B0604020202020204" pitchFamily="34" charset="0"/>
              </a:rPr>
              <a:t>Figura 3.7 y Figura 3.8</a:t>
            </a:r>
          </a:p>
        </p:txBody>
      </p:sp>
      <p:pic>
        <p:nvPicPr>
          <p:cNvPr id="3" name="Imagen 2">
            <a:extLst>
              <a:ext uri="{FF2B5EF4-FFF2-40B4-BE49-F238E27FC236}">
                <a16:creationId xmlns:a16="http://schemas.microsoft.com/office/drawing/2014/main" id="{5CB2F1BA-E40C-4375-B185-794B37BEB00B}"/>
              </a:ext>
            </a:extLst>
          </p:cNvPr>
          <p:cNvPicPr>
            <a:picLocks noChangeAspect="1"/>
          </p:cNvPicPr>
          <p:nvPr/>
        </p:nvPicPr>
        <p:blipFill>
          <a:blip r:embed="rId3"/>
          <a:stretch>
            <a:fillRect/>
          </a:stretch>
        </p:blipFill>
        <p:spPr>
          <a:xfrm>
            <a:off x="795771" y="3494315"/>
            <a:ext cx="4950347" cy="2901055"/>
          </a:xfrm>
          <a:prstGeom prst="rect">
            <a:avLst/>
          </a:prstGeom>
        </p:spPr>
      </p:pic>
      <p:pic>
        <p:nvPicPr>
          <p:cNvPr id="7" name="Imagen 6">
            <a:extLst>
              <a:ext uri="{FF2B5EF4-FFF2-40B4-BE49-F238E27FC236}">
                <a16:creationId xmlns:a16="http://schemas.microsoft.com/office/drawing/2014/main" id="{C2ACAA48-0EB8-4866-8BB1-2ABFBB01083A}"/>
              </a:ext>
            </a:extLst>
          </p:cNvPr>
          <p:cNvPicPr>
            <a:picLocks noChangeAspect="1"/>
          </p:cNvPicPr>
          <p:nvPr/>
        </p:nvPicPr>
        <p:blipFill>
          <a:blip r:embed="rId4"/>
          <a:stretch>
            <a:fillRect/>
          </a:stretch>
        </p:blipFill>
        <p:spPr>
          <a:xfrm>
            <a:off x="6490938" y="3554637"/>
            <a:ext cx="4558700" cy="2632832"/>
          </a:xfrm>
          <a:prstGeom prst="rect">
            <a:avLst/>
          </a:prstGeom>
        </p:spPr>
      </p:pic>
    </p:spTree>
    <p:extLst>
      <p:ext uri="{BB962C8B-B14F-4D97-AF65-F5344CB8AC3E}">
        <p14:creationId xmlns:p14="http://schemas.microsoft.com/office/powerpoint/2010/main" val="197224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32343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Operaciones, atributos y concepción:</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Cuando se realice una practica de un diagrama, se pueden dejar vacíos los atributos o las operaciones solo colocando el nombre de la clase. En algunas ocasiones podrá mostrar algunos de estos atributos o operaciones utilizando los 3 puntos suspensivos que se conoce como </a:t>
            </a:r>
            <a:r>
              <a:rPr lang="es-ES" sz="2000" b="1" i="1" dirty="0">
                <a:latin typeface="Montserrat Thin" panose="00000300000000000000" pitchFamily="2" charset="0"/>
                <a:cs typeface="Arial" panose="020B0604020202020204" pitchFamily="34" charset="0"/>
              </a:rPr>
              <a:t>abreviar</a:t>
            </a:r>
            <a:r>
              <a:rPr lang="es-ES" sz="2000" dirty="0">
                <a:latin typeface="Montserrat Thin" panose="00000300000000000000" pitchFamily="2" charset="0"/>
                <a:cs typeface="Arial" panose="020B0604020202020204" pitchFamily="34" charset="0"/>
              </a:rPr>
              <a:t> una clase</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3.9 y Figura 3.10</a:t>
            </a:r>
          </a:p>
        </p:txBody>
      </p:sp>
      <p:pic>
        <p:nvPicPr>
          <p:cNvPr id="4" name="Imagen 3">
            <a:extLst>
              <a:ext uri="{FF2B5EF4-FFF2-40B4-BE49-F238E27FC236}">
                <a16:creationId xmlns:a16="http://schemas.microsoft.com/office/drawing/2014/main" id="{4729B685-3A91-418A-93A2-96F883A831F9}"/>
              </a:ext>
            </a:extLst>
          </p:cNvPr>
          <p:cNvPicPr>
            <a:picLocks noChangeAspect="1"/>
          </p:cNvPicPr>
          <p:nvPr/>
        </p:nvPicPr>
        <p:blipFill>
          <a:blip r:embed="rId3"/>
          <a:stretch>
            <a:fillRect/>
          </a:stretch>
        </p:blipFill>
        <p:spPr>
          <a:xfrm>
            <a:off x="704330" y="3831642"/>
            <a:ext cx="4817970" cy="2322331"/>
          </a:xfrm>
          <a:prstGeom prst="rect">
            <a:avLst/>
          </a:prstGeom>
        </p:spPr>
      </p:pic>
      <p:pic>
        <p:nvPicPr>
          <p:cNvPr id="9" name="Imagen 8">
            <a:extLst>
              <a:ext uri="{FF2B5EF4-FFF2-40B4-BE49-F238E27FC236}">
                <a16:creationId xmlns:a16="http://schemas.microsoft.com/office/drawing/2014/main" id="{36E8C4B8-719E-4779-AFEA-9D6D4162DA68}"/>
              </a:ext>
            </a:extLst>
          </p:cNvPr>
          <p:cNvPicPr>
            <a:picLocks noChangeAspect="1"/>
          </p:cNvPicPr>
          <p:nvPr/>
        </p:nvPicPr>
        <p:blipFill>
          <a:blip r:embed="rId4"/>
          <a:stretch>
            <a:fillRect/>
          </a:stretch>
        </p:blipFill>
        <p:spPr>
          <a:xfrm>
            <a:off x="5795826" y="3521080"/>
            <a:ext cx="4680585" cy="2759297"/>
          </a:xfrm>
          <a:prstGeom prst="rect">
            <a:avLst/>
          </a:prstGeom>
        </p:spPr>
      </p:pic>
    </p:spTree>
    <p:extLst>
      <p:ext uri="{BB962C8B-B14F-4D97-AF65-F5344CB8AC3E}">
        <p14:creationId xmlns:p14="http://schemas.microsoft.com/office/powerpoint/2010/main" val="74272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393056" y="3486214"/>
            <a:ext cx="5664450" cy="158504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Estereotipo:</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Cuando sea necesario tener una lista larga de atributos u operaciones podremos utilizar un estereotipo para organizarla de forma más comprensible</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3.11</a:t>
            </a:r>
          </a:p>
        </p:txBody>
      </p:sp>
      <p:pic>
        <p:nvPicPr>
          <p:cNvPr id="3" name="Imagen 2">
            <a:extLst>
              <a:ext uri="{FF2B5EF4-FFF2-40B4-BE49-F238E27FC236}">
                <a16:creationId xmlns:a16="http://schemas.microsoft.com/office/drawing/2014/main" id="{72AE40F2-804D-4F85-8E23-FD9A45726477}"/>
              </a:ext>
            </a:extLst>
          </p:cNvPr>
          <p:cNvPicPr>
            <a:picLocks noChangeAspect="1"/>
          </p:cNvPicPr>
          <p:nvPr/>
        </p:nvPicPr>
        <p:blipFill>
          <a:blip r:embed="rId3"/>
          <a:stretch>
            <a:fillRect/>
          </a:stretch>
        </p:blipFill>
        <p:spPr>
          <a:xfrm>
            <a:off x="6245139" y="2014308"/>
            <a:ext cx="5165543" cy="4528860"/>
          </a:xfrm>
          <a:prstGeom prst="rect">
            <a:avLst/>
          </a:prstGeom>
        </p:spPr>
      </p:pic>
    </p:spTree>
    <p:extLst>
      <p:ext uri="{BB962C8B-B14F-4D97-AF65-F5344CB8AC3E}">
        <p14:creationId xmlns:p14="http://schemas.microsoft.com/office/powerpoint/2010/main" val="132215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1" y="3687318"/>
            <a:ext cx="5664450" cy="132343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Responsabilidad:</a:t>
            </a:r>
            <a:r>
              <a:rPr lang="es-ES" sz="2000" b="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Es una descripción de lo que hará la clase, es decir lo que sus atributos operaciones intentan realizar en conjunto</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3.12</a:t>
            </a:r>
          </a:p>
        </p:txBody>
      </p:sp>
      <p:pic>
        <p:nvPicPr>
          <p:cNvPr id="3" name="Imagen 2">
            <a:extLst>
              <a:ext uri="{FF2B5EF4-FFF2-40B4-BE49-F238E27FC236}">
                <a16:creationId xmlns:a16="http://schemas.microsoft.com/office/drawing/2014/main" id="{13838478-DD32-4BA6-9F79-BFA7E5891A63}"/>
              </a:ext>
            </a:extLst>
          </p:cNvPr>
          <p:cNvPicPr>
            <a:picLocks noChangeAspect="1"/>
          </p:cNvPicPr>
          <p:nvPr/>
        </p:nvPicPr>
        <p:blipFill>
          <a:blip r:embed="rId3"/>
          <a:stretch>
            <a:fillRect/>
          </a:stretch>
        </p:blipFill>
        <p:spPr>
          <a:xfrm>
            <a:off x="6311814" y="2026090"/>
            <a:ext cx="5098868" cy="4645894"/>
          </a:xfrm>
          <a:prstGeom prst="rect">
            <a:avLst/>
          </a:prstGeom>
        </p:spPr>
      </p:pic>
    </p:spTree>
    <p:extLst>
      <p:ext uri="{BB962C8B-B14F-4D97-AF65-F5344CB8AC3E}">
        <p14:creationId xmlns:p14="http://schemas.microsoft.com/office/powerpoint/2010/main" val="180537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393056" y="1907598"/>
            <a:ext cx="11337390"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Restricción:</a:t>
            </a:r>
            <a:r>
              <a:rPr lang="es-ES" sz="2000" b="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La idea es incluir información suficiente para describir una clase de forma inequívoca, esto lo podemos realizar con una restricción que es un texto bordeado por llaves, que especifican una o varias reglas de la clase</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3.13</a:t>
            </a:r>
          </a:p>
        </p:txBody>
      </p:sp>
      <p:pic>
        <p:nvPicPr>
          <p:cNvPr id="4" name="Imagen 3">
            <a:extLst>
              <a:ext uri="{FF2B5EF4-FFF2-40B4-BE49-F238E27FC236}">
                <a16:creationId xmlns:a16="http://schemas.microsoft.com/office/drawing/2014/main" id="{AC5DD0D4-C89E-4BA5-B375-5BC26A54D920}"/>
              </a:ext>
            </a:extLst>
          </p:cNvPr>
          <p:cNvPicPr>
            <a:picLocks noChangeAspect="1"/>
          </p:cNvPicPr>
          <p:nvPr/>
        </p:nvPicPr>
        <p:blipFill>
          <a:blip r:embed="rId3"/>
          <a:stretch>
            <a:fillRect/>
          </a:stretch>
        </p:blipFill>
        <p:spPr>
          <a:xfrm>
            <a:off x="2044923" y="3286881"/>
            <a:ext cx="8033657" cy="3339977"/>
          </a:xfrm>
          <a:prstGeom prst="rect">
            <a:avLst/>
          </a:prstGeom>
        </p:spPr>
      </p:pic>
    </p:spTree>
    <p:extLst>
      <p:ext uri="{BB962C8B-B14F-4D97-AF65-F5344CB8AC3E}">
        <p14:creationId xmlns:p14="http://schemas.microsoft.com/office/powerpoint/2010/main" val="3370977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393056" y="1907598"/>
            <a:ext cx="11337390"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Notas adjuntas:</a:t>
            </a:r>
            <a:r>
              <a:rPr lang="es-ES" sz="2000" b="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Por encima y debajo de los atributos, operaciones, responsabilidades y restricciones, puede agregar mayor información a una clase en la figura de notas adjuntas. Con frecuencia agregará una nota a un atributo u operación. </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3.14</a:t>
            </a:r>
          </a:p>
        </p:txBody>
      </p:sp>
      <p:pic>
        <p:nvPicPr>
          <p:cNvPr id="3" name="Imagen 2">
            <a:extLst>
              <a:ext uri="{FF2B5EF4-FFF2-40B4-BE49-F238E27FC236}">
                <a16:creationId xmlns:a16="http://schemas.microsoft.com/office/drawing/2014/main" id="{ABD7F026-1709-4139-87EA-C6AF7C6C839C}"/>
              </a:ext>
            </a:extLst>
          </p:cNvPr>
          <p:cNvPicPr>
            <a:picLocks noChangeAspect="1"/>
          </p:cNvPicPr>
          <p:nvPr/>
        </p:nvPicPr>
        <p:blipFill>
          <a:blip r:embed="rId3"/>
          <a:stretch>
            <a:fillRect/>
          </a:stretch>
        </p:blipFill>
        <p:spPr>
          <a:xfrm>
            <a:off x="1455477" y="3169316"/>
            <a:ext cx="9212549" cy="3335987"/>
          </a:xfrm>
          <a:prstGeom prst="rect">
            <a:avLst/>
          </a:prstGeom>
        </p:spPr>
      </p:pic>
    </p:spTree>
    <p:extLst>
      <p:ext uri="{BB962C8B-B14F-4D97-AF65-F5344CB8AC3E}">
        <p14:creationId xmlns:p14="http://schemas.microsoft.com/office/powerpoint/2010/main" val="3230735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uso de la orientación de objetos </a:t>
            </a:r>
          </a:p>
        </p:txBody>
      </p:sp>
      <p:pic>
        <p:nvPicPr>
          <p:cNvPr id="4" name="Imagen 3">
            <a:extLst>
              <a:ext uri="{FF2B5EF4-FFF2-40B4-BE49-F238E27FC236}">
                <a16:creationId xmlns:a16="http://schemas.microsoft.com/office/drawing/2014/main" id="{3671FD40-B0CD-4146-A2B3-40EDF91BE23A}"/>
              </a:ext>
            </a:extLst>
          </p:cNvPr>
          <p:cNvPicPr>
            <a:picLocks noChangeAspect="1"/>
          </p:cNvPicPr>
          <p:nvPr/>
        </p:nvPicPr>
        <p:blipFill>
          <a:blip r:embed="rId3"/>
          <a:stretch>
            <a:fillRect/>
          </a:stretch>
        </p:blipFill>
        <p:spPr>
          <a:xfrm>
            <a:off x="579790" y="1877228"/>
            <a:ext cx="6360041" cy="4586152"/>
          </a:xfrm>
          <a:prstGeom prst="rect">
            <a:avLst/>
          </a:prstGeom>
        </p:spPr>
      </p:pic>
    </p:spTree>
    <p:extLst>
      <p:ext uri="{BB962C8B-B14F-4D97-AF65-F5344CB8AC3E}">
        <p14:creationId xmlns:p14="http://schemas.microsoft.com/office/powerpoint/2010/main" val="2028411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3 ejercicios </a:t>
            </a:r>
          </a:p>
        </p:txBody>
      </p:sp>
      <p:graphicFrame>
        <p:nvGraphicFramePr>
          <p:cNvPr id="5" name="Tabla 12">
            <a:extLst>
              <a:ext uri="{FF2B5EF4-FFF2-40B4-BE49-F238E27FC236}">
                <a16:creationId xmlns:a16="http://schemas.microsoft.com/office/drawing/2014/main" id="{95DEFFBF-9EE0-44C5-9762-88099B0682ED}"/>
              </a:ext>
            </a:extLst>
          </p:cNvPr>
          <p:cNvGraphicFramePr>
            <a:graphicFrameLocks noGrp="1"/>
          </p:cNvGraphicFramePr>
          <p:nvPr>
            <p:extLst>
              <p:ext uri="{D42A27DB-BD31-4B8C-83A1-F6EECF244321}">
                <p14:modId xmlns:p14="http://schemas.microsoft.com/office/powerpoint/2010/main" val="3098684665"/>
              </p:ext>
            </p:extLst>
          </p:nvPr>
        </p:nvGraphicFramePr>
        <p:xfrm>
          <a:off x="889061" y="2119373"/>
          <a:ext cx="909361" cy="1615440"/>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Balón</a:t>
                      </a:r>
                    </a:p>
                  </a:txBody>
                  <a:tcPr/>
                </a:tc>
                <a:extLst>
                  <a:ext uri="{0D108BD9-81ED-4DB2-BD59-A6C34878D82A}">
                    <a16:rowId xmlns:a16="http://schemas.microsoft.com/office/drawing/2014/main" val="3730117884"/>
                  </a:ext>
                </a:extLst>
              </a:tr>
              <a:tr h="373544">
                <a:tc>
                  <a:txBody>
                    <a:bodyPr/>
                    <a:lstStyle/>
                    <a:p>
                      <a:r>
                        <a:rPr lang="es-ES" sz="1100" dirty="0"/>
                        <a:t>Diámetro</a:t>
                      </a:r>
                    </a:p>
                    <a:p>
                      <a:r>
                        <a:rPr lang="es-ES" sz="1100" dirty="0"/>
                        <a:t>volumen</a:t>
                      </a:r>
                    </a:p>
                  </a:txBody>
                  <a:tcPr/>
                </a:tc>
                <a:extLst>
                  <a:ext uri="{0D108BD9-81ED-4DB2-BD59-A6C34878D82A}">
                    <a16:rowId xmlns:a16="http://schemas.microsoft.com/office/drawing/2014/main" val="1204145076"/>
                  </a:ext>
                </a:extLst>
              </a:tr>
              <a:tr h="813792">
                <a:tc>
                  <a:txBody>
                    <a:bodyPr/>
                    <a:lstStyle/>
                    <a:p>
                      <a:r>
                        <a:rPr lang="es-ES" sz="1100" dirty="0"/>
                        <a:t>Pasar()</a:t>
                      </a:r>
                    </a:p>
                    <a:p>
                      <a:r>
                        <a:rPr lang="es-ES" sz="1100" dirty="0"/>
                        <a:t>Avanzar()</a:t>
                      </a:r>
                    </a:p>
                    <a:p>
                      <a:r>
                        <a:rPr lang="es-ES" sz="1100" dirty="0"/>
                        <a:t>Tirar()</a:t>
                      </a:r>
                    </a:p>
                    <a:p>
                      <a:r>
                        <a:rPr lang="es-ES" sz="1100" dirty="0"/>
                        <a:t>Driblar()</a:t>
                      </a:r>
                    </a:p>
                    <a:p>
                      <a:endParaRPr lang="es-ES" sz="1100" dirty="0"/>
                    </a:p>
                  </a:txBody>
                  <a:tcPr/>
                </a:tc>
                <a:extLst>
                  <a:ext uri="{0D108BD9-81ED-4DB2-BD59-A6C34878D82A}">
                    <a16:rowId xmlns:a16="http://schemas.microsoft.com/office/drawing/2014/main" val="1909214482"/>
                  </a:ext>
                </a:extLst>
              </a:tr>
            </a:tbl>
          </a:graphicData>
        </a:graphic>
      </p:graphicFrame>
      <p:graphicFrame>
        <p:nvGraphicFramePr>
          <p:cNvPr id="6" name="Tabla 12">
            <a:extLst>
              <a:ext uri="{FF2B5EF4-FFF2-40B4-BE49-F238E27FC236}">
                <a16:creationId xmlns:a16="http://schemas.microsoft.com/office/drawing/2014/main" id="{695FDA05-5F80-43E1-AB91-208BD7C1D102}"/>
              </a:ext>
            </a:extLst>
          </p:cNvPr>
          <p:cNvGraphicFramePr>
            <a:graphicFrameLocks noGrp="1"/>
          </p:cNvGraphicFramePr>
          <p:nvPr>
            <p:extLst>
              <p:ext uri="{D42A27DB-BD31-4B8C-83A1-F6EECF244321}">
                <p14:modId xmlns:p14="http://schemas.microsoft.com/office/powerpoint/2010/main" val="605785692"/>
              </p:ext>
            </p:extLst>
          </p:nvPr>
        </p:nvGraphicFramePr>
        <p:xfrm>
          <a:off x="1955861" y="2119373"/>
          <a:ext cx="909361" cy="1783080"/>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Jugador</a:t>
                      </a:r>
                    </a:p>
                  </a:txBody>
                  <a:tcPr/>
                </a:tc>
                <a:extLst>
                  <a:ext uri="{0D108BD9-81ED-4DB2-BD59-A6C34878D82A}">
                    <a16:rowId xmlns:a16="http://schemas.microsoft.com/office/drawing/2014/main" val="3730117884"/>
                  </a:ext>
                </a:extLst>
              </a:tr>
              <a:tr h="373544">
                <a:tc>
                  <a:txBody>
                    <a:bodyPr/>
                    <a:lstStyle/>
                    <a:p>
                      <a:r>
                        <a:rPr lang="es-ES" sz="1100" dirty="0"/>
                        <a:t>Nombre</a:t>
                      </a:r>
                    </a:p>
                    <a:p>
                      <a:r>
                        <a:rPr lang="es-ES" sz="1100" dirty="0"/>
                        <a:t>Estatura</a:t>
                      </a:r>
                    </a:p>
                    <a:p>
                      <a:r>
                        <a:rPr lang="es-ES" sz="1100" dirty="0"/>
                        <a:t>Peso</a:t>
                      </a:r>
                    </a:p>
                  </a:txBody>
                  <a:tcPr/>
                </a:tc>
                <a:extLst>
                  <a:ext uri="{0D108BD9-81ED-4DB2-BD59-A6C34878D82A}">
                    <a16:rowId xmlns:a16="http://schemas.microsoft.com/office/drawing/2014/main" val="1204145076"/>
                  </a:ext>
                </a:extLst>
              </a:tr>
              <a:tr h="813792">
                <a:tc>
                  <a:txBody>
                    <a:bodyPr/>
                    <a:lstStyle/>
                    <a:p>
                      <a:r>
                        <a:rPr lang="es-ES" sz="1100" dirty="0"/>
                        <a:t>Pasar()</a:t>
                      </a:r>
                    </a:p>
                    <a:p>
                      <a:r>
                        <a:rPr lang="es-ES" sz="1100" dirty="0"/>
                        <a:t>Avanzar()</a:t>
                      </a:r>
                    </a:p>
                    <a:p>
                      <a:r>
                        <a:rPr lang="es-ES" sz="1100" dirty="0"/>
                        <a:t>Tirar()</a:t>
                      </a:r>
                    </a:p>
                    <a:p>
                      <a:r>
                        <a:rPr lang="es-ES" sz="1100" dirty="0"/>
                        <a:t>Driblar()</a:t>
                      </a:r>
                    </a:p>
                    <a:p>
                      <a:endParaRPr lang="es-ES" sz="1100" dirty="0"/>
                    </a:p>
                  </a:txBody>
                  <a:tcPr/>
                </a:tc>
                <a:extLst>
                  <a:ext uri="{0D108BD9-81ED-4DB2-BD59-A6C34878D82A}">
                    <a16:rowId xmlns:a16="http://schemas.microsoft.com/office/drawing/2014/main" val="1909214482"/>
                  </a:ext>
                </a:extLst>
              </a:tr>
            </a:tbl>
          </a:graphicData>
        </a:graphic>
      </p:graphicFrame>
      <p:graphicFrame>
        <p:nvGraphicFramePr>
          <p:cNvPr id="7" name="Tabla 12">
            <a:extLst>
              <a:ext uri="{FF2B5EF4-FFF2-40B4-BE49-F238E27FC236}">
                <a16:creationId xmlns:a16="http://schemas.microsoft.com/office/drawing/2014/main" id="{1B6F1D7F-B916-42B7-A56A-A23E802A35B9}"/>
              </a:ext>
            </a:extLst>
          </p:cNvPr>
          <p:cNvGraphicFramePr>
            <a:graphicFrameLocks noGrp="1"/>
          </p:cNvGraphicFramePr>
          <p:nvPr>
            <p:extLst>
              <p:ext uri="{D42A27DB-BD31-4B8C-83A1-F6EECF244321}">
                <p14:modId xmlns:p14="http://schemas.microsoft.com/office/powerpoint/2010/main" val="958722551"/>
              </p:ext>
            </p:extLst>
          </p:nvPr>
        </p:nvGraphicFramePr>
        <p:xfrm>
          <a:off x="4089461" y="2065245"/>
          <a:ext cx="909361" cy="1446416"/>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Delantero</a:t>
                      </a:r>
                    </a:p>
                  </a:txBody>
                  <a:tcPr/>
                </a:tc>
                <a:extLst>
                  <a:ext uri="{0D108BD9-81ED-4DB2-BD59-A6C34878D82A}">
                    <a16:rowId xmlns:a16="http://schemas.microsoft.com/office/drawing/2014/main" val="3730117884"/>
                  </a:ext>
                </a:extLst>
              </a:tr>
              <a:tr h="373544">
                <a:tc>
                  <a:txBody>
                    <a:bodyPr/>
                    <a:lstStyle/>
                    <a:p>
                      <a:endParaRPr lang="es-ES" sz="1100" dirty="0"/>
                    </a:p>
                  </a:txBody>
                  <a:tcPr/>
                </a:tc>
                <a:extLst>
                  <a:ext uri="{0D108BD9-81ED-4DB2-BD59-A6C34878D82A}">
                    <a16:rowId xmlns:a16="http://schemas.microsoft.com/office/drawing/2014/main" val="1204145076"/>
                  </a:ext>
                </a:extLst>
              </a:tr>
              <a:tr h="813792">
                <a:tc>
                  <a:txBody>
                    <a:bodyPr/>
                    <a:lstStyle/>
                    <a:p>
                      <a:r>
                        <a:rPr lang="es-ES" sz="1100" dirty="0"/>
                        <a:t>encargado</a:t>
                      </a:r>
                    </a:p>
                    <a:p>
                      <a:r>
                        <a:rPr lang="es-ES" sz="1100" dirty="0"/>
                        <a:t>De meter goles </a:t>
                      </a:r>
                    </a:p>
                    <a:p>
                      <a:endParaRPr lang="es-ES" sz="1100" dirty="0"/>
                    </a:p>
                  </a:txBody>
                  <a:tcPr/>
                </a:tc>
                <a:extLst>
                  <a:ext uri="{0D108BD9-81ED-4DB2-BD59-A6C34878D82A}">
                    <a16:rowId xmlns:a16="http://schemas.microsoft.com/office/drawing/2014/main" val="1909214482"/>
                  </a:ext>
                </a:extLst>
              </a:tr>
            </a:tbl>
          </a:graphicData>
        </a:graphic>
      </p:graphicFrame>
      <p:graphicFrame>
        <p:nvGraphicFramePr>
          <p:cNvPr id="9" name="Tabla 12">
            <a:extLst>
              <a:ext uri="{FF2B5EF4-FFF2-40B4-BE49-F238E27FC236}">
                <a16:creationId xmlns:a16="http://schemas.microsoft.com/office/drawing/2014/main" id="{EB28BB16-C87F-4E29-9965-B0126ACCA895}"/>
              </a:ext>
            </a:extLst>
          </p:cNvPr>
          <p:cNvGraphicFramePr>
            <a:graphicFrameLocks noGrp="1"/>
          </p:cNvGraphicFramePr>
          <p:nvPr>
            <p:extLst>
              <p:ext uri="{D42A27DB-BD31-4B8C-83A1-F6EECF244321}">
                <p14:modId xmlns:p14="http://schemas.microsoft.com/office/powerpoint/2010/main" val="778600846"/>
              </p:ext>
            </p:extLst>
          </p:nvPr>
        </p:nvGraphicFramePr>
        <p:xfrm>
          <a:off x="3022661" y="2083377"/>
          <a:ext cx="909361" cy="944880"/>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168554">
                <a:tc>
                  <a:txBody>
                    <a:bodyPr/>
                    <a:lstStyle/>
                    <a:p>
                      <a:r>
                        <a:rPr lang="es-ES" sz="1100" dirty="0"/>
                        <a:t>Cancha</a:t>
                      </a:r>
                    </a:p>
                  </a:txBody>
                  <a:tcPr/>
                </a:tc>
                <a:extLst>
                  <a:ext uri="{0D108BD9-81ED-4DB2-BD59-A6C34878D82A}">
                    <a16:rowId xmlns:a16="http://schemas.microsoft.com/office/drawing/2014/main" val="3730117884"/>
                  </a:ext>
                </a:extLst>
              </a:tr>
              <a:tr h="386683">
                <a:tc>
                  <a:txBody>
                    <a:bodyPr/>
                    <a:lstStyle/>
                    <a:p>
                      <a:r>
                        <a:rPr lang="es-ES" sz="1100" dirty="0"/>
                        <a:t>Largo</a:t>
                      </a:r>
                    </a:p>
                    <a:p>
                      <a:r>
                        <a:rPr lang="es-ES" sz="1100" dirty="0"/>
                        <a:t>Ancho</a:t>
                      </a:r>
                    </a:p>
                  </a:txBody>
                  <a:tcPr/>
                </a:tc>
                <a:extLst>
                  <a:ext uri="{0D108BD9-81ED-4DB2-BD59-A6C34878D82A}">
                    <a16:rowId xmlns:a16="http://schemas.microsoft.com/office/drawing/2014/main" val="1204145076"/>
                  </a:ext>
                </a:extLst>
              </a:tr>
              <a:tr h="190251">
                <a:tc>
                  <a:txBody>
                    <a:bodyPr/>
                    <a:lstStyle/>
                    <a:p>
                      <a:endParaRPr lang="es-ES" sz="1100" dirty="0"/>
                    </a:p>
                  </a:txBody>
                  <a:tcPr/>
                </a:tc>
                <a:extLst>
                  <a:ext uri="{0D108BD9-81ED-4DB2-BD59-A6C34878D82A}">
                    <a16:rowId xmlns:a16="http://schemas.microsoft.com/office/drawing/2014/main" val="1909214482"/>
                  </a:ext>
                </a:extLst>
              </a:tr>
            </a:tbl>
          </a:graphicData>
        </a:graphic>
      </p:graphicFrame>
      <p:graphicFrame>
        <p:nvGraphicFramePr>
          <p:cNvPr id="10" name="Tabla 12">
            <a:extLst>
              <a:ext uri="{FF2B5EF4-FFF2-40B4-BE49-F238E27FC236}">
                <a16:creationId xmlns:a16="http://schemas.microsoft.com/office/drawing/2014/main" id="{D3B8E39F-0841-459E-B370-568F5D35BDE0}"/>
              </a:ext>
            </a:extLst>
          </p:cNvPr>
          <p:cNvGraphicFramePr>
            <a:graphicFrameLocks noGrp="1"/>
          </p:cNvGraphicFramePr>
          <p:nvPr>
            <p:extLst>
              <p:ext uri="{D42A27DB-BD31-4B8C-83A1-F6EECF244321}">
                <p14:modId xmlns:p14="http://schemas.microsoft.com/office/powerpoint/2010/main" val="1718987230"/>
              </p:ext>
            </p:extLst>
          </p:nvPr>
        </p:nvGraphicFramePr>
        <p:xfrm>
          <a:off x="5129859" y="2051018"/>
          <a:ext cx="909361" cy="1897544"/>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Medio campista</a:t>
                      </a:r>
                    </a:p>
                  </a:txBody>
                  <a:tcPr/>
                </a:tc>
                <a:extLst>
                  <a:ext uri="{0D108BD9-81ED-4DB2-BD59-A6C34878D82A}">
                    <a16:rowId xmlns:a16="http://schemas.microsoft.com/office/drawing/2014/main" val="3730117884"/>
                  </a:ext>
                </a:extLst>
              </a:tr>
              <a:tr h="373544">
                <a:tc>
                  <a:txBody>
                    <a:bodyPr/>
                    <a:lstStyle/>
                    <a:p>
                      <a:endParaRPr lang="es-ES" sz="1100" dirty="0"/>
                    </a:p>
                  </a:txBody>
                  <a:tcPr/>
                </a:tc>
                <a:extLst>
                  <a:ext uri="{0D108BD9-81ED-4DB2-BD59-A6C34878D82A}">
                    <a16:rowId xmlns:a16="http://schemas.microsoft.com/office/drawing/2014/main" val="1204145076"/>
                  </a:ext>
                </a:extLst>
              </a:tr>
              <a:tr h="813792">
                <a:tc>
                  <a:txBody>
                    <a:bodyPr/>
                    <a:lstStyle/>
                    <a:p>
                      <a:r>
                        <a:rPr lang="es-ES" sz="1100" dirty="0"/>
                        <a:t>realizar </a:t>
                      </a:r>
                    </a:p>
                    <a:p>
                      <a:r>
                        <a:rPr lang="es-ES" sz="1100" dirty="0"/>
                        <a:t>el juego</a:t>
                      </a:r>
                    </a:p>
                    <a:p>
                      <a:r>
                        <a:rPr lang="es-ES" sz="1100" dirty="0"/>
                        <a:t>creativo</a:t>
                      </a:r>
                    </a:p>
                    <a:p>
                      <a:r>
                        <a:rPr lang="es-ES" sz="1100" dirty="0"/>
                        <a:t>conectar líneas</a:t>
                      </a:r>
                    </a:p>
                    <a:p>
                      <a:endParaRPr lang="es-ES" sz="1100" dirty="0"/>
                    </a:p>
                  </a:txBody>
                  <a:tcPr/>
                </a:tc>
                <a:extLst>
                  <a:ext uri="{0D108BD9-81ED-4DB2-BD59-A6C34878D82A}">
                    <a16:rowId xmlns:a16="http://schemas.microsoft.com/office/drawing/2014/main" val="1909214482"/>
                  </a:ext>
                </a:extLst>
              </a:tr>
            </a:tbl>
          </a:graphicData>
        </a:graphic>
      </p:graphicFrame>
      <p:graphicFrame>
        <p:nvGraphicFramePr>
          <p:cNvPr id="11" name="Tabla 12">
            <a:extLst>
              <a:ext uri="{FF2B5EF4-FFF2-40B4-BE49-F238E27FC236}">
                <a16:creationId xmlns:a16="http://schemas.microsoft.com/office/drawing/2014/main" id="{EC9CF60D-2752-47CB-B8E2-D4B3806BF0CE}"/>
              </a:ext>
            </a:extLst>
          </p:cNvPr>
          <p:cNvGraphicFramePr>
            <a:graphicFrameLocks noGrp="1"/>
          </p:cNvGraphicFramePr>
          <p:nvPr>
            <p:extLst>
              <p:ext uri="{D42A27DB-BD31-4B8C-83A1-F6EECF244321}">
                <p14:modId xmlns:p14="http://schemas.microsoft.com/office/powerpoint/2010/main" val="762694733"/>
              </p:ext>
            </p:extLst>
          </p:nvPr>
        </p:nvGraphicFramePr>
        <p:xfrm>
          <a:off x="6152782" y="2051018"/>
          <a:ext cx="909361" cy="1729904"/>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Defensa central</a:t>
                      </a:r>
                    </a:p>
                  </a:txBody>
                  <a:tcPr/>
                </a:tc>
                <a:extLst>
                  <a:ext uri="{0D108BD9-81ED-4DB2-BD59-A6C34878D82A}">
                    <a16:rowId xmlns:a16="http://schemas.microsoft.com/office/drawing/2014/main" val="3730117884"/>
                  </a:ext>
                </a:extLst>
              </a:tr>
              <a:tr h="373544">
                <a:tc>
                  <a:txBody>
                    <a:bodyPr/>
                    <a:lstStyle/>
                    <a:p>
                      <a:endParaRPr lang="es-ES" sz="1100" dirty="0"/>
                    </a:p>
                  </a:txBody>
                  <a:tcPr/>
                </a:tc>
                <a:extLst>
                  <a:ext uri="{0D108BD9-81ED-4DB2-BD59-A6C34878D82A}">
                    <a16:rowId xmlns:a16="http://schemas.microsoft.com/office/drawing/2014/main" val="1204145076"/>
                  </a:ext>
                </a:extLst>
              </a:tr>
              <a:tr h="813792">
                <a:tc>
                  <a:txBody>
                    <a:bodyPr/>
                    <a:lstStyle/>
                    <a:p>
                      <a:r>
                        <a:rPr lang="es-ES" sz="1100" dirty="0"/>
                        <a:t>encargado de defender su arco desde el centro</a:t>
                      </a:r>
                    </a:p>
                  </a:txBody>
                  <a:tcPr/>
                </a:tc>
                <a:extLst>
                  <a:ext uri="{0D108BD9-81ED-4DB2-BD59-A6C34878D82A}">
                    <a16:rowId xmlns:a16="http://schemas.microsoft.com/office/drawing/2014/main" val="1909214482"/>
                  </a:ext>
                </a:extLst>
              </a:tr>
            </a:tbl>
          </a:graphicData>
        </a:graphic>
      </p:graphicFrame>
      <p:graphicFrame>
        <p:nvGraphicFramePr>
          <p:cNvPr id="12" name="Tabla 12">
            <a:extLst>
              <a:ext uri="{FF2B5EF4-FFF2-40B4-BE49-F238E27FC236}">
                <a16:creationId xmlns:a16="http://schemas.microsoft.com/office/drawing/2014/main" id="{D73EEF78-EE7D-4BFB-8395-4B70E2F1D48B}"/>
              </a:ext>
            </a:extLst>
          </p:cNvPr>
          <p:cNvGraphicFramePr>
            <a:graphicFrameLocks noGrp="1"/>
          </p:cNvGraphicFramePr>
          <p:nvPr>
            <p:extLst>
              <p:ext uri="{D42A27DB-BD31-4B8C-83A1-F6EECF244321}">
                <p14:modId xmlns:p14="http://schemas.microsoft.com/office/powerpoint/2010/main" val="3541869239"/>
              </p:ext>
            </p:extLst>
          </p:nvPr>
        </p:nvGraphicFramePr>
        <p:xfrm>
          <a:off x="4220498" y="4061384"/>
          <a:ext cx="909361" cy="1614056"/>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Defensa lateral</a:t>
                      </a:r>
                    </a:p>
                  </a:txBody>
                  <a:tcPr/>
                </a:tc>
                <a:extLst>
                  <a:ext uri="{0D108BD9-81ED-4DB2-BD59-A6C34878D82A}">
                    <a16:rowId xmlns:a16="http://schemas.microsoft.com/office/drawing/2014/main" val="3730117884"/>
                  </a:ext>
                </a:extLst>
              </a:tr>
              <a:tr h="373544">
                <a:tc>
                  <a:txBody>
                    <a:bodyPr/>
                    <a:lstStyle/>
                    <a:p>
                      <a:endParaRPr lang="es-ES" sz="1100" dirty="0"/>
                    </a:p>
                  </a:txBody>
                  <a:tcPr/>
                </a:tc>
                <a:extLst>
                  <a:ext uri="{0D108BD9-81ED-4DB2-BD59-A6C34878D82A}">
                    <a16:rowId xmlns:a16="http://schemas.microsoft.com/office/drawing/2014/main" val="1204145076"/>
                  </a:ext>
                </a:extLst>
              </a:tr>
              <a:tr h="813792">
                <a:tc>
                  <a:txBody>
                    <a:bodyPr/>
                    <a:lstStyle/>
                    <a:p>
                      <a:r>
                        <a:rPr lang="es-ES" sz="1100" dirty="0"/>
                        <a:t>encargado de defender su arco por las laterales</a:t>
                      </a:r>
                    </a:p>
                  </a:txBody>
                  <a:tcPr/>
                </a:tc>
                <a:extLst>
                  <a:ext uri="{0D108BD9-81ED-4DB2-BD59-A6C34878D82A}">
                    <a16:rowId xmlns:a16="http://schemas.microsoft.com/office/drawing/2014/main" val="1909214482"/>
                  </a:ext>
                </a:extLst>
              </a:tr>
            </a:tbl>
          </a:graphicData>
        </a:graphic>
      </p:graphicFrame>
      <p:graphicFrame>
        <p:nvGraphicFramePr>
          <p:cNvPr id="13" name="Tabla 12">
            <a:extLst>
              <a:ext uri="{FF2B5EF4-FFF2-40B4-BE49-F238E27FC236}">
                <a16:creationId xmlns:a16="http://schemas.microsoft.com/office/drawing/2014/main" id="{4810C73E-0E07-4FCA-959B-E7668F394359}"/>
              </a:ext>
            </a:extLst>
          </p:cNvPr>
          <p:cNvGraphicFramePr>
            <a:graphicFrameLocks noGrp="1"/>
          </p:cNvGraphicFramePr>
          <p:nvPr>
            <p:extLst>
              <p:ext uri="{D42A27DB-BD31-4B8C-83A1-F6EECF244321}">
                <p14:modId xmlns:p14="http://schemas.microsoft.com/office/powerpoint/2010/main" val="3907031429"/>
              </p:ext>
            </p:extLst>
          </p:nvPr>
        </p:nvGraphicFramePr>
        <p:xfrm>
          <a:off x="5352817" y="4061384"/>
          <a:ext cx="909361" cy="1446416"/>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241500467"/>
                    </a:ext>
                  </a:extLst>
                </a:gridCol>
              </a:tblGrid>
              <a:tr h="226794">
                <a:tc>
                  <a:txBody>
                    <a:bodyPr/>
                    <a:lstStyle/>
                    <a:p>
                      <a:r>
                        <a:rPr lang="es-ES" sz="1100" dirty="0"/>
                        <a:t>Portero</a:t>
                      </a:r>
                    </a:p>
                  </a:txBody>
                  <a:tcPr/>
                </a:tc>
                <a:extLst>
                  <a:ext uri="{0D108BD9-81ED-4DB2-BD59-A6C34878D82A}">
                    <a16:rowId xmlns:a16="http://schemas.microsoft.com/office/drawing/2014/main" val="3730117884"/>
                  </a:ext>
                </a:extLst>
              </a:tr>
              <a:tr h="373544">
                <a:tc>
                  <a:txBody>
                    <a:bodyPr/>
                    <a:lstStyle/>
                    <a:p>
                      <a:endParaRPr lang="es-ES" sz="1100" dirty="0"/>
                    </a:p>
                  </a:txBody>
                  <a:tcPr/>
                </a:tc>
                <a:extLst>
                  <a:ext uri="{0D108BD9-81ED-4DB2-BD59-A6C34878D82A}">
                    <a16:rowId xmlns:a16="http://schemas.microsoft.com/office/drawing/2014/main" val="1204145076"/>
                  </a:ext>
                </a:extLst>
              </a:tr>
              <a:tr h="813792">
                <a:tc>
                  <a:txBody>
                    <a:bodyPr/>
                    <a:lstStyle/>
                    <a:p>
                      <a:r>
                        <a:rPr lang="es-ES" sz="1100" dirty="0"/>
                        <a:t>Encargado de detener los tiros del contrario</a:t>
                      </a:r>
                    </a:p>
                  </a:txBody>
                  <a:tcPr/>
                </a:tc>
                <a:extLst>
                  <a:ext uri="{0D108BD9-81ED-4DB2-BD59-A6C34878D82A}">
                    <a16:rowId xmlns:a16="http://schemas.microsoft.com/office/drawing/2014/main" val="1909214482"/>
                  </a:ext>
                </a:extLst>
              </a:tr>
            </a:tbl>
          </a:graphicData>
        </a:graphic>
      </p:graphicFrame>
      <p:graphicFrame>
        <p:nvGraphicFramePr>
          <p:cNvPr id="3" name="Tabla 21">
            <a:extLst>
              <a:ext uri="{FF2B5EF4-FFF2-40B4-BE49-F238E27FC236}">
                <a16:creationId xmlns:a16="http://schemas.microsoft.com/office/drawing/2014/main" id="{DBCAEBDE-65A7-44FC-85F3-AB19153004B7}"/>
              </a:ext>
            </a:extLst>
          </p:cNvPr>
          <p:cNvGraphicFramePr>
            <a:graphicFrameLocks noGrp="1"/>
          </p:cNvGraphicFramePr>
          <p:nvPr>
            <p:extLst>
              <p:ext uri="{D42A27DB-BD31-4B8C-83A1-F6EECF244321}">
                <p14:modId xmlns:p14="http://schemas.microsoft.com/office/powerpoint/2010/main" val="2371450245"/>
              </p:ext>
            </p:extLst>
          </p:nvPr>
        </p:nvGraphicFramePr>
        <p:xfrm>
          <a:off x="6413589" y="4061384"/>
          <a:ext cx="648554" cy="300296"/>
        </p:xfrm>
        <a:graphic>
          <a:graphicData uri="http://schemas.openxmlformats.org/drawingml/2006/table">
            <a:tbl>
              <a:tblPr firstRow="1" bandRow="1">
                <a:tableStyleId>{7DF18680-E054-41AD-8BC1-D1AEF772440D}</a:tableStyleId>
              </a:tblPr>
              <a:tblGrid>
                <a:gridCol w="648554">
                  <a:extLst>
                    <a:ext uri="{9D8B030D-6E8A-4147-A177-3AD203B41FA5}">
                      <a16:colId xmlns:a16="http://schemas.microsoft.com/office/drawing/2014/main" val="3901860168"/>
                    </a:ext>
                  </a:extLst>
                </a:gridCol>
              </a:tblGrid>
              <a:tr h="300296">
                <a:tc>
                  <a:txBody>
                    <a:bodyPr/>
                    <a:lstStyle/>
                    <a:p>
                      <a:r>
                        <a:rPr lang="es-ES" sz="1100" dirty="0"/>
                        <a:t>Equipo</a:t>
                      </a:r>
                    </a:p>
                  </a:txBody>
                  <a:tcPr/>
                </a:tc>
                <a:extLst>
                  <a:ext uri="{0D108BD9-81ED-4DB2-BD59-A6C34878D82A}">
                    <a16:rowId xmlns:a16="http://schemas.microsoft.com/office/drawing/2014/main" val="3472996974"/>
                  </a:ext>
                </a:extLst>
              </a:tr>
            </a:tbl>
          </a:graphicData>
        </a:graphic>
      </p:graphicFrame>
      <p:graphicFrame>
        <p:nvGraphicFramePr>
          <p:cNvPr id="22" name="Tabla 21">
            <a:extLst>
              <a:ext uri="{FF2B5EF4-FFF2-40B4-BE49-F238E27FC236}">
                <a16:creationId xmlns:a16="http://schemas.microsoft.com/office/drawing/2014/main" id="{18CE87EB-0408-4111-A2C2-7F5E6B7B7F63}"/>
              </a:ext>
            </a:extLst>
          </p:cNvPr>
          <p:cNvGraphicFramePr>
            <a:graphicFrameLocks noGrp="1"/>
          </p:cNvGraphicFramePr>
          <p:nvPr>
            <p:extLst>
              <p:ext uri="{D42A27DB-BD31-4B8C-83A1-F6EECF244321}">
                <p14:modId xmlns:p14="http://schemas.microsoft.com/office/powerpoint/2010/main" val="3947674059"/>
              </p:ext>
            </p:extLst>
          </p:nvPr>
        </p:nvGraphicFramePr>
        <p:xfrm>
          <a:off x="874608" y="4320569"/>
          <a:ext cx="1383876" cy="317788"/>
        </p:xfrm>
        <a:graphic>
          <a:graphicData uri="http://schemas.openxmlformats.org/drawingml/2006/table">
            <a:tbl>
              <a:tblPr firstRow="1" bandRow="1">
                <a:tableStyleId>{7DF18680-E054-41AD-8BC1-D1AEF772440D}</a:tableStyleId>
              </a:tblPr>
              <a:tblGrid>
                <a:gridCol w="1383876">
                  <a:extLst>
                    <a:ext uri="{9D8B030D-6E8A-4147-A177-3AD203B41FA5}">
                      <a16:colId xmlns:a16="http://schemas.microsoft.com/office/drawing/2014/main" val="3901860168"/>
                    </a:ext>
                  </a:extLst>
                </a:gridCol>
              </a:tblGrid>
              <a:tr h="317788">
                <a:tc>
                  <a:txBody>
                    <a:bodyPr/>
                    <a:lstStyle/>
                    <a:p>
                      <a:r>
                        <a:rPr lang="es-ES" sz="1100" dirty="0"/>
                        <a:t>Lapsos de tiempo</a:t>
                      </a:r>
                    </a:p>
                  </a:txBody>
                  <a:tcPr/>
                </a:tc>
                <a:extLst>
                  <a:ext uri="{0D108BD9-81ED-4DB2-BD59-A6C34878D82A}">
                    <a16:rowId xmlns:a16="http://schemas.microsoft.com/office/drawing/2014/main" val="3472996974"/>
                  </a:ext>
                </a:extLst>
              </a:tr>
            </a:tbl>
          </a:graphicData>
        </a:graphic>
      </p:graphicFrame>
      <p:graphicFrame>
        <p:nvGraphicFramePr>
          <p:cNvPr id="23" name="Tabla 22">
            <a:extLst>
              <a:ext uri="{FF2B5EF4-FFF2-40B4-BE49-F238E27FC236}">
                <a16:creationId xmlns:a16="http://schemas.microsoft.com/office/drawing/2014/main" id="{B54BA5F5-8D0B-44DF-8E10-9AA3CBF900AA}"/>
              </a:ext>
            </a:extLst>
          </p:cNvPr>
          <p:cNvGraphicFramePr>
            <a:graphicFrameLocks noGrp="1"/>
          </p:cNvGraphicFramePr>
          <p:nvPr>
            <p:extLst>
              <p:ext uri="{D42A27DB-BD31-4B8C-83A1-F6EECF244321}">
                <p14:modId xmlns:p14="http://schemas.microsoft.com/office/powerpoint/2010/main" val="3466216287"/>
              </p:ext>
            </p:extLst>
          </p:nvPr>
        </p:nvGraphicFramePr>
        <p:xfrm>
          <a:off x="1055984" y="5217567"/>
          <a:ext cx="1066800" cy="317788"/>
        </p:xfrm>
        <a:graphic>
          <a:graphicData uri="http://schemas.openxmlformats.org/drawingml/2006/table">
            <a:tbl>
              <a:tblPr firstRow="1" bandRow="1">
                <a:tableStyleId>{7DF18680-E054-41AD-8BC1-D1AEF772440D}</a:tableStyleId>
              </a:tblPr>
              <a:tblGrid>
                <a:gridCol w="1066800">
                  <a:extLst>
                    <a:ext uri="{9D8B030D-6E8A-4147-A177-3AD203B41FA5}">
                      <a16:colId xmlns:a16="http://schemas.microsoft.com/office/drawing/2014/main" val="3901860168"/>
                    </a:ext>
                  </a:extLst>
                </a:gridCol>
              </a:tblGrid>
              <a:tr h="317788">
                <a:tc>
                  <a:txBody>
                    <a:bodyPr/>
                    <a:lstStyle/>
                    <a:p>
                      <a:r>
                        <a:rPr lang="es-ES" sz="1100" dirty="0"/>
                        <a:t>Cronometro</a:t>
                      </a:r>
                    </a:p>
                  </a:txBody>
                  <a:tcPr/>
                </a:tc>
                <a:extLst>
                  <a:ext uri="{0D108BD9-81ED-4DB2-BD59-A6C34878D82A}">
                    <a16:rowId xmlns:a16="http://schemas.microsoft.com/office/drawing/2014/main" val="3472996974"/>
                  </a:ext>
                </a:extLst>
              </a:tr>
            </a:tbl>
          </a:graphicData>
        </a:graphic>
      </p:graphicFrame>
      <p:sp>
        <p:nvSpPr>
          <p:cNvPr id="24" name="CuadroTexto 23">
            <a:extLst>
              <a:ext uri="{FF2B5EF4-FFF2-40B4-BE49-F238E27FC236}">
                <a16:creationId xmlns:a16="http://schemas.microsoft.com/office/drawing/2014/main" id="{92E395D6-D480-4E71-9F52-A6386DF9D342}"/>
              </a:ext>
            </a:extLst>
          </p:cNvPr>
          <p:cNvSpPr txBox="1"/>
          <p:nvPr/>
        </p:nvSpPr>
        <p:spPr>
          <a:xfrm>
            <a:off x="2324003" y="4160061"/>
            <a:ext cx="1528354" cy="600164"/>
          </a:xfrm>
          <a:prstGeom prst="rect">
            <a:avLst/>
          </a:prstGeom>
          <a:noFill/>
        </p:spPr>
        <p:txBody>
          <a:bodyPr wrap="square" rtlCol="0">
            <a:spAutoFit/>
          </a:bodyPr>
          <a:lstStyle/>
          <a:p>
            <a:r>
              <a:rPr lang="es-ES" sz="1100" dirty="0"/>
              <a:t>30 minutos amateur</a:t>
            </a:r>
          </a:p>
          <a:p>
            <a:r>
              <a:rPr lang="es-ES" sz="1100" dirty="0"/>
              <a:t>45 minutos profesional e internacional</a:t>
            </a:r>
          </a:p>
        </p:txBody>
      </p:sp>
      <p:sp>
        <p:nvSpPr>
          <p:cNvPr id="25" name="CuadroTexto 24">
            <a:extLst>
              <a:ext uri="{FF2B5EF4-FFF2-40B4-BE49-F238E27FC236}">
                <a16:creationId xmlns:a16="http://schemas.microsoft.com/office/drawing/2014/main" id="{CA0B6E2E-D3AC-4204-B1C5-B98441A9DD50}"/>
              </a:ext>
            </a:extLst>
          </p:cNvPr>
          <p:cNvSpPr txBox="1"/>
          <p:nvPr/>
        </p:nvSpPr>
        <p:spPr>
          <a:xfrm>
            <a:off x="2258484" y="4915848"/>
            <a:ext cx="1528354" cy="938719"/>
          </a:xfrm>
          <a:prstGeom prst="rect">
            <a:avLst/>
          </a:prstGeom>
          <a:noFill/>
        </p:spPr>
        <p:txBody>
          <a:bodyPr wrap="square" rtlCol="0">
            <a:spAutoFit/>
          </a:bodyPr>
          <a:lstStyle/>
          <a:p>
            <a:r>
              <a:rPr lang="es-ES" sz="1100" dirty="0"/>
              <a:t>2 tiempos de 30 o de 45 minutos con un medio tiempo de 15.</a:t>
            </a:r>
          </a:p>
          <a:p>
            <a:r>
              <a:rPr lang="es-ES" sz="1100" dirty="0"/>
              <a:t>Tiempo extra según se pierda.</a:t>
            </a:r>
          </a:p>
        </p:txBody>
      </p:sp>
      <p:graphicFrame>
        <p:nvGraphicFramePr>
          <p:cNvPr id="26" name="Tabla 21">
            <a:extLst>
              <a:ext uri="{FF2B5EF4-FFF2-40B4-BE49-F238E27FC236}">
                <a16:creationId xmlns:a16="http://schemas.microsoft.com/office/drawing/2014/main" id="{542894C9-B08C-415E-AD50-24C1D21D59B7}"/>
              </a:ext>
            </a:extLst>
          </p:cNvPr>
          <p:cNvGraphicFramePr>
            <a:graphicFrameLocks noGrp="1"/>
          </p:cNvGraphicFramePr>
          <p:nvPr>
            <p:extLst>
              <p:ext uri="{D42A27DB-BD31-4B8C-83A1-F6EECF244321}">
                <p14:modId xmlns:p14="http://schemas.microsoft.com/office/powerpoint/2010/main" val="3571369299"/>
              </p:ext>
            </p:extLst>
          </p:nvPr>
        </p:nvGraphicFramePr>
        <p:xfrm>
          <a:off x="6397878" y="4439095"/>
          <a:ext cx="648554" cy="300296"/>
        </p:xfrm>
        <a:graphic>
          <a:graphicData uri="http://schemas.openxmlformats.org/drawingml/2006/table">
            <a:tbl>
              <a:tblPr firstRow="1" bandRow="1">
                <a:tableStyleId>{7DF18680-E054-41AD-8BC1-D1AEF772440D}</a:tableStyleId>
              </a:tblPr>
              <a:tblGrid>
                <a:gridCol w="648554">
                  <a:extLst>
                    <a:ext uri="{9D8B030D-6E8A-4147-A177-3AD203B41FA5}">
                      <a16:colId xmlns:a16="http://schemas.microsoft.com/office/drawing/2014/main" val="3901860168"/>
                    </a:ext>
                  </a:extLst>
                </a:gridCol>
              </a:tblGrid>
              <a:tr h="300296">
                <a:tc>
                  <a:txBody>
                    <a:bodyPr/>
                    <a:lstStyle/>
                    <a:p>
                      <a:r>
                        <a:rPr lang="es-ES" sz="1100" dirty="0"/>
                        <a:t>Tiro</a:t>
                      </a:r>
                    </a:p>
                  </a:txBody>
                  <a:tcPr/>
                </a:tc>
                <a:extLst>
                  <a:ext uri="{0D108BD9-81ED-4DB2-BD59-A6C34878D82A}">
                    <a16:rowId xmlns:a16="http://schemas.microsoft.com/office/drawing/2014/main" val="3472996974"/>
                  </a:ext>
                </a:extLst>
              </a:tr>
            </a:tbl>
          </a:graphicData>
        </a:graphic>
      </p:graphicFrame>
      <p:graphicFrame>
        <p:nvGraphicFramePr>
          <p:cNvPr id="27" name="Tabla 21">
            <a:extLst>
              <a:ext uri="{FF2B5EF4-FFF2-40B4-BE49-F238E27FC236}">
                <a16:creationId xmlns:a16="http://schemas.microsoft.com/office/drawing/2014/main" id="{1C561589-E714-4E4C-8398-F3AA9D6BF14B}"/>
              </a:ext>
            </a:extLst>
          </p:cNvPr>
          <p:cNvGraphicFramePr>
            <a:graphicFrameLocks noGrp="1"/>
          </p:cNvGraphicFramePr>
          <p:nvPr>
            <p:extLst>
              <p:ext uri="{D42A27DB-BD31-4B8C-83A1-F6EECF244321}">
                <p14:modId xmlns:p14="http://schemas.microsoft.com/office/powerpoint/2010/main" val="2164496627"/>
              </p:ext>
            </p:extLst>
          </p:nvPr>
        </p:nvGraphicFramePr>
        <p:xfrm>
          <a:off x="6428866" y="4847112"/>
          <a:ext cx="815242" cy="300296"/>
        </p:xfrm>
        <a:graphic>
          <a:graphicData uri="http://schemas.openxmlformats.org/drawingml/2006/table">
            <a:tbl>
              <a:tblPr firstRow="1" bandRow="1">
                <a:tableStyleId>{7DF18680-E054-41AD-8BC1-D1AEF772440D}</a:tableStyleId>
              </a:tblPr>
              <a:tblGrid>
                <a:gridCol w="815242">
                  <a:extLst>
                    <a:ext uri="{9D8B030D-6E8A-4147-A177-3AD203B41FA5}">
                      <a16:colId xmlns:a16="http://schemas.microsoft.com/office/drawing/2014/main" val="3901860168"/>
                    </a:ext>
                  </a:extLst>
                </a:gridCol>
              </a:tblGrid>
              <a:tr h="300296">
                <a:tc>
                  <a:txBody>
                    <a:bodyPr/>
                    <a:lstStyle/>
                    <a:p>
                      <a:r>
                        <a:rPr lang="es-ES" sz="1100" dirty="0"/>
                        <a:t>Portería</a:t>
                      </a:r>
                    </a:p>
                  </a:txBody>
                  <a:tcPr/>
                </a:tc>
                <a:extLst>
                  <a:ext uri="{0D108BD9-81ED-4DB2-BD59-A6C34878D82A}">
                    <a16:rowId xmlns:a16="http://schemas.microsoft.com/office/drawing/2014/main" val="3472996974"/>
                  </a:ext>
                </a:extLst>
              </a:tr>
            </a:tbl>
          </a:graphicData>
        </a:graphic>
      </p:graphicFrame>
      <p:graphicFrame>
        <p:nvGraphicFramePr>
          <p:cNvPr id="28" name="Tabla 21">
            <a:extLst>
              <a:ext uri="{FF2B5EF4-FFF2-40B4-BE49-F238E27FC236}">
                <a16:creationId xmlns:a16="http://schemas.microsoft.com/office/drawing/2014/main" id="{B57F9BBD-8431-4F46-B7F9-BE276FE2CF3E}"/>
              </a:ext>
            </a:extLst>
          </p:cNvPr>
          <p:cNvGraphicFramePr>
            <a:graphicFrameLocks noGrp="1"/>
          </p:cNvGraphicFramePr>
          <p:nvPr>
            <p:extLst>
              <p:ext uri="{D42A27DB-BD31-4B8C-83A1-F6EECF244321}">
                <p14:modId xmlns:p14="http://schemas.microsoft.com/office/powerpoint/2010/main" val="3221123604"/>
              </p:ext>
            </p:extLst>
          </p:nvPr>
        </p:nvGraphicFramePr>
        <p:xfrm>
          <a:off x="6428866" y="5235059"/>
          <a:ext cx="648554" cy="300296"/>
        </p:xfrm>
        <a:graphic>
          <a:graphicData uri="http://schemas.openxmlformats.org/drawingml/2006/table">
            <a:tbl>
              <a:tblPr firstRow="1" bandRow="1">
                <a:tableStyleId>{7DF18680-E054-41AD-8BC1-D1AEF772440D}</a:tableStyleId>
              </a:tblPr>
              <a:tblGrid>
                <a:gridCol w="648554">
                  <a:extLst>
                    <a:ext uri="{9D8B030D-6E8A-4147-A177-3AD203B41FA5}">
                      <a16:colId xmlns:a16="http://schemas.microsoft.com/office/drawing/2014/main" val="3901860168"/>
                    </a:ext>
                  </a:extLst>
                </a:gridCol>
              </a:tblGrid>
              <a:tr h="300296">
                <a:tc>
                  <a:txBody>
                    <a:bodyPr/>
                    <a:lstStyle/>
                    <a:p>
                      <a:r>
                        <a:rPr lang="es-ES" sz="1100" dirty="0"/>
                        <a:t>Faul</a:t>
                      </a:r>
                    </a:p>
                  </a:txBody>
                  <a:tcPr/>
                </a:tc>
                <a:extLst>
                  <a:ext uri="{0D108BD9-81ED-4DB2-BD59-A6C34878D82A}">
                    <a16:rowId xmlns:a16="http://schemas.microsoft.com/office/drawing/2014/main" val="3472996974"/>
                  </a:ext>
                </a:extLst>
              </a:tr>
            </a:tbl>
          </a:graphicData>
        </a:graphic>
      </p:graphicFrame>
      <p:graphicFrame>
        <p:nvGraphicFramePr>
          <p:cNvPr id="29" name="Tabla 21">
            <a:extLst>
              <a:ext uri="{FF2B5EF4-FFF2-40B4-BE49-F238E27FC236}">
                <a16:creationId xmlns:a16="http://schemas.microsoft.com/office/drawing/2014/main" id="{E8736895-BAD1-4298-A275-652E45D8536C}"/>
              </a:ext>
            </a:extLst>
          </p:cNvPr>
          <p:cNvGraphicFramePr>
            <a:graphicFrameLocks noGrp="1"/>
          </p:cNvGraphicFramePr>
          <p:nvPr>
            <p:extLst>
              <p:ext uri="{D42A27DB-BD31-4B8C-83A1-F6EECF244321}">
                <p14:modId xmlns:p14="http://schemas.microsoft.com/office/powerpoint/2010/main" val="296007475"/>
              </p:ext>
            </p:extLst>
          </p:nvPr>
        </p:nvGraphicFramePr>
        <p:xfrm>
          <a:off x="7365012" y="4061384"/>
          <a:ext cx="909360" cy="300296"/>
        </p:xfrm>
        <a:graphic>
          <a:graphicData uri="http://schemas.openxmlformats.org/drawingml/2006/table">
            <a:tbl>
              <a:tblPr firstRow="1" bandRow="1">
                <a:tableStyleId>{7DF18680-E054-41AD-8BC1-D1AEF772440D}</a:tableStyleId>
              </a:tblPr>
              <a:tblGrid>
                <a:gridCol w="909360">
                  <a:extLst>
                    <a:ext uri="{9D8B030D-6E8A-4147-A177-3AD203B41FA5}">
                      <a16:colId xmlns:a16="http://schemas.microsoft.com/office/drawing/2014/main" val="3901860168"/>
                    </a:ext>
                  </a:extLst>
                </a:gridCol>
              </a:tblGrid>
              <a:tr h="300296">
                <a:tc>
                  <a:txBody>
                    <a:bodyPr/>
                    <a:lstStyle/>
                    <a:p>
                      <a:r>
                        <a:rPr lang="es-ES" sz="1100" dirty="0"/>
                        <a:t>Tarjetas</a:t>
                      </a:r>
                    </a:p>
                  </a:txBody>
                  <a:tcPr/>
                </a:tc>
                <a:extLst>
                  <a:ext uri="{0D108BD9-81ED-4DB2-BD59-A6C34878D82A}">
                    <a16:rowId xmlns:a16="http://schemas.microsoft.com/office/drawing/2014/main" val="3472996974"/>
                  </a:ext>
                </a:extLst>
              </a:tr>
            </a:tbl>
          </a:graphicData>
        </a:graphic>
      </p:graphicFrame>
      <p:graphicFrame>
        <p:nvGraphicFramePr>
          <p:cNvPr id="30" name="Tabla 21">
            <a:extLst>
              <a:ext uri="{FF2B5EF4-FFF2-40B4-BE49-F238E27FC236}">
                <a16:creationId xmlns:a16="http://schemas.microsoft.com/office/drawing/2014/main" id="{96B85E67-79F0-4E93-AC8C-9A5C9AEE609A}"/>
              </a:ext>
            </a:extLst>
          </p:cNvPr>
          <p:cNvGraphicFramePr>
            <a:graphicFrameLocks noGrp="1"/>
          </p:cNvGraphicFramePr>
          <p:nvPr>
            <p:extLst>
              <p:ext uri="{D42A27DB-BD31-4B8C-83A1-F6EECF244321}">
                <p14:modId xmlns:p14="http://schemas.microsoft.com/office/powerpoint/2010/main" val="1908379683"/>
              </p:ext>
            </p:extLst>
          </p:nvPr>
        </p:nvGraphicFramePr>
        <p:xfrm>
          <a:off x="7349301" y="4439095"/>
          <a:ext cx="909360" cy="300296"/>
        </p:xfrm>
        <a:graphic>
          <a:graphicData uri="http://schemas.openxmlformats.org/drawingml/2006/table">
            <a:tbl>
              <a:tblPr firstRow="1" bandRow="1">
                <a:tableStyleId>{7DF18680-E054-41AD-8BC1-D1AEF772440D}</a:tableStyleId>
              </a:tblPr>
              <a:tblGrid>
                <a:gridCol w="909360">
                  <a:extLst>
                    <a:ext uri="{9D8B030D-6E8A-4147-A177-3AD203B41FA5}">
                      <a16:colId xmlns:a16="http://schemas.microsoft.com/office/drawing/2014/main" val="3901860168"/>
                    </a:ext>
                  </a:extLst>
                </a:gridCol>
              </a:tblGrid>
              <a:tr h="300296">
                <a:tc>
                  <a:txBody>
                    <a:bodyPr/>
                    <a:lstStyle/>
                    <a:p>
                      <a:r>
                        <a:rPr lang="es-ES" sz="1100" dirty="0"/>
                        <a:t>Tiro Penal</a:t>
                      </a:r>
                    </a:p>
                  </a:txBody>
                  <a:tcPr/>
                </a:tc>
                <a:extLst>
                  <a:ext uri="{0D108BD9-81ED-4DB2-BD59-A6C34878D82A}">
                    <a16:rowId xmlns:a16="http://schemas.microsoft.com/office/drawing/2014/main" val="3472996974"/>
                  </a:ext>
                </a:extLst>
              </a:tr>
            </a:tbl>
          </a:graphicData>
        </a:graphic>
      </p:graphicFrame>
      <p:graphicFrame>
        <p:nvGraphicFramePr>
          <p:cNvPr id="31" name="Tabla 21">
            <a:extLst>
              <a:ext uri="{FF2B5EF4-FFF2-40B4-BE49-F238E27FC236}">
                <a16:creationId xmlns:a16="http://schemas.microsoft.com/office/drawing/2014/main" id="{064280EF-9BBB-49B3-952F-4066C56664F7}"/>
              </a:ext>
            </a:extLst>
          </p:cNvPr>
          <p:cNvGraphicFramePr>
            <a:graphicFrameLocks noGrp="1"/>
          </p:cNvGraphicFramePr>
          <p:nvPr>
            <p:extLst>
              <p:ext uri="{D42A27DB-BD31-4B8C-83A1-F6EECF244321}">
                <p14:modId xmlns:p14="http://schemas.microsoft.com/office/powerpoint/2010/main" val="155075629"/>
              </p:ext>
            </p:extLst>
          </p:nvPr>
        </p:nvGraphicFramePr>
        <p:xfrm>
          <a:off x="7380288" y="4847112"/>
          <a:ext cx="894083" cy="300296"/>
        </p:xfrm>
        <a:graphic>
          <a:graphicData uri="http://schemas.openxmlformats.org/drawingml/2006/table">
            <a:tbl>
              <a:tblPr firstRow="1" bandRow="1">
                <a:tableStyleId>{7DF18680-E054-41AD-8BC1-D1AEF772440D}</a:tableStyleId>
              </a:tblPr>
              <a:tblGrid>
                <a:gridCol w="894083">
                  <a:extLst>
                    <a:ext uri="{9D8B030D-6E8A-4147-A177-3AD203B41FA5}">
                      <a16:colId xmlns:a16="http://schemas.microsoft.com/office/drawing/2014/main" val="3901860168"/>
                    </a:ext>
                  </a:extLst>
                </a:gridCol>
              </a:tblGrid>
              <a:tr h="300296">
                <a:tc>
                  <a:txBody>
                    <a:bodyPr/>
                    <a:lstStyle/>
                    <a:p>
                      <a:r>
                        <a:rPr lang="es-ES" sz="1100" dirty="0"/>
                        <a:t>Tiro Libre</a:t>
                      </a:r>
                    </a:p>
                  </a:txBody>
                  <a:tcPr/>
                </a:tc>
                <a:extLst>
                  <a:ext uri="{0D108BD9-81ED-4DB2-BD59-A6C34878D82A}">
                    <a16:rowId xmlns:a16="http://schemas.microsoft.com/office/drawing/2014/main" val="3472996974"/>
                  </a:ext>
                </a:extLst>
              </a:tr>
            </a:tbl>
          </a:graphicData>
        </a:graphic>
      </p:graphicFrame>
      <p:graphicFrame>
        <p:nvGraphicFramePr>
          <p:cNvPr id="32" name="Tabla 21">
            <a:extLst>
              <a:ext uri="{FF2B5EF4-FFF2-40B4-BE49-F238E27FC236}">
                <a16:creationId xmlns:a16="http://schemas.microsoft.com/office/drawing/2014/main" id="{4A724C87-4E6A-4218-88B9-3EA812C56E77}"/>
              </a:ext>
            </a:extLst>
          </p:cNvPr>
          <p:cNvGraphicFramePr>
            <a:graphicFrameLocks noGrp="1"/>
          </p:cNvGraphicFramePr>
          <p:nvPr>
            <p:extLst>
              <p:ext uri="{D42A27DB-BD31-4B8C-83A1-F6EECF244321}">
                <p14:modId xmlns:p14="http://schemas.microsoft.com/office/powerpoint/2010/main" val="1780630211"/>
              </p:ext>
            </p:extLst>
          </p:nvPr>
        </p:nvGraphicFramePr>
        <p:xfrm>
          <a:off x="7380288" y="5235059"/>
          <a:ext cx="909361" cy="426720"/>
        </p:xfrm>
        <a:graphic>
          <a:graphicData uri="http://schemas.openxmlformats.org/drawingml/2006/table">
            <a:tbl>
              <a:tblPr firstRow="1" bandRow="1">
                <a:tableStyleId>{7DF18680-E054-41AD-8BC1-D1AEF772440D}</a:tableStyleId>
              </a:tblPr>
              <a:tblGrid>
                <a:gridCol w="909361">
                  <a:extLst>
                    <a:ext uri="{9D8B030D-6E8A-4147-A177-3AD203B41FA5}">
                      <a16:colId xmlns:a16="http://schemas.microsoft.com/office/drawing/2014/main" val="3901860168"/>
                    </a:ext>
                  </a:extLst>
                </a:gridCol>
              </a:tblGrid>
              <a:tr h="300296">
                <a:tc>
                  <a:txBody>
                    <a:bodyPr/>
                    <a:lstStyle/>
                    <a:p>
                      <a:r>
                        <a:rPr lang="es-ES" sz="1100" dirty="0"/>
                        <a:t>Tiro de esquina</a:t>
                      </a:r>
                    </a:p>
                  </a:txBody>
                  <a:tcPr/>
                </a:tc>
                <a:extLst>
                  <a:ext uri="{0D108BD9-81ED-4DB2-BD59-A6C34878D82A}">
                    <a16:rowId xmlns:a16="http://schemas.microsoft.com/office/drawing/2014/main" val="3472996974"/>
                  </a:ext>
                </a:extLst>
              </a:tr>
            </a:tbl>
          </a:graphicData>
        </a:graphic>
      </p:graphicFrame>
    </p:spTree>
    <p:extLst>
      <p:ext uri="{BB962C8B-B14F-4D97-AF65-F5344CB8AC3E}">
        <p14:creationId xmlns:p14="http://schemas.microsoft.com/office/powerpoint/2010/main" val="1522085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58504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 </a:t>
            </a:r>
            <a:r>
              <a:rPr lang="es-ES" sz="2000" dirty="0">
                <a:latin typeface="Montserrat Thin" panose="00000300000000000000" pitchFamily="2" charset="0"/>
                <a:cs typeface="Arial" panose="020B0604020202020204" pitchFamily="34" charset="0"/>
              </a:rPr>
              <a:t>Cuando las clases se conecta entre sí de forma conceptual, esta conexión se conoce como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4.1</a:t>
            </a:r>
          </a:p>
          <a:p>
            <a:pPr algn="just"/>
            <a:endParaRPr lang="es-ES" sz="1700" b="1" i="1" dirty="0">
              <a:latin typeface="Montserrat Thin" panose="00000300000000000000" pitchFamily="2" charset="0"/>
              <a:cs typeface="Arial" panose="020B0604020202020204" pitchFamily="34" charset="0"/>
            </a:endParaRPr>
          </a:p>
          <a:p>
            <a:pPr algn="just"/>
            <a:r>
              <a:rPr lang="es-ES" sz="2000" dirty="0">
                <a:latin typeface="Montserrat Thin" panose="00000300000000000000" pitchFamily="2" charset="0"/>
                <a:cs typeface="Arial" panose="020B0604020202020204" pitchFamily="34" charset="0"/>
              </a:rPr>
              <a:t>Cuando una clase se asocia con otra,  cada  una de ellas juega un papel dentro de tal </a:t>
            </a:r>
            <a:r>
              <a:rPr lang="es-ES" sz="2000" b="1" i="1" dirty="0">
                <a:latin typeface="Montserrat Thin" panose="00000300000000000000" pitchFamily="2" charset="0"/>
                <a:cs typeface="Arial" panose="020B0604020202020204" pitchFamily="34" charset="0"/>
              </a:rPr>
              <a:t> asociación. Figura 4.2</a:t>
            </a:r>
            <a:endParaRPr lang="es-ES" sz="2000"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13B277EB-3AB0-42AF-8175-9ECBAA72131B}"/>
              </a:ext>
            </a:extLst>
          </p:cNvPr>
          <p:cNvPicPr>
            <a:picLocks noChangeAspect="1"/>
          </p:cNvPicPr>
          <p:nvPr/>
        </p:nvPicPr>
        <p:blipFill>
          <a:blip r:embed="rId3"/>
          <a:stretch>
            <a:fillRect/>
          </a:stretch>
        </p:blipFill>
        <p:spPr>
          <a:xfrm>
            <a:off x="431550" y="4219270"/>
            <a:ext cx="5422908" cy="1234577"/>
          </a:xfrm>
          <a:prstGeom prst="rect">
            <a:avLst/>
          </a:prstGeom>
        </p:spPr>
      </p:pic>
      <p:pic>
        <p:nvPicPr>
          <p:cNvPr id="7" name="Imagen 6">
            <a:extLst>
              <a:ext uri="{FF2B5EF4-FFF2-40B4-BE49-F238E27FC236}">
                <a16:creationId xmlns:a16="http://schemas.microsoft.com/office/drawing/2014/main" id="{8FE1F0BD-DB5B-44D1-AA69-E53C8F491FC5}"/>
              </a:ext>
            </a:extLst>
          </p:cNvPr>
          <p:cNvPicPr>
            <a:picLocks noChangeAspect="1"/>
          </p:cNvPicPr>
          <p:nvPr/>
        </p:nvPicPr>
        <p:blipFill>
          <a:blip r:embed="rId4"/>
          <a:stretch>
            <a:fillRect/>
          </a:stretch>
        </p:blipFill>
        <p:spPr>
          <a:xfrm>
            <a:off x="5854458" y="3860143"/>
            <a:ext cx="5970436" cy="1952830"/>
          </a:xfrm>
          <a:prstGeom prst="rect">
            <a:avLst/>
          </a:prstGeom>
        </p:spPr>
      </p:pic>
    </p:spTree>
    <p:extLst>
      <p:ext uri="{BB962C8B-B14F-4D97-AF65-F5344CB8AC3E}">
        <p14:creationId xmlns:p14="http://schemas.microsoft.com/office/powerpoint/2010/main" val="4724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Por qué es necesario el UML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730088" y="2621324"/>
            <a:ext cx="5391670" cy="3416320"/>
          </a:xfrm>
          <a:prstGeom prst="rect">
            <a:avLst/>
          </a:prstGeom>
          <a:noFill/>
        </p:spPr>
        <p:txBody>
          <a:bodyPr wrap="square" rtlCol="0">
            <a:spAutoFit/>
          </a:bodyPr>
          <a:lstStyle/>
          <a:p>
            <a:pPr algn="just"/>
            <a:r>
              <a:rPr lang="es-ES" dirty="0">
                <a:latin typeface="Montserrat Thin" panose="00000300000000000000" pitchFamily="2" charset="0"/>
              </a:rPr>
              <a:t>Hoy en día, es necesario contar con un plan bien analizado. Un cliente tiene que compren­der qué es lo que hará un equipo de desarrolladores; además tiene que ser capaz de señalar cambios si no se han captado claramente sus necesidades ( o si cambia de opinión durante el proceso). A su vez, el desarrollo es un esfuerzo orientado a equipos, por lo que cada uno de sus miembros tiene que saber qué lugar toma su trabajo en la solución final (así como saber cuál es la solución en general). </a:t>
            </a:r>
          </a:p>
        </p:txBody>
      </p:sp>
      <p:pic>
        <p:nvPicPr>
          <p:cNvPr id="3" name="Gráfico 2" descr="Programador">
            <a:extLst>
              <a:ext uri="{FF2B5EF4-FFF2-40B4-BE49-F238E27FC236}">
                <a16:creationId xmlns:a16="http://schemas.microsoft.com/office/drawing/2014/main" id="{C98ECD17-F496-4826-8AC0-2F05D9E769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8203" y="2470668"/>
            <a:ext cx="3717632" cy="3717632"/>
          </a:xfrm>
          <a:prstGeom prst="rect">
            <a:avLst/>
          </a:prstGeom>
        </p:spPr>
      </p:pic>
    </p:spTree>
    <p:extLst>
      <p:ext uri="{BB962C8B-B14F-4D97-AF65-F5344CB8AC3E}">
        <p14:creationId xmlns:p14="http://schemas.microsoft.com/office/powerpoint/2010/main" val="3061160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 </a:t>
            </a:r>
            <a:r>
              <a:rPr lang="es-ES" sz="2000" dirty="0">
                <a:latin typeface="Montserrat Thin" panose="00000300000000000000" pitchFamily="2" charset="0"/>
                <a:cs typeface="Arial" panose="020B0604020202020204" pitchFamily="34" charset="0"/>
              </a:rPr>
              <a:t>También una asociación funciona en inversa entre clases</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4.3</a:t>
            </a:r>
          </a:p>
          <a:p>
            <a:pPr algn="just"/>
            <a:endParaRPr lang="es-ES" sz="2000" b="1" i="1" dirty="0">
              <a:latin typeface="Montserrat Thin" panose="00000300000000000000" pitchFamily="2" charset="0"/>
              <a:cs typeface="Arial" panose="020B0604020202020204" pitchFamily="34" charset="0"/>
            </a:endParaRPr>
          </a:p>
          <a:p>
            <a:pPr algn="just"/>
            <a:r>
              <a:rPr lang="es-ES" sz="2000" dirty="0">
                <a:latin typeface="Montserrat Thin" panose="00000300000000000000" pitchFamily="2" charset="0"/>
                <a:cs typeface="Arial" panose="020B0604020202020204" pitchFamily="34" charset="0"/>
              </a:rPr>
              <a:t>Existen casos en donde las clases se pueden asociar a una sola clase</a:t>
            </a:r>
            <a:r>
              <a:rPr lang="es-ES" sz="2000" b="1" i="1" dirty="0">
                <a:latin typeface="Montserrat Thin" panose="00000300000000000000" pitchFamily="2" charset="0"/>
                <a:cs typeface="Arial" panose="020B0604020202020204" pitchFamily="34" charset="0"/>
              </a:rPr>
              <a:t>. Figura 4.4</a:t>
            </a:r>
            <a:endParaRPr lang="es-ES" sz="2000" dirty="0">
              <a:latin typeface="Montserrat Thin" panose="00000300000000000000" pitchFamily="2" charset="0"/>
              <a:cs typeface="Arial" panose="020B0604020202020204" pitchFamily="34" charset="0"/>
            </a:endParaRPr>
          </a:p>
        </p:txBody>
      </p:sp>
      <p:pic>
        <p:nvPicPr>
          <p:cNvPr id="4" name="Imagen 3">
            <a:extLst>
              <a:ext uri="{FF2B5EF4-FFF2-40B4-BE49-F238E27FC236}">
                <a16:creationId xmlns:a16="http://schemas.microsoft.com/office/drawing/2014/main" id="{BF2B06EF-792C-4B76-9B3C-E76F6487D61C}"/>
              </a:ext>
            </a:extLst>
          </p:cNvPr>
          <p:cNvPicPr>
            <a:picLocks noChangeAspect="1"/>
          </p:cNvPicPr>
          <p:nvPr/>
        </p:nvPicPr>
        <p:blipFill>
          <a:blip r:embed="rId3"/>
          <a:stretch>
            <a:fillRect/>
          </a:stretch>
        </p:blipFill>
        <p:spPr>
          <a:xfrm>
            <a:off x="431549" y="3922122"/>
            <a:ext cx="5664451" cy="1616729"/>
          </a:xfrm>
          <a:prstGeom prst="rect">
            <a:avLst/>
          </a:prstGeom>
        </p:spPr>
      </p:pic>
      <p:pic>
        <p:nvPicPr>
          <p:cNvPr id="9" name="Imagen 8">
            <a:extLst>
              <a:ext uri="{FF2B5EF4-FFF2-40B4-BE49-F238E27FC236}">
                <a16:creationId xmlns:a16="http://schemas.microsoft.com/office/drawing/2014/main" id="{B2BA6200-5A02-49F8-8048-3BDC71EE7D52}"/>
              </a:ext>
            </a:extLst>
          </p:cNvPr>
          <p:cNvPicPr>
            <a:picLocks noChangeAspect="1"/>
          </p:cNvPicPr>
          <p:nvPr/>
        </p:nvPicPr>
        <p:blipFill>
          <a:blip r:embed="rId4"/>
          <a:stretch>
            <a:fillRect/>
          </a:stretch>
        </p:blipFill>
        <p:spPr>
          <a:xfrm>
            <a:off x="6079276" y="3256117"/>
            <a:ext cx="5284603" cy="2948739"/>
          </a:xfrm>
          <a:prstGeom prst="rect">
            <a:avLst/>
          </a:prstGeom>
        </p:spPr>
      </p:pic>
    </p:spTree>
    <p:extLst>
      <p:ext uri="{BB962C8B-B14F-4D97-AF65-F5344CB8AC3E}">
        <p14:creationId xmlns:p14="http://schemas.microsoft.com/office/powerpoint/2010/main" val="4124128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58504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Restricciones: </a:t>
            </a:r>
            <a:r>
              <a:rPr lang="es-ES" sz="2000" dirty="0">
                <a:latin typeface="Montserrat Thin" panose="00000300000000000000" pitchFamily="2" charset="0"/>
                <a:cs typeface="Arial" panose="020B0604020202020204" pitchFamily="34" charset="0"/>
              </a:rPr>
              <a:t>hay una regla de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 entre dos clases. Esta se indica al establecer una restricción junto a la línea de la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4.5</a:t>
            </a:r>
          </a:p>
          <a:p>
            <a:pPr algn="just"/>
            <a:endParaRPr lang="es-ES" sz="1700" b="1" i="1" dirty="0">
              <a:latin typeface="Montserrat Thin" panose="00000300000000000000" pitchFamily="2" charset="0"/>
              <a:cs typeface="Arial" panose="020B0604020202020204" pitchFamily="34" charset="0"/>
            </a:endParaRPr>
          </a:p>
          <a:p>
            <a:pPr algn="just"/>
            <a:r>
              <a:rPr lang="es-ES" sz="2000" dirty="0">
                <a:latin typeface="Montserrat Thin" panose="00000300000000000000" pitchFamily="2" charset="0"/>
                <a:cs typeface="Arial" panose="020B0604020202020204" pitchFamily="34" charset="0"/>
              </a:rPr>
              <a:t>Existe otro tipo de restricción que es representada por como {Or}, que representa una línea descontinua que conecta dos líneas </a:t>
            </a:r>
            <a:r>
              <a:rPr lang="es-ES" sz="2000" b="1" i="1" dirty="0">
                <a:latin typeface="Montserrat Thin" panose="00000300000000000000" pitchFamily="2" charset="0"/>
                <a:cs typeface="Arial" panose="020B0604020202020204" pitchFamily="34" charset="0"/>
              </a:rPr>
              <a:t>. Figura 4.6</a:t>
            </a:r>
            <a:endParaRPr lang="es-ES" sz="2000"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50662C6D-C8E4-4298-ACAE-D16865558BB7}"/>
              </a:ext>
            </a:extLst>
          </p:cNvPr>
          <p:cNvPicPr>
            <a:picLocks noChangeAspect="1"/>
          </p:cNvPicPr>
          <p:nvPr/>
        </p:nvPicPr>
        <p:blipFill>
          <a:blip r:embed="rId3"/>
          <a:stretch>
            <a:fillRect/>
          </a:stretch>
        </p:blipFill>
        <p:spPr>
          <a:xfrm>
            <a:off x="640558" y="4020820"/>
            <a:ext cx="4876800" cy="2009775"/>
          </a:xfrm>
          <a:prstGeom prst="rect">
            <a:avLst/>
          </a:prstGeom>
        </p:spPr>
      </p:pic>
      <p:pic>
        <p:nvPicPr>
          <p:cNvPr id="7" name="Imagen 6">
            <a:extLst>
              <a:ext uri="{FF2B5EF4-FFF2-40B4-BE49-F238E27FC236}">
                <a16:creationId xmlns:a16="http://schemas.microsoft.com/office/drawing/2014/main" id="{2F5CB588-FA80-475E-93E9-63F0B6D7D57E}"/>
              </a:ext>
            </a:extLst>
          </p:cNvPr>
          <p:cNvPicPr>
            <a:picLocks noChangeAspect="1"/>
          </p:cNvPicPr>
          <p:nvPr/>
        </p:nvPicPr>
        <p:blipFill>
          <a:blip r:embed="rId4"/>
          <a:stretch>
            <a:fillRect/>
          </a:stretch>
        </p:blipFill>
        <p:spPr>
          <a:xfrm>
            <a:off x="5509124" y="4216581"/>
            <a:ext cx="6252341" cy="1618253"/>
          </a:xfrm>
          <a:prstGeom prst="rect">
            <a:avLst/>
          </a:prstGeom>
        </p:spPr>
      </p:pic>
    </p:spTree>
    <p:extLst>
      <p:ext uri="{BB962C8B-B14F-4D97-AF65-F5344CB8AC3E}">
        <p14:creationId xmlns:p14="http://schemas.microsoft.com/office/powerpoint/2010/main" val="246364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Clases de asociación: </a:t>
            </a:r>
            <a:r>
              <a:rPr lang="es-ES" sz="2000" dirty="0">
                <a:latin typeface="Montserrat Thin" panose="00000300000000000000" pitchFamily="2" charset="0"/>
                <a:cs typeface="Arial" panose="020B0604020202020204" pitchFamily="34" charset="0"/>
              </a:rPr>
              <a:t>una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 al igual que una clase puede tener atributos y operaciones. Esta se conecta por una línea descontinua entre </a:t>
            </a:r>
            <a:r>
              <a:rPr lang="es-ES" sz="2000" b="1" i="1" dirty="0">
                <a:latin typeface="Montserrat Thin" panose="00000300000000000000" pitchFamily="2" charset="0"/>
                <a:cs typeface="Arial" panose="020B0604020202020204" pitchFamily="34" charset="0"/>
              </a:rPr>
              <a:t> asociaciones. </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4.7</a:t>
            </a:r>
          </a:p>
        </p:txBody>
      </p:sp>
      <p:pic>
        <p:nvPicPr>
          <p:cNvPr id="4" name="Imagen 3">
            <a:extLst>
              <a:ext uri="{FF2B5EF4-FFF2-40B4-BE49-F238E27FC236}">
                <a16:creationId xmlns:a16="http://schemas.microsoft.com/office/drawing/2014/main" id="{50C8C659-D6C9-4428-998A-B51BA0D5E278}"/>
              </a:ext>
            </a:extLst>
          </p:cNvPr>
          <p:cNvPicPr>
            <a:picLocks noChangeAspect="1"/>
          </p:cNvPicPr>
          <p:nvPr/>
        </p:nvPicPr>
        <p:blipFill>
          <a:blip r:embed="rId3"/>
          <a:stretch>
            <a:fillRect/>
          </a:stretch>
        </p:blipFill>
        <p:spPr>
          <a:xfrm>
            <a:off x="2055221" y="3216089"/>
            <a:ext cx="7768047" cy="2573166"/>
          </a:xfrm>
          <a:prstGeom prst="rect">
            <a:avLst/>
          </a:prstGeom>
        </p:spPr>
      </p:pic>
    </p:spTree>
    <p:extLst>
      <p:ext uri="{BB962C8B-B14F-4D97-AF65-F5344CB8AC3E}">
        <p14:creationId xmlns:p14="http://schemas.microsoft.com/office/powerpoint/2010/main" val="4267664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Multiplicidad: </a:t>
            </a:r>
            <a:r>
              <a:rPr lang="es-ES" sz="2000" dirty="0">
                <a:latin typeface="Montserrat Thin" panose="00000300000000000000" pitchFamily="2" charset="0"/>
                <a:cs typeface="Arial" panose="020B0604020202020204" pitchFamily="34" charset="0"/>
              </a:rPr>
              <a:t>la cantidad de objetos de una clase que se relacionan con un objeto de la clase asociada son llamados </a:t>
            </a:r>
            <a:r>
              <a:rPr lang="es-ES" sz="2000" b="1" i="1" dirty="0">
                <a:latin typeface="Montserrat Thin" panose="00000300000000000000" pitchFamily="2" charset="0"/>
                <a:cs typeface="Arial" panose="020B0604020202020204" pitchFamily="34" charset="0"/>
              </a:rPr>
              <a:t>multiplicidad </a:t>
            </a:r>
            <a:r>
              <a:rPr lang="es-ES" sz="2000" dirty="0">
                <a:latin typeface="Montserrat Thin" panose="00000300000000000000" pitchFamily="2" charset="0"/>
                <a:cs typeface="Arial" panose="020B0604020202020204" pitchFamily="34" charset="0"/>
              </a:rPr>
              <a:t> y se representa con una línea de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junto a la clase correspondiente.</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4.9</a:t>
            </a:r>
          </a:p>
        </p:txBody>
      </p:sp>
      <p:pic>
        <p:nvPicPr>
          <p:cNvPr id="7" name="Imagen 6">
            <a:extLst>
              <a:ext uri="{FF2B5EF4-FFF2-40B4-BE49-F238E27FC236}">
                <a16:creationId xmlns:a16="http://schemas.microsoft.com/office/drawing/2014/main" id="{9E37058F-968C-45DE-BD74-A9D93201F8E8}"/>
              </a:ext>
            </a:extLst>
          </p:cNvPr>
          <p:cNvPicPr>
            <a:picLocks noChangeAspect="1"/>
          </p:cNvPicPr>
          <p:nvPr/>
        </p:nvPicPr>
        <p:blipFill>
          <a:blip r:embed="rId3"/>
          <a:stretch>
            <a:fillRect/>
          </a:stretch>
        </p:blipFill>
        <p:spPr>
          <a:xfrm>
            <a:off x="2398394" y="3184564"/>
            <a:ext cx="7855949" cy="3369329"/>
          </a:xfrm>
          <a:prstGeom prst="rect">
            <a:avLst/>
          </a:prstGeom>
        </p:spPr>
      </p:pic>
    </p:spTree>
    <p:extLst>
      <p:ext uri="{BB962C8B-B14F-4D97-AF65-F5344CB8AC3E}">
        <p14:creationId xmlns:p14="http://schemas.microsoft.com/office/powerpoint/2010/main" val="195487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8CC4E8-69F7-4C00-8D3D-1BC50F44512D}"/>
              </a:ext>
            </a:extLst>
          </p:cNvPr>
          <p:cNvPicPr>
            <a:picLocks noChangeAspect="1"/>
          </p:cNvPicPr>
          <p:nvPr/>
        </p:nvPicPr>
        <p:blipFill>
          <a:blip r:embed="rId3"/>
          <a:stretch>
            <a:fillRect/>
          </a:stretch>
        </p:blipFill>
        <p:spPr>
          <a:xfrm>
            <a:off x="5747657" y="1959120"/>
            <a:ext cx="5891349" cy="4682885"/>
          </a:xfrm>
          <a:prstGeom prst="rect">
            <a:avLst/>
          </a:prstGeom>
        </p:spPr>
      </p:pic>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1" y="2026090"/>
            <a:ext cx="5664450" cy="132343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Multiplicidad: </a:t>
            </a:r>
            <a:r>
              <a:rPr lang="es-ES" sz="2000" dirty="0">
                <a:latin typeface="Montserrat Thin" panose="00000300000000000000" pitchFamily="2" charset="0"/>
                <a:cs typeface="Arial" panose="020B0604020202020204" pitchFamily="34" charset="0"/>
              </a:rPr>
              <a:t>una clase puede relacionarse con otra en un esquema de  1 a 1, de 1 a muchos, 1  a más, 1 a ninguno y 1 a intervalo definido.</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4.10</a:t>
            </a:r>
          </a:p>
        </p:txBody>
      </p:sp>
    </p:spTree>
    <p:extLst>
      <p:ext uri="{BB962C8B-B14F-4D97-AF65-F5344CB8AC3E}">
        <p14:creationId xmlns:p14="http://schemas.microsoft.com/office/powerpoint/2010/main" val="1231721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96949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Asociaciones reflexivas: </a:t>
            </a:r>
            <a:r>
              <a:rPr lang="es-ES" sz="2000" dirty="0">
                <a:latin typeface="Montserrat Thin" panose="00000300000000000000" pitchFamily="2" charset="0"/>
                <a:cs typeface="Arial" panose="020B0604020202020204" pitchFamily="34" charset="0"/>
              </a:rPr>
              <a:t>En ocasiones, una clase es una </a:t>
            </a:r>
            <a:r>
              <a:rPr lang="es-ES" sz="2000" b="1" i="1" dirty="0">
                <a:latin typeface="Montserrat Thin" panose="00000300000000000000" pitchFamily="2" charset="0"/>
                <a:cs typeface="Arial" panose="020B0604020202020204" pitchFamily="34" charset="0"/>
              </a:rPr>
              <a:t>asociación </a:t>
            </a:r>
            <a:r>
              <a:rPr lang="es-ES" sz="2000" dirty="0">
                <a:latin typeface="Montserrat Thin" panose="00000300000000000000" pitchFamily="2" charset="0"/>
                <a:cs typeface="Arial" panose="020B0604020202020204" pitchFamily="34" charset="0"/>
              </a:rPr>
              <a:t> consigo misma. Esto puede ocurrir cuando una clase tiene objetos que pueden jugar diversos papeles.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4.12</a:t>
            </a:r>
          </a:p>
        </p:txBody>
      </p:sp>
      <p:pic>
        <p:nvPicPr>
          <p:cNvPr id="5" name="Imagen 4">
            <a:extLst>
              <a:ext uri="{FF2B5EF4-FFF2-40B4-BE49-F238E27FC236}">
                <a16:creationId xmlns:a16="http://schemas.microsoft.com/office/drawing/2014/main" id="{056FDCFC-DFE6-417C-AA14-217392761B92}"/>
              </a:ext>
            </a:extLst>
          </p:cNvPr>
          <p:cNvPicPr>
            <a:picLocks noChangeAspect="1"/>
          </p:cNvPicPr>
          <p:nvPr/>
        </p:nvPicPr>
        <p:blipFill>
          <a:blip r:embed="rId3"/>
          <a:stretch>
            <a:fillRect/>
          </a:stretch>
        </p:blipFill>
        <p:spPr>
          <a:xfrm>
            <a:off x="2073772" y="2878862"/>
            <a:ext cx="8044456" cy="3548063"/>
          </a:xfrm>
          <a:prstGeom prst="rect">
            <a:avLst/>
          </a:prstGeom>
        </p:spPr>
      </p:pic>
    </p:spTree>
    <p:extLst>
      <p:ext uri="{BB962C8B-B14F-4D97-AF65-F5344CB8AC3E}">
        <p14:creationId xmlns:p14="http://schemas.microsoft.com/office/powerpoint/2010/main" val="1451780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Clases abstractas: </a:t>
            </a:r>
            <a:r>
              <a:rPr lang="es-ES" sz="2000" dirty="0">
                <a:latin typeface="Montserrat Thin" panose="00000300000000000000" pitchFamily="2" charset="0"/>
                <a:cs typeface="Arial" panose="020B0604020202020204" pitchFamily="34" charset="0"/>
              </a:rPr>
              <a:t>la </a:t>
            </a:r>
            <a:r>
              <a:rPr lang="es-ES" sz="2000" b="1" i="1" dirty="0">
                <a:latin typeface="Montserrat Thin" panose="00000300000000000000" pitchFamily="2" charset="0"/>
                <a:cs typeface="Arial" panose="020B0604020202020204" pitchFamily="34" charset="0"/>
              </a:rPr>
              <a:t>herencia </a:t>
            </a:r>
            <a:r>
              <a:rPr lang="es-ES" sz="2000" dirty="0">
                <a:latin typeface="Montserrat Thin" panose="00000300000000000000" pitchFamily="2" charset="0"/>
                <a:cs typeface="Arial" panose="020B0604020202020204" pitchFamily="34" charset="0"/>
              </a:rPr>
              <a:t>en la orientación de objetos es la cualidad, que tiene una clase para heredar atributos y operaciones de otra. En el </a:t>
            </a:r>
            <a:r>
              <a:rPr lang="es-ES" sz="2000" b="1" i="1" dirty="0">
                <a:latin typeface="Montserrat Thin" panose="00000300000000000000" pitchFamily="2" charset="0"/>
                <a:cs typeface="Arial" panose="020B0604020202020204" pitchFamily="34" charset="0"/>
              </a:rPr>
              <a:t>UML </a:t>
            </a:r>
            <a:r>
              <a:rPr lang="es-ES" sz="2000" dirty="0">
                <a:latin typeface="Montserrat Thin" panose="00000300000000000000" pitchFamily="2" charset="0"/>
                <a:cs typeface="Arial" panose="020B0604020202020204" pitchFamily="34" charset="0"/>
              </a:rPr>
              <a:t>también la denominan </a:t>
            </a:r>
            <a:r>
              <a:rPr lang="es-ES" sz="2000" b="1" i="1" dirty="0">
                <a:latin typeface="Montserrat Thin" panose="00000300000000000000" pitchFamily="2" charset="0"/>
                <a:cs typeface="Arial" panose="020B0604020202020204" pitchFamily="34" charset="0"/>
              </a:rPr>
              <a:t>generalización.  </a:t>
            </a:r>
            <a:r>
              <a:rPr lang="es-ES" sz="1700" b="1" i="1" dirty="0">
                <a:latin typeface="Montserrat Thin" panose="00000300000000000000" pitchFamily="2" charset="0"/>
                <a:cs typeface="Arial" panose="020B0604020202020204" pitchFamily="34" charset="0"/>
              </a:rPr>
              <a:t>Figura 4.13</a:t>
            </a:r>
          </a:p>
        </p:txBody>
      </p:sp>
      <p:pic>
        <p:nvPicPr>
          <p:cNvPr id="3" name="Imagen 2">
            <a:extLst>
              <a:ext uri="{FF2B5EF4-FFF2-40B4-BE49-F238E27FC236}">
                <a16:creationId xmlns:a16="http://schemas.microsoft.com/office/drawing/2014/main" id="{F1BBE404-D359-4C17-AC66-98372DE85A78}"/>
              </a:ext>
            </a:extLst>
          </p:cNvPr>
          <p:cNvPicPr>
            <a:picLocks noChangeAspect="1"/>
          </p:cNvPicPr>
          <p:nvPr/>
        </p:nvPicPr>
        <p:blipFill>
          <a:blip r:embed="rId3"/>
          <a:stretch>
            <a:fillRect/>
          </a:stretch>
        </p:blipFill>
        <p:spPr>
          <a:xfrm>
            <a:off x="3038747" y="3429000"/>
            <a:ext cx="4991100" cy="3228975"/>
          </a:xfrm>
          <a:prstGeom prst="rect">
            <a:avLst/>
          </a:prstGeom>
        </p:spPr>
      </p:pic>
    </p:spTree>
    <p:extLst>
      <p:ext uri="{BB962C8B-B14F-4D97-AF65-F5344CB8AC3E}">
        <p14:creationId xmlns:p14="http://schemas.microsoft.com/office/powerpoint/2010/main" val="413570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1" y="2026090"/>
            <a:ext cx="5664450" cy="1585049"/>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Clases abstractas: </a:t>
            </a:r>
            <a:r>
              <a:rPr lang="es-ES" sz="2000" dirty="0">
                <a:latin typeface="Montserrat Thin" panose="00000300000000000000" pitchFamily="2" charset="0"/>
                <a:cs typeface="Arial" panose="020B0604020202020204" pitchFamily="34" charset="0"/>
              </a:rPr>
              <a:t>las clases como </a:t>
            </a:r>
            <a:r>
              <a:rPr lang="es-ES" sz="2000" b="1" i="1" dirty="0">
                <a:latin typeface="Montserrat Thin" panose="00000300000000000000" pitchFamily="2" charset="0"/>
                <a:cs typeface="Arial" panose="020B0604020202020204" pitchFamily="34" charset="0"/>
              </a:rPr>
              <a:t>Jugador </a:t>
            </a:r>
            <a:r>
              <a:rPr lang="es-ES" sz="2000" dirty="0">
                <a:latin typeface="Montserrat Thin" panose="00000300000000000000" pitchFamily="2" charset="0"/>
                <a:cs typeface="Arial" panose="020B0604020202020204" pitchFamily="34" charset="0"/>
              </a:rPr>
              <a:t>y </a:t>
            </a:r>
            <a:r>
              <a:rPr lang="es-ES" sz="2000" b="1" i="1" dirty="0">
                <a:latin typeface="Montserrat Thin" panose="00000300000000000000" pitchFamily="2" charset="0"/>
                <a:cs typeface="Arial" panose="020B0604020202020204" pitchFamily="34" charset="0"/>
              </a:rPr>
              <a:t>Reloj</a:t>
            </a:r>
            <a:r>
              <a:rPr lang="es-ES" sz="2000" dirty="0">
                <a:latin typeface="Montserrat Thin" panose="00000300000000000000" pitchFamily="2" charset="0"/>
                <a:cs typeface="Arial" panose="020B0604020202020204" pitchFamily="34" charset="0"/>
              </a:rPr>
              <a:t>  que no proveen objetos, se dice que son </a:t>
            </a:r>
            <a:r>
              <a:rPr lang="es-ES" sz="2000" b="1" i="1" dirty="0">
                <a:latin typeface="Montserrat Thin" panose="00000300000000000000" pitchFamily="2" charset="0"/>
                <a:cs typeface="Arial" panose="020B0604020202020204" pitchFamily="34" charset="0"/>
              </a:rPr>
              <a:t>abstractas</a:t>
            </a:r>
            <a:r>
              <a:rPr lang="es-ES" sz="2000" dirty="0">
                <a:latin typeface="Montserrat Thin" panose="00000300000000000000" pitchFamily="2" charset="0"/>
                <a:cs typeface="Arial" panose="020B0604020202020204" pitchFamily="34" charset="0"/>
              </a:rPr>
              <a:t>  Una clase abstracta de distingue por tener su nombre en </a:t>
            </a:r>
            <a:r>
              <a:rPr lang="es-ES" sz="2000" b="1" i="1" dirty="0">
                <a:latin typeface="Montserrat Thin" panose="00000300000000000000" pitchFamily="2" charset="0"/>
                <a:cs typeface="Arial" panose="020B0604020202020204" pitchFamily="34" charset="0"/>
              </a:rPr>
              <a:t>cursivas.  </a:t>
            </a:r>
            <a:r>
              <a:rPr lang="es-ES" sz="1700" b="1" i="1" dirty="0">
                <a:latin typeface="Montserrat Thin" panose="00000300000000000000" pitchFamily="2" charset="0"/>
                <a:cs typeface="Arial" panose="020B0604020202020204" pitchFamily="34" charset="0"/>
              </a:rPr>
              <a:t>Figura 4.14</a:t>
            </a:r>
          </a:p>
        </p:txBody>
      </p:sp>
      <p:pic>
        <p:nvPicPr>
          <p:cNvPr id="4" name="Imagen 3">
            <a:extLst>
              <a:ext uri="{FF2B5EF4-FFF2-40B4-BE49-F238E27FC236}">
                <a16:creationId xmlns:a16="http://schemas.microsoft.com/office/drawing/2014/main" id="{D22B52C6-D1F6-44CF-9330-E409A34BA703}"/>
              </a:ext>
            </a:extLst>
          </p:cNvPr>
          <p:cNvPicPr>
            <a:picLocks noChangeAspect="1"/>
          </p:cNvPicPr>
          <p:nvPr/>
        </p:nvPicPr>
        <p:blipFill>
          <a:blip r:embed="rId3"/>
          <a:stretch>
            <a:fillRect/>
          </a:stretch>
        </p:blipFill>
        <p:spPr>
          <a:xfrm>
            <a:off x="6265817" y="1947712"/>
            <a:ext cx="5412378" cy="4676851"/>
          </a:xfrm>
          <a:prstGeom prst="rect">
            <a:avLst/>
          </a:prstGeom>
        </p:spPr>
      </p:pic>
    </p:spTree>
    <p:extLst>
      <p:ext uri="{BB962C8B-B14F-4D97-AF65-F5344CB8AC3E}">
        <p14:creationId xmlns:p14="http://schemas.microsoft.com/office/powerpoint/2010/main" val="2275353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uso de relaciones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Clases abstractas: </a:t>
            </a:r>
            <a:r>
              <a:rPr lang="es-ES" sz="2000" dirty="0">
                <a:latin typeface="Montserrat Thin" panose="00000300000000000000" pitchFamily="2" charset="0"/>
                <a:cs typeface="Arial" panose="020B0604020202020204" pitchFamily="34" charset="0"/>
              </a:rPr>
              <a:t>en otro tipo de relación, una clase utiliza a otra. A esto se le llama dependencia</a:t>
            </a:r>
            <a:r>
              <a:rPr lang="es-ES" sz="2000" b="1" i="1" dirty="0">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El uso más común de una dependencia es mostrar que la firma de la operación de una clase utiliza a otra clase.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4.15</a:t>
            </a:r>
          </a:p>
        </p:txBody>
      </p:sp>
      <p:pic>
        <p:nvPicPr>
          <p:cNvPr id="4" name="Imagen 3">
            <a:extLst>
              <a:ext uri="{FF2B5EF4-FFF2-40B4-BE49-F238E27FC236}">
                <a16:creationId xmlns:a16="http://schemas.microsoft.com/office/drawing/2014/main" id="{20E33573-CCDE-462B-AD9A-645700D6E06E}"/>
              </a:ext>
            </a:extLst>
          </p:cNvPr>
          <p:cNvPicPr>
            <a:picLocks noChangeAspect="1"/>
          </p:cNvPicPr>
          <p:nvPr/>
        </p:nvPicPr>
        <p:blipFill>
          <a:blip r:embed="rId3"/>
          <a:stretch>
            <a:fillRect/>
          </a:stretch>
        </p:blipFill>
        <p:spPr>
          <a:xfrm>
            <a:off x="2483984" y="3523866"/>
            <a:ext cx="7561353" cy="2492004"/>
          </a:xfrm>
          <a:prstGeom prst="rect">
            <a:avLst/>
          </a:prstGeom>
        </p:spPr>
      </p:pic>
    </p:spTree>
    <p:extLst>
      <p:ext uri="{BB962C8B-B14F-4D97-AF65-F5344CB8AC3E}">
        <p14:creationId xmlns:p14="http://schemas.microsoft.com/office/powerpoint/2010/main" val="3716567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4 ejercicios</a:t>
            </a:r>
          </a:p>
        </p:txBody>
      </p:sp>
      <p:pic>
        <p:nvPicPr>
          <p:cNvPr id="3" name="Imagen 2">
            <a:extLst>
              <a:ext uri="{FF2B5EF4-FFF2-40B4-BE49-F238E27FC236}">
                <a16:creationId xmlns:a16="http://schemas.microsoft.com/office/drawing/2014/main" id="{F235DD41-81F5-4478-A2B7-A22792F2AE11}"/>
              </a:ext>
            </a:extLst>
          </p:cNvPr>
          <p:cNvPicPr>
            <a:picLocks noChangeAspect="1"/>
          </p:cNvPicPr>
          <p:nvPr/>
        </p:nvPicPr>
        <p:blipFill>
          <a:blip r:embed="rId3"/>
          <a:stretch>
            <a:fillRect/>
          </a:stretch>
        </p:blipFill>
        <p:spPr>
          <a:xfrm>
            <a:off x="5524500" y="2320466"/>
            <a:ext cx="628650" cy="726091"/>
          </a:xfrm>
          <a:prstGeom prst="rect">
            <a:avLst/>
          </a:prstGeom>
        </p:spPr>
      </p:pic>
      <p:pic>
        <p:nvPicPr>
          <p:cNvPr id="5" name="Imagen 4">
            <a:extLst>
              <a:ext uri="{FF2B5EF4-FFF2-40B4-BE49-F238E27FC236}">
                <a16:creationId xmlns:a16="http://schemas.microsoft.com/office/drawing/2014/main" id="{E5858A69-9FBD-44BE-9BC9-981F81D169D7}"/>
              </a:ext>
            </a:extLst>
          </p:cNvPr>
          <p:cNvPicPr>
            <a:picLocks noChangeAspect="1"/>
          </p:cNvPicPr>
          <p:nvPr/>
        </p:nvPicPr>
        <p:blipFill>
          <a:blip r:embed="rId4"/>
          <a:stretch>
            <a:fillRect/>
          </a:stretch>
        </p:blipFill>
        <p:spPr>
          <a:xfrm>
            <a:off x="4541837" y="3297094"/>
            <a:ext cx="473143" cy="708168"/>
          </a:xfrm>
          <a:prstGeom prst="rect">
            <a:avLst/>
          </a:prstGeom>
        </p:spPr>
      </p:pic>
      <p:pic>
        <p:nvPicPr>
          <p:cNvPr id="7" name="Imagen 6">
            <a:extLst>
              <a:ext uri="{FF2B5EF4-FFF2-40B4-BE49-F238E27FC236}">
                <a16:creationId xmlns:a16="http://schemas.microsoft.com/office/drawing/2014/main" id="{6E99FBBD-8772-4CBB-85BD-194341180065}"/>
              </a:ext>
            </a:extLst>
          </p:cNvPr>
          <p:cNvPicPr>
            <a:picLocks noChangeAspect="1"/>
          </p:cNvPicPr>
          <p:nvPr/>
        </p:nvPicPr>
        <p:blipFill>
          <a:blip r:embed="rId5"/>
          <a:stretch>
            <a:fillRect/>
          </a:stretch>
        </p:blipFill>
        <p:spPr>
          <a:xfrm>
            <a:off x="5994126" y="3328807"/>
            <a:ext cx="628650" cy="708169"/>
          </a:xfrm>
          <a:prstGeom prst="rect">
            <a:avLst/>
          </a:prstGeom>
        </p:spPr>
      </p:pic>
      <p:pic>
        <p:nvPicPr>
          <p:cNvPr id="10" name="Imagen 9">
            <a:extLst>
              <a:ext uri="{FF2B5EF4-FFF2-40B4-BE49-F238E27FC236}">
                <a16:creationId xmlns:a16="http://schemas.microsoft.com/office/drawing/2014/main" id="{976E4466-5480-40E8-B350-0F2D59EFB295}"/>
              </a:ext>
            </a:extLst>
          </p:cNvPr>
          <p:cNvPicPr>
            <a:picLocks noChangeAspect="1"/>
          </p:cNvPicPr>
          <p:nvPr/>
        </p:nvPicPr>
        <p:blipFill>
          <a:blip r:embed="rId6"/>
          <a:stretch>
            <a:fillRect/>
          </a:stretch>
        </p:blipFill>
        <p:spPr>
          <a:xfrm>
            <a:off x="5165449" y="3297094"/>
            <a:ext cx="718102" cy="771596"/>
          </a:xfrm>
          <a:prstGeom prst="rect">
            <a:avLst/>
          </a:prstGeom>
        </p:spPr>
      </p:pic>
      <p:cxnSp>
        <p:nvCxnSpPr>
          <p:cNvPr id="12" name="Conector: angular 11">
            <a:extLst>
              <a:ext uri="{FF2B5EF4-FFF2-40B4-BE49-F238E27FC236}">
                <a16:creationId xmlns:a16="http://schemas.microsoft.com/office/drawing/2014/main" id="{BB393D37-B14E-4B68-86CC-1C0BB8780D51}"/>
              </a:ext>
            </a:extLst>
          </p:cNvPr>
          <p:cNvCxnSpPr>
            <a:stCxn id="5" idx="0"/>
            <a:endCxn id="3" idx="1"/>
          </p:cNvCxnSpPr>
          <p:nvPr/>
        </p:nvCxnSpPr>
        <p:spPr>
          <a:xfrm rot="5400000" flipH="1" flipV="1">
            <a:off x="4844663" y="2617258"/>
            <a:ext cx="613582" cy="7460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467A284C-7914-4DB0-B00A-F5B114436301}"/>
              </a:ext>
            </a:extLst>
          </p:cNvPr>
          <p:cNvCxnSpPr>
            <a:stCxn id="10" idx="0"/>
            <a:endCxn id="3" idx="2"/>
          </p:cNvCxnSpPr>
          <p:nvPr/>
        </p:nvCxnSpPr>
        <p:spPr>
          <a:xfrm rot="5400000" flipH="1" flipV="1">
            <a:off x="5556394" y="3014664"/>
            <a:ext cx="250537" cy="3143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A14ADB3D-1B5C-4AF2-8BE6-B61D48F16206}"/>
              </a:ext>
            </a:extLst>
          </p:cNvPr>
          <p:cNvCxnSpPr>
            <a:stCxn id="7" idx="0"/>
            <a:endCxn id="3" idx="3"/>
          </p:cNvCxnSpPr>
          <p:nvPr/>
        </p:nvCxnSpPr>
        <p:spPr>
          <a:xfrm rot="16200000" flipV="1">
            <a:off x="5908154" y="2928509"/>
            <a:ext cx="645295" cy="1553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Imagen 18">
            <a:extLst>
              <a:ext uri="{FF2B5EF4-FFF2-40B4-BE49-F238E27FC236}">
                <a16:creationId xmlns:a16="http://schemas.microsoft.com/office/drawing/2014/main" id="{18C2B71C-9099-4C0B-B50A-E1A93874A7C9}"/>
              </a:ext>
            </a:extLst>
          </p:cNvPr>
          <p:cNvPicPr>
            <a:picLocks noChangeAspect="1"/>
          </p:cNvPicPr>
          <p:nvPr/>
        </p:nvPicPr>
        <p:blipFill>
          <a:blip r:embed="rId7"/>
          <a:stretch>
            <a:fillRect/>
          </a:stretch>
        </p:blipFill>
        <p:spPr>
          <a:xfrm>
            <a:off x="3469501" y="3011803"/>
            <a:ext cx="531839" cy="285291"/>
          </a:xfrm>
          <a:prstGeom prst="rect">
            <a:avLst/>
          </a:prstGeom>
        </p:spPr>
      </p:pic>
      <p:pic>
        <p:nvPicPr>
          <p:cNvPr id="21" name="Imagen 20">
            <a:extLst>
              <a:ext uri="{FF2B5EF4-FFF2-40B4-BE49-F238E27FC236}">
                <a16:creationId xmlns:a16="http://schemas.microsoft.com/office/drawing/2014/main" id="{16EEE22C-457F-45EC-BC9F-9E3942A09031}"/>
              </a:ext>
            </a:extLst>
          </p:cNvPr>
          <p:cNvPicPr>
            <a:picLocks noChangeAspect="1"/>
          </p:cNvPicPr>
          <p:nvPr/>
        </p:nvPicPr>
        <p:blipFill>
          <a:blip r:embed="rId8"/>
          <a:stretch>
            <a:fillRect/>
          </a:stretch>
        </p:blipFill>
        <p:spPr>
          <a:xfrm>
            <a:off x="7114868" y="2922681"/>
            <a:ext cx="531839" cy="247751"/>
          </a:xfrm>
          <a:prstGeom prst="rect">
            <a:avLst/>
          </a:prstGeom>
        </p:spPr>
      </p:pic>
      <p:cxnSp>
        <p:nvCxnSpPr>
          <p:cNvPr id="23" name="Conector: angular 22">
            <a:extLst>
              <a:ext uri="{FF2B5EF4-FFF2-40B4-BE49-F238E27FC236}">
                <a16:creationId xmlns:a16="http://schemas.microsoft.com/office/drawing/2014/main" id="{15708E94-1F0B-4F24-BAC1-0E54E328F12C}"/>
              </a:ext>
            </a:extLst>
          </p:cNvPr>
          <p:cNvCxnSpPr>
            <a:stCxn id="7" idx="2"/>
            <a:endCxn id="21" idx="2"/>
          </p:cNvCxnSpPr>
          <p:nvPr/>
        </p:nvCxnSpPr>
        <p:spPr>
          <a:xfrm rot="5400000" flipH="1" flipV="1">
            <a:off x="6411347" y="3067535"/>
            <a:ext cx="866544" cy="1072337"/>
          </a:xfrm>
          <a:prstGeom prst="bentConnector3">
            <a:avLst>
              <a:gd name="adj1" fmla="val -263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5FF29B32-A9F6-4B46-A30C-0840CE44F175}"/>
              </a:ext>
            </a:extLst>
          </p:cNvPr>
          <p:cNvCxnSpPr>
            <a:endCxn id="21" idx="3"/>
          </p:cNvCxnSpPr>
          <p:nvPr/>
        </p:nvCxnSpPr>
        <p:spPr>
          <a:xfrm flipV="1">
            <a:off x="5402670" y="3046557"/>
            <a:ext cx="2244037" cy="1022133"/>
          </a:xfrm>
          <a:prstGeom prst="bentConnector3">
            <a:avLst>
              <a:gd name="adj1" fmla="val 1101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1295F618-ED6C-459C-A8D5-423DE755B69B}"/>
              </a:ext>
            </a:extLst>
          </p:cNvPr>
          <p:cNvCxnSpPr>
            <a:stCxn id="5" idx="2"/>
            <a:endCxn id="21" idx="2"/>
          </p:cNvCxnSpPr>
          <p:nvPr/>
        </p:nvCxnSpPr>
        <p:spPr>
          <a:xfrm rot="5400000" flipH="1" flipV="1">
            <a:off x="5662183" y="2286657"/>
            <a:ext cx="834830" cy="2602379"/>
          </a:xfrm>
          <a:prstGeom prst="bentConnector3">
            <a:avLst>
              <a:gd name="adj1" fmla="val -45638"/>
            </a:avLst>
          </a:prstGeom>
        </p:spPr>
        <p:style>
          <a:lnRef idx="1">
            <a:schemeClr val="accent1"/>
          </a:lnRef>
          <a:fillRef idx="0">
            <a:schemeClr val="accent1"/>
          </a:fillRef>
          <a:effectRef idx="0">
            <a:schemeClr val="accent1"/>
          </a:effectRef>
          <a:fontRef idx="minor">
            <a:schemeClr val="tx1"/>
          </a:fontRef>
        </p:style>
      </p:cxnSp>
      <p:sp>
        <p:nvSpPr>
          <p:cNvPr id="29" name="Diagrama de flujo: decisión 28">
            <a:extLst>
              <a:ext uri="{FF2B5EF4-FFF2-40B4-BE49-F238E27FC236}">
                <a16:creationId xmlns:a16="http://schemas.microsoft.com/office/drawing/2014/main" id="{12E546D3-BED2-4C6A-9D6B-88E66F68F731}"/>
              </a:ext>
            </a:extLst>
          </p:cNvPr>
          <p:cNvSpPr/>
          <p:nvPr/>
        </p:nvSpPr>
        <p:spPr>
          <a:xfrm>
            <a:off x="7256605" y="3151409"/>
            <a:ext cx="246013" cy="247751"/>
          </a:xfrm>
          <a:prstGeom prst="flowChartDecision">
            <a:avLst/>
          </a:prstGeom>
          <a:solidFill>
            <a:srgbClr val="1A3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Diagrama de flujo: decisión 29">
            <a:extLst>
              <a:ext uri="{FF2B5EF4-FFF2-40B4-BE49-F238E27FC236}">
                <a16:creationId xmlns:a16="http://schemas.microsoft.com/office/drawing/2014/main" id="{31795160-5A3A-46FD-BAF6-BD86C722B467}"/>
              </a:ext>
            </a:extLst>
          </p:cNvPr>
          <p:cNvSpPr/>
          <p:nvPr/>
        </p:nvSpPr>
        <p:spPr>
          <a:xfrm>
            <a:off x="7608851" y="2950032"/>
            <a:ext cx="246013" cy="2477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52F646B5-1E4A-4E64-A210-92E2E8DEE658}"/>
              </a:ext>
            </a:extLst>
          </p:cNvPr>
          <p:cNvSpPr txBox="1"/>
          <p:nvPr/>
        </p:nvSpPr>
        <p:spPr>
          <a:xfrm>
            <a:off x="4780457" y="4142665"/>
            <a:ext cx="415295" cy="246221"/>
          </a:xfrm>
          <a:prstGeom prst="rect">
            <a:avLst/>
          </a:prstGeom>
          <a:noFill/>
        </p:spPr>
        <p:txBody>
          <a:bodyPr wrap="square" rtlCol="0">
            <a:spAutoFit/>
          </a:bodyPr>
          <a:lstStyle/>
          <a:p>
            <a:r>
              <a:rPr lang="es-ES" sz="1000" dirty="0">
                <a:latin typeface="Aileron Black" panose="00000A00000000000000" pitchFamily="50" charset="0"/>
              </a:rPr>
              <a:t>1..*</a:t>
            </a:r>
          </a:p>
        </p:txBody>
      </p:sp>
      <p:sp>
        <p:nvSpPr>
          <p:cNvPr id="32" name="CuadroTexto 31">
            <a:extLst>
              <a:ext uri="{FF2B5EF4-FFF2-40B4-BE49-F238E27FC236}">
                <a16:creationId xmlns:a16="http://schemas.microsoft.com/office/drawing/2014/main" id="{E2291F26-71DC-4001-BBFA-4B67492A2B23}"/>
              </a:ext>
            </a:extLst>
          </p:cNvPr>
          <p:cNvSpPr txBox="1"/>
          <p:nvPr/>
        </p:nvSpPr>
        <p:spPr>
          <a:xfrm>
            <a:off x="5338540" y="4068690"/>
            <a:ext cx="415295" cy="246221"/>
          </a:xfrm>
          <a:prstGeom prst="rect">
            <a:avLst/>
          </a:prstGeom>
          <a:noFill/>
        </p:spPr>
        <p:txBody>
          <a:bodyPr wrap="square" rtlCol="0">
            <a:spAutoFit/>
          </a:bodyPr>
          <a:lstStyle/>
          <a:p>
            <a:r>
              <a:rPr lang="es-ES" sz="1000" dirty="0">
                <a:latin typeface="Aileron Black" panose="00000A00000000000000" pitchFamily="50" charset="0"/>
              </a:rPr>
              <a:t>1..*</a:t>
            </a:r>
          </a:p>
        </p:txBody>
      </p:sp>
      <p:sp>
        <p:nvSpPr>
          <p:cNvPr id="33" name="CuadroTexto 32">
            <a:extLst>
              <a:ext uri="{FF2B5EF4-FFF2-40B4-BE49-F238E27FC236}">
                <a16:creationId xmlns:a16="http://schemas.microsoft.com/office/drawing/2014/main" id="{97799961-1C12-45D3-96EF-A20F72FCD2EC}"/>
              </a:ext>
            </a:extLst>
          </p:cNvPr>
          <p:cNvSpPr txBox="1"/>
          <p:nvPr/>
        </p:nvSpPr>
        <p:spPr>
          <a:xfrm>
            <a:off x="6249684" y="4043670"/>
            <a:ext cx="415295" cy="246221"/>
          </a:xfrm>
          <a:prstGeom prst="rect">
            <a:avLst/>
          </a:prstGeom>
          <a:noFill/>
        </p:spPr>
        <p:txBody>
          <a:bodyPr wrap="square" rtlCol="0">
            <a:spAutoFit/>
          </a:bodyPr>
          <a:lstStyle/>
          <a:p>
            <a:r>
              <a:rPr lang="es-ES" sz="1000" dirty="0">
                <a:latin typeface="Aileron Black" panose="00000A00000000000000" pitchFamily="50" charset="0"/>
              </a:rPr>
              <a:t>1..*</a:t>
            </a:r>
          </a:p>
        </p:txBody>
      </p:sp>
      <p:cxnSp>
        <p:nvCxnSpPr>
          <p:cNvPr id="37" name="Conector: angular 36">
            <a:extLst>
              <a:ext uri="{FF2B5EF4-FFF2-40B4-BE49-F238E27FC236}">
                <a16:creationId xmlns:a16="http://schemas.microsoft.com/office/drawing/2014/main" id="{07C51E35-6101-4E15-BF22-130928F8548D}"/>
              </a:ext>
            </a:extLst>
          </p:cNvPr>
          <p:cNvCxnSpPr>
            <a:cxnSpLocks/>
            <a:stCxn id="32" idx="1"/>
            <a:endCxn id="19" idx="2"/>
          </p:cNvCxnSpPr>
          <p:nvPr/>
        </p:nvCxnSpPr>
        <p:spPr>
          <a:xfrm rot="10800000">
            <a:off x="3735422" y="3297095"/>
            <a:ext cx="1603119" cy="8947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CD1E52FE-8622-495C-B8BE-85A73345F06E}"/>
              </a:ext>
            </a:extLst>
          </p:cNvPr>
          <p:cNvCxnSpPr>
            <a:stCxn id="5" idx="1"/>
            <a:endCxn id="19" idx="3"/>
          </p:cNvCxnSpPr>
          <p:nvPr/>
        </p:nvCxnSpPr>
        <p:spPr>
          <a:xfrm rot="10800000">
            <a:off x="4001341" y="3154450"/>
            <a:ext cx="540497" cy="496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angular 42">
            <a:extLst>
              <a:ext uri="{FF2B5EF4-FFF2-40B4-BE49-F238E27FC236}">
                <a16:creationId xmlns:a16="http://schemas.microsoft.com/office/drawing/2014/main" id="{83D82B7E-B3B6-47E8-8337-3CC34ECABF2D}"/>
              </a:ext>
            </a:extLst>
          </p:cNvPr>
          <p:cNvCxnSpPr>
            <a:stCxn id="7" idx="3"/>
            <a:endCxn id="19" idx="3"/>
          </p:cNvCxnSpPr>
          <p:nvPr/>
        </p:nvCxnSpPr>
        <p:spPr>
          <a:xfrm flipH="1" flipV="1">
            <a:off x="4001340" y="3154449"/>
            <a:ext cx="2621436" cy="528443"/>
          </a:xfrm>
          <a:prstGeom prst="bentConnector3">
            <a:avLst>
              <a:gd name="adj1" fmla="val -872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Diagrama de flujo: decisión 44">
            <a:extLst>
              <a:ext uri="{FF2B5EF4-FFF2-40B4-BE49-F238E27FC236}">
                <a16:creationId xmlns:a16="http://schemas.microsoft.com/office/drawing/2014/main" id="{0A67632A-97A6-456C-8209-392858E6A218}"/>
              </a:ext>
            </a:extLst>
          </p:cNvPr>
          <p:cNvSpPr/>
          <p:nvPr/>
        </p:nvSpPr>
        <p:spPr>
          <a:xfrm>
            <a:off x="3991815" y="3051332"/>
            <a:ext cx="215900" cy="1921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Diagrama de flujo: decisión 45">
            <a:extLst>
              <a:ext uri="{FF2B5EF4-FFF2-40B4-BE49-F238E27FC236}">
                <a16:creationId xmlns:a16="http://schemas.microsoft.com/office/drawing/2014/main" id="{5EABE4D5-A88E-4AFA-8F12-E874571EFD3A}"/>
              </a:ext>
            </a:extLst>
          </p:cNvPr>
          <p:cNvSpPr/>
          <p:nvPr/>
        </p:nvSpPr>
        <p:spPr>
          <a:xfrm>
            <a:off x="3623790" y="3270378"/>
            <a:ext cx="215900" cy="1921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5233F76B-7131-42F2-B506-F949853575D5}"/>
              </a:ext>
            </a:extLst>
          </p:cNvPr>
          <p:cNvSpPr txBox="1"/>
          <p:nvPr/>
        </p:nvSpPr>
        <p:spPr>
          <a:xfrm>
            <a:off x="4171178" y="3404959"/>
            <a:ext cx="415295" cy="246221"/>
          </a:xfrm>
          <a:prstGeom prst="rect">
            <a:avLst/>
          </a:prstGeom>
          <a:noFill/>
        </p:spPr>
        <p:txBody>
          <a:bodyPr wrap="square" rtlCol="0">
            <a:spAutoFit/>
          </a:bodyPr>
          <a:lstStyle/>
          <a:p>
            <a:r>
              <a:rPr lang="es-ES" sz="1000" dirty="0">
                <a:latin typeface="Aileron Black" panose="00000A00000000000000" pitchFamily="50" charset="0"/>
              </a:rPr>
              <a:t>1..*</a:t>
            </a:r>
          </a:p>
        </p:txBody>
      </p:sp>
      <p:sp>
        <p:nvSpPr>
          <p:cNvPr id="49" name="CuadroTexto 48">
            <a:extLst>
              <a:ext uri="{FF2B5EF4-FFF2-40B4-BE49-F238E27FC236}">
                <a16:creationId xmlns:a16="http://schemas.microsoft.com/office/drawing/2014/main" id="{F6D2D1CB-01EA-4E1C-AE26-25E2424988CF}"/>
              </a:ext>
            </a:extLst>
          </p:cNvPr>
          <p:cNvSpPr txBox="1"/>
          <p:nvPr/>
        </p:nvSpPr>
        <p:spPr>
          <a:xfrm>
            <a:off x="3707115" y="3945579"/>
            <a:ext cx="415295" cy="246221"/>
          </a:xfrm>
          <a:prstGeom prst="rect">
            <a:avLst/>
          </a:prstGeom>
          <a:noFill/>
        </p:spPr>
        <p:txBody>
          <a:bodyPr wrap="square" rtlCol="0">
            <a:spAutoFit/>
          </a:bodyPr>
          <a:lstStyle/>
          <a:p>
            <a:r>
              <a:rPr lang="es-ES" sz="1000" dirty="0">
                <a:latin typeface="Aileron Black" panose="00000A00000000000000" pitchFamily="50" charset="0"/>
              </a:rPr>
              <a:t>1..*</a:t>
            </a:r>
          </a:p>
        </p:txBody>
      </p:sp>
    </p:spTree>
    <p:extLst>
      <p:ext uri="{BB962C8B-B14F-4D97-AF65-F5344CB8AC3E}">
        <p14:creationId xmlns:p14="http://schemas.microsoft.com/office/powerpoint/2010/main" val="244060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Concepción de la UML</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6096000" y="2478813"/>
            <a:ext cx="5391670" cy="3416320"/>
          </a:xfrm>
          <a:prstGeom prst="rect">
            <a:avLst/>
          </a:prstGeom>
          <a:noFill/>
        </p:spPr>
        <p:txBody>
          <a:bodyPr wrap="square" rtlCol="0">
            <a:spAutoFit/>
          </a:bodyPr>
          <a:lstStyle/>
          <a:p>
            <a:pPr algn="just"/>
            <a:r>
              <a:rPr lang="es-ES" dirty="0">
                <a:latin typeface="Montserrat Thin" panose="00000300000000000000" pitchFamily="2" charset="0"/>
              </a:rPr>
              <a:t>El UML es la creación de Grady Booch, James Rumbaugh e </a:t>
            </a:r>
            <a:r>
              <a:rPr lang="es-ES" dirty="0" err="1">
                <a:latin typeface="Montserrat Thin" panose="00000300000000000000" pitchFamily="2" charset="0"/>
              </a:rPr>
              <a:t>lvar</a:t>
            </a:r>
            <a:r>
              <a:rPr lang="es-ES" dirty="0">
                <a:latin typeface="Montserrat Thin" panose="00000300000000000000" pitchFamily="2" charset="0"/>
              </a:rPr>
              <a:t> Jacobson. Estos caballeros, apodados recientemente "Los tres amigos", trabajaban en empresas distintas durante la década de los años ochenta y principios de los noventa y cada uno diseñó su propia metodología para el análisis y diseño orientado a objetos. Sus metodologías pre­dominaron sobre las de sus competidores. A mediados de los años noventa empezaron a intercambiar ideas entre sí y decidieron desarrollar su trabajo en conjunto. </a:t>
            </a:r>
          </a:p>
        </p:txBody>
      </p:sp>
      <p:pic>
        <p:nvPicPr>
          <p:cNvPr id="3" name="Gráfico 2" descr="Cabeza con engranajes">
            <a:extLst>
              <a:ext uri="{FF2B5EF4-FFF2-40B4-BE49-F238E27FC236}">
                <a16:creationId xmlns:a16="http://schemas.microsoft.com/office/drawing/2014/main" id="{C98ECD17-F496-4826-8AC0-2F05D9E7691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56952" y="2328157"/>
            <a:ext cx="3717632" cy="3717632"/>
          </a:xfrm>
          <a:prstGeom prst="rect">
            <a:avLst/>
          </a:prstGeom>
        </p:spPr>
      </p:pic>
    </p:spTree>
    <p:extLst>
      <p:ext uri="{BB962C8B-B14F-4D97-AF65-F5344CB8AC3E}">
        <p14:creationId xmlns:p14="http://schemas.microsoft.com/office/powerpoint/2010/main" val="2122636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Agregaciones: </a:t>
            </a:r>
            <a:r>
              <a:rPr lang="es-ES" sz="2000" dirty="0">
                <a:latin typeface="Montserrat Thin" panose="00000300000000000000" pitchFamily="2" charset="0"/>
                <a:cs typeface="Arial" panose="020B0604020202020204" pitchFamily="34" charset="0"/>
              </a:rPr>
              <a:t>la agregación o composición es una relación especial en la que una clase consta de otras clases. Esta asociación forma un todo entre clases.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5.1</a:t>
            </a:r>
          </a:p>
        </p:txBody>
      </p:sp>
      <p:pic>
        <p:nvPicPr>
          <p:cNvPr id="3" name="Imagen 2">
            <a:extLst>
              <a:ext uri="{FF2B5EF4-FFF2-40B4-BE49-F238E27FC236}">
                <a16:creationId xmlns:a16="http://schemas.microsoft.com/office/drawing/2014/main" id="{AAB7970B-2393-4ADC-A9FB-66F7F1A75F15}"/>
              </a:ext>
            </a:extLst>
          </p:cNvPr>
          <p:cNvPicPr>
            <a:picLocks noChangeAspect="1"/>
          </p:cNvPicPr>
          <p:nvPr/>
        </p:nvPicPr>
        <p:blipFill>
          <a:blip r:embed="rId3"/>
          <a:stretch>
            <a:fillRect/>
          </a:stretch>
        </p:blipFill>
        <p:spPr>
          <a:xfrm>
            <a:off x="586764" y="2675193"/>
            <a:ext cx="10655912" cy="3915018"/>
          </a:xfrm>
          <a:prstGeom prst="rect">
            <a:avLst/>
          </a:prstGeom>
        </p:spPr>
      </p:pic>
    </p:spTree>
    <p:extLst>
      <p:ext uri="{BB962C8B-B14F-4D97-AF65-F5344CB8AC3E}">
        <p14:creationId xmlns:p14="http://schemas.microsoft.com/office/powerpoint/2010/main" val="3443785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Restricción en las agregaciones: </a:t>
            </a:r>
            <a:r>
              <a:rPr lang="es-ES" sz="2000" dirty="0">
                <a:latin typeface="Montserrat Thin" panose="00000300000000000000" pitchFamily="2" charset="0"/>
                <a:cs typeface="Arial" panose="020B0604020202020204" pitchFamily="34" charset="0"/>
              </a:rPr>
              <a:t>en algunas ocasiones un conjunto de componentes dentro de una agregación se establecen con una relación </a:t>
            </a:r>
            <a:r>
              <a:rPr lang="es-ES" sz="2000" b="1" i="1" dirty="0">
                <a:latin typeface="Montserrat Thin" panose="00000300000000000000" pitchFamily="2" charset="0"/>
                <a:cs typeface="Arial" panose="020B0604020202020204" pitchFamily="34" charset="0"/>
              </a:rPr>
              <a:t>O</a:t>
            </a:r>
            <a:r>
              <a:rPr lang="es-ES" sz="2000" dirty="0">
                <a:latin typeface="Montserrat Thin" panose="00000300000000000000" pitchFamily="2" charset="0"/>
                <a:cs typeface="Arial" panose="020B0604020202020204" pitchFamily="34" charset="0"/>
              </a:rPr>
              <a:t>.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5.2</a:t>
            </a:r>
          </a:p>
        </p:txBody>
      </p:sp>
      <p:pic>
        <p:nvPicPr>
          <p:cNvPr id="4" name="Imagen 3">
            <a:extLst>
              <a:ext uri="{FF2B5EF4-FFF2-40B4-BE49-F238E27FC236}">
                <a16:creationId xmlns:a16="http://schemas.microsoft.com/office/drawing/2014/main" id="{C237539F-FB82-494F-B59F-DA3EE1352A06}"/>
              </a:ext>
            </a:extLst>
          </p:cNvPr>
          <p:cNvPicPr>
            <a:picLocks noChangeAspect="1"/>
          </p:cNvPicPr>
          <p:nvPr/>
        </p:nvPicPr>
        <p:blipFill>
          <a:blip r:embed="rId3"/>
          <a:stretch>
            <a:fillRect/>
          </a:stretch>
        </p:blipFill>
        <p:spPr>
          <a:xfrm>
            <a:off x="861399" y="3038022"/>
            <a:ext cx="10469201" cy="3179898"/>
          </a:xfrm>
          <a:prstGeom prst="rect">
            <a:avLst/>
          </a:prstGeom>
        </p:spPr>
      </p:pic>
    </p:spTree>
    <p:extLst>
      <p:ext uri="{BB962C8B-B14F-4D97-AF65-F5344CB8AC3E}">
        <p14:creationId xmlns:p14="http://schemas.microsoft.com/office/powerpoint/2010/main" val="1246200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Composiciones: </a:t>
            </a:r>
            <a:r>
              <a:rPr lang="es-ES" sz="2000" dirty="0">
                <a:latin typeface="Montserrat Thin" panose="00000300000000000000" pitchFamily="2" charset="0"/>
                <a:cs typeface="Arial" panose="020B0604020202020204" pitchFamily="34" charset="0"/>
              </a:rPr>
              <a:t>cada componente dentro de una composición puede pertenecer tan sólo a un todo.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5.3</a:t>
            </a:r>
          </a:p>
        </p:txBody>
      </p:sp>
      <p:pic>
        <p:nvPicPr>
          <p:cNvPr id="3" name="Imagen 2">
            <a:extLst>
              <a:ext uri="{FF2B5EF4-FFF2-40B4-BE49-F238E27FC236}">
                <a16:creationId xmlns:a16="http://schemas.microsoft.com/office/drawing/2014/main" id="{3A73333D-358F-45FD-A86B-EA373C76757D}"/>
              </a:ext>
            </a:extLst>
          </p:cNvPr>
          <p:cNvPicPr>
            <a:picLocks noChangeAspect="1"/>
          </p:cNvPicPr>
          <p:nvPr/>
        </p:nvPicPr>
        <p:blipFill>
          <a:blip r:embed="rId3"/>
          <a:stretch>
            <a:fillRect/>
          </a:stretch>
        </p:blipFill>
        <p:spPr>
          <a:xfrm>
            <a:off x="1744947" y="2906349"/>
            <a:ext cx="8293278" cy="3597298"/>
          </a:xfrm>
          <a:prstGeom prst="rect">
            <a:avLst/>
          </a:prstGeom>
        </p:spPr>
      </p:pic>
    </p:spTree>
    <p:extLst>
      <p:ext uri="{BB962C8B-B14F-4D97-AF65-F5344CB8AC3E}">
        <p14:creationId xmlns:p14="http://schemas.microsoft.com/office/powerpoint/2010/main" val="3015714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Contextos: </a:t>
            </a:r>
            <a:r>
              <a:rPr lang="es-ES" sz="2000" dirty="0">
                <a:latin typeface="Montserrat Thin" panose="00000300000000000000" pitchFamily="2" charset="0"/>
                <a:cs typeface="Arial" panose="020B0604020202020204" pitchFamily="34" charset="0"/>
              </a:rPr>
              <a:t>este diagrama es como un mapa que captura toda la información muy detallada de un modelaje.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5.4</a:t>
            </a:r>
          </a:p>
        </p:txBody>
      </p:sp>
      <p:pic>
        <p:nvPicPr>
          <p:cNvPr id="4" name="Imagen 3">
            <a:extLst>
              <a:ext uri="{FF2B5EF4-FFF2-40B4-BE49-F238E27FC236}">
                <a16:creationId xmlns:a16="http://schemas.microsoft.com/office/drawing/2014/main" id="{6033261D-C5C5-4AFF-BD2E-B6204E14DE3C}"/>
              </a:ext>
            </a:extLst>
          </p:cNvPr>
          <p:cNvPicPr>
            <a:picLocks noChangeAspect="1"/>
          </p:cNvPicPr>
          <p:nvPr/>
        </p:nvPicPr>
        <p:blipFill>
          <a:blip r:embed="rId3"/>
          <a:stretch>
            <a:fillRect/>
          </a:stretch>
        </p:blipFill>
        <p:spPr>
          <a:xfrm>
            <a:off x="2651760" y="2726598"/>
            <a:ext cx="8184155" cy="3993176"/>
          </a:xfrm>
          <a:prstGeom prst="rect">
            <a:avLst/>
          </a:prstGeom>
        </p:spPr>
      </p:pic>
    </p:spTree>
    <p:extLst>
      <p:ext uri="{BB962C8B-B14F-4D97-AF65-F5344CB8AC3E}">
        <p14:creationId xmlns:p14="http://schemas.microsoft.com/office/powerpoint/2010/main" val="53973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Contextos: </a:t>
            </a:r>
            <a:r>
              <a:rPr lang="es-ES" sz="2000" dirty="0">
                <a:latin typeface="Montserrat Thin" panose="00000300000000000000" pitchFamily="2" charset="0"/>
                <a:cs typeface="Arial" panose="020B0604020202020204" pitchFamily="34" charset="0"/>
              </a:rPr>
              <a:t>este diagrama también nos puede ayudar para agrandar nuestro contexto de la camisa y sus  componentes. </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5.5</a:t>
            </a:r>
          </a:p>
        </p:txBody>
      </p:sp>
      <p:pic>
        <p:nvPicPr>
          <p:cNvPr id="3" name="Imagen 2">
            <a:extLst>
              <a:ext uri="{FF2B5EF4-FFF2-40B4-BE49-F238E27FC236}">
                <a16:creationId xmlns:a16="http://schemas.microsoft.com/office/drawing/2014/main" id="{92F09F0F-0496-43B4-82BF-C9341E971812}"/>
              </a:ext>
            </a:extLst>
          </p:cNvPr>
          <p:cNvPicPr>
            <a:picLocks noChangeAspect="1"/>
          </p:cNvPicPr>
          <p:nvPr/>
        </p:nvPicPr>
        <p:blipFill>
          <a:blip r:embed="rId3"/>
          <a:stretch>
            <a:fillRect/>
          </a:stretch>
        </p:blipFill>
        <p:spPr>
          <a:xfrm>
            <a:off x="1660751" y="2816166"/>
            <a:ext cx="8071077" cy="3826526"/>
          </a:xfrm>
          <a:prstGeom prst="rect">
            <a:avLst/>
          </a:prstGeom>
        </p:spPr>
      </p:pic>
    </p:spTree>
    <p:extLst>
      <p:ext uri="{BB962C8B-B14F-4D97-AF65-F5344CB8AC3E}">
        <p14:creationId xmlns:p14="http://schemas.microsoft.com/office/powerpoint/2010/main" val="3299174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Interfaces y realizaciones: </a:t>
            </a:r>
            <a:r>
              <a:rPr lang="es-ES" sz="2000" dirty="0">
                <a:latin typeface="Montserrat Thin" panose="00000300000000000000" pitchFamily="2" charset="0"/>
                <a:cs typeface="Arial" panose="020B0604020202020204" pitchFamily="34" charset="0"/>
              </a:rPr>
              <a:t>la relación entre una clase y una interfaz se conoce como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realización</a:t>
            </a:r>
            <a:r>
              <a:rPr lang="es-ES" sz="2000" dirty="0">
                <a:latin typeface="Montserrat Thin" panose="00000300000000000000" pitchFamily="2" charset="0"/>
                <a:cs typeface="Arial" panose="020B0604020202020204" pitchFamily="34" charset="0"/>
              </a:rPr>
              <a:t>. La cual se modela con una línea descontinua con una punta de flecha con un triangulo sin rellenar.</a:t>
            </a:r>
            <a:r>
              <a:rPr lang="es-ES" sz="2000" b="1" i="1"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5.6</a:t>
            </a:r>
          </a:p>
        </p:txBody>
      </p:sp>
      <p:pic>
        <p:nvPicPr>
          <p:cNvPr id="4" name="Imagen 3">
            <a:extLst>
              <a:ext uri="{FF2B5EF4-FFF2-40B4-BE49-F238E27FC236}">
                <a16:creationId xmlns:a16="http://schemas.microsoft.com/office/drawing/2014/main" id="{9C73A151-D9D9-426A-B7BF-BAE4A919CABA}"/>
              </a:ext>
            </a:extLst>
          </p:cNvPr>
          <p:cNvPicPr>
            <a:picLocks noChangeAspect="1"/>
          </p:cNvPicPr>
          <p:nvPr/>
        </p:nvPicPr>
        <p:blipFill>
          <a:blip r:embed="rId3"/>
          <a:stretch>
            <a:fillRect/>
          </a:stretch>
        </p:blipFill>
        <p:spPr>
          <a:xfrm>
            <a:off x="4624250" y="2782390"/>
            <a:ext cx="6296297" cy="3945497"/>
          </a:xfrm>
          <a:prstGeom prst="rect">
            <a:avLst/>
          </a:prstGeom>
        </p:spPr>
      </p:pic>
    </p:spTree>
    <p:extLst>
      <p:ext uri="{BB962C8B-B14F-4D97-AF65-F5344CB8AC3E}">
        <p14:creationId xmlns:p14="http://schemas.microsoft.com/office/powerpoint/2010/main" val="739756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Interfaces y realizaciones: </a:t>
            </a:r>
            <a:r>
              <a:rPr lang="es-ES" sz="2000" dirty="0">
                <a:latin typeface="Montserrat Thin" panose="00000300000000000000" pitchFamily="2" charset="0"/>
                <a:cs typeface="Arial" panose="020B0604020202020204" pitchFamily="34" charset="0"/>
              </a:rPr>
              <a:t>otra forma (omitida) de representar una clase y su interfaz, es con un circulo que se conecte mediate una línea a la clase.</a:t>
            </a:r>
            <a:r>
              <a:rPr lang="es-ES" sz="2000" b="1" i="1" dirty="0">
                <a:latin typeface="Montserrat Thin" panose="00000300000000000000" pitchFamily="2" charset="0"/>
                <a:cs typeface="Arial" panose="020B0604020202020204" pitchFamily="34" charset="0"/>
              </a:rPr>
              <a:t> </a:t>
            </a: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Una clase puede realizar más de una interfaz, y una interfaz puede ser realizada por más de una clase</a:t>
            </a:r>
            <a:r>
              <a:rPr lang="es-ES" sz="2000" dirty="0">
                <a:latin typeface="Montserrat Thin" panose="00000300000000000000" pitchFamily="2" charset="0"/>
                <a:cs typeface="Arial" panose="020B0604020202020204" pitchFamily="34" charset="0"/>
              </a:rPr>
              <a:t> </a:t>
            </a:r>
            <a:r>
              <a:rPr lang="es-ES" sz="1700" b="1" i="1" dirty="0">
                <a:latin typeface="Montserrat Thin" panose="00000300000000000000" pitchFamily="2" charset="0"/>
                <a:cs typeface="Arial" panose="020B0604020202020204" pitchFamily="34" charset="0"/>
              </a:rPr>
              <a:t>Figura 5.7</a:t>
            </a:r>
          </a:p>
        </p:txBody>
      </p:sp>
      <p:pic>
        <p:nvPicPr>
          <p:cNvPr id="3" name="Imagen 2">
            <a:extLst>
              <a:ext uri="{FF2B5EF4-FFF2-40B4-BE49-F238E27FC236}">
                <a16:creationId xmlns:a16="http://schemas.microsoft.com/office/drawing/2014/main" id="{DAE6212A-14A1-4D33-A3E4-834E3A00388C}"/>
              </a:ext>
            </a:extLst>
          </p:cNvPr>
          <p:cNvPicPr>
            <a:picLocks noChangeAspect="1"/>
          </p:cNvPicPr>
          <p:nvPr/>
        </p:nvPicPr>
        <p:blipFill>
          <a:blip r:embed="rId3"/>
          <a:stretch>
            <a:fillRect/>
          </a:stretch>
        </p:blipFill>
        <p:spPr>
          <a:xfrm>
            <a:off x="1703880" y="3429000"/>
            <a:ext cx="9295046" cy="2295353"/>
          </a:xfrm>
          <a:prstGeom prst="rect">
            <a:avLst/>
          </a:prstGeom>
        </p:spPr>
      </p:pic>
    </p:spTree>
    <p:extLst>
      <p:ext uri="{BB962C8B-B14F-4D97-AF65-F5344CB8AC3E}">
        <p14:creationId xmlns:p14="http://schemas.microsoft.com/office/powerpoint/2010/main" val="1180697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agregación, composición, interfaces y realización</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Visibilidad: </a:t>
            </a:r>
            <a:r>
              <a:rPr lang="es-ES" sz="2000" dirty="0">
                <a:latin typeface="Montserrat Thin" panose="00000300000000000000" pitchFamily="2" charset="0"/>
                <a:cs typeface="Arial" panose="020B0604020202020204" pitchFamily="34" charset="0"/>
              </a:rPr>
              <a:t>se aplica a atributos y operaciones y especifica en que otras clases puedan o no usar atributos de otras clases. </a:t>
            </a: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Nivel público: </a:t>
            </a:r>
            <a:r>
              <a:rPr lang="es-ES" sz="2000" dirty="0">
                <a:latin typeface="Montserrat Thin" panose="00000300000000000000" pitchFamily="2" charset="0"/>
                <a:cs typeface="Arial" panose="020B0604020202020204" pitchFamily="34" charset="0"/>
              </a:rPr>
              <a:t>antecede con un signo suma (+), </a:t>
            </a: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Nivel protegido: </a:t>
            </a:r>
            <a:r>
              <a:rPr lang="es-ES" sz="2000" dirty="0">
                <a:latin typeface="Montserrat Thin" panose="00000300000000000000" pitchFamily="2" charset="0"/>
                <a:cs typeface="Arial" panose="020B0604020202020204" pitchFamily="34" charset="0"/>
              </a:rPr>
              <a:t>antecede con un signo (#) y </a:t>
            </a: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Nivel privado: </a:t>
            </a:r>
            <a:r>
              <a:rPr lang="es-ES" sz="2000" dirty="0">
                <a:latin typeface="Montserrat Thin" panose="00000300000000000000" pitchFamily="2" charset="0"/>
                <a:cs typeface="Arial" panose="020B0604020202020204" pitchFamily="34" charset="0"/>
              </a:rPr>
              <a:t>antecede con un guion (-)</a:t>
            </a:r>
            <a:r>
              <a:rPr lang="es-ES" sz="1700" b="1" i="1" dirty="0">
                <a:latin typeface="Montserrat Thin" panose="00000300000000000000" pitchFamily="2" charset="0"/>
                <a:cs typeface="Arial" panose="020B0604020202020204" pitchFamily="34" charset="0"/>
              </a:rPr>
              <a:t>Figura 5.8</a:t>
            </a:r>
          </a:p>
        </p:txBody>
      </p:sp>
      <p:pic>
        <p:nvPicPr>
          <p:cNvPr id="4" name="Imagen 3">
            <a:extLst>
              <a:ext uri="{FF2B5EF4-FFF2-40B4-BE49-F238E27FC236}">
                <a16:creationId xmlns:a16="http://schemas.microsoft.com/office/drawing/2014/main" id="{59E1F5E2-D9A5-4A5D-8DF2-46716575EA00}"/>
              </a:ext>
            </a:extLst>
          </p:cNvPr>
          <p:cNvPicPr>
            <a:picLocks noChangeAspect="1"/>
          </p:cNvPicPr>
          <p:nvPr/>
        </p:nvPicPr>
        <p:blipFill>
          <a:blip r:embed="rId3"/>
          <a:stretch>
            <a:fillRect/>
          </a:stretch>
        </p:blipFill>
        <p:spPr>
          <a:xfrm>
            <a:off x="1540411" y="3549802"/>
            <a:ext cx="9295824" cy="2509708"/>
          </a:xfrm>
          <a:prstGeom prst="rect">
            <a:avLst/>
          </a:prstGeom>
        </p:spPr>
      </p:pic>
    </p:spTree>
    <p:extLst>
      <p:ext uri="{BB962C8B-B14F-4D97-AF65-F5344CB8AC3E}">
        <p14:creationId xmlns:p14="http://schemas.microsoft.com/office/powerpoint/2010/main" val="1887761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ejercicios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877163"/>
          </a:xfrm>
          <a:prstGeom prst="rect">
            <a:avLst/>
          </a:prstGeom>
          <a:noFill/>
        </p:spPr>
        <p:txBody>
          <a:bodyPr wrap="square" rtlCol="0">
            <a:spAutoFit/>
          </a:bodyPr>
          <a:lstStyle/>
          <a:p>
            <a:pPr algn="just"/>
            <a:r>
              <a:rPr lang="es-ES" sz="1700" dirty="0">
                <a:latin typeface="Montserrat Thin" panose="00000300000000000000" pitchFamily="2" charset="0"/>
                <a:cs typeface="Arial" panose="020B0604020202020204" pitchFamily="34" charset="0"/>
              </a:rPr>
              <a:t>1. Cree un diagrama de contexto de composición de una revista. Tome en cuenta la tabla de contenido, la editorial, los artículos y las columnas. Luego, cree un diagrama de contexto del sistema que muestre a la revista junto con el suscriptor y el comprador en el puesto de revistas. </a:t>
            </a:r>
          </a:p>
        </p:txBody>
      </p:sp>
      <p:grpSp>
        <p:nvGrpSpPr>
          <p:cNvPr id="3" name="Grupo 2">
            <a:extLst>
              <a:ext uri="{FF2B5EF4-FFF2-40B4-BE49-F238E27FC236}">
                <a16:creationId xmlns:a16="http://schemas.microsoft.com/office/drawing/2014/main" id="{7D30024A-E6FF-4CA7-A763-CD63466F1484}"/>
              </a:ext>
            </a:extLst>
          </p:cNvPr>
          <p:cNvGrpSpPr/>
          <p:nvPr/>
        </p:nvGrpSpPr>
        <p:grpSpPr>
          <a:xfrm>
            <a:off x="3246119" y="3381374"/>
            <a:ext cx="5396047" cy="2813997"/>
            <a:chOff x="3246119" y="3381374"/>
            <a:chExt cx="5396047" cy="2813997"/>
          </a:xfrm>
        </p:grpSpPr>
        <p:sp>
          <p:nvSpPr>
            <p:cNvPr id="9" name="Elipse 8">
              <a:extLst>
                <a:ext uri="{FF2B5EF4-FFF2-40B4-BE49-F238E27FC236}">
                  <a16:creationId xmlns:a16="http://schemas.microsoft.com/office/drawing/2014/main" id="{35479633-37BD-445A-A3CF-9B06686EDD3F}"/>
                </a:ext>
              </a:extLst>
            </p:cNvPr>
            <p:cNvSpPr/>
            <p:nvPr/>
          </p:nvSpPr>
          <p:spPr>
            <a:xfrm>
              <a:off x="5057502" y="4096705"/>
              <a:ext cx="1371600" cy="13716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Revista</a:t>
              </a:r>
            </a:p>
          </p:txBody>
        </p:sp>
        <p:grpSp>
          <p:nvGrpSpPr>
            <p:cNvPr id="16" name="Grupo 15">
              <a:extLst>
                <a:ext uri="{FF2B5EF4-FFF2-40B4-BE49-F238E27FC236}">
                  <a16:creationId xmlns:a16="http://schemas.microsoft.com/office/drawing/2014/main" id="{D3AC2177-9D2A-4664-A2AB-37BD01462CBF}"/>
                </a:ext>
              </a:extLst>
            </p:cNvPr>
            <p:cNvGrpSpPr/>
            <p:nvPr/>
          </p:nvGrpSpPr>
          <p:grpSpPr>
            <a:xfrm>
              <a:off x="3246119" y="3429000"/>
              <a:ext cx="1342210" cy="2766371"/>
              <a:chOff x="2487385" y="3417265"/>
              <a:chExt cx="1342210" cy="2766371"/>
            </a:xfrm>
          </p:grpSpPr>
          <p:sp>
            <p:nvSpPr>
              <p:cNvPr id="7" name="Rectángulo: esquinas redondeadas 6">
                <a:extLst>
                  <a:ext uri="{FF2B5EF4-FFF2-40B4-BE49-F238E27FC236}">
                    <a16:creationId xmlns:a16="http://schemas.microsoft.com/office/drawing/2014/main" id="{5DEAE63A-6570-4188-9CD1-44F7B5BB9B7C}"/>
                  </a:ext>
                </a:extLst>
              </p:cNvPr>
              <p:cNvSpPr/>
              <p:nvPr/>
            </p:nvSpPr>
            <p:spPr>
              <a:xfrm>
                <a:off x="2487385" y="4406487"/>
                <a:ext cx="134221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Columnas</a:t>
                </a:r>
              </a:p>
            </p:txBody>
          </p:sp>
          <p:sp>
            <p:nvSpPr>
              <p:cNvPr id="10" name="Rectángulo: esquinas redondeadas 9">
                <a:extLst>
                  <a:ext uri="{FF2B5EF4-FFF2-40B4-BE49-F238E27FC236}">
                    <a16:creationId xmlns:a16="http://schemas.microsoft.com/office/drawing/2014/main" id="{1D829560-62C5-40F0-AD09-23702C65F55A}"/>
                  </a:ext>
                </a:extLst>
              </p:cNvPr>
              <p:cNvSpPr/>
              <p:nvPr/>
            </p:nvSpPr>
            <p:spPr>
              <a:xfrm>
                <a:off x="2544536" y="3417265"/>
                <a:ext cx="1227909"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Contra portada</a:t>
                </a:r>
              </a:p>
            </p:txBody>
          </p:sp>
          <p:sp>
            <p:nvSpPr>
              <p:cNvPr id="11" name="Rectángulo: esquinas redondeadas 10">
                <a:extLst>
                  <a:ext uri="{FF2B5EF4-FFF2-40B4-BE49-F238E27FC236}">
                    <a16:creationId xmlns:a16="http://schemas.microsoft.com/office/drawing/2014/main" id="{07A37BD4-AB58-41C8-BC48-C9F466226D96}"/>
                  </a:ext>
                </a:extLst>
              </p:cNvPr>
              <p:cNvSpPr/>
              <p:nvPr/>
            </p:nvSpPr>
            <p:spPr>
              <a:xfrm>
                <a:off x="2487385" y="5466538"/>
                <a:ext cx="134221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Artículos</a:t>
                </a:r>
              </a:p>
            </p:txBody>
          </p:sp>
        </p:grpSp>
        <p:grpSp>
          <p:nvGrpSpPr>
            <p:cNvPr id="15" name="Grupo 14">
              <a:extLst>
                <a:ext uri="{FF2B5EF4-FFF2-40B4-BE49-F238E27FC236}">
                  <a16:creationId xmlns:a16="http://schemas.microsoft.com/office/drawing/2014/main" id="{E0E5F15A-E786-48D4-A5DE-CE8319B86D04}"/>
                </a:ext>
              </a:extLst>
            </p:cNvPr>
            <p:cNvGrpSpPr/>
            <p:nvPr/>
          </p:nvGrpSpPr>
          <p:grpSpPr>
            <a:xfrm>
              <a:off x="6926579" y="3381374"/>
              <a:ext cx="1715587" cy="2802262"/>
              <a:chOff x="6913516" y="3381374"/>
              <a:chExt cx="1715587" cy="2802262"/>
            </a:xfrm>
          </p:grpSpPr>
          <p:sp>
            <p:nvSpPr>
              <p:cNvPr id="12" name="Rectángulo: esquinas redondeadas 11">
                <a:extLst>
                  <a:ext uri="{FF2B5EF4-FFF2-40B4-BE49-F238E27FC236}">
                    <a16:creationId xmlns:a16="http://schemas.microsoft.com/office/drawing/2014/main" id="{4E09E1F7-527A-4D53-8CB3-3DF8B3206992}"/>
                  </a:ext>
                </a:extLst>
              </p:cNvPr>
              <p:cNvSpPr/>
              <p:nvPr/>
            </p:nvSpPr>
            <p:spPr>
              <a:xfrm>
                <a:off x="6913516" y="3381374"/>
                <a:ext cx="1715587"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Tabla de contenidos</a:t>
                </a:r>
              </a:p>
            </p:txBody>
          </p:sp>
          <p:sp>
            <p:nvSpPr>
              <p:cNvPr id="13" name="Rectángulo: esquinas redondeadas 12">
                <a:extLst>
                  <a:ext uri="{FF2B5EF4-FFF2-40B4-BE49-F238E27FC236}">
                    <a16:creationId xmlns:a16="http://schemas.microsoft.com/office/drawing/2014/main" id="{A247F03A-4291-4D7A-A23C-F76E661CC42C}"/>
                  </a:ext>
                </a:extLst>
              </p:cNvPr>
              <p:cNvSpPr/>
              <p:nvPr/>
            </p:nvSpPr>
            <p:spPr>
              <a:xfrm>
                <a:off x="7085509" y="4406487"/>
                <a:ext cx="137160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Editorial</a:t>
                </a:r>
              </a:p>
            </p:txBody>
          </p:sp>
          <p:sp>
            <p:nvSpPr>
              <p:cNvPr id="14" name="Rectángulo: esquinas redondeadas 13">
                <a:extLst>
                  <a:ext uri="{FF2B5EF4-FFF2-40B4-BE49-F238E27FC236}">
                    <a16:creationId xmlns:a16="http://schemas.microsoft.com/office/drawing/2014/main" id="{C9775B0B-2BDE-4959-A8C7-0DD3389770C3}"/>
                  </a:ext>
                </a:extLst>
              </p:cNvPr>
              <p:cNvSpPr/>
              <p:nvPr/>
            </p:nvSpPr>
            <p:spPr>
              <a:xfrm>
                <a:off x="7085509" y="5466538"/>
                <a:ext cx="137160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ileron SemiBold" panose="00000700000000000000" pitchFamily="50" charset="0"/>
                  </a:rPr>
                  <a:t>Portada</a:t>
                </a:r>
              </a:p>
            </p:txBody>
          </p:sp>
        </p:grpSp>
        <p:grpSp>
          <p:nvGrpSpPr>
            <p:cNvPr id="2" name="Grupo 1">
              <a:extLst>
                <a:ext uri="{FF2B5EF4-FFF2-40B4-BE49-F238E27FC236}">
                  <a16:creationId xmlns:a16="http://schemas.microsoft.com/office/drawing/2014/main" id="{DA2A2FF4-748B-47B3-B93C-98E1618EE43C}"/>
                </a:ext>
              </a:extLst>
            </p:cNvPr>
            <p:cNvGrpSpPr/>
            <p:nvPr/>
          </p:nvGrpSpPr>
          <p:grpSpPr>
            <a:xfrm>
              <a:off x="4531179" y="3739922"/>
              <a:ext cx="2567393" cy="2096900"/>
              <a:chOff x="4531179" y="3739922"/>
              <a:chExt cx="2567393" cy="2096900"/>
            </a:xfrm>
          </p:grpSpPr>
          <p:cxnSp>
            <p:nvCxnSpPr>
              <p:cNvPr id="22" name="Conector: angular 21">
                <a:extLst>
                  <a:ext uri="{FF2B5EF4-FFF2-40B4-BE49-F238E27FC236}">
                    <a16:creationId xmlns:a16="http://schemas.microsoft.com/office/drawing/2014/main" id="{2384A1B6-DB6D-4651-9A9E-4FE1F5E9B945}"/>
                  </a:ext>
                </a:extLst>
              </p:cNvPr>
              <p:cNvCxnSpPr>
                <a:stCxn id="10" idx="3"/>
              </p:cNvCxnSpPr>
              <p:nvPr/>
            </p:nvCxnSpPr>
            <p:spPr>
              <a:xfrm>
                <a:off x="4531179" y="3787549"/>
                <a:ext cx="1020535" cy="309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EF319F47-8CE0-41A2-9C9B-040E9727C680}"/>
                  </a:ext>
                </a:extLst>
              </p:cNvPr>
              <p:cNvCxnSpPr>
                <a:stCxn id="7" idx="3"/>
                <a:endCxn id="9" idx="2"/>
              </p:cNvCxnSpPr>
              <p:nvPr/>
            </p:nvCxnSpPr>
            <p:spPr>
              <a:xfrm>
                <a:off x="4588329" y="4776771"/>
                <a:ext cx="469173" cy="57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554AD6B4-B59C-44D7-9F4D-0C3421597AD0}"/>
                  </a:ext>
                </a:extLst>
              </p:cNvPr>
              <p:cNvCxnSpPr>
                <a:stCxn id="11" idx="3"/>
              </p:cNvCxnSpPr>
              <p:nvPr/>
            </p:nvCxnSpPr>
            <p:spPr>
              <a:xfrm flipV="1">
                <a:off x="4588329" y="5478273"/>
                <a:ext cx="819694" cy="358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D819AB49-4340-4F09-8197-FC1FF51D1648}"/>
                  </a:ext>
                </a:extLst>
              </p:cNvPr>
              <p:cNvCxnSpPr>
                <a:stCxn id="12" idx="1"/>
              </p:cNvCxnSpPr>
              <p:nvPr/>
            </p:nvCxnSpPr>
            <p:spPr>
              <a:xfrm rot="10800000" flipV="1">
                <a:off x="6126717" y="3739922"/>
                <a:ext cx="799862" cy="406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BB28ABF8-0E03-43F9-AAC8-17655C930696}"/>
                  </a:ext>
                </a:extLst>
              </p:cNvPr>
              <p:cNvCxnSpPr>
                <a:stCxn id="13" idx="1"/>
                <a:endCxn id="9" idx="6"/>
              </p:cNvCxnSpPr>
              <p:nvPr/>
            </p:nvCxnSpPr>
            <p:spPr>
              <a:xfrm rot="10800000" flipV="1">
                <a:off x="6429102" y="4765035"/>
                <a:ext cx="669470" cy="174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F632BCB4-03C4-4FD7-A456-25D304F5AFF3}"/>
                  </a:ext>
                </a:extLst>
              </p:cNvPr>
              <p:cNvCxnSpPr>
                <a:stCxn id="14" idx="1"/>
              </p:cNvCxnSpPr>
              <p:nvPr/>
            </p:nvCxnSpPr>
            <p:spPr>
              <a:xfrm rot="10800000">
                <a:off x="6057506" y="5431601"/>
                <a:ext cx="1041066" cy="39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06539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5 ejercicios</a:t>
            </a:r>
          </a:p>
        </p:txBody>
      </p:sp>
      <p:grpSp>
        <p:nvGrpSpPr>
          <p:cNvPr id="3" name="Grupo 2">
            <a:extLst>
              <a:ext uri="{FF2B5EF4-FFF2-40B4-BE49-F238E27FC236}">
                <a16:creationId xmlns:a16="http://schemas.microsoft.com/office/drawing/2014/main" id="{7D30024A-E6FF-4CA7-A763-CD63466F1484}"/>
              </a:ext>
            </a:extLst>
          </p:cNvPr>
          <p:cNvGrpSpPr/>
          <p:nvPr/>
        </p:nvGrpSpPr>
        <p:grpSpPr>
          <a:xfrm>
            <a:off x="7007050" y="3059896"/>
            <a:ext cx="4001871" cy="2086945"/>
            <a:chOff x="3246119" y="3381374"/>
            <a:chExt cx="5396047" cy="2813997"/>
          </a:xfrm>
        </p:grpSpPr>
        <p:sp>
          <p:nvSpPr>
            <p:cNvPr id="9" name="Elipse 8">
              <a:extLst>
                <a:ext uri="{FF2B5EF4-FFF2-40B4-BE49-F238E27FC236}">
                  <a16:creationId xmlns:a16="http://schemas.microsoft.com/office/drawing/2014/main" id="{35479633-37BD-445A-A3CF-9B06686EDD3F}"/>
                </a:ext>
              </a:extLst>
            </p:cNvPr>
            <p:cNvSpPr/>
            <p:nvPr/>
          </p:nvSpPr>
          <p:spPr>
            <a:xfrm>
              <a:off x="5057502" y="4096705"/>
              <a:ext cx="1371600" cy="13716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300" dirty="0">
                  <a:solidFill>
                    <a:schemeClr val="tx1"/>
                  </a:solidFill>
                  <a:latin typeface="Aileron SemiBold" panose="00000700000000000000" pitchFamily="50" charset="0"/>
                </a:rPr>
                <a:t>Revista</a:t>
              </a:r>
            </a:p>
          </p:txBody>
        </p:sp>
        <p:grpSp>
          <p:nvGrpSpPr>
            <p:cNvPr id="16" name="Grupo 15">
              <a:extLst>
                <a:ext uri="{FF2B5EF4-FFF2-40B4-BE49-F238E27FC236}">
                  <a16:creationId xmlns:a16="http://schemas.microsoft.com/office/drawing/2014/main" id="{D3AC2177-9D2A-4664-A2AB-37BD01462CBF}"/>
                </a:ext>
              </a:extLst>
            </p:cNvPr>
            <p:cNvGrpSpPr/>
            <p:nvPr/>
          </p:nvGrpSpPr>
          <p:grpSpPr>
            <a:xfrm>
              <a:off x="3246119" y="3429000"/>
              <a:ext cx="1342210" cy="2766371"/>
              <a:chOff x="2487385" y="3417265"/>
              <a:chExt cx="1342210" cy="2766371"/>
            </a:xfrm>
          </p:grpSpPr>
          <p:sp>
            <p:nvSpPr>
              <p:cNvPr id="7" name="Rectángulo: esquinas redondeadas 6">
                <a:extLst>
                  <a:ext uri="{FF2B5EF4-FFF2-40B4-BE49-F238E27FC236}">
                    <a16:creationId xmlns:a16="http://schemas.microsoft.com/office/drawing/2014/main" id="{5DEAE63A-6570-4188-9CD1-44F7B5BB9B7C}"/>
                  </a:ext>
                </a:extLst>
              </p:cNvPr>
              <p:cNvSpPr/>
              <p:nvPr/>
            </p:nvSpPr>
            <p:spPr>
              <a:xfrm>
                <a:off x="2487385" y="4406487"/>
                <a:ext cx="134221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Columnas</a:t>
                </a:r>
              </a:p>
            </p:txBody>
          </p:sp>
          <p:sp>
            <p:nvSpPr>
              <p:cNvPr id="10" name="Rectángulo: esquinas redondeadas 9">
                <a:extLst>
                  <a:ext uri="{FF2B5EF4-FFF2-40B4-BE49-F238E27FC236}">
                    <a16:creationId xmlns:a16="http://schemas.microsoft.com/office/drawing/2014/main" id="{1D829560-62C5-40F0-AD09-23702C65F55A}"/>
                  </a:ext>
                </a:extLst>
              </p:cNvPr>
              <p:cNvSpPr/>
              <p:nvPr/>
            </p:nvSpPr>
            <p:spPr>
              <a:xfrm>
                <a:off x="2544536" y="3417265"/>
                <a:ext cx="1227909"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Contra portada</a:t>
                </a:r>
              </a:p>
            </p:txBody>
          </p:sp>
          <p:sp>
            <p:nvSpPr>
              <p:cNvPr id="11" name="Rectángulo: esquinas redondeadas 10">
                <a:extLst>
                  <a:ext uri="{FF2B5EF4-FFF2-40B4-BE49-F238E27FC236}">
                    <a16:creationId xmlns:a16="http://schemas.microsoft.com/office/drawing/2014/main" id="{07A37BD4-AB58-41C8-BC48-C9F466226D96}"/>
                  </a:ext>
                </a:extLst>
              </p:cNvPr>
              <p:cNvSpPr/>
              <p:nvPr/>
            </p:nvSpPr>
            <p:spPr>
              <a:xfrm>
                <a:off x="2487385" y="5466538"/>
                <a:ext cx="134221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Artículos</a:t>
                </a:r>
              </a:p>
            </p:txBody>
          </p:sp>
        </p:grpSp>
        <p:grpSp>
          <p:nvGrpSpPr>
            <p:cNvPr id="15" name="Grupo 14">
              <a:extLst>
                <a:ext uri="{FF2B5EF4-FFF2-40B4-BE49-F238E27FC236}">
                  <a16:creationId xmlns:a16="http://schemas.microsoft.com/office/drawing/2014/main" id="{E0E5F15A-E786-48D4-A5DE-CE8319B86D04}"/>
                </a:ext>
              </a:extLst>
            </p:cNvPr>
            <p:cNvGrpSpPr/>
            <p:nvPr/>
          </p:nvGrpSpPr>
          <p:grpSpPr>
            <a:xfrm>
              <a:off x="6926579" y="3381374"/>
              <a:ext cx="1715587" cy="2802262"/>
              <a:chOff x="6913516" y="3381374"/>
              <a:chExt cx="1715587" cy="2802262"/>
            </a:xfrm>
          </p:grpSpPr>
          <p:sp>
            <p:nvSpPr>
              <p:cNvPr id="12" name="Rectángulo: esquinas redondeadas 11">
                <a:extLst>
                  <a:ext uri="{FF2B5EF4-FFF2-40B4-BE49-F238E27FC236}">
                    <a16:creationId xmlns:a16="http://schemas.microsoft.com/office/drawing/2014/main" id="{4E09E1F7-527A-4D53-8CB3-3DF8B3206992}"/>
                  </a:ext>
                </a:extLst>
              </p:cNvPr>
              <p:cNvSpPr/>
              <p:nvPr/>
            </p:nvSpPr>
            <p:spPr>
              <a:xfrm>
                <a:off x="6913516" y="3381374"/>
                <a:ext cx="1715587"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Tabla de contenidos</a:t>
                </a:r>
              </a:p>
            </p:txBody>
          </p:sp>
          <p:sp>
            <p:nvSpPr>
              <p:cNvPr id="13" name="Rectángulo: esquinas redondeadas 12">
                <a:extLst>
                  <a:ext uri="{FF2B5EF4-FFF2-40B4-BE49-F238E27FC236}">
                    <a16:creationId xmlns:a16="http://schemas.microsoft.com/office/drawing/2014/main" id="{A247F03A-4291-4D7A-A23C-F76E661CC42C}"/>
                  </a:ext>
                </a:extLst>
              </p:cNvPr>
              <p:cNvSpPr/>
              <p:nvPr/>
            </p:nvSpPr>
            <p:spPr>
              <a:xfrm>
                <a:off x="7085509" y="4406487"/>
                <a:ext cx="137160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Editorial</a:t>
                </a:r>
              </a:p>
            </p:txBody>
          </p:sp>
          <p:sp>
            <p:nvSpPr>
              <p:cNvPr id="14" name="Rectángulo: esquinas redondeadas 13">
                <a:extLst>
                  <a:ext uri="{FF2B5EF4-FFF2-40B4-BE49-F238E27FC236}">
                    <a16:creationId xmlns:a16="http://schemas.microsoft.com/office/drawing/2014/main" id="{C9775B0B-2BDE-4959-A8C7-0DD3389770C3}"/>
                  </a:ext>
                </a:extLst>
              </p:cNvPr>
              <p:cNvSpPr/>
              <p:nvPr/>
            </p:nvSpPr>
            <p:spPr>
              <a:xfrm>
                <a:off x="7085509" y="5466538"/>
                <a:ext cx="1371600" cy="7170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Portada</a:t>
                </a:r>
              </a:p>
            </p:txBody>
          </p:sp>
        </p:grpSp>
        <p:grpSp>
          <p:nvGrpSpPr>
            <p:cNvPr id="2" name="Grupo 1">
              <a:extLst>
                <a:ext uri="{FF2B5EF4-FFF2-40B4-BE49-F238E27FC236}">
                  <a16:creationId xmlns:a16="http://schemas.microsoft.com/office/drawing/2014/main" id="{DA2A2FF4-748B-47B3-B93C-98E1618EE43C}"/>
                </a:ext>
              </a:extLst>
            </p:cNvPr>
            <p:cNvGrpSpPr/>
            <p:nvPr/>
          </p:nvGrpSpPr>
          <p:grpSpPr>
            <a:xfrm>
              <a:off x="4531179" y="3739922"/>
              <a:ext cx="2567393" cy="2096900"/>
              <a:chOff x="4531179" y="3739922"/>
              <a:chExt cx="2567393" cy="2096900"/>
            </a:xfrm>
          </p:grpSpPr>
          <p:cxnSp>
            <p:nvCxnSpPr>
              <p:cNvPr id="22" name="Conector: angular 21">
                <a:extLst>
                  <a:ext uri="{FF2B5EF4-FFF2-40B4-BE49-F238E27FC236}">
                    <a16:creationId xmlns:a16="http://schemas.microsoft.com/office/drawing/2014/main" id="{2384A1B6-DB6D-4651-9A9E-4FE1F5E9B945}"/>
                  </a:ext>
                </a:extLst>
              </p:cNvPr>
              <p:cNvCxnSpPr>
                <a:stCxn id="10" idx="3"/>
              </p:cNvCxnSpPr>
              <p:nvPr/>
            </p:nvCxnSpPr>
            <p:spPr>
              <a:xfrm>
                <a:off x="4531179" y="3787549"/>
                <a:ext cx="1020535" cy="3091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EF319F47-8CE0-41A2-9C9B-040E9727C680}"/>
                  </a:ext>
                </a:extLst>
              </p:cNvPr>
              <p:cNvCxnSpPr>
                <a:stCxn id="7" idx="3"/>
                <a:endCxn id="9" idx="2"/>
              </p:cNvCxnSpPr>
              <p:nvPr/>
            </p:nvCxnSpPr>
            <p:spPr>
              <a:xfrm>
                <a:off x="4588329" y="4776771"/>
                <a:ext cx="469173" cy="57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554AD6B4-B59C-44D7-9F4D-0C3421597AD0}"/>
                  </a:ext>
                </a:extLst>
              </p:cNvPr>
              <p:cNvCxnSpPr>
                <a:stCxn id="11" idx="3"/>
              </p:cNvCxnSpPr>
              <p:nvPr/>
            </p:nvCxnSpPr>
            <p:spPr>
              <a:xfrm flipV="1">
                <a:off x="4588329" y="5478273"/>
                <a:ext cx="819694" cy="358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D819AB49-4340-4F09-8197-FC1FF51D1648}"/>
                  </a:ext>
                </a:extLst>
              </p:cNvPr>
              <p:cNvCxnSpPr>
                <a:stCxn id="12" idx="1"/>
              </p:cNvCxnSpPr>
              <p:nvPr/>
            </p:nvCxnSpPr>
            <p:spPr>
              <a:xfrm rot="10800000" flipV="1">
                <a:off x="6126717" y="3739922"/>
                <a:ext cx="799862" cy="406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BB28ABF8-0E03-43F9-AAC8-17655C930696}"/>
                  </a:ext>
                </a:extLst>
              </p:cNvPr>
              <p:cNvCxnSpPr>
                <a:stCxn id="13" idx="1"/>
                <a:endCxn id="9" idx="6"/>
              </p:cNvCxnSpPr>
              <p:nvPr/>
            </p:nvCxnSpPr>
            <p:spPr>
              <a:xfrm rot="10800000" flipV="1">
                <a:off x="6429102" y="4765035"/>
                <a:ext cx="669470" cy="174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F632BCB4-03C4-4FD7-A456-25D304F5AFF3}"/>
                  </a:ext>
                </a:extLst>
              </p:cNvPr>
              <p:cNvCxnSpPr>
                <a:stCxn id="14" idx="1"/>
              </p:cNvCxnSpPr>
              <p:nvPr/>
            </p:nvCxnSpPr>
            <p:spPr>
              <a:xfrm rot="10800000">
                <a:off x="6057506" y="5431601"/>
                <a:ext cx="1041066" cy="39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3" name="Rectángulo: esquinas redondeadas 22">
            <a:extLst>
              <a:ext uri="{FF2B5EF4-FFF2-40B4-BE49-F238E27FC236}">
                <a16:creationId xmlns:a16="http://schemas.microsoft.com/office/drawing/2014/main" id="{2AE26EDD-4DC5-429F-AB86-0CD2A68091C6}"/>
              </a:ext>
            </a:extLst>
          </p:cNvPr>
          <p:cNvSpPr/>
          <p:nvPr/>
        </p:nvSpPr>
        <p:spPr>
          <a:xfrm>
            <a:off x="4521947" y="2197515"/>
            <a:ext cx="987674" cy="5768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Puesto de revistas</a:t>
            </a:r>
          </a:p>
        </p:txBody>
      </p:sp>
      <p:sp>
        <p:nvSpPr>
          <p:cNvPr id="25" name="Rectángulo: esquinas redondeadas 24">
            <a:extLst>
              <a:ext uri="{FF2B5EF4-FFF2-40B4-BE49-F238E27FC236}">
                <a16:creationId xmlns:a16="http://schemas.microsoft.com/office/drawing/2014/main" id="{AFD3A92F-A342-4A57-AF5A-8579785E8E6C}"/>
              </a:ext>
            </a:extLst>
          </p:cNvPr>
          <p:cNvSpPr/>
          <p:nvPr/>
        </p:nvSpPr>
        <p:spPr>
          <a:xfrm>
            <a:off x="1836599" y="3814968"/>
            <a:ext cx="1103252" cy="5768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Comprador</a:t>
            </a:r>
          </a:p>
        </p:txBody>
      </p:sp>
      <p:sp>
        <p:nvSpPr>
          <p:cNvPr id="27" name="Rectángulo: esquinas redondeadas 26">
            <a:extLst>
              <a:ext uri="{FF2B5EF4-FFF2-40B4-BE49-F238E27FC236}">
                <a16:creationId xmlns:a16="http://schemas.microsoft.com/office/drawing/2014/main" id="{9E61E781-7D28-4472-90C0-DCAAEC225194}"/>
              </a:ext>
            </a:extLst>
          </p:cNvPr>
          <p:cNvSpPr/>
          <p:nvPr/>
        </p:nvSpPr>
        <p:spPr>
          <a:xfrm>
            <a:off x="4464158" y="5771109"/>
            <a:ext cx="1103252" cy="5768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latin typeface="Aileron SemiBold" panose="00000700000000000000" pitchFamily="50" charset="0"/>
              </a:rPr>
              <a:t>suscriptor</a:t>
            </a:r>
          </a:p>
        </p:txBody>
      </p:sp>
      <p:sp>
        <p:nvSpPr>
          <p:cNvPr id="17" name="Diagrama de flujo: decisión 16">
            <a:extLst>
              <a:ext uri="{FF2B5EF4-FFF2-40B4-BE49-F238E27FC236}">
                <a16:creationId xmlns:a16="http://schemas.microsoft.com/office/drawing/2014/main" id="{455E6A8B-C8E1-4F20-9EED-FEA02F32DA94}"/>
              </a:ext>
            </a:extLst>
          </p:cNvPr>
          <p:cNvSpPr/>
          <p:nvPr/>
        </p:nvSpPr>
        <p:spPr>
          <a:xfrm>
            <a:off x="4808234" y="2842724"/>
            <a:ext cx="426172" cy="38909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angular 18">
            <a:extLst>
              <a:ext uri="{FF2B5EF4-FFF2-40B4-BE49-F238E27FC236}">
                <a16:creationId xmlns:a16="http://schemas.microsoft.com/office/drawing/2014/main" id="{290F46B8-955F-4572-B496-125BF3A469D0}"/>
              </a:ext>
            </a:extLst>
          </p:cNvPr>
          <p:cNvCxnSpPr>
            <a:stCxn id="25" idx="0"/>
            <a:endCxn id="17" idx="2"/>
          </p:cNvCxnSpPr>
          <p:nvPr/>
        </p:nvCxnSpPr>
        <p:spPr>
          <a:xfrm rot="5400000" flipH="1" flipV="1">
            <a:off x="3413196" y="2206845"/>
            <a:ext cx="583153" cy="2633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32">
            <a:extLst>
              <a:ext uri="{FF2B5EF4-FFF2-40B4-BE49-F238E27FC236}">
                <a16:creationId xmlns:a16="http://schemas.microsoft.com/office/drawing/2014/main" id="{7684CD3F-31C4-47F1-9326-C5EA4DF555FE}"/>
              </a:ext>
            </a:extLst>
          </p:cNvPr>
          <p:cNvSpPr/>
          <p:nvPr/>
        </p:nvSpPr>
        <p:spPr>
          <a:xfrm>
            <a:off x="6836636" y="2848326"/>
            <a:ext cx="4297680" cy="25013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Conector: angular 36">
            <a:extLst>
              <a:ext uri="{FF2B5EF4-FFF2-40B4-BE49-F238E27FC236}">
                <a16:creationId xmlns:a16="http://schemas.microsoft.com/office/drawing/2014/main" id="{2B571653-C251-465D-BFBE-C8B44F289171}"/>
              </a:ext>
            </a:extLst>
          </p:cNvPr>
          <p:cNvCxnSpPr>
            <a:stCxn id="33" idx="1"/>
            <a:endCxn id="17" idx="2"/>
          </p:cNvCxnSpPr>
          <p:nvPr/>
        </p:nvCxnSpPr>
        <p:spPr>
          <a:xfrm rot="10800000">
            <a:off x="5021320" y="3231815"/>
            <a:ext cx="1815316" cy="867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Diagrama de flujo: decisión 39">
            <a:extLst>
              <a:ext uri="{FF2B5EF4-FFF2-40B4-BE49-F238E27FC236}">
                <a16:creationId xmlns:a16="http://schemas.microsoft.com/office/drawing/2014/main" id="{453C3DFB-AD18-48B8-BFC1-D2300917727A}"/>
              </a:ext>
            </a:extLst>
          </p:cNvPr>
          <p:cNvSpPr/>
          <p:nvPr/>
        </p:nvSpPr>
        <p:spPr>
          <a:xfrm>
            <a:off x="5645078" y="5864963"/>
            <a:ext cx="426172" cy="38909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2" name="Conector: angular 41">
            <a:extLst>
              <a:ext uri="{FF2B5EF4-FFF2-40B4-BE49-F238E27FC236}">
                <a16:creationId xmlns:a16="http://schemas.microsoft.com/office/drawing/2014/main" id="{409F4555-2D3A-4E5A-A6FB-930189DFBBF4}"/>
              </a:ext>
            </a:extLst>
          </p:cNvPr>
          <p:cNvCxnSpPr>
            <a:endCxn id="40" idx="3"/>
          </p:cNvCxnSpPr>
          <p:nvPr/>
        </p:nvCxnSpPr>
        <p:spPr>
          <a:xfrm rot="10800000" flipV="1">
            <a:off x="6071250" y="5381897"/>
            <a:ext cx="2787786" cy="6776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Diagrama de flujo: decisión 42">
            <a:extLst>
              <a:ext uri="{FF2B5EF4-FFF2-40B4-BE49-F238E27FC236}">
                <a16:creationId xmlns:a16="http://schemas.microsoft.com/office/drawing/2014/main" id="{590A6E19-7287-4A9E-9D24-1A88516ECAFE}"/>
              </a:ext>
            </a:extLst>
          </p:cNvPr>
          <p:cNvSpPr/>
          <p:nvPr/>
        </p:nvSpPr>
        <p:spPr>
          <a:xfrm>
            <a:off x="2114769" y="4403948"/>
            <a:ext cx="426172" cy="38909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5" name="Conector: angular 44">
            <a:extLst>
              <a:ext uri="{FF2B5EF4-FFF2-40B4-BE49-F238E27FC236}">
                <a16:creationId xmlns:a16="http://schemas.microsoft.com/office/drawing/2014/main" id="{A6AA572C-6F5A-42BB-906B-5388691589B3}"/>
              </a:ext>
            </a:extLst>
          </p:cNvPr>
          <p:cNvCxnSpPr>
            <a:stCxn id="27" idx="1"/>
            <a:endCxn id="43" idx="2"/>
          </p:cNvCxnSpPr>
          <p:nvPr/>
        </p:nvCxnSpPr>
        <p:spPr>
          <a:xfrm rot="10800000">
            <a:off x="2327856" y="4793040"/>
            <a:ext cx="2136303" cy="1266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43F2E5DD-D188-42F6-85EC-1216FF4AFC59}"/>
              </a:ext>
            </a:extLst>
          </p:cNvPr>
          <p:cNvSpPr txBox="1"/>
          <p:nvPr/>
        </p:nvSpPr>
        <p:spPr>
          <a:xfrm>
            <a:off x="5039757" y="3154146"/>
            <a:ext cx="380116" cy="261610"/>
          </a:xfrm>
          <a:prstGeom prst="rect">
            <a:avLst/>
          </a:prstGeom>
          <a:noFill/>
        </p:spPr>
        <p:txBody>
          <a:bodyPr wrap="square" rtlCol="0">
            <a:spAutoFit/>
          </a:bodyPr>
          <a:lstStyle/>
          <a:p>
            <a:r>
              <a:rPr lang="es-ES" sz="1100" dirty="0">
                <a:latin typeface="Aileron SemiBold" panose="00000700000000000000" pitchFamily="50" charset="0"/>
              </a:rPr>
              <a:t>1</a:t>
            </a:r>
          </a:p>
        </p:txBody>
      </p:sp>
      <p:sp>
        <p:nvSpPr>
          <p:cNvPr id="47" name="CuadroTexto 46">
            <a:extLst>
              <a:ext uri="{FF2B5EF4-FFF2-40B4-BE49-F238E27FC236}">
                <a16:creationId xmlns:a16="http://schemas.microsoft.com/office/drawing/2014/main" id="{7437F78B-B4BF-4FC8-990F-E251EB9950C2}"/>
              </a:ext>
            </a:extLst>
          </p:cNvPr>
          <p:cNvSpPr txBox="1"/>
          <p:nvPr/>
        </p:nvSpPr>
        <p:spPr>
          <a:xfrm>
            <a:off x="6469039" y="3777560"/>
            <a:ext cx="380116" cy="261610"/>
          </a:xfrm>
          <a:prstGeom prst="rect">
            <a:avLst/>
          </a:prstGeom>
          <a:noFill/>
        </p:spPr>
        <p:txBody>
          <a:bodyPr wrap="square" rtlCol="0">
            <a:spAutoFit/>
          </a:bodyPr>
          <a:lstStyle/>
          <a:p>
            <a:r>
              <a:rPr lang="es-ES" sz="1100" dirty="0">
                <a:latin typeface="Aileron SemiBold" panose="00000700000000000000" pitchFamily="50" charset="0"/>
              </a:rPr>
              <a:t>*</a:t>
            </a:r>
          </a:p>
        </p:txBody>
      </p:sp>
      <p:sp>
        <p:nvSpPr>
          <p:cNvPr id="48" name="CuadroTexto 47">
            <a:extLst>
              <a:ext uri="{FF2B5EF4-FFF2-40B4-BE49-F238E27FC236}">
                <a16:creationId xmlns:a16="http://schemas.microsoft.com/office/drawing/2014/main" id="{41A8A328-392D-408A-8543-2A35CC2CB7E9}"/>
              </a:ext>
            </a:extLst>
          </p:cNvPr>
          <p:cNvSpPr txBox="1"/>
          <p:nvPr/>
        </p:nvSpPr>
        <p:spPr>
          <a:xfrm>
            <a:off x="2098262" y="3537078"/>
            <a:ext cx="380116" cy="261610"/>
          </a:xfrm>
          <a:prstGeom prst="rect">
            <a:avLst/>
          </a:prstGeom>
          <a:noFill/>
        </p:spPr>
        <p:txBody>
          <a:bodyPr wrap="square" rtlCol="0">
            <a:spAutoFit/>
          </a:bodyPr>
          <a:lstStyle/>
          <a:p>
            <a:r>
              <a:rPr lang="es-ES" sz="1100" dirty="0">
                <a:latin typeface="Aileron SemiBold" panose="00000700000000000000" pitchFamily="50" charset="0"/>
              </a:rPr>
              <a:t>*</a:t>
            </a:r>
          </a:p>
        </p:txBody>
      </p:sp>
      <p:sp>
        <p:nvSpPr>
          <p:cNvPr id="49" name="CuadroTexto 48">
            <a:extLst>
              <a:ext uri="{FF2B5EF4-FFF2-40B4-BE49-F238E27FC236}">
                <a16:creationId xmlns:a16="http://schemas.microsoft.com/office/drawing/2014/main" id="{AB17D32A-2518-408B-BC2D-C58E7953252B}"/>
              </a:ext>
            </a:extLst>
          </p:cNvPr>
          <p:cNvSpPr txBox="1"/>
          <p:nvPr/>
        </p:nvSpPr>
        <p:spPr>
          <a:xfrm>
            <a:off x="8859036" y="5374991"/>
            <a:ext cx="380116" cy="261610"/>
          </a:xfrm>
          <a:prstGeom prst="rect">
            <a:avLst/>
          </a:prstGeom>
          <a:noFill/>
        </p:spPr>
        <p:txBody>
          <a:bodyPr wrap="square" rtlCol="0">
            <a:spAutoFit/>
          </a:bodyPr>
          <a:lstStyle/>
          <a:p>
            <a:r>
              <a:rPr lang="es-ES" sz="1100" dirty="0">
                <a:latin typeface="Aileron SemiBold" panose="00000700000000000000" pitchFamily="50" charset="0"/>
              </a:rPr>
              <a:t>*</a:t>
            </a:r>
          </a:p>
        </p:txBody>
      </p:sp>
      <p:sp>
        <p:nvSpPr>
          <p:cNvPr id="51" name="CuadroTexto 50">
            <a:extLst>
              <a:ext uri="{FF2B5EF4-FFF2-40B4-BE49-F238E27FC236}">
                <a16:creationId xmlns:a16="http://schemas.microsoft.com/office/drawing/2014/main" id="{85D9DCBE-E285-4BEB-93DA-189B9E668DE6}"/>
              </a:ext>
            </a:extLst>
          </p:cNvPr>
          <p:cNvSpPr txBox="1"/>
          <p:nvPr/>
        </p:nvSpPr>
        <p:spPr>
          <a:xfrm>
            <a:off x="6053941" y="6091699"/>
            <a:ext cx="380116" cy="261610"/>
          </a:xfrm>
          <a:prstGeom prst="rect">
            <a:avLst/>
          </a:prstGeom>
          <a:noFill/>
        </p:spPr>
        <p:txBody>
          <a:bodyPr wrap="square" rtlCol="0">
            <a:spAutoFit/>
          </a:bodyPr>
          <a:lstStyle/>
          <a:p>
            <a:r>
              <a:rPr lang="es-ES" sz="1100" dirty="0">
                <a:latin typeface="Aileron SemiBold" panose="00000700000000000000" pitchFamily="50" charset="0"/>
              </a:rPr>
              <a:t>1</a:t>
            </a:r>
          </a:p>
        </p:txBody>
      </p:sp>
      <p:sp>
        <p:nvSpPr>
          <p:cNvPr id="52" name="CuadroTexto 51">
            <a:extLst>
              <a:ext uri="{FF2B5EF4-FFF2-40B4-BE49-F238E27FC236}">
                <a16:creationId xmlns:a16="http://schemas.microsoft.com/office/drawing/2014/main" id="{0DA4841D-20F6-4505-AC29-E84575625FC4}"/>
              </a:ext>
            </a:extLst>
          </p:cNvPr>
          <p:cNvSpPr txBox="1"/>
          <p:nvPr/>
        </p:nvSpPr>
        <p:spPr>
          <a:xfrm>
            <a:off x="2350883" y="4888875"/>
            <a:ext cx="380116" cy="261610"/>
          </a:xfrm>
          <a:prstGeom prst="rect">
            <a:avLst/>
          </a:prstGeom>
          <a:noFill/>
        </p:spPr>
        <p:txBody>
          <a:bodyPr wrap="square" rtlCol="0">
            <a:spAutoFit/>
          </a:bodyPr>
          <a:lstStyle/>
          <a:p>
            <a:r>
              <a:rPr lang="es-ES" sz="1100" dirty="0">
                <a:latin typeface="Aileron SemiBold" panose="00000700000000000000" pitchFamily="50" charset="0"/>
              </a:rPr>
              <a:t>1</a:t>
            </a:r>
          </a:p>
        </p:txBody>
      </p:sp>
      <p:sp>
        <p:nvSpPr>
          <p:cNvPr id="53" name="CuadroTexto 52">
            <a:extLst>
              <a:ext uri="{FF2B5EF4-FFF2-40B4-BE49-F238E27FC236}">
                <a16:creationId xmlns:a16="http://schemas.microsoft.com/office/drawing/2014/main" id="{4194AC26-F3DD-4804-8502-521D7413612B}"/>
              </a:ext>
            </a:extLst>
          </p:cNvPr>
          <p:cNvSpPr txBox="1"/>
          <p:nvPr/>
        </p:nvSpPr>
        <p:spPr>
          <a:xfrm>
            <a:off x="4176517" y="6059508"/>
            <a:ext cx="380116" cy="261610"/>
          </a:xfrm>
          <a:prstGeom prst="rect">
            <a:avLst/>
          </a:prstGeom>
          <a:noFill/>
        </p:spPr>
        <p:txBody>
          <a:bodyPr wrap="square" rtlCol="0">
            <a:spAutoFit/>
          </a:bodyPr>
          <a:lstStyle/>
          <a:p>
            <a:r>
              <a:rPr lang="es-ES" sz="1100" dirty="0">
                <a:latin typeface="Aileron SemiBold" panose="00000700000000000000" pitchFamily="50" charset="0"/>
              </a:rPr>
              <a:t>*</a:t>
            </a:r>
          </a:p>
        </p:txBody>
      </p:sp>
    </p:spTree>
    <p:extLst>
      <p:ext uri="{BB962C8B-B14F-4D97-AF65-F5344CB8AC3E}">
        <p14:creationId xmlns:p14="http://schemas.microsoft.com/office/powerpoint/2010/main" val="229323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Diagrama de UML</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807361" y="2169719"/>
            <a:ext cx="3352515" cy="877163"/>
          </a:xfrm>
          <a:prstGeom prst="rect">
            <a:avLst/>
          </a:prstGeom>
          <a:noFill/>
        </p:spPr>
        <p:txBody>
          <a:bodyPr wrap="square" rtlCol="0">
            <a:spAutoFit/>
          </a:bodyPr>
          <a:lstStyle/>
          <a:p>
            <a:pPr marL="285750" indent="-285750" algn="just">
              <a:buFont typeface="Wingdings" panose="05000000000000000000" pitchFamily="2" charset="2"/>
              <a:buChar char="Ø"/>
            </a:pPr>
            <a:r>
              <a:rPr lang="es-ES" sz="1700" dirty="0">
                <a:latin typeface="Montserrat Thin" panose="00000300000000000000" pitchFamily="2" charset="0"/>
              </a:rPr>
              <a:t>Diagrama de clases</a:t>
            </a:r>
          </a:p>
          <a:p>
            <a:pPr marL="285750" indent="-285750" algn="just">
              <a:buFont typeface="Wingdings" panose="05000000000000000000" pitchFamily="2" charset="2"/>
              <a:buChar char="Ø"/>
            </a:pPr>
            <a:r>
              <a:rPr lang="es-ES" sz="1700" dirty="0">
                <a:latin typeface="Montserrat Thin" panose="00000300000000000000" pitchFamily="2" charset="0"/>
              </a:rPr>
              <a:t>Diagrama de objetos</a:t>
            </a:r>
          </a:p>
          <a:p>
            <a:pPr marL="285750" indent="-285750" algn="just">
              <a:buFont typeface="Wingdings" panose="05000000000000000000" pitchFamily="2" charset="2"/>
              <a:buChar char="Ø"/>
            </a:pPr>
            <a:r>
              <a:rPr lang="es-ES" sz="1700" dirty="0">
                <a:latin typeface="Montserrat Thin" panose="00000300000000000000" pitchFamily="2" charset="0"/>
              </a:rPr>
              <a:t>Diagrama de casos de uso</a:t>
            </a:r>
          </a:p>
        </p:txBody>
      </p:sp>
      <p:pic>
        <p:nvPicPr>
          <p:cNvPr id="11" name="Imagen 10">
            <a:extLst>
              <a:ext uri="{FF2B5EF4-FFF2-40B4-BE49-F238E27FC236}">
                <a16:creationId xmlns:a16="http://schemas.microsoft.com/office/drawing/2014/main" id="{8A4D999B-E8CD-409B-8BF3-4D545504A38E}"/>
              </a:ext>
            </a:extLst>
          </p:cNvPr>
          <p:cNvPicPr>
            <a:picLocks noChangeAspect="1"/>
          </p:cNvPicPr>
          <p:nvPr/>
        </p:nvPicPr>
        <p:blipFill>
          <a:blip r:embed="rId3"/>
          <a:stretch>
            <a:fillRect/>
          </a:stretch>
        </p:blipFill>
        <p:spPr>
          <a:xfrm>
            <a:off x="704330" y="3765461"/>
            <a:ext cx="4238625" cy="2057400"/>
          </a:xfrm>
          <a:prstGeom prst="rect">
            <a:avLst/>
          </a:prstGeom>
        </p:spPr>
      </p:pic>
      <p:pic>
        <p:nvPicPr>
          <p:cNvPr id="13" name="Imagen 12">
            <a:extLst>
              <a:ext uri="{FF2B5EF4-FFF2-40B4-BE49-F238E27FC236}">
                <a16:creationId xmlns:a16="http://schemas.microsoft.com/office/drawing/2014/main" id="{49EFD803-E830-4211-8219-83ADDA615AB4}"/>
              </a:ext>
            </a:extLst>
          </p:cNvPr>
          <p:cNvPicPr>
            <a:picLocks noChangeAspect="1"/>
          </p:cNvPicPr>
          <p:nvPr/>
        </p:nvPicPr>
        <p:blipFill>
          <a:blip r:embed="rId4"/>
          <a:stretch>
            <a:fillRect/>
          </a:stretch>
        </p:blipFill>
        <p:spPr>
          <a:xfrm>
            <a:off x="4547704" y="2054644"/>
            <a:ext cx="4114800" cy="1200150"/>
          </a:xfrm>
          <a:prstGeom prst="rect">
            <a:avLst/>
          </a:prstGeom>
        </p:spPr>
      </p:pic>
      <p:pic>
        <p:nvPicPr>
          <p:cNvPr id="15" name="Imagen 14">
            <a:extLst>
              <a:ext uri="{FF2B5EF4-FFF2-40B4-BE49-F238E27FC236}">
                <a16:creationId xmlns:a16="http://schemas.microsoft.com/office/drawing/2014/main" id="{DCCF1E80-9689-4589-89AA-7A0A327CF7E5}"/>
              </a:ext>
            </a:extLst>
          </p:cNvPr>
          <p:cNvPicPr>
            <a:picLocks noChangeAspect="1"/>
          </p:cNvPicPr>
          <p:nvPr/>
        </p:nvPicPr>
        <p:blipFill>
          <a:blip r:embed="rId5"/>
          <a:stretch>
            <a:fillRect/>
          </a:stretch>
        </p:blipFill>
        <p:spPr>
          <a:xfrm>
            <a:off x="5381826" y="3765461"/>
            <a:ext cx="5343525" cy="1504950"/>
          </a:xfrm>
          <a:prstGeom prst="rect">
            <a:avLst/>
          </a:prstGeom>
        </p:spPr>
      </p:pic>
    </p:spTree>
    <p:extLst>
      <p:ext uri="{BB962C8B-B14F-4D97-AF65-F5344CB8AC3E}">
        <p14:creationId xmlns:p14="http://schemas.microsoft.com/office/powerpoint/2010/main" val="2241204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6 Introducción a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70788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Importancia: </a:t>
            </a:r>
            <a:r>
              <a:rPr lang="es-ES" sz="2000" dirty="0">
                <a:latin typeface="Montserrat Thin" panose="00000300000000000000" pitchFamily="2" charset="0"/>
                <a:cs typeface="Arial" panose="020B0604020202020204" pitchFamily="34" charset="0"/>
              </a:rPr>
              <a:t>Se debe involucrar a los usuarios en las etapas iniciales del análisis y de diseño del sistema.  </a:t>
            </a:r>
            <a:r>
              <a:rPr lang="es-ES" sz="1700" b="1" i="1" dirty="0">
                <a:latin typeface="Montserrat Thin" panose="00000300000000000000" pitchFamily="2" charset="0"/>
                <a:cs typeface="Arial" panose="020B0604020202020204" pitchFamily="34" charset="0"/>
              </a:rPr>
              <a:t>Figura 6.1</a:t>
            </a:r>
          </a:p>
        </p:txBody>
      </p:sp>
      <p:pic>
        <p:nvPicPr>
          <p:cNvPr id="4" name="Imagen 3">
            <a:extLst>
              <a:ext uri="{FF2B5EF4-FFF2-40B4-BE49-F238E27FC236}">
                <a16:creationId xmlns:a16="http://schemas.microsoft.com/office/drawing/2014/main" id="{6BAE2484-D7CF-4E03-8397-38454B0CC942}"/>
              </a:ext>
            </a:extLst>
          </p:cNvPr>
          <p:cNvPicPr>
            <a:picLocks noChangeAspect="1"/>
          </p:cNvPicPr>
          <p:nvPr/>
        </p:nvPicPr>
        <p:blipFill>
          <a:blip r:embed="rId3"/>
          <a:stretch>
            <a:fillRect/>
          </a:stretch>
        </p:blipFill>
        <p:spPr>
          <a:xfrm>
            <a:off x="2082981" y="2733976"/>
            <a:ext cx="7027070" cy="3967270"/>
          </a:xfrm>
          <a:prstGeom prst="rect">
            <a:avLst/>
          </a:prstGeom>
        </p:spPr>
      </p:pic>
    </p:spTree>
    <p:extLst>
      <p:ext uri="{BB962C8B-B14F-4D97-AF65-F5344CB8AC3E}">
        <p14:creationId xmlns:p14="http://schemas.microsoft.com/office/powerpoint/2010/main" val="3264955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6 Introducción a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4047262"/>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Componentes de los casos de uso: </a:t>
            </a:r>
            <a:r>
              <a:rPr lang="es-ES" sz="2000" dirty="0">
                <a:latin typeface="Montserrat Thin" panose="00000300000000000000" pitchFamily="2" charset="0"/>
                <a:cs typeface="Arial" panose="020B0604020202020204" pitchFamily="34" charset="0"/>
              </a:rPr>
              <a:t>los componentes en las se componen de:</a:t>
            </a:r>
          </a:p>
          <a:p>
            <a:pPr algn="just"/>
            <a:endParaRPr lang="es-ES" sz="2000" b="1" i="1" dirty="0">
              <a:latin typeface="Montserrat Thin" panose="00000300000000000000" pitchFamily="2" charset="0"/>
              <a:cs typeface="Arial" panose="020B0604020202020204" pitchFamily="34" charset="0"/>
            </a:endParaRPr>
          </a:p>
          <a:p>
            <a:pPr marL="342900" indent="-342900" algn="just">
              <a:buFont typeface="Arial" panose="020B0604020202020204" pitchFamily="34" charset="0"/>
              <a:buChar char="•"/>
            </a:pP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Diagrama</a:t>
            </a:r>
          </a:p>
          <a:p>
            <a:pPr algn="just"/>
            <a:endPar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endParaRPr>
          </a:p>
          <a:p>
            <a:pPr marL="342900" indent="-342900" algn="just">
              <a:buFont typeface="Wingdings" panose="05000000000000000000" pitchFamily="2" charset="2"/>
              <a:buChar char="q"/>
            </a:pPr>
            <a:r>
              <a:rPr lang="es-ES" sz="2000" dirty="0">
                <a:latin typeface="Montserrat Thin" panose="00000300000000000000" pitchFamily="2" charset="0"/>
                <a:cs typeface="Arial" panose="020B0604020202020204" pitchFamily="34" charset="0"/>
              </a:rPr>
              <a:t>Actores</a:t>
            </a:r>
          </a:p>
          <a:p>
            <a:pPr marL="342900" indent="-342900" algn="just">
              <a:buFont typeface="Wingdings" panose="05000000000000000000" pitchFamily="2" charset="2"/>
              <a:buChar char="q"/>
            </a:pPr>
            <a:r>
              <a:rPr lang="es-ES" sz="2000" dirty="0">
                <a:latin typeface="Montserrat Thin" panose="00000300000000000000" pitchFamily="2" charset="0"/>
                <a:cs typeface="Arial" panose="020B0604020202020204" pitchFamily="34" charset="0"/>
              </a:rPr>
              <a:t>Funcionalidades (casos de uso)</a:t>
            </a:r>
          </a:p>
          <a:p>
            <a:pPr marL="342900" indent="-342900" algn="just">
              <a:buFont typeface="Wingdings" panose="05000000000000000000" pitchFamily="2" charset="2"/>
              <a:buChar char="q"/>
            </a:pPr>
            <a:r>
              <a:rPr lang="es-ES" sz="2000" dirty="0">
                <a:latin typeface="Montserrat Thin" panose="00000300000000000000" pitchFamily="2" charset="0"/>
                <a:cs typeface="Arial" panose="020B0604020202020204" pitchFamily="34" charset="0"/>
              </a:rPr>
              <a:t>Relaciones</a:t>
            </a:r>
          </a:p>
          <a:p>
            <a:pPr marL="342900" indent="-342900" algn="just">
              <a:buFont typeface="Wingdings" panose="05000000000000000000" pitchFamily="2" charset="2"/>
              <a:buChar char="q"/>
            </a:pPr>
            <a:endParaRPr lang="es-ES" sz="2000" dirty="0">
              <a:latin typeface="Montserrat Thin" panose="00000300000000000000" pitchFamily="2" charset="0"/>
              <a:cs typeface="Arial" panose="020B0604020202020204" pitchFamily="34" charset="0"/>
            </a:endParaRPr>
          </a:p>
          <a:p>
            <a:pPr marL="342900" indent="-342900" algn="just">
              <a:buFont typeface="Arial" panose="020B0604020202020204" pitchFamily="34" charset="0"/>
              <a:buChar char="•"/>
            </a:pPr>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Especificaciones</a:t>
            </a:r>
          </a:p>
          <a:p>
            <a:pPr marL="342900" indent="-342900" algn="just">
              <a:buFont typeface="Arial" panose="020B0604020202020204" pitchFamily="34" charset="0"/>
              <a:buChar char="•"/>
            </a:pPr>
            <a:endParaRPr lang="es-ES" sz="2000" dirty="0">
              <a:latin typeface="Montserrat Thin" panose="00000300000000000000" pitchFamily="2" charset="0"/>
              <a:cs typeface="Arial" panose="020B0604020202020204" pitchFamily="34" charset="0"/>
            </a:endParaRPr>
          </a:p>
          <a:p>
            <a:pPr marL="342900" indent="-342900" algn="just">
              <a:buFont typeface="Wingdings" panose="05000000000000000000" pitchFamily="2" charset="2"/>
              <a:buChar char="q"/>
            </a:pPr>
            <a:r>
              <a:rPr lang="es-ES" sz="2000" dirty="0">
                <a:latin typeface="Montserrat Thin" panose="00000300000000000000" pitchFamily="2" charset="0"/>
                <a:cs typeface="Arial" panose="020B0604020202020204" pitchFamily="34" charset="0"/>
              </a:rPr>
              <a:t>Escenarios</a:t>
            </a:r>
          </a:p>
          <a:p>
            <a:pPr marL="342900" indent="-342900" algn="just">
              <a:buFont typeface="Wingdings" panose="05000000000000000000" pitchFamily="2" charset="2"/>
              <a:buChar char="q"/>
            </a:pPr>
            <a:r>
              <a:rPr lang="es-ES" sz="2000" dirty="0">
                <a:latin typeface="Montserrat Thin" panose="00000300000000000000" pitchFamily="2" charset="0"/>
                <a:cs typeface="Arial" panose="020B0604020202020204" pitchFamily="34" charset="0"/>
              </a:rPr>
              <a:t>Restricciones</a:t>
            </a:r>
          </a:p>
          <a:p>
            <a:pPr algn="just"/>
            <a:endParaRPr lang="es-ES" sz="1700" b="1" i="1" dirty="0">
              <a:latin typeface="Montserrat Thin" panose="00000300000000000000" pitchFamily="2" charset="0"/>
              <a:cs typeface="Arial" panose="020B0604020202020204" pitchFamily="34" charset="0"/>
            </a:endParaRPr>
          </a:p>
        </p:txBody>
      </p:sp>
    </p:spTree>
    <p:extLst>
      <p:ext uri="{BB962C8B-B14F-4D97-AF65-F5344CB8AC3E}">
        <p14:creationId xmlns:p14="http://schemas.microsoft.com/office/powerpoint/2010/main" val="1359511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6 Introducción a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398570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Inclusión de los casos de uso: </a:t>
            </a:r>
            <a:r>
              <a:rPr lang="es-ES" sz="2000" dirty="0">
                <a:latin typeface="Montserrat Thin" panose="00000300000000000000" pitchFamily="2" charset="0"/>
                <a:cs typeface="Arial" panose="020B0604020202020204" pitchFamily="34" charset="0"/>
              </a:rPr>
              <a:t>la forma de hacerlo es tomar cada secuencia de pasos en común y conformar un caso adicional a partir de ellos. Esta técnica se basa en el aprovechamiento de un caso de uso.</a:t>
            </a:r>
          </a:p>
          <a:p>
            <a:pPr algn="just"/>
            <a:endParaRPr lang="es-ES" sz="2000" b="1" i="1" dirty="0">
              <a:latin typeface="Montserrat Thin" panose="00000300000000000000" pitchFamily="2" charset="0"/>
              <a:cs typeface="Arial" panose="020B0604020202020204" pitchFamily="34" charset="0"/>
            </a:endParaRPr>
          </a:p>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Extensión de los casos de uso</a:t>
            </a:r>
            <a:r>
              <a:rPr lang="es-ES" sz="18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 </a:t>
            </a:r>
            <a:r>
              <a:rPr lang="es-ES" sz="2000" dirty="0">
                <a:latin typeface="Montserrat Thin" panose="00000300000000000000" pitchFamily="2" charset="0"/>
                <a:cs typeface="Arial" panose="020B0604020202020204" pitchFamily="34" charset="0"/>
              </a:rPr>
              <a:t>es el proceso en el cual usamos una caso de uso y le volvemos a utilizar cambiando algunas características. Este nuevo caso de uso es una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extensión</a:t>
            </a:r>
            <a:r>
              <a:rPr lang="es-ES" sz="2000" dirty="0">
                <a:latin typeface="Montserrat Thin" panose="00000300000000000000" pitchFamily="2" charset="0"/>
                <a:cs typeface="Arial" panose="020B0604020202020204" pitchFamily="34" charset="0"/>
              </a:rPr>
              <a:t> del original. </a:t>
            </a:r>
          </a:p>
          <a:p>
            <a:pPr algn="just"/>
            <a:endParaRPr lang="es-ES" sz="2000" b="1" i="1" dirty="0">
              <a:latin typeface="Montserrat Thin" panose="00000300000000000000" pitchFamily="2" charset="0"/>
              <a:cs typeface="Arial" panose="020B0604020202020204" pitchFamily="34" charset="0"/>
            </a:endParaRPr>
          </a:p>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Inicio del análisis de un caso de uso</a:t>
            </a:r>
            <a:r>
              <a:rPr lang="es-ES" sz="18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 </a:t>
            </a:r>
            <a:r>
              <a:rPr lang="es-ES" dirty="0">
                <a:latin typeface="Montserrat Thin" panose="00000300000000000000" pitchFamily="2" charset="0"/>
                <a:cs typeface="Arial" panose="020B0604020202020204" pitchFamily="34" charset="0"/>
              </a:rPr>
              <a:t>la entrevista directa con los usuarios por grupos es la mejor técnica para derivar los casos de uso del sistema. </a:t>
            </a:r>
            <a:r>
              <a:rPr lang="es-ES" dirty="0" err="1">
                <a:latin typeface="Montserrat Thin" panose="00000300000000000000" pitchFamily="2" charset="0"/>
                <a:cs typeface="Arial" panose="020B0604020202020204" pitchFamily="34" charset="0"/>
              </a:rPr>
              <a:t>Asi</a:t>
            </a:r>
            <a:r>
              <a:rPr lang="es-ES" dirty="0">
                <a:latin typeface="Montserrat Thin" panose="00000300000000000000" pitchFamily="2" charset="0"/>
                <a:cs typeface="Arial" panose="020B0604020202020204" pitchFamily="34" charset="0"/>
              </a:rPr>
              <a:t> podrá definir los posibles  actores y un conjunto de casos de uso. </a:t>
            </a:r>
            <a:endParaRPr lang="es-ES" sz="2000" b="1" i="1" dirty="0">
              <a:latin typeface="Montserrat Thin" panose="00000300000000000000" pitchFamily="2" charset="0"/>
              <a:cs typeface="Arial" panose="020B0604020202020204" pitchFamily="34" charset="0"/>
            </a:endParaRPr>
          </a:p>
          <a:p>
            <a:pPr algn="just"/>
            <a:endParaRPr lang="es-ES" sz="2000" b="1" i="1" dirty="0">
              <a:latin typeface="Montserrat Thin" panose="00000300000000000000" pitchFamily="2" charset="0"/>
              <a:cs typeface="Arial" panose="020B0604020202020204" pitchFamily="34" charset="0"/>
            </a:endParaRPr>
          </a:p>
          <a:p>
            <a:pPr algn="just"/>
            <a:endParaRPr lang="es-ES" sz="1700" b="1" i="1" dirty="0">
              <a:latin typeface="Montserrat Thin" panose="00000300000000000000" pitchFamily="2" charset="0"/>
              <a:cs typeface="Arial" panose="020B0604020202020204" pitchFamily="34" charset="0"/>
            </a:endParaRPr>
          </a:p>
        </p:txBody>
      </p:sp>
    </p:spTree>
    <p:extLst>
      <p:ext uri="{BB962C8B-B14F-4D97-AF65-F5344CB8AC3E}">
        <p14:creationId xmlns:p14="http://schemas.microsoft.com/office/powerpoint/2010/main" val="3399458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6 ejercicios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96949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1. </a:t>
            </a:r>
            <a:r>
              <a:rPr lang="es-ES" sz="2000" dirty="0">
                <a:latin typeface="Montserrat Thin" panose="00000300000000000000" pitchFamily="2" charset="0"/>
                <a:cs typeface="Arial" panose="020B0604020202020204" pitchFamily="34" charset="0"/>
              </a:rPr>
              <a:t>En el caso del ejemplo de la máquina de gaseosas, cree otro caso de uso que incluya a los casos de uso "Exhibir el interior" y "Cubrir el interior".</a:t>
            </a:r>
          </a:p>
          <a:p>
            <a:pPr algn="just"/>
            <a:endParaRPr lang="es-ES" sz="1700" b="1" i="1" dirty="0">
              <a:latin typeface="Montserrat Thin" panose="00000300000000000000" pitchFamily="2" charset="0"/>
              <a:cs typeface="Arial" panose="020B0604020202020204" pitchFamily="34" charset="0"/>
            </a:endParaRPr>
          </a:p>
        </p:txBody>
      </p:sp>
      <p:pic>
        <p:nvPicPr>
          <p:cNvPr id="5" name="Imagen 4">
            <a:extLst>
              <a:ext uri="{FF2B5EF4-FFF2-40B4-BE49-F238E27FC236}">
                <a16:creationId xmlns:a16="http://schemas.microsoft.com/office/drawing/2014/main" id="{8EE197AC-8492-4570-B27A-18D3E2D198F8}"/>
              </a:ext>
            </a:extLst>
          </p:cNvPr>
          <p:cNvPicPr>
            <a:picLocks noChangeAspect="1"/>
          </p:cNvPicPr>
          <p:nvPr/>
        </p:nvPicPr>
        <p:blipFill rotWithShape="1">
          <a:blip r:embed="rId3"/>
          <a:srcRect l="6418" t="3645" r="2372" b="4263"/>
          <a:stretch/>
        </p:blipFill>
        <p:spPr>
          <a:xfrm>
            <a:off x="3670663" y="2770676"/>
            <a:ext cx="5564778" cy="3891382"/>
          </a:xfrm>
          <a:prstGeom prst="rect">
            <a:avLst/>
          </a:prstGeom>
        </p:spPr>
      </p:pic>
    </p:spTree>
    <p:extLst>
      <p:ext uri="{BB962C8B-B14F-4D97-AF65-F5344CB8AC3E}">
        <p14:creationId xmlns:p14="http://schemas.microsoft.com/office/powerpoint/2010/main" val="1700305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Diagramas de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96949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Representación de un modelo de casos de uso: </a:t>
            </a:r>
            <a:r>
              <a:rPr lang="es-ES" sz="2000" dirty="0">
                <a:latin typeface="Montserrat Thin" panose="00000300000000000000" pitchFamily="2" charset="0"/>
                <a:cs typeface="Arial" panose="020B0604020202020204" pitchFamily="34" charset="0"/>
              </a:rPr>
              <a:t>Los actores, casos de uso y líneas de interconexión componen un modelo de casos de uso. </a:t>
            </a:r>
            <a:r>
              <a:rPr lang="es-ES" sz="2000" b="1" i="1" dirty="0">
                <a:latin typeface="Montserrat Thin" panose="00000300000000000000" pitchFamily="2" charset="0"/>
                <a:cs typeface="Arial" panose="020B0604020202020204" pitchFamily="34" charset="0"/>
              </a:rPr>
              <a:t>Figura 7.1 y Figura 7.2</a:t>
            </a:r>
          </a:p>
          <a:p>
            <a:pPr algn="just"/>
            <a:endParaRPr lang="es-ES" sz="1700" b="1" i="1"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F3341E5C-7DF2-42F9-B68E-0B8A7B8F34A9}"/>
              </a:ext>
            </a:extLst>
          </p:cNvPr>
          <p:cNvPicPr>
            <a:picLocks noChangeAspect="1"/>
          </p:cNvPicPr>
          <p:nvPr/>
        </p:nvPicPr>
        <p:blipFill>
          <a:blip r:embed="rId3"/>
          <a:stretch>
            <a:fillRect/>
          </a:stretch>
        </p:blipFill>
        <p:spPr>
          <a:xfrm>
            <a:off x="519842" y="3100524"/>
            <a:ext cx="5241402" cy="2599509"/>
          </a:xfrm>
          <a:prstGeom prst="rect">
            <a:avLst/>
          </a:prstGeom>
        </p:spPr>
      </p:pic>
      <p:pic>
        <p:nvPicPr>
          <p:cNvPr id="5" name="Imagen 4">
            <a:extLst>
              <a:ext uri="{FF2B5EF4-FFF2-40B4-BE49-F238E27FC236}">
                <a16:creationId xmlns:a16="http://schemas.microsoft.com/office/drawing/2014/main" id="{8774A7E1-FE70-41BD-B7D2-53DDB7472FD7}"/>
              </a:ext>
            </a:extLst>
          </p:cNvPr>
          <p:cNvPicPr>
            <a:picLocks noChangeAspect="1"/>
          </p:cNvPicPr>
          <p:nvPr/>
        </p:nvPicPr>
        <p:blipFill>
          <a:blip r:embed="rId4"/>
          <a:stretch>
            <a:fillRect/>
          </a:stretch>
        </p:blipFill>
        <p:spPr>
          <a:xfrm>
            <a:off x="6260941" y="2995586"/>
            <a:ext cx="4657404" cy="3576970"/>
          </a:xfrm>
          <a:prstGeom prst="rect">
            <a:avLst/>
          </a:prstGeom>
        </p:spPr>
      </p:pic>
    </p:spTree>
    <p:extLst>
      <p:ext uri="{BB962C8B-B14F-4D97-AF65-F5344CB8AC3E}">
        <p14:creationId xmlns:p14="http://schemas.microsoft.com/office/powerpoint/2010/main" val="27262035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Diagramas de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27727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Concepción de las relaciones entre casos de uso: </a:t>
            </a:r>
            <a:r>
              <a:rPr lang="es-ES" sz="2000" dirty="0">
                <a:latin typeface="Montserrat Thin" panose="00000300000000000000" pitchFamily="2" charset="0"/>
                <a:cs typeface="Arial" panose="020B0604020202020204" pitchFamily="34" charset="0"/>
              </a:rPr>
              <a:t>La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inclusión </a:t>
            </a:r>
            <a:r>
              <a:rPr lang="es-ES" sz="2000" dirty="0">
                <a:latin typeface="Montserrat Thin" panose="00000300000000000000" pitchFamily="2" charset="0"/>
                <a:cs typeface="Arial" panose="020B0604020202020204" pitchFamily="34" charset="0"/>
              </a:rPr>
              <a:t>es una parte de un caso de uso y nunca aparece solo y la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Extensión</a:t>
            </a:r>
            <a:r>
              <a:rPr lang="es-ES" sz="2000" dirty="0">
                <a:latin typeface="Montserrat Thin" panose="00000300000000000000" pitchFamily="2" charset="0"/>
                <a:cs typeface="Arial" panose="020B0604020202020204" pitchFamily="34" charset="0"/>
              </a:rPr>
              <a:t> solo se puede utilizar en puntos indicados de manera especifica en secuencia con el caso de uso base. </a:t>
            </a:r>
            <a:r>
              <a:rPr lang="es-ES" sz="2000" b="1" i="1" dirty="0">
                <a:latin typeface="Montserrat Thin" panose="00000300000000000000" pitchFamily="2" charset="0"/>
                <a:cs typeface="Arial" panose="020B0604020202020204" pitchFamily="34" charset="0"/>
              </a:rPr>
              <a:t>Figura 7.3 y Figura 7.4</a:t>
            </a:r>
          </a:p>
          <a:p>
            <a:pPr algn="just"/>
            <a:endParaRPr lang="es-ES" sz="1700" b="1" i="1" dirty="0">
              <a:latin typeface="Montserrat Thin" panose="00000300000000000000" pitchFamily="2" charset="0"/>
              <a:cs typeface="Arial" panose="020B0604020202020204" pitchFamily="34" charset="0"/>
            </a:endParaRPr>
          </a:p>
        </p:txBody>
      </p:sp>
      <p:pic>
        <p:nvPicPr>
          <p:cNvPr id="4" name="Imagen 3">
            <a:extLst>
              <a:ext uri="{FF2B5EF4-FFF2-40B4-BE49-F238E27FC236}">
                <a16:creationId xmlns:a16="http://schemas.microsoft.com/office/drawing/2014/main" id="{0B1788BF-8A71-465E-BDAC-5BB8D0F26DC9}"/>
              </a:ext>
            </a:extLst>
          </p:cNvPr>
          <p:cNvPicPr>
            <a:picLocks noChangeAspect="1"/>
          </p:cNvPicPr>
          <p:nvPr/>
        </p:nvPicPr>
        <p:blipFill rotWithShape="1">
          <a:blip r:embed="rId3"/>
          <a:srcRect t="4436"/>
          <a:stretch/>
        </p:blipFill>
        <p:spPr>
          <a:xfrm>
            <a:off x="223293" y="3030583"/>
            <a:ext cx="4848225" cy="3722914"/>
          </a:xfrm>
          <a:prstGeom prst="rect">
            <a:avLst/>
          </a:prstGeom>
        </p:spPr>
      </p:pic>
      <p:pic>
        <p:nvPicPr>
          <p:cNvPr id="3" name="Imagen 2">
            <a:extLst>
              <a:ext uri="{FF2B5EF4-FFF2-40B4-BE49-F238E27FC236}">
                <a16:creationId xmlns:a16="http://schemas.microsoft.com/office/drawing/2014/main" id="{E60DA6C6-8D35-4D2D-98A3-94169E75C4DC}"/>
              </a:ext>
            </a:extLst>
          </p:cNvPr>
          <p:cNvPicPr>
            <a:picLocks noChangeAspect="1"/>
          </p:cNvPicPr>
          <p:nvPr/>
        </p:nvPicPr>
        <p:blipFill>
          <a:blip r:embed="rId4"/>
          <a:stretch>
            <a:fillRect/>
          </a:stretch>
        </p:blipFill>
        <p:spPr>
          <a:xfrm>
            <a:off x="5350464" y="3554632"/>
            <a:ext cx="6636484" cy="2504877"/>
          </a:xfrm>
          <a:prstGeom prst="rect">
            <a:avLst/>
          </a:prstGeom>
        </p:spPr>
      </p:pic>
    </p:spTree>
    <p:extLst>
      <p:ext uri="{BB962C8B-B14F-4D97-AF65-F5344CB8AC3E}">
        <p14:creationId xmlns:p14="http://schemas.microsoft.com/office/powerpoint/2010/main" val="549815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Diagramas de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277273"/>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Concepción de las relaciones entre casos de uso: </a:t>
            </a:r>
            <a:r>
              <a:rPr lang="es-ES" sz="2000" dirty="0">
                <a:latin typeface="Montserrat Thin" panose="00000300000000000000" pitchFamily="2" charset="0"/>
                <a:cs typeface="Arial" panose="020B0604020202020204" pitchFamily="34" charset="0"/>
              </a:rPr>
              <a:t>Existen otros dos tipos de relaciones la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generalización</a:t>
            </a:r>
            <a:r>
              <a:rPr lang="es-ES" sz="2000" dirty="0">
                <a:latin typeface="Montserrat Thin" panose="00000300000000000000" pitchFamily="2" charset="0"/>
                <a:cs typeface="Arial" panose="020B0604020202020204" pitchFamily="34" charset="0"/>
              </a:rPr>
              <a:t>, que un caso de uso que se hereda de otro y el </a:t>
            </a:r>
            <a:r>
              <a:rPr lang="es-ES" sz="2000" i="1"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agrupamiento</a:t>
            </a:r>
            <a:r>
              <a:rPr lang="es-ES" sz="2000" dirty="0">
                <a:latin typeface="Montserrat Thin" panose="00000300000000000000" pitchFamily="2" charset="0"/>
                <a:cs typeface="Arial" panose="020B0604020202020204" pitchFamily="34" charset="0"/>
              </a:rPr>
              <a:t>, que es una manera sencilla de organizar casos de uso. </a:t>
            </a:r>
            <a:r>
              <a:rPr lang="es-ES" sz="2000" b="1" i="1" dirty="0">
                <a:latin typeface="Montserrat Thin" panose="00000300000000000000" pitchFamily="2" charset="0"/>
                <a:cs typeface="Arial" panose="020B0604020202020204" pitchFamily="34" charset="0"/>
              </a:rPr>
              <a:t>Figura 7.5 y Figura 7.6</a:t>
            </a:r>
          </a:p>
          <a:p>
            <a:pPr algn="just"/>
            <a:endParaRPr lang="es-ES" sz="1700" b="1" i="1" dirty="0">
              <a:latin typeface="Montserrat Thin" panose="00000300000000000000" pitchFamily="2" charset="0"/>
              <a:cs typeface="Arial" panose="020B0604020202020204" pitchFamily="34" charset="0"/>
            </a:endParaRPr>
          </a:p>
        </p:txBody>
      </p:sp>
      <p:pic>
        <p:nvPicPr>
          <p:cNvPr id="10" name="Imagen 9">
            <a:extLst>
              <a:ext uri="{FF2B5EF4-FFF2-40B4-BE49-F238E27FC236}">
                <a16:creationId xmlns:a16="http://schemas.microsoft.com/office/drawing/2014/main" id="{49C7C916-E8F8-4E79-9B56-82E2F32B36B9}"/>
              </a:ext>
            </a:extLst>
          </p:cNvPr>
          <p:cNvPicPr>
            <a:picLocks noChangeAspect="1"/>
          </p:cNvPicPr>
          <p:nvPr/>
        </p:nvPicPr>
        <p:blipFill>
          <a:blip r:embed="rId3"/>
          <a:stretch>
            <a:fillRect/>
          </a:stretch>
        </p:blipFill>
        <p:spPr>
          <a:xfrm>
            <a:off x="431549" y="3943770"/>
            <a:ext cx="6234303" cy="1816949"/>
          </a:xfrm>
          <a:prstGeom prst="rect">
            <a:avLst/>
          </a:prstGeom>
        </p:spPr>
      </p:pic>
      <p:pic>
        <p:nvPicPr>
          <p:cNvPr id="12" name="Imagen 11">
            <a:extLst>
              <a:ext uri="{FF2B5EF4-FFF2-40B4-BE49-F238E27FC236}">
                <a16:creationId xmlns:a16="http://schemas.microsoft.com/office/drawing/2014/main" id="{FA669D6B-F4B0-4B60-A29C-02245A837153}"/>
              </a:ext>
            </a:extLst>
          </p:cNvPr>
          <p:cNvPicPr>
            <a:picLocks noChangeAspect="1"/>
          </p:cNvPicPr>
          <p:nvPr/>
        </p:nvPicPr>
        <p:blipFill>
          <a:blip r:embed="rId4"/>
          <a:stretch>
            <a:fillRect/>
          </a:stretch>
        </p:blipFill>
        <p:spPr>
          <a:xfrm>
            <a:off x="6837593" y="3554638"/>
            <a:ext cx="4573089" cy="2828866"/>
          </a:xfrm>
          <a:prstGeom prst="rect">
            <a:avLst/>
          </a:prstGeom>
        </p:spPr>
      </p:pic>
    </p:spTree>
    <p:extLst>
      <p:ext uri="{BB962C8B-B14F-4D97-AF65-F5344CB8AC3E}">
        <p14:creationId xmlns:p14="http://schemas.microsoft.com/office/powerpoint/2010/main" val="4307810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Diagramas de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969496"/>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Compresión del dominio, compresión de los usuarios y compresión de los casos de uso: </a:t>
            </a:r>
            <a:r>
              <a:rPr lang="es-ES" sz="2000" dirty="0">
                <a:latin typeface="Montserrat Thin" panose="00000300000000000000" pitchFamily="2" charset="0"/>
                <a:cs typeface="Arial" panose="020B0604020202020204" pitchFamily="34" charset="0"/>
              </a:rPr>
              <a:t> </a:t>
            </a:r>
            <a:r>
              <a:rPr lang="es-ES" sz="2000" b="1" i="1" dirty="0">
                <a:latin typeface="Montserrat Thin" panose="00000300000000000000" pitchFamily="2" charset="0"/>
                <a:cs typeface="Arial" panose="020B0604020202020204" pitchFamily="34" charset="0"/>
              </a:rPr>
              <a:t>Figura 7.8, figura 7.9 </a:t>
            </a:r>
          </a:p>
          <a:p>
            <a:pPr algn="just"/>
            <a:endParaRPr lang="es-ES" sz="1700" b="1" i="1" dirty="0">
              <a:latin typeface="Montserrat Thin" panose="000003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486AC00B-A69A-4BB8-9798-CC02A2629AC4}"/>
              </a:ext>
            </a:extLst>
          </p:cNvPr>
          <p:cNvPicPr>
            <a:picLocks noChangeAspect="1"/>
          </p:cNvPicPr>
          <p:nvPr/>
        </p:nvPicPr>
        <p:blipFill>
          <a:blip r:embed="rId3"/>
          <a:stretch>
            <a:fillRect/>
          </a:stretch>
        </p:blipFill>
        <p:spPr>
          <a:xfrm>
            <a:off x="1081496" y="2673207"/>
            <a:ext cx="3503566" cy="4037155"/>
          </a:xfrm>
          <a:prstGeom prst="rect">
            <a:avLst/>
          </a:prstGeom>
        </p:spPr>
      </p:pic>
      <p:pic>
        <p:nvPicPr>
          <p:cNvPr id="9" name="Imagen 8">
            <a:extLst>
              <a:ext uri="{FF2B5EF4-FFF2-40B4-BE49-F238E27FC236}">
                <a16:creationId xmlns:a16="http://schemas.microsoft.com/office/drawing/2014/main" id="{9EECFBFF-0988-4916-A589-091D7C323E17}"/>
              </a:ext>
            </a:extLst>
          </p:cNvPr>
          <p:cNvPicPr>
            <a:picLocks noChangeAspect="1"/>
          </p:cNvPicPr>
          <p:nvPr/>
        </p:nvPicPr>
        <p:blipFill>
          <a:blip r:embed="rId4"/>
          <a:stretch>
            <a:fillRect/>
          </a:stretch>
        </p:blipFill>
        <p:spPr>
          <a:xfrm>
            <a:off x="4799239" y="2995586"/>
            <a:ext cx="4033698" cy="3063924"/>
          </a:xfrm>
          <a:prstGeom prst="rect">
            <a:avLst/>
          </a:prstGeom>
        </p:spPr>
      </p:pic>
      <p:pic>
        <p:nvPicPr>
          <p:cNvPr id="13" name="Imagen 12">
            <a:extLst>
              <a:ext uri="{FF2B5EF4-FFF2-40B4-BE49-F238E27FC236}">
                <a16:creationId xmlns:a16="http://schemas.microsoft.com/office/drawing/2014/main" id="{6CA8316A-96F2-4515-8F88-970314E96A8A}"/>
              </a:ext>
            </a:extLst>
          </p:cNvPr>
          <p:cNvPicPr>
            <a:picLocks noChangeAspect="1"/>
          </p:cNvPicPr>
          <p:nvPr/>
        </p:nvPicPr>
        <p:blipFill>
          <a:blip r:embed="rId5"/>
          <a:stretch>
            <a:fillRect/>
          </a:stretch>
        </p:blipFill>
        <p:spPr>
          <a:xfrm>
            <a:off x="8832937" y="3202466"/>
            <a:ext cx="2679367" cy="2857044"/>
          </a:xfrm>
          <a:prstGeom prst="rect">
            <a:avLst/>
          </a:prstGeom>
        </p:spPr>
      </p:pic>
    </p:spTree>
    <p:extLst>
      <p:ext uri="{BB962C8B-B14F-4D97-AF65-F5344CB8AC3E}">
        <p14:creationId xmlns:p14="http://schemas.microsoft.com/office/powerpoint/2010/main" val="1610760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Diagramas de casos de uso </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661720"/>
          </a:xfrm>
          <a:prstGeom prst="rect">
            <a:avLst/>
          </a:prstGeom>
          <a:noFill/>
        </p:spPr>
        <p:txBody>
          <a:bodyPr wrap="square" rtlCol="0">
            <a:spAutoFit/>
          </a:bodyPr>
          <a:lstStyle/>
          <a:p>
            <a:pPr algn="just"/>
            <a:r>
              <a:rPr lang="es-ES" sz="2000" dirty="0">
                <a:effectLst>
                  <a:outerShdw blurRad="38100" dist="38100" dir="2700000" algn="tl">
                    <a:srgbClr val="000000">
                      <a:alpha val="43137"/>
                    </a:srgbClr>
                  </a:outerShdw>
                </a:effectLst>
                <a:latin typeface="Montserrat Thin" panose="00000300000000000000" pitchFamily="2" charset="0"/>
                <a:cs typeface="Arial" panose="020B0604020202020204" pitchFamily="34" charset="0"/>
              </a:rPr>
              <a:t>Profundización: </a:t>
            </a:r>
            <a:r>
              <a:rPr lang="es-ES" sz="2000" dirty="0">
                <a:latin typeface="Montserrat Thin" panose="00000300000000000000" pitchFamily="2" charset="0"/>
                <a:cs typeface="Arial" panose="020B0604020202020204" pitchFamily="34" charset="0"/>
              </a:rPr>
              <a:t> </a:t>
            </a:r>
            <a:r>
              <a:rPr lang="es-ES" sz="2000" b="1" i="1" dirty="0">
                <a:latin typeface="Montserrat Thin" panose="00000300000000000000" pitchFamily="2" charset="0"/>
                <a:cs typeface="Arial" panose="020B0604020202020204" pitchFamily="34" charset="0"/>
              </a:rPr>
              <a:t>Figura 7.10</a:t>
            </a:r>
          </a:p>
          <a:p>
            <a:pPr algn="just"/>
            <a:endParaRPr lang="es-ES" sz="1700" b="1" i="1" dirty="0">
              <a:latin typeface="Montserrat Thin" panose="00000300000000000000" pitchFamily="2" charset="0"/>
              <a:cs typeface="Arial" panose="020B0604020202020204" pitchFamily="34" charset="0"/>
            </a:endParaRPr>
          </a:p>
        </p:txBody>
      </p:sp>
      <p:pic>
        <p:nvPicPr>
          <p:cNvPr id="4" name="Imagen 3">
            <a:extLst>
              <a:ext uri="{FF2B5EF4-FFF2-40B4-BE49-F238E27FC236}">
                <a16:creationId xmlns:a16="http://schemas.microsoft.com/office/drawing/2014/main" id="{2B2B7ACA-42BD-4177-8FDB-E69B2CC9C301}"/>
              </a:ext>
            </a:extLst>
          </p:cNvPr>
          <p:cNvPicPr>
            <a:picLocks noChangeAspect="1"/>
          </p:cNvPicPr>
          <p:nvPr/>
        </p:nvPicPr>
        <p:blipFill>
          <a:blip r:embed="rId3"/>
          <a:stretch>
            <a:fillRect/>
          </a:stretch>
        </p:blipFill>
        <p:spPr>
          <a:xfrm>
            <a:off x="4077606" y="2079861"/>
            <a:ext cx="7333075" cy="4399845"/>
          </a:xfrm>
          <a:prstGeom prst="rect">
            <a:avLst/>
          </a:prstGeom>
        </p:spPr>
      </p:pic>
    </p:spTree>
    <p:extLst>
      <p:ext uri="{BB962C8B-B14F-4D97-AF65-F5344CB8AC3E}">
        <p14:creationId xmlns:p14="http://schemas.microsoft.com/office/powerpoint/2010/main" val="3836663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Hora 7 ejercicios</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431550" y="2026090"/>
            <a:ext cx="11390335" cy="1015663"/>
          </a:xfrm>
          <a:prstGeom prst="rect">
            <a:avLst/>
          </a:prstGeom>
          <a:noFill/>
        </p:spPr>
        <p:txBody>
          <a:bodyPr wrap="square" rtlCol="0">
            <a:spAutoFit/>
          </a:bodyPr>
          <a:lstStyle/>
          <a:p>
            <a:pPr algn="just"/>
            <a:r>
              <a:rPr lang="es-ES" sz="2000" dirty="0">
                <a:latin typeface="Montserrat Thin" panose="00000300000000000000" pitchFamily="2" charset="0"/>
                <a:cs typeface="Arial" panose="020B0604020202020204" pitchFamily="34" charset="0"/>
              </a:rPr>
              <a:t>Bosqueje el diagrama de un modelo de caso de uso para un control remoto de una televisión. Asegúrese de incluir todas las funciones del control remoto como casos de uso para su modelo. </a:t>
            </a:r>
            <a:endParaRPr lang="es-ES" sz="1700" b="1" i="1" dirty="0">
              <a:latin typeface="Montserrat Thin" panose="00000300000000000000" pitchFamily="2" charset="0"/>
              <a:cs typeface="Arial" panose="020B0604020202020204" pitchFamily="34" charset="0"/>
            </a:endParaRPr>
          </a:p>
        </p:txBody>
      </p:sp>
      <p:pic>
        <p:nvPicPr>
          <p:cNvPr id="9" name="Gráfico 8" descr="Flecha circular con relleno sólido">
            <a:hlinkClick r:id="rId3" action="ppaction://hlinkfile"/>
            <a:extLst>
              <a:ext uri="{FF2B5EF4-FFF2-40B4-BE49-F238E27FC236}">
                <a16:creationId xmlns:a16="http://schemas.microsoft.com/office/drawing/2014/main" id="{DD300F51-73A4-441A-8B70-B7EDF1525E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914" y="3294538"/>
            <a:ext cx="2764972" cy="2764972"/>
          </a:xfrm>
          <a:prstGeom prst="rect">
            <a:avLst/>
          </a:prstGeom>
        </p:spPr>
      </p:pic>
    </p:spTree>
    <p:extLst>
      <p:ext uri="{BB962C8B-B14F-4D97-AF65-F5344CB8AC3E}">
        <p14:creationId xmlns:p14="http://schemas.microsoft.com/office/powerpoint/2010/main" val="309529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Diagrama de UML</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807361" y="2169719"/>
            <a:ext cx="3352515" cy="615553"/>
          </a:xfrm>
          <a:prstGeom prst="rect">
            <a:avLst/>
          </a:prstGeom>
          <a:noFill/>
        </p:spPr>
        <p:txBody>
          <a:bodyPr wrap="square" rtlCol="0">
            <a:spAutoFit/>
          </a:bodyPr>
          <a:lstStyle/>
          <a:p>
            <a:pPr marL="285750" indent="-285750" algn="just">
              <a:buFont typeface="Wingdings" panose="05000000000000000000" pitchFamily="2" charset="2"/>
              <a:buChar char="Ø"/>
            </a:pPr>
            <a:r>
              <a:rPr lang="es-ES" sz="1700" dirty="0">
                <a:latin typeface="Montserrat Thin" panose="00000300000000000000" pitchFamily="2" charset="0"/>
              </a:rPr>
              <a:t>Diagrama de estados</a:t>
            </a:r>
          </a:p>
          <a:p>
            <a:pPr marL="285750" indent="-285750" algn="just">
              <a:buFont typeface="Wingdings" panose="05000000000000000000" pitchFamily="2" charset="2"/>
              <a:buChar char="Ø"/>
            </a:pPr>
            <a:r>
              <a:rPr lang="es-ES" sz="1700" dirty="0">
                <a:latin typeface="Montserrat Thin" panose="00000300000000000000" pitchFamily="2" charset="0"/>
              </a:rPr>
              <a:t>Diagrama de secuencias</a:t>
            </a:r>
          </a:p>
        </p:txBody>
      </p:sp>
      <p:pic>
        <p:nvPicPr>
          <p:cNvPr id="3" name="Imagen 2">
            <a:extLst>
              <a:ext uri="{FF2B5EF4-FFF2-40B4-BE49-F238E27FC236}">
                <a16:creationId xmlns:a16="http://schemas.microsoft.com/office/drawing/2014/main" id="{4C705CE7-64C3-4274-B934-07E1DF08E334}"/>
              </a:ext>
            </a:extLst>
          </p:cNvPr>
          <p:cNvPicPr>
            <a:picLocks noChangeAspect="1"/>
          </p:cNvPicPr>
          <p:nvPr/>
        </p:nvPicPr>
        <p:blipFill>
          <a:blip r:embed="rId3"/>
          <a:stretch>
            <a:fillRect/>
          </a:stretch>
        </p:blipFill>
        <p:spPr>
          <a:xfrm>
            <a:off x="959618" y="2785272"/>
            <a:ext cx="3048000" cy="3390900"/>
          </a:xfrm>
          <a:prstGeom prst="rect">
            <a:avLst/>
          </a:prstGeom>
        </p:spPr>
      </p:pic>
      <p:pic>
        <p:nvPicPr>
          <p:cNvPr id="9" name="Imagen 8">
            <a:extLst>
              <a:ext uri="{FF2B5EF4-FFF2-40B4-BE49-F238E27FC236}">
                <a16:creationId xmlns:a16="http://schemas.microsoft.com/office/drawing/2014/main" id="{6C6F4A32-C5FF-4636-BF66-B1942C3C13FF}"/>
              </a:ext>
            </a:extLst>
          </p:cNvPr>
          <p:cNvPicPr>
            <a:picLocks noChangeAspect="1"/>
          </p:cNvPicPr>
          <p:nvPr/>
        </p:nvPicPr>
        <p:blipFill>
          <a:blip r:embed="rId4"/>
          <a:stretch>
            <a:fillRect/>
          </a:stretch>
        </p:blipFill>
        <p:spPr>
          <a:xfrm>
            <a:off x="4375118" y="2114550"/>
            <a:ext cx="6677025" cy="4743450"/>
          </a:xfrm>
          <a:prstGeom prst="rect">
            <a:avLst/>
          </a:prstGeom>
        </p:spPr>
      </p:pic>
    </p:spTree>
    <p:extLst>
      <p:ext uri="{BB962C8B-B14F-4D97-AF65-F5344CB8AC3E}">
        <p14:creationId xmlns:p14="http://schemas.microsoft.com/office/powerpoint/2010/main" val="203363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Diagrama de UML</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894956" y="2350023"/>
            <a:ext cx="3519940" cy="615553"/>
          </a:xfrm>
          <a:prstGeom prst="rect">
            <a:avLst/>
          </a:prstGeom>
          <a:noFill/>
        </p:spPr>
        <p:txBody>
          <a:bodyPr wrap="square" rtlCol="0">
            <a:spAutoFit/>
          </a:bodyPr>
          <a:lstStyle/>
          <a:p>
            <a:pPr marL="285750" indent="-285750" algn="just">
              <a:buFont typeface="Wingdings" panose="05000000000000000000" pitchFamily="2" charset="2"/>
              <a:buChar char="Ø"/>
            </a:pPr>
            <a:r>
              <a:rPr lang="es-ES" sz="1700" dirty="0">
                <a:latin typeface="Montserrat Thin" panose="00000300000000000000" pitchFamily="2" charset="0"/>
              </a:rPr>
              <a:t>Diagrama de actividades</a:t>
            </a:r>
          </a:p>
          <a:p>
            <a:pPr marL="285750" indent="-285750" algn="just">
              <a:buFont typeface="Wingdings" panose="05000000000000000000" pitchFamily="2" charset="2"/>
              <a:buChar char="Ø"/>
            </a:pPr>
            <a:r>
              <a:rPr lang="es-ES" sz="1700" dirty="0">
                <a:latin typeface="Montserrat Thin" panose="00000300000000000000" pitchFamily="2" charset="0"/>
              </a:rPr>
              <a:t>Diagrama de colaboraciones</a:t>
            </a:r>
          </a:p>
        </p:txBody>
      </p:sp>
      <p:pic>
        <p:nvPicPr>
          <p:cNvPr id="4" name="Imagen 3">
            <a:extLst>
              <a:ext uri="{FF2B5EF4-FFF2-40B4-BE49-F238E27FC236}">
                <a16:creationId xmlns:a16="http://schemas.microsoft.com/office/drawing/2014/main" id="{AE48D92B-2C73-4888-AF42-5671E3A04DB8}"/>
              </a:ext>
            </a:extLst>
          </p:cNvPr>
          <p:cNvPicPr>
            <a:picLocks noChangeAspect="1"/>
          </p:cNvPicPr>
          <p:nvPr/>
        </p:nvPicPr>
        <p:blipFill>
          <a:blip r:embed="rId3"/>
          <a:stretch>
            <a:fillRect/>
          </a:stretch>
        </p:blipFill>
        <p:spPr>
          <a:xfrm>
            <a:off x="521469" y="3429000"/>
            <a:ext cx="5162550" cy="2200275"/>
          </a:xfrm>
          <a:prstGeom prst="rect">
            <a:avLst/>
          </a:prstGeom>
        </p:spPr>
      </p:pic>
      <p:pic>
        <p:nvPicPr>
          <p:cNvPr id="7" name="Imagen 6">
            <a:extLst>
              <a:ext uri="{FF2B5EF4-FFF2-40B4-BE49-F238E27FC236}">
                <a16:creationId xmlns:a16="http://schemas.microsoft.com/office/drawing/2014/main" id="{0F076510-5D44-4581-8164-46E27D93B5B6}"/>
              </a:ext>
            </a:extLst>
          </p:cNvPr>
          <p:cNvPicPr>
            <a:picLocks noChangeAspect="1"/>
          </p:cNvPicPr>
          <p:nvPr/>
        </p:nvPicPr>
        <p:blipFill>
          <a:blip r:embed="rId4"/>
          <a:stretch>
            <a:fillRect/>
          </a:stretch>
        </p:blipFill>
        <p:spPr>
          <a:xfrm>
            <a:off x="6057506" y="3552824"/>
            <a:ext cx="5848350" cy="1952625"/>
          </a:xfrm>
          <a:prstGeom prst="rect">
            <a:avLst/>
          </a:prstGeom>
        </p:spPr>
      </p:pic>
    </p:spTree>
    <p:extLst>
      <p:ext uri="{BB962C8B-B14F-4D97-AF65-F5344CB8AC3E}">
        <p14:creationId xmlns:p14="http://schemas.microsoft.com/office/powerpoint/2010/main" val="196151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674764C-7309-4C05-9EA3-DB2DBD0F1713}"/>
              </a:ext>
            </a:extLst>
          </p:cNvPr>
          <p:cNvSpPr txBox="1">
            <a:spLocks/>
          </p:cNvSpPr>
          <p:nvPr/>
        </p:nvSpPr>
        <p:spPr>
          <a:xfrm>
            <a:off x="704330" y="798490"/>
            <a:ext cx="10706352" cy="74548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4800" dirty="0">
                <a:solidFill>
                  <a:schemeClr val="bg1"/>
                </a:solidFill>
                <a:latin typeface="Quango" panose="02000000000000000000" pitchFamily="50" charset="0"/>
              </a:rPr>
              <a:t>Diagrama de UML</a:t>
            </a:r>
          </a:p>
        </p:txBody>
      </p:sp>
      <p:sp>
        <p:nvSpPr>
          <p:cNvPr id="6" name="CuadroTexto 5">
            <a:extLst>
              <a:ext uri="{FF2B5EF4-FFF2-40B4-BE49-F238E27FC236}">
                <a16:creationId xmlns:a16="http://schemas.microsoft.com/office/drawing/2014/main" id="{EFEC94DC-FE40-4985-AC0A-F6E9ECE988F2}"/>
              </a:ext>
            </a:extLst>
          </p:cNvPr>
          <p:cNvSpPr txBox="1"/>
          <p:nvPr/>
        </p:nvSpPr>
        <p:spPr>
          <a:xfrm>
            <a:off x="894956" y="2350023"/>
            <a:ext cx="3519940" cy="615553"/>
          </a:xfrm>
          <a:prstGeom prst="rect">
            <a:avLst/>
          </a:prstGeom>
          <a:noFill/>
        </p:spPr>
        <p:txBody>
          <a:bodyPr wrap="square" rtlCol="0">
            <a:spAutoFit/>
          </a:bodyPr>
          <a:lstStyle/>
          <a:p>
            <a:pPr marL="285750" indent="-285750" algn="just">
              <a:buFont typeface="Wingdings" panose="05000000000000000000" pitchFamily="2" charset="2"/>
              <a:buChar char="Ø"/>
            </a:pPr>
            <a:r>
              <a:rPr lang="es-ES" sz="1700" dirty="0">
                <a:latin typeface="Montserrat Thin" panose="00000300000000000000" pitchFamily="2" charset="0"/>
              </a:rPr>
              <a:t>Diagrama de componentes</a:t>
            </a:r>
          </a:p>
          <a:p>
            <a:pPr marL="285750" indent="-285750" algn="just">
              <a:buFont typeface="Wingdings" panose="05000000000000000000" pitchFamily="2" charset="2"/>
              <a:buChar char="Ø"/>
            </a:pPr>
            <a:r>
              <a:rPr lang="es-ES" sz="1700" dirty="0">
                <a:latin typeface="Montserrat Thin" panose="00000300000000000000" pitchFamily="2" charset="0"/>
              </a:rPr>
              <a:t>Diagrama de distribución</a:t>
            </a:r>
          </a:p>
        </p:txBody>
      </p:sp>
      <p:pic>
        <p:nvPicPr>
          <p:cNvPr id="3" name="Imagen 2">
            <a:extLst>
              <a:ext uri="{FF2B5EF4-FFF2-40B4-BE49-F238E27FC236}">
                <a16:creationId xmlns:a16="http://schemas.microsoft.com/office/drawing/2014/main" id="{07029EFA-9F5F-4AE7-8BB9-34586A170C4B}"/>
              </a:ext>
            </a:extLst>
          </p:cNvPr>
          <p:cNvPicPr>
            <a:picLocks noChangeAspect="1"/>
          </p:cNvPicPr>
          <p:nvPr/>
        </p:nvPicPr>
        <p:blipFill>
          <a:blip r:embed="rId3"/>
          <a:stretch>
            <a:fillRect/>
          </a:stretch>
        </p:blipFill>
        <p:spPr>
          <a:xfrm>
            <a:off x="446752" y="3429000"/>
            <a:ext cx="4266915" cy="1666236"/>
          </a:xfrm>
          <a:prstGeom prst="rect">
            <a:avLst/>
          </a:prstGeom>
        </p:spPr>
      </p:pic>
      <p:pic>
        <p:nvPicPr>
          <p:cNvPr id="9" name="Imagen 8">
            <a:extLst>
              <a:ext uri="{FF2B5EF4-FFF2-40B4-BE49-F238E27FC236}">
                <a16:creationId xmlns:a16="http://schemas.microsoft.com/office/drawing/2014/main" id="{726F0175-2DD6-4630-BC36-307F9A3C8D54}"/>
              </a:ext>
            </a:extLst>
          </p:cNvPr>
          <p:cNvPicPr>
            <a:picLocks noChangeAspect="1"/>
          </p:cNvPicPr>
          <p:nvPr/>
        </p:nvPicPr>
        <p:blipFill>
          <a:blip r:embed="rId4"/>
          <a:stretch>
            <a:fillRect/>
          </a:stretch>
        </p:blipFill>
        <p:spPr>
          <a:xfrm>
            <a:off x="4868719" y="2575775"/>
            <a:ext cx="7073735" cy="2985246"/>
          </a:xfrm>
          <a:prstGeom prst="rect">
            <a:avLst/>
          </a:prstGeom>
        </p:spPr>
      </p:pic>
    </p:spTree>
    <p:extLst>
      <p:ext uri="{BB962C8B-B14F-4D97-AF65-F5344CB8AC3E}">
        <p14:creationId xmlns:p14="http://schemas.microsoft.com/office/powerpoint/2010/main" val="1504278783"/>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Dividendo</Template>
  <TotalTime>1512</TotalTime>
  <Words>4062</Words>
  <Application>Microsoft Office PowerPoint</Application>
  <PresentationFormat>Panorámica</PresentationFormat>
  <Paragraphs>342</Paragraphs>
  <Slides>69</Slides>
  <Notes>69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69</vt:i4>
      </vt:variant>
    </vt:vector>
  </HeadingPairs>
  <TitlesOfParts>
    <vt:vector size="80" baseType="lpstr">
      <vt:lpstr>Aileron Black</vt:lpstr>
      <vt:lpstr>Aileron SemiBold</vt:lpstr>
      <vt:lpstr>Arial</vt:lpstr>
      <vt:lpstr>Calibri</vt:lpstr>
      <vt:lpstr>Gill Sans MT</vt:lpstr>
      <vt:lpstr>Montserrat Medium</vt:lpstr>
      <vt:lpstr>Montserrat Thin</vt:lpstr>
      <vt:lpstr>Quango</vt:lpstr>
      <vt:lpstr>Wingdings</vt:lpstr>
      <vt:lpstr>Wingdings 2</vt:lpstr>
      <vt:lpstr>Dividendo</vt:lpstr>
      <vt:lpstr>Aprendiendo UML 24 Horas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Tatan Design</dc:creator>
  <cp:lastModifiedBy>Jonathan Ramos</cp:lastModifiedBy>
  <cp:revision>141</cp:revision>
  <dcterms:created xsi:type="dcterms:W3CDTF">2021-10-14T21:19:05Z</dcterms:created>
  <dcterms:modified xsi:type="dcterms:W3CDTF">2021-12-08T22:10:43Z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