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1" r:id="rId6"/>
    <p:sldId id="263" r:id="rId7"/>
    <p:sldId id="272" r:id="rId8"/>
    <p:sldId id="273" r:id="rId9"/>
    <p:sldId id="299" r:id="rId10"/>
    <p:sldId id="300" r:id="rId11"/>
    <p:sldId id="277" r:id="rId12"/>
    <p:sldId id="274" r:id="rId13"/>
    <p:sldId id="301" r:id="rId14"/>
    <p:sldId id="302" r:id="rId15"/>
    <p:sldId id="278" r:id="rId16"/>
    <p:sldId id="275" r:id="rId17"/>
    <p:sldId id="303" r:id="rId18"/>
    <p:sldId id="304" r:id="rId19"/>
    <p:sldId id="279" r:id="rId20"/>
    <p:sldId id="276" r:id="rId21"/>
    <p:sldId id="309" r:id="rId22"/>
    <p:sldId id="305" r:id="rId23"/>
    <p:sldId id="306" r:id="rId24"/>
    <p:sldId id="280" r:id="rId25"/>
    <p:sldId id="281" r:id="rId26"/>
    <p:sldId id="282" r:id="rId27"/>
    <p:sldId id="283" r:id="rId28"/>
    <p:sldId id="307" r:id="rId29"/>
    <p:sldId id="308" r:id="rId30"/>
    <p:sldId id="292" r:id="rId31"/>
    <p:sldId id="284" r:id="rId32"/>
    <p:sldId id="285" r:id="rId33"/>
    <p:sldId id="286" r:id="rId34"/>
    <p:sldId id="287" r:id="rId35"/>
    <p:sldId id="288" r:id="rId36"/>
    <p:sldId id="289" r:id="rId37"/>
    <p:sldId id="290" r:id="rId38"/>
    <p:sldId id="291" r:id="rId39"/>
    <p:sldId id="293" r:id="rId40"/>
    <p:sldId id="296" r:id="rId41"/>
    <p:sldId id="294" r:id="rId42"/>
    <p:sldId id="295" r:id="rId43"/>
    <p:sldId id="298" r:id="rId44"/>
    <p:sldId id="297" r:id="rId45"/>
    <p:sldId id="262" r:id="rId46"/>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snapToGrid="0" snapToObjects="1">
      <p:cViewPr varScale="1">
        <p:scale>
          <a:sx n="91" d="100"/>
          <a:sy n="91" d="100"/>
        </p:scale>
        <p:origin x="780"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14/05/2022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14/05/2022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14/05/2022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14/05/2022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14/05/2022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Primer%20trimestre/mapa%20de%20procesos.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Primer%20trimestre/JINRO%20Servicio%20en%20BAR.png"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Primer%20trimestre/Levantamiento%20de%20Informaci&#243;n.docx"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atanDesign/Jinro-online-Shopping"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Segundo%20trimestre/Formato%20de%20Requerimientos%20funcionales%20y%20no%20funcionales.docx"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Segundo%20trimestre/grupo%20de%20Casos%20de%20Uso1.pdf"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Segundo%20trimestre/Casos%20de%20uso%20extendido.docx"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Segundo%20trimestre/MODELO%20ENTIDAD%20RELACION%20JINRO.jpg"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Segundo%20trimestre/Diagrama%20de%20Gant%20Jinro%20Online%20Shopping.mpp"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Diagrama%20de%20Clases%20Jinro%20.jpg"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file:///C:\Users\Tatan%20Design\Desktop\Jinro%20Online%20shoping%20mockup.pdf"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MR_Jinro_.pdf"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Diccionario_de_datos_jinro.html"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Base%20de%20datos%20.xlsx"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DDJINROONLINESHOPING.png"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4572001" y="1019508"/>
            <a:ext cx="3489340" cy="1323439"/>
          </a:xfrm>
          <a:prstGeom prst="rect">
            <a:avLst/>
          </a:prstGeom>
          <a:noFill/>
        </p:spPr>
        <p:txBody>
          <a:bodyPr wrap="square" rtlCol="0">
            <a:spAutoFit/>
          </a:bodyPr>
          <a:lstStyle/>
          <a:p>
            <a:pPr algn="ctr"/>
            <a:r>
              <a:rPr lang="es-ES" sz="4000" b="1" dirty="0">
                <a:solidFill>
                  <a:schemeClr val="tx1">
                    <a:lumMod val="75000"/>
                    <a:lumOff val="25000"/>
                  </a:schemeClr>
                </a:solidFill>
              </a:rPr>
              <a:t>JINRO ONLINE SHOPING</a:t>
            </a:r>
          </a:p>
        </p:txBody>
      </p:sp>
      <p:sp>
        <p:nvSpPr>
          <p:cNvPr id="2" name="CuadroTexto 1">
            <a:extLst>
              <a:ext uri="{FF2B5EF4-FFF2-40B4-BE49-F238E27FC236}">
                <a16:creationId xmlns:a16="http://schemas.microsoft.com/office/drawing/2014/main" id="{BFFD2D37-CBEA-4F03-8B47-B968CD3F35E8}"/>
              </a:ext>
            </a:extLst>
          </p:cNvPr>
          <p:cNvSpPr txBox="1"/>
          <p:nvPr/>
        </p:nvSpPr>
        <p:spPr>
          <a:xfrm>
            <a:off x="691116" y="2800553"/>
            <a:ext cx="4029739" cy="1323439"/>
          </a:xfrm>
          <a:prstGeom prst="rect">
            <a:avLst/>
          </a:prstGeom>
          <a:noFill/>
        </p:spPr>
        <p:txBody>
          <a:bodyPr wrap="square" rtlCol="0">
            <a:spAutoFit/>
          </a:bodyPr>
          <a:lstStyle/>
          <a:p>
            <a:pPr marL="72000"/>
            <a:r>
              <a:rPr lang="es-CO" sz="1600" dirty="0">
                <a:solidFill>
                  <a:schemeClr val="tx1">
                    <a:lumMod val="50000"/>
                    <a:lumOff val="50000"/>
                  </a:schemeClr>
                </a:solidFill>
              </a:rPr>
              <a:t>JULIETH STEPHANY CASTRO OLIVARES</a:t>
            </a:r>
          </a:p>
          <a:p>
            <a:pPr marL="72000"/>
            <a:r>
              <a:rPr lang="es-CO" sz="1600" dirty="0">
                <a:solidFill>
                  <a:schemeClr val="tx1">
                    <a:lumMod val="50000"/>
                    <a:lumOff val="50000"/>
                  </a:schemeClr>
                </a:solidFill>
              </a:rPr>
              <a:t>MARIA ESTEFANIA LOZANO ALVAREZ</a:t>
            </a:r>
          </a:p>
          <a:p>
            <a:pPr marL="72000"/>
            <a:r>
              <a:rPr lang="es-CO" sz="1600" dirty="0">
                <a:solidFill>
                  <a:schemeClr val="tx1">
                    <a:lumMod val="50000"/>
                    <a:lumOff val="50000"/>
                  </a:schemeClr>
                </a:solidFill>
              </a:rPr>
              <a:t>JONATHAN ESTILL HERRERA RAMOS</a:t>
            </a:r>
          </a:p>
          <a:p>
            <a:pPr marL="72000"/>
            <a:r>
              <a:rPr lang="es-CO" sz="1600" dirty="0">
                <a:solidFill>
                  <a:schemeClr val="tx1">
                    <a:lumMod val="50000"/>
                    <a:lumOff val="50000"/>
                  </a:schemeClr>
                </a:solidFill>
              </a:rPr>
              <a:t>JUAN CAMILO PUENTES OBANDO </a:t>
            </a:r>
          </a:p>
          <a:p>
            <a:pPr marL="72000"/>
            <a:r>
              <a:rPr lang="es-CO" sz="1600" dirty="0">
                <a:solidFill>
                  <a:schemeClr val="tx1">
                    <a:lumMod val="50000"/>
                    <a:lumOff val="50000"/>
                  </a:schemeClr>
                </a:solidFill>
              </a:rPr>
              <a:t>JAIR FELIPE SANTIAGO DOMINGUEZ</a:t>
            </a:r>
          </a:p>
        </p:txBody>
      </p:sp>
      <p:pic>
        <p:nvPicPr>
          <p:cNvPr id="4" name="Imagen 3">
            <a:extLst>
              <a:ext uri="{FF2B5EF4-FFF2-40B4-BE49-F238E27FC236}">
                <a16:creationId xmlns:a16="http://schemas.microsoft.com/office/drawing/2014/main" id="{242064E1-4965-4EDF-9E09-7ADDCECECF3A}"/>
              </a:ext>
            </a:extLst>
          </p:cNvPr>
          <p:cNvPicPr>
            <a:picLocks noChangeAspect="1"/>
          </p:cNvPicPr>
          <p:nvPr/>
        </p:nvPicPr>
        <p:blipFill>
          <a:blip r:embed="rId2"/>
          <a:stretch>
            <a:fillRect/>
          </a:stretch>
        </p:blipFill>
        <p:spPr>
          <a:xfrm>
            <a:off x="5002925" y="3605389"/>
            <a:ext cx="1723696" cy="613196"/>
          </a:xfrm>
          <a:prstGeom prst="rect">
            <a:avLst/>
          </a:prstGeom>
        </p:spPr>
      </p:pic>
    </p:spTree>
    <p:extLst>
      <p:ext uri="{BB962C8B-B14F-4D97-AF65-F5344CB8AC3E}">
        <p14:creationId xmlns:p14="http://schemas.microsoft.com/office/powerpoint/2010/main" val="43288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64206A-7654-4A6B-A5A9-DCE5762B8B47}"/>
              </a:ext>
            </a:extLst>
          </p:cNvPr>
          <p:cNvSpPr txBox="1"/>
          <p:nvPr/>
        </p:nvSpPr>
        <p:spPr>
          <a:xfrm>
            <a:off x="946297" y="1156694"/>
            <a:ext cx="7251405" cy="3139321"/>
          </a:xfrm>
          <a:prstGeom prst="rect">
            <a:avLst/>
          </a:prstGeom>
          <a:noFill/>
        </p:spPr>
        <p:txBody>
          <a:bodyPr wrap="square" rtlCol="0">
            <a:spAutoFit/>
          </a:bodyPr>
          <a:lstStyle/>
          <a:p>
            <a:r>
              <a:rPr lang="es-ES" dirty="0"/>
              <a:t>Para nosotros la importancia de la creación de una tienda virtual, nace de la problemática que tienen varias empresas en ser conocidas no solo por sus puntos físicos, si no también ser conocidos vía online, de allí vemos como una oportunidad grande el poder ofrecer este tipo de servicio  de creación de tienda online a diferentes negocios desde la pequeña tienda de barrio hasta una tienda ya conocida.</a:t>
            </a:r>
          </a:p>
          <a:p>
            <a:endParaRPr lang="es-ES" dirty="0"/>
          </a:p>
          <a:p>
            <a:r>
              <a:rPr lang="es-ES" dirty="0"/>
              <a:t>Ya que como bien se sabe, si un negocio es conocido por internet tiene más posibilidades de llegar a tener más clientes potenciales y a su vez de la facilidad que tiene de publicitar sus negocios a precios mas asequibles que la publicidad tradicional. </a:t>
            </a:r>
          </a:p>
        </p:txBody>
      </p:sp>
    </p:spTree>
    <p:extLst>
      <p:ext uri="{BB962C8B-B14F-4D97-AF65-F5344CB8AC3E}">
        <p14:creationId xmlns:p14="http://schemas.microsoft.com/office/powerpoint/2010/main" val="219016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6A82B6E-0EC4-4741-B93E-FF0D76DEC2EA}"/>
              </a:ext>
            </a:extLst>
          </p:cNvPr>
          <p:cNvSpPr txBox="1"/>
          <p:nvPr/>
        </p:nvSpPr>
        <p:spPr>
          <a:xfrm>
            <a:off x="2169041" y="1010094"/>
            <a:ext cx="4805917" cy="1754326"/>
          </a:xfrm>
          <a:prstGeom prst="rect">
            <a:avLst/>
          </a:prstGeom>
          <a:noFill/>
        </p:spPr>
        <p:txBody>
          <a:bodyPr wrap="square" rtlCol="0">
            <a:spAutoFit/>
          </a:bodyPr>
          <a:lstStyle/>
          <a:p>
            <a:pPr algn="ctr"/>
            <a:r>
              <a:rPr lang="es-CO" sz="5400" b="1" dirty="0">
                <a:solidFill>
                  <a:schemeClr val="tx1">
                    <a:lumMod val="75000"/>
                    <a:lumOff val="25000"/>
                  </a:schemeClr>
                </a:solidFill>
              </a:rPr>
              <a:t>OBJETIVO GENERAL BAR</a:t>
            </a:r>
          </a:p>
        </p:txBody>
      </p:sp>
      <p:sp>
        <p:nvSpPr>
          <p:cNvPr id="4" name="Rectángulo 3">
            <a:extLst>
              <a:ext uri="{FF2B5EF4-FFF2-40B4-BE49-F238E27FC236}">
                <a16:creationId xmlns:a16="http://schemas.microsoft.com/office/drawing/2014/main" id="{F0BFDACB-01E9-4AE5-A6BE-8BE6E3B214CF}"/>
              </a:ext>
            </a:extLst>
          </p:cNvPr>
          <p:cNvSpPr/>
          <p:nvPr/>
        </p:nvSpPr>
        <p:spPr>
          <a:xfrm flipV="1">
            <a:off x="3723700" y="2741560"/>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0461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C7D817B-573D-43AA-A5E4-C8960DA7BEB0}"/>
              </a:ext>
            </a:extLst>
          </p:cNvPr>
          <p:cNvSpPr txBox="1"/>
          <p:nvPr/>
        </p:nvSpPr>
        <p:spPr>
          <a:xfrm>
            <a:off x="1031358" y="1694587"/>
            <a:ext cx="7081284" cy="1754326"/>
          </a:xfrm>
          <a:prstGeom prst="rect">
            <a:avLst/>
          </a:prstGeom>
          <a:noFill/>
        </p:spPr>
        <p:txBody>
          <a:bodyPr wrap="square" rtlCol="0">
            <a:spAutoFit/>
          </a:bodyPr>
          <a:lstStyle/>
          <a:p>
            <a:r>
              <a:rPr lang="es-ES" dirty="0"/>
              <a:t>Desarrollar un sistema de información web,  llamado </a:t>
            </a:r>
            <a:r>
              <a:rPr lang="es-ES" dirty="0" err="1"/>
              <a:t>Jinro</a:t>
            </a:r>
            <a:r>
              <a:rPr lang="es-ES" dirty="0"/>
              <a:t> Online Shopping, para el apoyo de los procesos de dirección, marketing, contabilidad y finanzas, necesidad del cliente en creación de pedidos, control de stock de productos, reporte de ventas para la gestión de compras, y el por ultimo el proceso de uso de las tics. </a:t>
            </a:r>
          </a:p>
          <a:p>
            <a:endParaRPr lang="es-CO" dirty="0"/>
          </a:p>
        </p:txBody>
      </p:sp>
    </p:spTree>
    <p:extLst>
      <p:ext uri="{BB962C8B-B14F-4D97-AF65-F5344CB8AC3E}">
        <p14:creationId xmlns:p14="http://schemas.microsoft.com/office/powerpoint/2010/main" val="324190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6A82B6E-0EC4-4741-B93E-FF0D76DEC2EA}"/>
              </a:ext>
            </a:extLst>
          </p:cNvPr>
          <p:cNvSpPr txBox="1"/>
          <p:nvPr/>
        </p:nvSpPr>
        <p:spPr>
          <a:xfrm>
            <a:off x="2169041" y="1010094"/>
            <a:ext cx="4805917" cy="2585323"/>
          </a:xfrm>
          <a:prstGeom prst="rect">
            <a:avLst/>
          </a:prstGeom>
          <a:noFill/>
        </p:spPr>
        <p:txBody>
          <a:bodyPr wrap="square" rtlCol="0">
            <a:spAutoFit/>
          </a:bodyPr>
          <a:lstStyle/>
          <a:p>
            <a:pPr algn="ctr"/>
            <a:r>
              <a:rPr lang="es-CO" sz="5400" b="1" dirty="0">
                <a:solidFill>
                  <a:schemeClr val="tx1">
                    <a:lumMod val="75000"/>
                    <a:lumOff val="25000"/>
                  </a:schemeClr>
                </a:solidFill>
              </a:rPr>
              <a:t>OBJETIVO GENERAL PROYECTO</a:t>
            </a:r>
          </a:p>
        </p:txBody>
      </p:sp>
      <p:sp>
        <p:nvSpPr>
          <p:cNvPr id="4" name="Rectángulo 3">
            <a:extLst>
              <a:ext uri="{FF2B5EF4-FFF2-40B4-BE49-F238E27FC236}">
                <a16:creationId xmlns:a16="http://schemas.microsoft.com/office/drawing/2014/main" id="{F0BFDACB-01E9-4AE5-A6BE-8BE6E3B214CF}"/>
              </a:ext>
            </a:extLst>
          </p:cNvPr>
          <p:cNvSpPr/>
          <p:nvPr/>
        </p:nvSpPr>
        <p:spPr>
          <a:xfrm flipV="1">
            <a:off x="3723700" y="2741560"/>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18147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C7D817B-573D-43AA-A5E4-C8960DA7BEB0}"/>
              </a:ext>
            </a:extLst>
          </p:cNvPr>
          <p:cNvSpPr txBox="1"/>
          <p:nvPr/>
        </p:nvSpPr>
        <p:spPr>
          <a:xfrm>
            <a:off x="1031358" y="1379277"/>
            <a:ext cx="7081284" cy="2585323"/>
          </a:xfrm>
          <a:prstGeom prst="rect">
            <a:avLst/>
          </a:prstGeom>
          <a:noFill/>
        </p:spPr>
        <p:txBody>
          <a:bodyPr wrap="square" rtlCol="0">
            <a:spAutoFit/>
          </a:bodyPr>
          <a:lstStyle/>
          <a:p>
            <a:r>
              <a:rPr lang="es-ES" dirty="0"/>
              <a:t>Desarrollar sistemas de información para diferentes negocios desde una tienda de barrio, hasta una negocio bien conocido. Aplicando las tecnologías aprendidas y facilitando la usabilidad de las TICS para diferentes clientes y personalizar según sea requerido. </a:t>
            </a:r>
          </a:p>
          <a:p>
            <a:endParaRPr lang="es-ES" dirty="0"/>
          </a:p>
          <a:p>
            <a:r>
              <a:rPr lang="es-ES" dirty="0"/>
              <a:t>Lo que nos diferencia  en el mercado es llegar a que nuestros servicios sean de fácil interacción para el usuario, eso no dará un plus en por que escogernos a nosotros y no a la competencia. </a:t>
            </a:r>
          </a:p>
          <a:p>
            <a:endParaRPr lang="es-CO" dirty="0"/>
          </a:p>
        </p:txBody>
      </p:sp>
    </p:spTree>
    <p:extLst>
      <p:ext uri="{BB962C8B-B14F-4D97-AF65-F5344CB8AC3E}">
        <p14:creationId xmlns:p14="http://schemas.microsoft.com/office/powerpoint/2010/main" val="49942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B30AB63-42C3-4D21-AFD1-9629EA4798C3}"/>
              </a:ext>
            </a:extLst>
          </p:cNvPr>
          <p:cNvSpPr txBox="1"/>
          <p:nvPr/>
        </p:nvSpPr>
        <p:spPr>
          <a:xfrm>
            <a:off x="2286000" y="863143"/>
            <a:ext cx="4572000" cy="2585323"/>
          </a:xfrm>
          <a:prstGeom prst="rect">
            <a:avLst/>
          </a:prstGeom>
          <a:noFill/>
        </p:spPr>
        <p:txBody>
          <a:bodyPr wrap="square">
            <a:spAutoFit/>
          </a:bodyPr>
          <a:lstStyle/>
          <a:p>
            <a:pPr algn="ctr"/>
            <a:r>
              <a:rPr lang="es-CO" sz="5400" b="1" dirty="0">
                <a:solidFill>
                  <a:schemeClr val="tx1">
                    <a:lumMod val="75000"/>
                    <a:lumOff val="25000"/>
                  </a:schemeClr>
                </a:solidFill>
              </a:rPr>
              <a:t>OBJETIVOS ESPECIFICOS BAR </a:t>
            </a:r>
          </a:p>
        </p:txBody>
      </p:sp>
      <p:sp>
        <p:nvSpPr>
          <p:cNvPr id="4" name="Rectángulo 3">
            <a:extLst>
              <a:ext uri="{FF2B5EF4-FFF2-40B4-BE49-F238E27FC236}">
                <a16:creationId xmlns:a16="http://schemas.microsoft.com/office/drawing/2014/main" id="{52D58807-1E3B-4B26-887C-9551FD997249}"/>
              </a:ext>
            </a:extLst>
          </p:cNvPr>
          <p:cNvSpPr/>
          <p:nvPr/>
        </p:nvSpPr>
        <p:spPr>
          <a:xfrm flipV="1">
            <a:off x="3723699" y="2571750"/>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5577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CD34B3D-03B3-4613-B324-D27A8CC2BF3E}"/>
              </a:ext>
            </a:extLst>
          </p:cNvPr>
          <p:cNvSpPr txBox="1"/>
          <p:nvPr/>
        </p:nvSpPr>
        <p:spPr>
          <a:xfrm>
            <a:off x="1451344" y="875965"/>
            <a:ext cx="6241312" cy="2862322"/>
          </a:xfrm>
          <a:prstGeom prst="rect">
            <a:avLst/>
          </a:prstGeom>
          <a:noFill/>
        </p:spPr>
        <p:txBody>
          <a:bodyPr wrap="square">
            <a:spAutoFit/>
          </a:bodyPr>
          <a:lstStyle/>
          <a:p>
            <a:r>
              <a:rPr lang="es-CO" dirty="0"/>
              <a:t>Analizar y distinguir los requerimientos funcionales y no funcionales que va llevar el sistema web con el apoyo de la información por parte del usuario.</a:t>
            </a:r>
          </a:p>
          <a:p>
            <a:endParaRPr lang="es-CO" dirty="0"/>
          </a:p>
          <a:p>
            <a:r>
              <a:rPr lang="es-CO" dirty="0"/>
              <a:t>Diseñar la estructura del sistema, cuyo usuario va tener acceso para el control y manejo de los productos y sus respectivos stocks.</a:t>
            </a:r>
          </a:p>
          <a:p>
            <a:endParaRPr lang="es-CO" dirty="0"/>
          </a:p>
          <a:p>
            <a:r>
              <a:rPr lang="es-CO" dirty="0"/>
              <a:t>Desarrollar la interfaz grafica de usuario cuyo el tipo de usuario va interactuar con el siguiendo los pasos de manual de usuario. </a:t>
            </a:r>
          </a:p>
        </p:txBody>
      </p:sp>
    </p:spTree>
    <p:extLst>
      <p:ext uri="{BB962C8B-B14F-4D97-AF65-F5344CB8AC3E}">
        <p14:creationId xmlns:p14="http://schemas.microsoft.com/office/powerpoint/2010/main" val="26926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B30AB63-42C3-4D21-AFD1-9629EA4798C3}"/>
              </a:ext>
            </a:extLst>
          </p:cNvPr>
          <p:cNvSpPr txBox="1"/>
          <p:nvPr/>
        </p:nvSpPr>
        <p:spPr>
          <a:xfrm>
            <a:off x="2286000" y="863143"/>
            <a:ext cx="4572000" cy="2585323"/>
          </a:xfrm>
          <a:prstGeom prst="rect">
            <a:avLst/>
          </a:prstGeom>
          <a:noFill/>
        </p:spPr>
        <p:txBody>
          <a:bodyPr wrap="square">
            <a:spAutoFit/>
          </a:bodyPr>
          <a:lstStyle/>
          <a:p>
            <a:pPr algn="ctr"/>
            <a:r>
              <a:rPr lang="es-CO" sz="5400" b="1" dirty="0">
                <a:solidFill>
                  <a:schemeClr val="tx1">
                    <a:lumMod val="75000"/>
                    <a:lumOff val="25000"/>
                  </a:schemeClr>
                </a:solidFill>
              </a:rPr>
              <a:t>OBJETIVOS ESPECIFICOS PROYECTO</a:t>
            </a:r>
          </a:p>
        </p:txBody>
      </p:sp>
      <p:sp>
        <p:nvSpPr>
          <p:cNvPr id="4" name="Rectángulo 3">
            <a:extLst>
              <a:ext uri="{FF2B5EF4-FFF2-40B4-BE49-F238E27FC236}">
                <a16:creationId xmlns:a16="http://schemas.microsoft.com/office/drawing/2014/main" id="{52D58807-1E3B-4B26-887C-9551FD997249}"/>
              </a:ext>
            </a:extLst>
          </p:cNvPr>
          <p:cNvSpPr/>
          <p:nvPr/>
        </p:nvSpPr>
        <p:spPr>
          <a:xfrm flipV="1">
            <a:off x="3723699" y="2571750"/>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0770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CD34B3D-03B3-4613-B324-D27A8CC2BF3E}"/>
              </a:ext>
            </a:extLst>
          </p:cNvPr>
          <p:cNvSpPr txBox="1"/>
          <p:nvPr/>
        </p:nvSpPr>
        <p:spPr>
          <a:xfrm>
            <a:off x="1545937" y="660164"/>
            <a:ext cx="6241312" cy="3970318"/>
          </a:xfrm>
          <a:prstGeom prst="rect">
            <a:avLst/>
          </a:prstGeom>
          <a:noFill/>
        </p:spPr>
        <p:txBody>
          <a:bodyPr wrap="square">
            <a:spAutoFit/>
          </a:bodyPr>
          <a:lstStyle/>
          <a:p>
            <a:pPr marL="0" indent="0">
              <a:buNone/>
            </a:pPr>
            <a:r>
              <a:rPr lang="es-ES" dirty="0"/>
              <a:t>Identificar la necesidad de cada uno de los clientes y sus diferentes requerimientos funcional y no funcionales según lo requieran. </a:t>
            </a:r>
          </a:p>
          <a:p>
            <a:pPr marL="0" indent="0">
              <a:buNone/>
            </a:pPr>
            <a:endParaRPr lang="es-ES" dirty="0"/>
          </a:p>
          <a:p>
            <a:pPr marL="0" indent="0">
              <a:buNone/>
            </a:pPr>
            <a:r>
              <a:rPr lang="es-ES" dirty="0"/>
              <a:t>Proponer diferentes propuestas hasta llegar a la más acorde para cada uno de los clientes.</a:t>
            </a:r>
          </a:p>
          <a:p>
            <a:pPr marL="0" indent="0">
              <a:buNone/>
            </a:pPr>
            <a:endParaRPr lang="es-ES" dirty="0"/>
          </a:p>
          <a:p>
            <a:pPr marL="0" indent="0">
              <a:buNone/>
            </a:pPr>
            <a:r>
              <a:rPr lang="es-ES" dirty="0"/>
              <a:t>Desarrollar  el sistema de información, mostrando con un plazo establecido como se avanza en el proyecto y cuando será la entrega final del mismo. </a:t>
            </a:r>
          </a:p>
          <a:p>
            <a:pPr marL="0" indent="0">
              <a:buNone/>
            </a:pPr>
            <a:endParaRPr lang="es-ES" dirty="0"/>
          </a:p>
          <a:p>
            <a:pPr marL="0" indent="0">
              <a:buNone/>
            </a:pPr>
            <a:r>
              <a:rPr lang="es-ES" dirty="0"/>
              <a:t>Detallar el manual de uso para la implementación del sistema para cada uno de nuestros clientes.</a:t>
            </a:r>
          </a:p>
          <a:p>
            <a:pPr marL="0" indent="0">
              <a:buNone/>
            </a:pPr>
            <a:endParaRPr lang="es-ES" dirty="0"/>
          </a:p>
        </p:txBody>
      </p:sp>
    </p:spTree>
    <p:extLst>
      <p:ext uri="{BB962C8B-B14F-4D97-AF65-F5344CB8AC3E}">
        <p14:creationId xmlns:p14="http://schemas.microsoft.com/office/powerpoint/2010/main" val="404061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04E7FAF-8E04-4A1C-99FC-72EC09AABACB}"/>
              </a:ext>
            </a:extLst>
          </p:cNvPr>
          <p:cNvSpPr txBox="1"/>
          <p:nvPr/>
        </p:nvSpPr>
        <p:spPr>
          <a:xfrm>
            <a:off x="2286000" y="1648420"/>
            <a:ext cx="4572000" cy="1754326"/>
          </a:xfrm>
          <a:prstGeom prst="rect">
            <a:avLst/>
          </a:prstGeom>
          <a:noFill/>
        </p:spPr>
        <p:txBody>
          <a:bodyPr wrap="square">
            <a:spAutoFit/>
          </a:bodyPr>
          <a:lstStyle/>
          <a:p>
            <a:pPr algn="ctr"/>
            <a:r>
              <a:rPr lang="es-CO" sz="5400" b="1" dirty="0">
                <a:solidFill>
                  <a:schemeClr val="tx1">
                    <a:lumMod val="75000"/>
                    <a:lumOff val="25000"/>
                  </a:schemeClr>
                </a:solidFill>
              </a:rPr>
              <a:t>JUSTIFICACION BAR </a:t>
            </a:r>
          </a:p>
        </p:txBody>
      </p:sp>
      <p:sp>
        <p:nvSpPr>
          <p:cNvPr id="6" name="Rectángulo 5">
            <a:extLst>
              <a:ext uri="{FF2B5EF4-FFF2-40B4-BE49-F238E27FC236}">
                <a16:creationId xmlns:a16="http://schemas.microsoft.com/office/drawing/2014/main" id="{19036021-E9CB-4217-A471-3AE44225EEF1}"/>
              </a:ext>
            </a:extLst>
          </p:cNvPr>
          <p:cNvSpPr/>
          <p:nvPr/>
        </p:nvSpPr>
        <p:spPr>
          <a:xfrm flipV="1">
            <a:off x="3723699" y="2571750"/>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6789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63843" y="901908"/>
            <a:ext cx="2756985" cy="523220"/>
          </a:xfrm>
          <a:prstGeom prst="rect">
            <a:avLst/>
          </a:prstGeom>
          <a:noFill/>
        </p:spPr>
        <p:txBody>
          <a:bodyPr wrap="square" rtlCol="0">
            <a:spAutoFit/>
          </a:bodyPr>
          <a:lstStyle/>
          <a:p>
            <a:pPr algn="r"/>
            <a:r>
              <a:rPr lang="es-ES" sz="2800" b="1" dirty="0">
                <a:solidFill>
                  <a:schemeClr val="tx1">
                    <a:lumMod val="75000"/>
                    <a:lumOff val="25000"/>
                  </a:schemeClr>
                </a:solidFill>
              </a:rPr>
              <a:t>CONTENIDO</a:t>
            </a:r>
          </a:p>
        </p:txBody>
      </p:sp>
      <p:sp>
        <p:nvSpPr>
          <p:cNvPr id="2" name="CuadroTexto 1">
            <a:extLst>
              <a:ext uri="{FF2B5EF4-FFF2-40B4-BE49-F238E27FC236}">
                <a16:creationId xmlns:a16="http://schemas.microsoft.com/office/drawing/2014/main" id="{57FF61C1-D73D-47B1-8753-9844C73CC0D0}"/>
              </a:ext>
            </a:extLst>
          </p:cNvPr>
          <p:cNvSpPr txBox="1"/>
          <p:nvPr/>
        </p:nvSpPr>
        <p:spPr>
          <a:xfrm>
            <a:off x="1605517" y="632757"/>
            <a:ext cx="4486939" cy="3877985"/>
          </a:xfrm>
          <a:prstGeom prst="rect">
            <a:avLst/>
          </a:prstGeom>
          <a:noFill/>
        </p:spPr>
        <p:txBody>
          <a:bodyPr wrap="square" rtlCol="0">
            <a:spAutoFit/>
          </a:bodyPr>
          <a:lstStyle/>
          <a:p>
            <a:pPr marL="285750" indent="-285750">
              <a:buFont typeface="Arial" panose="020B0604020202020204" pitchFamily="34" charset="0"/>
              <a:buChar char="•"/>
            </a:pPr>
            <a:r>
              <a:rPr lang="es-CO" sz="1600" dirty="0">
                <a:solidFill>
                  <a:schemeClr val="tx1">
                    <a:lumMod val="50000"/>
                    <a:lumOff val="50000"/>
                  </a:schemeClr>
                </a:solidFill>
              </a:rPr>
              <a:t>RESUMEN</a:t>
            </a:r>
          </a:p>
          <a:p>
            <a:pPr marL="285750" indent="-285750">
              <a:buFont typeface="Arial" panose="020B0604020202020204" pitchFamily="34" charset="0"/>
              <a:buChar char="•"/>
            </a:pPr>
            <a:r>
              <a:rPr lang="es-CO" sz="1600" dirty="0">
                <a:solidFill>
                  <a:schemeClr val="tx1">
                    <a:lumMod val="50000"/>
                    <a:lumOff val="50000"/>
                  </a:schemeClr>
                </a:solidFill>
              </a:rPr>
              <a:t>PLANTEAMIENTO DEL PROBLEMA</a:t>
            </a:r>
          </a:p>
          <a:p>
            <a:pPr marL="285750" indent="-285750">
              <a:buFont typeface="Arial" panose="020B0604020202020204" pitchFamily="34" charset="0"/>
              <a:buChar char="•"/>
            </a:pPr>
            <a:r>
              <a:rPr lang="es-CO" sz="1600" dirty="0">
                <a:solidFill>
                  <a:schemeClr val="tx1">
                    <a:lumMod val="50000"/>
                    <a:lumOff val="50000"/>
                  </a:schemeClr>
                </a:solidFill>
              </a:rPr>
              <a:t>OBJETIVOS</a:t>
            </a:r>
          </a:p>
          <a:p>
            <a:pPr marL="285750" indent="-285750">
              <a:buFont typeface="Arial" panose="020B0604020202020204" pitchFamily="34" charset="0"/>
              <a:buChar char="•"/>
            </a:pPr>
            <a:r>
              <a:rPr lang="es-CO" sz="1600" dirty="0">
                <a:solidFill>
                  <a:schemeClr val="tx1">
                    <a:lumMod val="50000"/>
                    <a:lumOff val="50000"/>
                  </a:schemeClr>
                </a:solidFill>
              </a:rPr>
              <a:t>JUSTIFICACION</a:t>
            </a:r>
          </a:p>
          <a:p>
            <a:pPr marL="285750" indent="-285750">
              <a:buFont typeface="Arial" panose="020B0604020202020204" pitchFamily="34" charset="0"/>
              <a:buChar char="•"/>
            </a:pPr>
            <a:r>
              <a:rPr lang="es-CO" sz="1600" dirty="0">
                <a:solidFill>
                  <a:schemeClr val="tx1">
                    <a:lumMod val="50000"/>
                    <a:lumOff val="50000"/>
                  </a:schemeClr>
                </a:solidFill>
              </a:rPr>
              <a:t>ALCANCE</a:t>
            </a:r>
          </a:p>
          <a:p>
            <a:pPr marL="285750" indent="-285750">
              <a:buFont typeface="Arial" panose="020B0604020202020204" pitchFamily="34" charset="0"/>
              <a:buChar char="•"/>
            </a:pPr>
            <a:r>
              <a:rPr lang="es-CO" sz="1600" dirty="0">
                <a:solidFill>
                  <a:schemeClr val="tx1">
                    <a:lumMod val="50000"/>
                    <a:lumOff val="50000"/>
                  </a:schemeClr>
                </a:solidFill>
              </a:rPr>
              <a:t>DIAGRAMA DE GHANTT</a:t>
            </a:r>
          </a:p>
          <a:p>
            <a:pPr marL="285750" indent="-285750">
              <a:buFont typeface="Arial" panose="020B0604020202020204" pitchFamily="34" charset="0"/>
              <a:buChar char="•"/>
            </a:pPr>
            <a:r>
              <a:rPr lang="es-CO" sz="1600" dirty="0">
                <a:solidFill>
                  <a:schemeClr val="tx1">
                    <a:lumMod val="50000"/>
                    <a:lumOff val="50000"/>
                  </a:schemeClr>
                </a:solidFill>
              </a:rPr>
              <a:t>MAPA DE PROCESOS </a:t>
            </a:r>
          </a:p>
          <a:p>
            <a:pPr marL="285750" indent="-285750">
              <a:buFont typeface="Arial" panose="020B0604020202020204" pitchFamily="34" charset="0"/>
              <a:buChar char="•"/>
            </a:pPr>
            <a:r>
              <a:rPr lang="es-CO" sz="1600" dirty="0">
                <a:solidFill>
                  <a:schemeClr val="tx1">
                    <a:lumMod val="50000"/>
                    <a:lumOff val="50000"/>
                  </a:schemeClr>
                </a:solidFill>
              </a:rPr>
              <a:t>BPMN</a:t>
            </a:r>
          </a:p>
          <a:p>
            <a:pPr marL="285750" indent="-285750">
              <a:buFont typeface="Arial" panose="020B0604020202020204" pitchFamily="34" charset="0"/>
              <a:buChar char="•"/>
            </a:pPr>
            <a:r>
              <a:rPr lang="es-CO" sz="1600" dirty="0">
                <a:solidFill>
                  <a:schemeClr val="tx1">
                    <a:lumMod val="50000"/>
                    <a:lumOff val="50000"/>
                  </a:schemeClr>
                </a:solidFill>
              </a:rPr>
              <a:t>LEVANTAMIENTO DE INFROMACION</a:t>
            </a:r>
          </a:p>
          <a:p>
            <a:pPr marL="285750" indent="-285750">
              <a:buFont typeface="Arial" panose="020B0604020202020204" pitchFamily="34" charset="0"/>
              <a:buChar char="•"/>
            </a:pPr>
            <a:r>
              <a:rPr lang="es-CO" sz="1600" dirty="0">
                <a:solidFill>
                  <a:schemeClr val="tx1">
                    <a:lumMod val="50000"/>
                    <a:lumOff val="50000"/>
                  </a:schemeClr>
                </a:solidFill>
              </a:rPr>
              <a:t>CONTROL DE VERSIONES</a:t>
            </a:r>
          </a:p>
          <a:p>
            <a:pPr marL="285750" indent="-285750">
              <a:buFont typeface="Arial" panose="020B0604020202020204" pitchFamily="34" charset="0"/>
              <a:buChar char="•"/>
            </a:pPr>
            <a:r>
              <a:rPr lang="es-CO" sz="1600" dirty="0">
                <a:solidFill>
                  <a:schemeClr val="tx1">
                    <a:lumMod val="50000"/>
                    <a:lumOff val="50000"/>
                  </a:schemeClr>
                </a:solidFill>
              </a:rPr>
              <a:t>RF</a:t>
            </a:r>
          </a:p>
          <a:p>
            <a:pPr marL="285750" indent="-285750">
              <a:buFont typeface="Arial" panose="020B0604020202020204" pitchFamily="34" charset="0"/>
              <a:buChar char="•"/>
            </a:pPr>
            <a:r>
              <a:rPr lang="es-CO" sz="1600" dirty="0">
                <a:solidFill>
                  <a:schemeClr val="tx1">
                    <a:lumMod val="50000"/>
                    <a:lumOff val="50000"/>
                  </a:schemeClr>
                </a:solidFill>
              </a:rPr>
              <a:t>DIAGRAMAS CASOS DE USOS</a:t>
            </a:r>
          </a:p>
          <a:p>
            <a:pPr marL="285750" indent="-285750">
              <a:buFont typeface="Arial" panose="020B0604020202020204" pitchFamily="34" charset="0"/>
              <a:buChar char="•"/>
            </a:pPr>
            <a:r>
              <a:rPr lang="es-CO" sz="1600" dirty="0">
                <a:solidFill>
                  <a:schemeClr val="tx1">
                    <a:lumMod val="50000"/>
                    <a:lumOff val="50000"/>
                  </a:schemeClr>
                </a:solidFill>
              </a:rPr>
              <a:t>FORMATO CASOS DE USOS EXTENDIDOS</a:t>
            </a:r>
          </a:p>
          <a:p>
            <a:pPr marL="285750" indent="-285750">
              <a:buFont typeface="Arial" panose="020B0604020202020204" pitchFamily="34" charset="0"/>
              <a:buChar char="•"/>
            </a:pPr>
            <a:r>
              <a:rPr lang="es-CO" sz="1600" dirty="0">
                <a:solidFill>
                  <a:schemeClr val="tx1">
                    <a:lumMod val="50000"/>
                    <a:lumOff val="50000"/>
                  </a:schemeClr>
                </a:solidFill>
              </a:rPr>
              <a:t>MODELO ENTIDAD RELACION</a:t>
            </a:r>
          </a:p>
          <a:p>
            <a:endParaRPr lang="es-CO" dirty="0"/>
          </a:p>
        </p:txBody>
      </p:sp>
    </p:spTree>
    <p:extLst>
      <p:ext uri="{BB962C8B-B14F-4D97-AF65-F5344CB8AC3E}">
        <p14:creationId xmlns:p14="http://schemas.microsoft.com/office/powerpoint/2010/main" val="308326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fade">
                                      <p:cBhvr>
                                        <p:cTn id="67" dur="500"/>
                                        <p:tgtEl>
                                          <p:spTgt spid="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fade">
                                      <p:cBhvr>
                                        <p:cTn id="7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84C8E46-C353-41D3-9E24-384EBF7B35F7}"/>
              </a:ext>
            </a:extLst>
          </p:cNvPr>
          <p:cNvSpPr txBox="1"/>
          <p:nvPr/>
        </p:nvSpPr>
        <p:spPr>
          <a:xfrm>
            <a:off x="810732" y="782557"/>
            <a:ext cx="7522535" cy="3139321"/>
          </a:xfrm>
          <a:prstGeom prst="rect">
            <a:avLst/>
          </a:prstGeom>
          <a:noFill/>
        </p:spPr>
        <p:txBody>
          <a:bodyPr wrap="square" rtlCol="0">
            <a:spAutoFit/>
          </a:bodyPr>
          <a:lstStyle/>
          <a:p>
            <a:r>
              <a:rPr lang="es-CO" dirty="0"/>
              <a:t>Teniendo en cuenta el problema que tiene el bar al no contar con una tienda virtual que le permita dar a conocer todos los productos que ofrecer y así llegar a obtener más clientes potenciales, nace la necesidad de crear esta tienda virtual que permita a muchos usuarios poder observar cada uno  de los productos ofrecidos por el bar y poder adquirirlos sin necesidad de dirigirse al punto físico. </a:t>
            </a:r>
          </a:p>
          <a:p>
            <a:endParaRPr lang="es-CO" dirty="0"/>
          </a:p>
          <a:p>
            <a:r>
              <a:rPr lang="es-CO" dirty="0"/>
              <a:t>Ya que ahora el internet se ha convertido en una extensión de la vida cotidiana y eso beneficia a estos negocios por la facilidad de hacer conocer cada uno de los productos o servicios que ofrecen, por lo que aumenta la posibilidad de tener más clientes potenciales,  por la implementación de las TICS. </a:t>
            </a:r>
          </a:p>
        </p:txBody>
      </p:sp>
    </p:spTree>
    <p:extLst>
      <p:ext uri="{BB962C8B-B14F-4D97-AF65-F5344CB8AC3E}">
        <p14:creationId xmlns:p14="http://schemas.microsoft.com/office/powerpoint/2010/main" val="305015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84C8E46-C353-41D3-9E24-384EBF7B35F7}"/>
              </a:ext>
            </a:extLst>
          </p:cNvPr>
          <p:cNvSpPr txBox="1"/>
          <p:nvPr/>
        </p:nvSpPr>
        <p:spPr>
          <a:xfrm>
            <a:off x="810732" y="782557"/>
            <a:ext cx="7522535" cy="2585323"/>
          </a:xfrm>
          <a:prstGeom prst="rect">
            <a:avLst/>
          </a:prstGeom>
          <a:noFill/>
        </p:spPr>
        <p:txBody>
          <a:bodyPr wrap="square" rtlCol="0">
            <a:spAutoFit/>
          </a:bodyPr>
          <a:lstStyle/>
          <a:p>
            <a:r>
              <a:rPr lang="es-CO" dirty="0" err="1"/>
              <a:t>Jinro</a:t>
            </a:r>
            <a:r>
              <a:rPr lang="es-CO" dirty="0"/>
              <a:t> Online Shopping le aporta a </a:t>
            </a:r>
            <a:r>
              <a:rPr lang="es-CO" dirty="0" err="1"/>
              <a:t>star</a:t>
            </a:r>
            <a:r>
              <a:rPr lang="es-CO" dirty="0"/>
              <a:t> </a:t>
            </a:r>
            <a:r>
              <a:rPr lang="es-CO" dirty="0" err="1"/>
              <a:t>wars</a:t>
            </a:r>
            <a:r>
              <a:rPr lang="es-CO" dirty="0"/>
              <a:t> la solución para el manejo y control de inventario de los productos y sus stocks apoyando el proceso de gestión de sus ventas  y compras, el cual el usuario va a encontrar la manera mas fácil de reconocer los diferentes tipos de productos de que se manejan. El sistema de información </a:t>
            </a:r>
            <a:r>
              <a:rPr lang="es-CO" dirty="0" err="1"/>
              <a:t>Jinro</a:t>
            </a:r>
            <a:r>
              <a:rPr lang="es-CO" dirty="0"/>
              <a:t> Online shopping, gestionara el control de usuarios, con una interfaz de acceso en donde se manejaran diferentes perfiles de acceso y así mostrara las diferentes interfaces que manejaran cada uno de estos usuarios.</a:t>
            </a:r>
          </a:p>
          <a:p>
            <a:r>
              <a:rPr lang="es-CO" dirty="0"/>
              <a:t>Este sistema se va a manejar por tres tipos de usuario (administrador, cliente y empleado)</a:t>
            </a:r>
          </a:p>
        </p:txBody>
      </p:sp>
    </p:spTree>
    <p:extLst>
      <p:ext uri="{BB962C8B-B14F-4D97-AF65-F5344CB8AC3E}">
        <p14:creationId xmlns:p14="http://schemas.microsoft.com/office/powerpoint/2010/main" val="38081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04E7FAF-8E04-4A1C-99FC-72EC09AABACB}"/>
              </a:ext>
            </a:extLst>
          </p:cNvPr>
          <p:cNvSpPr txBox="1"/>
          <p:nvPr/>
        </p:nvSpPr>
        <p:spPr>
          <a:xfrm>
            <a:off x="2286000" y="1648420"/>
            <a:ext cx="4572000" cy="1754326"/>
          </a:xfrm>
          <a:prstGeom prst="rect">
            <a:avLst/>
          </a:prstGeom>
          <a:noFill/>
        </p:spPr>
        <p:txBody>
          <a:bodyPr wrap="square">
            <a:spAutoFit/>
          </a:bodyPr>
          <a:lstStyle/>
          <a:p>
            <a:pPr algn="ctr"/>
            <a:r>
              <a:rPr lang="es-CO" sz="5400" b="1" dirty="0">
                <a:solidFill>
                  <a:schemeClr val="tx1">
                    <a:lumMod val="75000"/>
                    <a:lumOff val="25000"/>
                  </a:schemeClr>
                </a:solidFill>
              </a:rPr>
              <a:t>JUSTIFICACION PROYECTO </a:t>
            </a:r>
          </a:p>
        </p:txBody>
      </p:sp>
      <p:sp>
        <p:nvSpPr>
          <p:cNvPr id="6" name="Rectángulo 5">
            <a:extLst>
              <a:ext uri="{FF2B5EF4-FFF2-40B4-BE49-F238E27FC236}">
                <a16:creationId xmlns:a16="http://schemas.microsoft.com/office/drawing/2014/main" id="{19036021-E9CB-4217-A471-3AE44225EEF1}"/>
              </a:ext>
            </a:extLst>
          </p:cNvPr>
          <p:cNvSpPr/>
          <p:nvPr/>
        </p:nvSpPr>
        <p:spPr>
          <a:xfrm flipV="1">
            <a:off x="3723699" y="2571750"/>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6688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84C8E46-C353-41D3-9E24-384EBF7B35F7}"/>
              </a:ext>
            </a:extLst>
          </p:cNvPr>
          <p:cNvSpPr txBox="1"/>
          <p:nvPr/>
        </p:nvSpPr>
        <p:spPr>
          <a:xfrm>
            <a:off x="810732" y="982254"/>
            <a:ext cx="7522535" cy="2862322"/>
          </a:xfrm>
          <a:prstGeom prst="rect">
            <a:avLst/>
          </a:prstGeom>
          <a:noFill/>
        </p:spPr>
        <p:txBody>
          <a:bodyPr wrap="square" rtlCol="0">
            <a:spAutoFit/>
          </a:bodyPr>
          <a:lstStyle/>
          <a:p>
            <a:r>
              <a:rPr lang="es-CO" dirty="0"/>
              <a:t>Nuestro proyecto esta basado en dar a conocer e implementar las TICS sin importa el negocio y abriendo la posibilidad a cada cliente por mas pequeño que parezca por que para nosotros como equipo de trabajo, es importante hacer crecer el uso de las TICS y su implementación.</a:t>
            </a:r>
          </a:p>
          <a:p>
            <a:endParaRPr lang="es-CO" dirty="0"/>
          </a:p>
          <a:p>
            <a:r>
              <a:rPr lang="es-CO" dirty="0"/>
              <a:t>Crear sistemas de información,  según los cada uno de nuestros clientes y  optimizar recursos  al  detallar cada una de las fases que tiene la creación del sistema de información. </a:t>
            </a:r>
          </a:p>
          <a:p>
            <a:endParaRPr lang="es-CO" dirty="0"/>
          </a:p>
          <a:p>
            <a:endParaRPr lang="es-CO" dirty="0"/>
          </a:p>
        </p:txBody>
      </p:sp>
    </p:spTree>
    <p:extLst>
      <p:ext uri="{BB962C8B-B14F-4D97-AF65-F5344CB8AC3E}">
        <p14:creationId xmlns:p14="http://schemas.microsoft.com/office/powerpoint/2010/main" val="41983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3B4B7DB-6794-4AC7-BCD7-AABECF931344}"/>
              </a:ext>
            </a:extLst>
          </p:cNvPr>
          <p:cNvSpPr txBox="1"/>
          <p:nvPr/>
        </p:nvSpPr>
        <p:spPr>
          <a:xfrm>
            <a:off x="2286000" y="983586"/>
            <a:ext cx="4572000" cy="923330"/>
          </a:xfrm>
          <a:prstGeom prst="rect">
            <a:avLst/>
          </a:prstGeom>
          <a:noFill/>
        </p:spPr>
        <p:txBody>
          <a:bodyPr wrap="square">
            <a:spAutoFit/>
          </a:bodyPr>
          <a:lstStyle/>
          <a:p>
            <a:pPr algn="ctr"/>
            <a:r>
              <a:rPr lang="es-CO" sz="5400" b="1" dirty="0">
                <a:solidFill>
                  <a:schemeClr val="tx1">
                    <a:lumMod val="75000"/>
                    <a:lumOff val="25000"/>
                  </a:schemeClr>
                </a:solidFill>
              </a:rPr>
              <a:t>ALCANCE BAR </a:t>
            </a:r>
            <a:endParaRPr lang="es-CO" sz="5400" dirty="0"/>
          </a:p>
        </p:txBody>
      </p:sp>
      <p:sp>
        <p:nvSpPr>
          <p:cNvPr id="4" name="Rectángulo 3">
            <a:extLst>
              <a:ext uri="{FF2B5EF4-FFF2-40B4-BE49-F238E27FC236}">
                <a16:creationId xmlns:a16="http://schemas.microsoft.com/office/drawing/2014/main" id="{69AF59A2-A776-4D50-8CBF-888EF0BEB652}"/>
              </a:ext>
            </a:extLst>
          </p:cNvPr>
          <p:cNvSpPr/>
          <p:nvPr/>
        </p:nvSpPr>
        <p:spPr>
          <a:xfrm flipV="1">
            <a:off x="3723700" y="1861197"/>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18736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301E6AE-D9DB-48D0-A70C-1981BB91A068}"/>
              </a:ext>
            </a:extLst>
          </p:cNvPr>
          <p:cNvSpPr txBox="1"/>
          <p:nvPr/>
        </p:nvSpPr>
        <p:spPr>
          <a:xfrm>
            <a:off x="1307804" y="586591"/>
            <a:ext cx="6528391" cy="2862322"/>
          </a:xfrm>
          <a:prstGeom prst="rect">
            <a:avLst/>
          </a:prstGeom>
          <a:noFill/>
        </p:spPr>
        <p:txBody>
          <a:bodyPr wrap="square">
            <a:spAutoFit/>
          </a:bodyPr>
          <a:lstStyle/>
          <a:p>
            <a:r>
              <a:rPr lang="es-CO" dirty="0"/>
              <a:t>Como objetivo es en desarrollar y diseñar una tienda virtual que será llamada JINRO ONLINE SHOPPING  donde se muestra una interfaz grafica el cual tiene  diferentes roles de acceso y se interactúa a las diferentes interfaces que se manipula según el tipo de usuario.</a:t>
            </a:r>
          </a:p>
          <a:p>
            <a:endParaRPr lang="es-CO" dirty="0"/>
          </a:p>
          <a:p>
            <a:r>
              <a:rPr lang="es-CO" dirty="0"/>
              <a:t>El sistema de información, gestionara el inventario del bar, con la implementación de una base de datos en donde se maneje en tiempo real el stock de productos y a su vez se envié notificación de productos próximos a vencer o a acabarse en el stock. </a:t>
            </a:r>
          </a:p>
        </p:txBody>
      </p:sp>
    </p:spTree>
    <p:extLst>
      <p:ext uri="{BB962C8B-B14F-4D97-AF65-F5344CB8AC3E}">
        <p14:creationId xmlns:p14="http://schemas.microsoft.com/office/powerpoint/2010/main" val="122023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C688F59-F456-411A-8AB6-FF05A18D5FAC}"/>
              </a:ext>
            </a:extLst>
          </p:cNvPr>
          <p:cNvSpPr txBox="1"/>
          <p:nvPr/>
        </p:nvSpPr>
        <p:spPr>
          <a:xfrm>
            <a:off x="1063256" y="1007354"/>
            <a:ext cx="7017488" cy="2031325"/>
          </a:xfrm>
          <a:prstGeom prst="rect">
            <a:avLst/>
          </a:prstGeom>
          <a:noFill/>
        </p:spPr>
        <p:txBody>
          <a:bodyPr wrap="square">
            <a:spAutoFit/>
          </a:bodyPr>
          <a:lstStyle/>
          <a:p>
            <a:r>
              <a:rPr lang="es-CO" dirty="0"/>
              <a:t>Para la creación de esta aplicación, se utilizaran diferentes lenguajes de programación  con licencia gratuita, hasta encontrar el que más se ajuste al proyecto. La entrega de este proyecto se realizara el 24 de Julio de 2023, en la Centro Comercial Unisur, local 017 </a:t>
            </a:r>
            <a:r>
              <a:rPr lang="es-CO" dirty="0" err="1"/>
              <a:t>Star</a:t>
            </a:r>
            <a:r>
              <a:rPr lang="es-CO" dirty="0"/>
              <a:t> </a:t>
            </a:r>
            <a:r>
              <a:rPr lang="es-CO" dirty="0" err="1"/>
              <a:t>Wars</a:t>
            </a:r>
            <a:r>
              <a:rPr lang="es-CO" dirty="0"/>
              <a:t> </a:t>
            </a:r>
            <a:r>
              <a:rPr lang="es-CO" dirty="0" err="1"/>
              <a:t>Cra</a:t>
            </a:r>
            <a:r>
              <a:rPr lang="es-CO" dirty="0"/>
              <a:t> 4 # 28 – 10 San Mateo, Soacha al señor Rodrigo Bermúdez, durante el proceso de entrega de realizaran varias muestras del avance del proyecto siguiendo el cronograma de activades. </a:t>
            </a:r>
          </a:p>
        </p:txBody>
      </p:sp>
    </p:spTree>
    <p:extLst>
      <p:ext uri="{BB962C8B-B14F-4D97-AF65-F5344CB8AC3E}">
        <p14:creationId xmlns:p14="http://schemas.microsoft.com/office/powerpoint/2010/main" val="185624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F30B6D1-D1FF-4BCF-A172-C56E52EB41AE}"/>
              </a:ext>
            </a:extLst>
          </p:cNvPr>
          <p:cNvSpPr txBox="1"/>
          <p:nvPr/>
        </p:nvSpPr>
        <p:spPr>
          <a:xfrm>
            <a:off x="776177" y="1971585"/>
            <a:ext cx="7591646" cy="1200329"/>
          </a:xfrm>
          <a:prstGeom prst="rect">
            <a:avLst/>
          </a:prstGeom>
          <a:noFill/>
        </p:spPr>
        <p:txBody>
          <a:bodyPr wrap="square">
            <a:spAutoFit/>
          </a:bodyPr>
          <a:lstStyle/>
          <a:p>
            <a:r>
              <a:rPr lang="es-CO" dirty="0"/>
              <a:t>El sistema de información </a:t>
            </a:r>
            <a:r>
              <a:rPr lang="es-CO" dirty="0" err="1"/>
              <a:t>Jinro</a:t>
            </a:r>
            <a:r>
              <a:rPr lang="es-CO" dirty="0"/>
              <a:t> Online Shopping, tendrá como limitantes el no uso de una factura digital y la implementación del sistema en su entrega final de forma local en el bar que queda ubicado en el centro comercial Unisur, local 017. </a:t>
            </a:r>
          </a:p>
        </p:txBody>
      </p:sp>
    </p:spTree>
    <p:extLst>
      <p:ext uri="{BB962C8B-B14F-4D97-AF65-F5344CB8AC3E}">
        <p14:creationId xmlns:p14="http://schemas.microsoft.com/office/powerpoint/2010/main" val="424107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3B4B7DB-6794-4AC7-BCD7-AABECF931344}"/>
              </a:ext>
            </a:extLst>
          </p:cNvPr>
          <p:cNvSpPr txBox="1"/>
          <p:nvPr/>
        </p:nvSpPr>
        <p:spPr>
          <a:xfrm>
            <a:off x="2286000" y="983586"/>
            <a:ext cx="4572000" cy="1754326"/>
          </a:xfrm>
          <a:prstGeom prst="rect">
            <a:avLst/>
          </a:prstGeom>
          <a:noFill/>
        </p:spPr>
        <p:txBody>
          <a:bodyPr wrap="square">
            <a:spAutoFit/>
          </a:bodyPr>
          <a:lstStyle/>
          <a:p>
            <a:pPr algn="ctr"/>
            <a:r>
              <a:rPr lang="es-CO" sz="5400" b="1" dirty="0">
                <a:solidFill>
                  <a:schemeClr val="tx1">
                    <a:lumMod val="75000"/>
                    <a:lumOff val="25000"/>
                  </a:schemeClr>
                </a:solidFill>
              </a:rPr>
              <a:t>ALCANCE PROYECTO </a:t>
            </a:r>
            <a:endParaRPr lang="es-CO" sz="5400" dirty="0"/>
          </a:p>
        </p:txBody>
      </p:sp>
      <p:sp>
        <p:nvSpPr>
          <p:cNvPr id="4" name="Rectángulo 3">
            <a:extLst>
              <a:ext uri="{FF2B5EF4-FFF2-40B4-BE49-F238E27FC236}">
                <a16:creationId xmlns:a16="http://schemas.microsoft.com/office/drawing/2014/main" id="{69AF59A2-A776-4D50-8CBF-888EF0BEB652}"/>
              </a:ext>
            </a:extLst>
          </p:cNvPr>
          <p:cNvSpPr/>
          <p:nvPr/>
        </p:nvSpPr>
        <p:spPr>
          <a:xfrm flipV="1">
            <a:off x="3723700" y="1861197"/>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6994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F30B6D1-D1FF-4BCF-A172-C56E52EB41AE}"/>
              </a:ext>
            </a:extLst>
          </p:cNvPr>
          <p:cNvSpPr txBox="1"/>
          <p:nvPr/>
        </p:nvSpPr>
        <p:spPr>
          <a:xfrm>
            <a:off x="776177" y="725090"/>
            <a:ext cx="7591646" cy="3693319"/>
          </a:xfrm>
          <a:prstGeom prst="rect">
            <a:avLst/>
          </a:prstGeom>
          <a:noFill/>
        </p:spPr>
        <p:txBody>
          <a:bodyPr wrap="square">
            <a:spAutoFit/>
          </a:bodyPr>
          <a:lstStyle/>
          <a:p>
            <a:r>
              <a:rPr lang="es-CO" dirty="0"/>
              <a:t>El proyecto busca que cada uno de nuestros clientes pueda implementar un sistema de información en donde se optimicen sus procesos con el uso de las TICS, y así dar a conocer la importancia de utilizar este tipo de tecnologías en sus negocios. </a:t>
            </a:r>
          </a:p>
          <a:p>
            <a:endParaRPr lang="es-CO" dirty="0"/>
          </a:p>
          <a:p>
            <a:r>
              <a:rPr lang="es-CO" dirty="0"/>
              <a:t>El proyecto no solo busca el nicho de los bares, si no también como ya se ha mencionado antes desde un negocio de tienda de barrio, un emprendimiento hasta una gran empresa podrá utilizar y optimizar sus procesos con el uso de los servicios que ofrece nuestro equipo de trabajo.</a:t>
            </a:r>
          </a:p>
          <a:p>
            <a:endParaRPr lang="es-CO" dirty="0"/>
          </a:p>
          <a:p>
            <a:r>
              <a:rPr lang="es-CO" dirty="0"/>
              <a:t>La realización de los diferentes sistemas de información serán muy intuitivos y fáciles de utilizar para nuestros clientes, eso nos dará la diferencia con nuestra competencia. </a:t>
            </a:r>
          </a:p>
        </p:txBody>
      </p:sp>
    </p:spTree>
    <p:extLst>
      <p:ext uri="{BB962C8B-B14F-4D97-AF65-F5344CB8AC3E}">
        <p14:creationId xmlns:p14="http://schemas.microsoft.com/office/powerpoint/2010/main" val="25452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668773" y="1638552"/>
            <a:ext cx="3213386" cy="923330"/>
          </a:xfrm>
          <a:prstGeom prst="rect">
            <a:avLst/>
          </a:prstGeom>
          <a:noFill/>
        </p:spPr>
        <p:txBody>
          <a:bodyPr wrap="square" rtlCol="0">
            <a:spAutoFit/>
          </a:bodyPr>
          <a:lstStyle/>
          <a:p>
            <a:r>
              <a:rPr lang="es-ES" sz="5400" b="1" dirty="0">
                <a:solidFill>
                  <a:schemeClr val="tx1">
                    <a:lumMod val="75000"/>
                    <a:lumOff val="25000"/>
                  </a:schemeClr>
                </a:solidFill>
              </a:rPr>
              <a:t>RESUMEN</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3749A68-2EDC-4A9B-AB35-550A94CD1E81}"/>
              </a:ext>
            </a:extLst>
          </p:cNvPr>
          <p:cNvSpPr txBox="1"/>
          <p:nvPr/>
        </p:nvSpPr>
        <p:spPr>
          <a:xfrm>
            <a:off x="1286540" y="378859"/>
            <a:ext cx="6528389" cy="1569660"/>
          </a:xfrm>
          <a:prstGeom prst="rect">
            <a:avLst/>
          </a:prstGeom>
          <a:noFill/>
        </p:spPr>
        <p:txBody>
          <a:bodyPr wrap="square">
            <a:spAutoFit/>
          </a:bodyPr>
          <a:lstStyle/>
          <a:p>
            <a:pPr algn="ctr"/>
            <a:r>
              <a:rPr lang="es-CO" sz="4800" b="1" dirty="0">
                <a:solidFill>
                  <a:schemeClr val="tx1">
                    <a:lumMod val="75000"/>
                    <a:lumOff val="25000"/>
                  </a:schemeClr>
                </a:solidFill>
              </a:rPr>
              <a:t>MAPA DE PROCESOS EMPRESA</a:t>
            </a:r>
          </a:p>
        </p:txBody>
      </p:sp>
      <p:sp>
        <p:nvSpPr>
          <p:cNvPr id="4" name="Rectángulo 3">
            <a:extLst>
              <a:ext uri="{FF2B5EF4-FFF2-40B4-BE49-F238E27FC236}">
                <a16:creationId xmlns:a16="http://schemas.microsoft.com/office/drawing/2014/main" id="{D26E14D8-F947-4FED-A10D-38371AFA3FA6}"/>
              </a:ext>
            </a:extLst>
          </p:cNvPr>
          <p:cNvSpPr/>
          <p:nvPr/>
        </p:nvSpPr>
        <p:spPr>
          <a:xfrm flipV="1">
            <a:off x="3723700" y="1861197"/>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hlinkClick r:id="rId2" action="ppaction://hlinkfile"/>
            <a:extLst>
              <a:ext uri="{FF2B5EF4-FFF2-40B4-BE49-F238E27FC236}">
                <a16:creationId xmlns:a16="http://schemas.microsoft.com/office/drawing/2014/main" id="{FDDFD374-A885-40C3-A755-A5E383106E09}"/>
              </a:ext>
            </a:extLst>
          </p:cNvPr>
          <p:cNvSpPr txBox="1"/>
          <p:nvPr/>
        </p:nvSpPr>
        <p:spPr>
          <a:xfrm>
            <a:off x="2759147" y="3430857"/>
            <a:ext cx="3625702" cy="307777"/>
          </a:xfrm>
          <a:prstGeom prst="rect">
            <a:avLst/>
          </a:prstGeom>
          <a:noFill/>
        </p:spPr>
        <p:txBody>
          <a:bodyPr wrap="square" rtlCol="0">
            <a:spAutoFit/>
          </a:bodyPr>
          <a:lstStyle/>
          <a:p>
            <a:pPr algn="ctr"/>
            <a:r>
              <a:rPr lang="es-CO" sz="1400" dirty="0">
                <a:hlinkClick r:id="rId2" action="ppaction://hlinkfile"/>
              </a:rPr>
              <a:t>Ver mapa de procesos de la empresa</a:t>
            </a:r>
            <a:endParaRPr lang="es-CO" sz="1400" dirty="0"/>
          </a:p>
        </p:txBody>
      </p:sp>
    </p:spTree>
    <p:extLst>
      <p:ext uri="{BB962C8B-B14F-4D97-AF65-F5344CB8AC3E}">
        <p14:creationId xmlns:p14="http://schemas.microsoft.com/office/powerpoint/2010/main" val="279251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F49F130-634C-4099-A935-55C08644432D}"/>
              </a:ext>
            </a:extLst>
          </p:cNvPr>
          <p:cNvSpPr txBox="1"/>
          <p:nvPr/>
        </p:nvSpPr>
        <p:spPr>
          <a:xfrm>
            <a:off x="2286000" y="325697"/>
            <a:ext cx="4572000" cy="1569660"/>
          </a:xfrm>
          <a:prstGeom prst="rect">
            <a:avLst/>
          </a:prstGeom>
          <a:noFill/>
        </p:spPr>
        <p:txBody>
          <a:bodyPr wrap="square">
            <a:spAutoFit/>
          </a:bodyPr>
          <a:lstStyle/>
          <a:p>
            <a:pPr algn="ctr"/>
            <a:r>
              <a:rPr lang="es-CO" sz="4800" b="1" dirty="0">
                <a:solidFill>
                  <a:schemeClr val="tx1">
                    <a:lumMod val="75000"/>
                    <a:lumOff val="25000"/>
                  </a:schemeClr>
                </a:solidFill>
              </a:rPr>
              <a:t>BPMN DE PROYECTO</a:t>
            </a:r>
            <a:endParaRPr lang="es-CO" sz="4800" dirty="0"/>
          </a:p>
        </p:txBody>
      </p:sp>
      <p:sp>
        <p:nvSpPr>
          <p:cNvPr id="4" name="Rectángulo 3">
            <a:extLst>
              <a:ext uri="{FF2B5EF4-FFF2-40B4-BE49-F238E27FC236}">
                <a16:creationId xmlns:a16="http://schemas.microsoft.com/office/drawing/2014/main" id="{75916185-5E57-446A-A7C1-A92798E65781}"/>
              </a:ext>
            </a:extLst>
          </p:cNvPr>
          <p:cNvSpPr/>
          <p:nvPr/>
        </p:nvSpPr>
        <p:spPr>
          <a:xfrm flipV="1">
            <a:off x="3723700" y="1861197"/>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a:hlinkClick r:id="rId2" action="ppaction://hlinkfile"/>
            <a:extLst>
              <a:ext uri="{FF2B5EF4-FFF2-40B4-BE49-F238E27FC236}">
                <a16:creationId xmlns:a16="http://schemas.microsoft.com/office/drawing/2014/main" id="{C3E039BB-AED5-4129-9567-3C8EE10E2E97}"/>
              </a:ext>
            </a:extLst>
          </p:cNvPr>
          <p:cNvSpPr txBox="1"/>
          <p:nvPr/>
        </p:nvSpPr>
        <p:spPr>
          <a:xfrm>
            <a:off x="2759147" y="3430857"/>
            <a:ext cx="3625702" cy="307777"/>
          </a:xfrm>
          <a:prstGeom prst="rect">
            <a:avLst/>
          </a:prstGeom>
          <a:noFill/>
        </p:spPr>
        <p:txBody>
          <a:bodyPr wrap="square" rtlCol="0">
            <a:spAutoFit/>
          </a:bodyPr>
          <a:lstStyle/>
          <a:p>
            <a:pPr algn="ctr"/>
            <a:r>
              <a:rPr lang="es-CO" sz="1400" dirty="0">
                <a:hlinkClick r:id="rId2" action="ppaction://hlinkfile"/>
              </a:rPr>
              <a:t>Diagrama de BPMN Jinro servicio Bar</a:t>
            </a:r>
            <a:endParaRPr lang="es-CO" sz="1400" dirty="0"/>
          </a:p>
        </p:txBody>
      </p:sp>
    </p:spTree>
    <p:extLst>
      <p:ext uri="{BB962C8B-B14F-4D97-AF65-F5344CB8AC3E}">
        <p14:creationId xmlns:p14="http://schemas.microsoft.com/office/powerpoint/2010/main" val="363909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FC6778-AEF2-42C5-8065-5BE411832963}"/>
              </a:ext>
            </a:extLst>
          </p:cNvPr>
          <p:cNvSpPr txBox="1"/>
          <p:nvPr/>
        </p:nvSpPr>
        <p:spPr>
          <a:xfrm>
            <a:off x="1483242" y="378859"/>
            <a:ext cx="6177516" cy="1569660"/>
          </a:xfrm>
          <a:prstGeom prst="rect">
            <a:avLst/>
          </a:prstGeom>
          <a:noFill/>
        </p:spPr>
        <p:txBody>
          <a:bodyPr wrap="square">
            <a:spAutoFit/>
          </a:bodyPr>
          <a:lstStyle/>
          <a:p>
            <a:pPr algn="ctr"/>
            <a:r>
              <a:rPr lang="es-CO" sz="4800" b="1" dirty="0">
                <a:solidFill>
                  <a:schemeClr val="tx1">
                    <a:lumMod val="75000"/>
                    <a:lumOff val="25000"/>
                  </a:schemeClr>
                </a:solidFill>
              </a:rPr>
              <a:t>LEVANTAMIENTO DE INFORMACION</a:t>
            </a:r>
            <a:endParaRPr lang="es-CO" sz="4800" dirty="0"/>
          </a:p>
        </p:txBody>
      </p:sp>
      <p:sp>
        <p:nvSpPr>
          <p:cNvPr id="4" name="Rectángulo 3">
            <a:extLst>
              <a:ext uri="{FF2B5EF4-FFF2-40B4-BE49-F238E27FC236}">
                <a16:creationId xmlns:a16="http://schemas.microsoft.com/office/drawing/2014/main" id="{36E1F047-4FD7-4CE2-A801-FBD37B470040}"/>
              </a:ext>
            </a:extLst>
          </p:cNvPr>
          <p:cNvSpPr/>
          <p:nvPr/>
        </p:nvSpPr>
        <p:spPr>
          <a:xfrm flipV="1">
            <a:off x="3723700" y="1861197"/>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4B0DA681-3E61-4332-8163-E85E87A0B22A}"/>
              </a:ext>
            </a:extLst>
          </p:cNvPr>
          <p:cNvSpPr txBox="1"/>
          <p:nvPr/>
        </p:nvSpPr>
        <p:spPr>
          <a:xfrm>
            <a:off x="2594342" y="3430857"/>
            <a:ext cx="3955311" cy="276999"/>
          </a:xfrm>
          <a:prstGeom prst="rect">
            <a:avLst/>
          </a:prstGeom>
          <a:noFill/>
        </p:spPr>
        <p:txBody>
          <a:bodyPr wrap="square" rtlCol="0">
            <a:spAutoFit/>
          </a:bodyPr>
          <a:lstStyle/>
          <a:p>
            <a:pPr algn="ctr"/>
            <a:r>
              <a:rPr lang="es-CO" sz="1200" dirty="0">
                <a:hlinkClick r:id="rId2" action="ppaction://hlinkfile"/>
              </a:rPr>
              <a:t>VER LEVANTAMIENTO DE INFORMACION</a:t>
            </a:r>
            <a:endParaRPr lang="es-CO" sz="1200" dirty="0"/>
          </a:p>
        </p:txBody>
      </p:sp>
    </p:spTree>
    <p:extLst>
      <p:ext uri="{BB962C8B-B14F-4D97-AF65-F5344CB8AC3E}">
        <p14:creationId xmlns:p14="http://schemas.microsoft.com/office/powerpoint/2010/main" val="315681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70772CD-9D3C-429F-B454-5CBDFE969938}"/>
              </a:ext>
            </a:extLst>
          </p:cNvPr>
          <p:cNvSpPr txBox="1"/>
          <p:nvPr/>
        </p:nvSpPr>
        <p:spPr>
          <a:xfrm>
            <a:off x="2286000" y="230004"/>
            <a:ext cx="4572000" cy="1569660"/>
          </a:xfrm>
          <a:prstGeom prst="rect">
            <a:avLst/>
          </a:prstGeom>
          <a:noFill/>
        </p:spPr>
        <p:txBody>
          <a:bodyPr wrap="square">
            <a:spAutoFit/>
          </a:bodyPr>
          <a:lstStyle/>
          <a:p>
            <a:pPr algn="ctr"/>
            <a:r>
              <a:rPr lang="es-CO" sz="4800" b="1" dirty="0">
                <a:solidFill>
                  <a:schemeClr val="tx1">
                    <a:lumMod val="75000"/>
                    <a:lumOff val="25000"/>
                  </a:schemeClr>
                </a:solidFill>
              </a:rPr>
              <a:t>CONTROL DE VERSIONES</a:t>
            </a:r>
            <a:endParaRPr lang="es-CO" sz="4800" dirty="0"/>
          </a:p>
        </p:txBody>
      </p:sp>
      <p:sp>
        <p:nvSpPr>
          <p:cNvPr id="4" name="Rectángulo 3">
            <a:extLst>
              <a:ext uri="{FF2B5EF4-FFF2-40B4-BE49-F238E27FC236}">
                <a16:creationId xmlns:a16="http://schemas.microsoft.com/office/drawing/2014/main" id="{6757BE42-0EFE-469A-8603-7BE73ECA9CD2}"/>
              </a:ext>
            </a:extLst>
          </p:cNvPr>
          <p:cNvSpPr/>
          <p:nvPr/>
        </p:nvSpPr>
        <p:spPr>
          <a:xfrm flipV="1">
            <a:off x="3723700" y="1861197"/>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50FE2ED5-380F-413C-830B-5601927DDE82}"/>
              </a:ext>
            </a:extLst>
          </p:cNvPr>
          <p:cNvSpPr txBox="1"/>
          <p:nvPr/>
        </p:nvSpPr>
        <p:spPr>
          <a:xfrm>
            <a:off x="2594342" y="3430857"/>
            <a:ext cx="3955311" cy="276999"/>
          </a:xfrm>
          <a:prstGeom prst="rect">
            <a:avLst/>
          </a:prstGeom>
          <a:noFill/>
        </p:spPr>
        <p:txBody>
          <a:bodyPr wrap="square" rtlCol="0">
            <a:spAutoFit/>
          </a:bodyPr>
          <a:lstStyle/>
          <a:p>
            <a:pPr algn="ctr"/>
            <a:r>
              <a:rPr lang="es-CO" sz="1200" dirty="0">
                <a:hlinkClick r:id="rId2"/>
              </a:rPr>
              <a:t>CONTROL DE VERSI0NES EN GIT HUB</a:t>
            </a:r>
            <a:endParaRPr lang="es-CO" sz="1200" dirty="0"/>
          </a:p>
        </p:txBody>
      </p:sp>
    </p:spTree>
    <p:extLst>
      <p:ext uri="{BB962C8B-B14F-4D97-AF65-F5344CB8AC3E}">
        <p14:creationId xmlns:p14="http://schemas.microsoft.com/office/powerpoint/2010/main" val="55845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0A12653-07B0-49B1-B1C3-0895AD419D85}"/>
              </a:ext>
            </a:extLst>
          </p:cNvPr>
          <p:cNvSpPr txBox="1"/>
          <p:nvPr/>
        </p:nvSpPr>
        <p:spPr>
          <a:xfrm>
            <a:off x="2286000" y="123678"/>
            <a:ext cx="4572000" cy="1938992"/>
          </a:xfrm>
          <a:prstGeom prst="rect">
            <a:avLst/>
          </a:prstGeom>
          <a:noFill/>
        </p:spPr>
        <p:txBody>
          <a:bodyPr wrap="square">
            <a:spAutoFit/>
          </a:bodyPr>
          <a:lstStyle/>
          <a:p>
            <a:pPr algn="ctr"/>
            <a:r>
              <a:rPr lang="es-CO" sz="4000" b="1" dirty="0">
                <a:solidFill>
                  <a:schemeClr val="tx1">
                    <a:lumMod val="75000"/>
                    <a:lumOff val="25000"/>
                  </a:schemeClr>
                </a:solidFill>
              </a:rPr>
              <a:t>REQUERIMIENTOS FUNCIONALES Y NO FUNCIONALES</a:t>
            </a:r>
            <a:endParaRPr lang="es-CO" sz="4000" dirty="0"/>
          </a:p>
        </p:txBody>
      </p:sp>
      <p:sp>
        <p:nvSpPr>
          <p:cNvPr id="4" name="Rectángulo 3">
            <a:extLst>
              <a:ext uri="{FF2B5EF4-FFF2-40B4-BE49-F238E27FC236}">
                <a16:creationId xmlns:a16="http://schemas.microsoft.com/office/drawing/2014/main" id="{08F040CC-0740-4745-9183-0A315497D244}"/>
              </a:ext>
            </a:extLst>
          </p:cNvPr>
          <p:cNvSpPr/>
          <p:nvPr/>
        </p:nvSpPr>
        <p:spPr>
          <a:xfrm flipV="1">
            <a:off x="3723701" y="2016951"/>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663AC23-A7AB-4B5D-9F3D-41A1CFC3C9C8}"/>
              </a:ext>
            </a:extLst>
          </p:cNvPr>
          <p:cNvSpPr txBox="1"/>
          <p:nvPr/>
        </p:nvSpPr>
        <p:spPr>
          <a:xfrm>
            <a:off x="2195622" y="3059566"/>
            <a:ext cx="4752754" cy="307777"/>
          </a:xfrm>
          <a:prstGeom prst="rect">
            <a:avLst/>
          </a:prstGeom>
          <a:noFill/>
        </p:spPr>
        <p:txBody>
          <a:bodyPr wrap="square" rtlCol="0">
            <a:spAutoFit/>
          </a:bodyPr>
          <a:lstStyle/>
          <a:p>
            <a:pPr algn="ctr"/>
            <a:r>
              <a:rPr lang="es-CO" sz="1400" dirty="0">
                <a:hlinkClick r:id="rId2" action="ppaction://hlinkfile"/>
              </a:rPr>
              <a:t>Ver requerimientos funcionales y no funcionales</a:t>
            </a:r>
            <a:endParaRPr lang="es-CO" sz="1400" dirty="0"/>
          </a:p>
        </p:txBody>
      </p:sp>
    </p:spTree>
    <p:extLst>
      <p:ext uri="{BB962C8B-B14F-4D97-AF65-F5344CB8AC3E}">
        <p14:creationId xmlns:p14="http://schemas.microsoft.com/office/powerpoint/2010/main" val="447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622D0C6-B36D-4EE0-89F2-DD0438386CA1}"/>
              </a:ext>
            </a:extLst>
          </p:cNvPr>
          <p:cNvSpPr txBox="1"/>
          <p:nvPr/>
        </p:nvSpPr>
        <p:spPr>
          <a:xfrm>
            <a:off x="2286000" y="134311"/>
            <a:ext cx="4572000" cy="707886"/>
          </a:xfrm>
          <a:prstGeom prst="rect">
            <a:avLst/>
          </a:prstGeom>
          <a:noFill/>
        </p:spPr>
        <p:txBody>
          <a:bodyPr wrap="square">
            <a:spAutoFit/>
          </a:bodyPr>
          <a:lstStyle/>
          <a:p>
            <a:pPr algn="ctr"/>
            <a:r>
              <a:rPr lang="es-CO" sz="4000" b="1" dirty="0">
                <a:solidFill>
                  <a:schemeClr val="tx1">
                    <a:lumMod val="75000"/>
                    <a:lumOff val="25000"/>
                  </a:schemeClr>
                </a:solidFill>
              </a:rPr>
              <a:t>CASOS DE USOS</a:t>
            </a:r>
            <a:endParaRPr lang="es-CO" sz="4000" dirty="0"/>
          </a:p>
        </p:txBody>
      </p:sp>
      <p:sp>
        <p:nvSpPr>
          <p:cNvPr id="4" name="Rectángulo 3">
            <a:extLst>
              <a:ext uri="{FF2B5EF4-FFF2-40B4-BE49-F238E27FC236}">
                <a16:creationId xmlns:a16="http://schemas.microsoft.com/office/drawing/2014/main" id="{D2CB90E4-07FB-4547-968B-CD5D1168D6E7}"/>
              </a:ext>
            </a:extLst>
          </p:cNvPr>
          <p:cNvSpPr/>
          <p:nvPr/>
        </p:nvSpPr>
        <p:spPr>
          <a:xfrm flipV="1">
            <a:off x="3723701" y="842696"/>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6F758146-235C-46AE-94D6-306DF1E8E7DF}"/>
              </a:ext>
            </a:extLst>
          </p:cNvPr>
          <p:cNvSpPr txBox="1"/>
          <p:nvPr/>
        </p:nvSpPr>
        <p:spPr>
          <a:xfrm>
            <a:off x="2335512" y="3081642"/>
            <a:ext cx="4752754" cy="307777"/>
          </a:xfrm>
          <a:prstGeom prst="rect">
            <a:avLst/>
          </a:prstGeom>
          <a:noFill/>
        </p:spPr>
        <p:txBody>
          <a:bodyPr wrap="square" rtlCol="0">
            <a:spAutoFit/>
          </a:bodyPr>
          <a:lstStyle/>
          <a:p>
            <a:pPr algn="ctr"/>
            <a:r>
              <a:rPr lang="es-CO" sz="1400" dirty="0">
                <a:hlinkClick r:id="rId2" action="ppaction://hlinkfile"/>
              </a:rPr>
              <a:t>DIAGRAMA DE CASOS DE USOS</a:t>
            </a:r>
            <a:endParaRPr lang="es-CO" sz="1400" dirty="0"/>
          </a:p>
        </p:txBody>
      </p:sp>
    </p:spTree>
    <p:extLst>
      <p:ext uri="{BB962C8B-B14F-4D97-AF65-F5344CB8AC3E}">
        <p14:creationId xmlns:p14="http://schemas.microsoft.com/office/powerpoint/2010/main" val="37690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08C00B0-C326-48AE-B982-9F20B14C647B}"/>
              </a:ext>
            </a:extLst>
          </p:cNvPr>
          <p:cNvSpPr txBox="1"/>
          <p:nvPr/>
        </p:nvSpPr>
        <p:spPr>
          <a:xfrm>
            <a:off x="2286000" y="123678"/>
            <a:ext cx="4572000" cy="1323439"/>
          </a:xfrm>
          <a:prstGeom prst="rect">
            <a:avLst/>
          </a:prstGeom>
          <a:noFill/>
        </p:spPr>
        <p:txBody>
          <a:bodyPr wrap="square">
            <a:spAutoFit/>
          </a:bodyPr>
          <a:lstStyle/>
          <a:p>
            <a:pPr algn="ctr"/>
            <a:r>
              <a:rPr lang="es-CO" sz="4000" b="1" dirty="0">
                <a:solidFill>
                  <a:schemeClr val="tx1">
                    <a:lumMod val="75000"/>
                    <a:lumOff val="25000"/>
                  </a:schemeClr>
                </a:solidFill>
              </a:rPr>
              <a:t>CASOS DE USO EXTENDIDOS</a:t>
            </a:r>
            <a:endParaRPr lang="es-CO" sz="4000" dirty="0"/>
          </a:p>
        </p:txBody>
      </p:sp>
      <p:sp>
        <p:nvSpPr>
          <p:cNvPr id="4" name="Rectángulo 3">
            <a:extLst>
              <a:ext uri="{FF2B5EF4-FFF2-40B4-BE49-F238E27FC236}">
                <a16:creationId xmlns:a16="http://schemas.microsoft.com/office/drawing/2014/main" id="{C2E2BA57-8D5E-4684-B32D-3C2F10311631}"/>
              </a:ext>
            </a:extLst>
          </p:cNvPr>
          <p:cNvSpPr/>
          <p:nvPr/>
        </p:nvSpPr>
        <p:spPr>
          <a:xfrm flipV="1">
            <a:off x="3723700" y="1447117"/>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2B896BD4-E32B-4867-8723-0784DB1DADCB}"/>
              </a:ext>
            </a:extLst>
          </p:cNvPr>
          <p:cNvSpPr txBox="1"/>
          <p:nvPr/>
        </p:nvSpPr>
        <p:spPr>
          <a:xfrm>
            <a:off x="2335512" y="3081642"/>
            <a:ext cx="4752754" cy="307777"/>
          </a:xfrm>
          <a:prstGeom prst="rect">
            <a:avLst/>
          </a:prstGeom>
          <a:noFill/>
        </p:spPr>
        <p:txBody>
          <a:bodyPr wrap="square" rtlCol="0">
            <a:spAutoFit/>
          </a:bodyPr>
          <a:lstStyle/>
          <a:p>
            <a:pPr algn="ctr"/>
            <a:r>
              <a:rPr lang="es-CO" sz="1400" dirty="0">
                <a:hlinkClick r:id="rId2" action="ppaction://hlinkfile"/>
              </a:rPr>
              <a:t>DIAGRAMA DE CASOS DE USO EXTENDIDO</a:t>
            </a:r>
            <a:endParaRPr lang="es-CO" sz="1400" dirty="0"/>
          </a:p>
        </p:txBody>
      </p:sp>
    </p:spTree>
    <p:extLst>
      <p:ext uri="{BB962C8B-B14F-4D97-AF65-F5344CB8AC3E}">
        <p14:creationId xmlns:p14="http://schemas.microsoft.com/office/powerpoint/2010/main" val="368096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9A8AC2F-5CC7-4C82-BA96-CBB79F0EAD1B}"/>
              </a:ext>
            </a:extLst>
          </p:cNvPr>
          <p:cNvSpPr txBox="1"/>
          <p:nvPr/>
        </p:nvSpPr>
        <p:spPr>
          <a:xfrm>
            <a:off x="2286000" y="123678"/>
            <a:ext cx="4572000" cy="1323439"/>
          </a:xfrm>
          <a:prstGeom prst="rect">
            <a:avLst/>
          </a:prstGeom>
          <a:noFill/>
        </p:spPr>
        <p:txBody>
          <a:bodyPr wrap="square">
            <a:spAutoFit/>
          </a:bodyPr>
          <a:lstStyle/>
          <a:p>
            <a:pPr algn="ctr"/>
            <a:r>
              <a:rPr lang="es-CO" sz="4000" b="1" dirty="0">
                <a:solidFill>
                  <a:schemeClr val="tx1">
                    <a:lumMod val="75000"/>
                    <a:lumOff val="25000"/>
                  </a:schemeClr>
                </a:solidFill>
              </a:rPr>
              <a:t>MODELO ENTIDAD RELACION</a:t>
            </a:r>
            <a:endParaRPr lang="es-CO" sz="4000" dirty="0"/>
          </a:p>
        </p:txBody>
      </p:sp>
      <p:sp>
        <p:nvSpPr>
          <p:cNvPr id="4" name="Rectángulo 3">
            <a:extLst>
              <a:ext uri="{FF2B5EF4-FFF2-40B4-BE49-F238E27FC236}">
                <a16:creationId xmlns:a16="http://schemas.microsoft.com/office/drawing/2014/main" id="{05F1B5F6-2B3F-451A-89AB-7DE5C392E4FA}"/>
              </a:ext>
            </a:extLst>
          </p:cNvPr>
          <p:cNvSpPr/>
          <p:nvPr/>
        </p:nvSpPr>
        <p:spPr>
          <a:xfrm flipV="1">
            <a:off x="3723700" y="1447117"/>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41F0C6A6-BB89-4512-BFFD-7F00939D1A15}"/>
              </a:ext>
            </a:extLst>
          </p:cNvPr>
          <p:cNvSpPr txBox="1"/>
          <p:nvPr/>
        </p:nvSpPr>
        <p:spPr>
          <a:xfrm>
            <a:off x="2339161" y="2737847"/>
            <a:ext cx="4465674" cy="307777"/>
          </a:xfrm>
          <a:prstGeom prst="rect">
            <a:avLst/>
          </a:prstGeom>
          <a:noFill/>
        </p:spPr>
        <p:txBody>
          <a:bodyPr wrap="square" rtlCol="0">
            <a:spAutoFit/>
          </a:bodyPr>
          <a:lstStyle/>
          <a:p>
            <a:pPr algn="ctr"/>
            <a:r>
              <a:rPr lang="es-CO" sz="1400" dirty="0">
                <a:hlinkClick r:id="rId2" action="ppaction://hlinkfile"/>
              </a:rPr>
              <a:t>MODELO ENTIDAD RELACION</a:t>
            </a:r>
            <a:endParaRPr lang="es-CO" sz="1400" dirty="0"/>
          </a:p>
        </p:txBody>
      </p:sp>
    </p:spTree>
    <p:extLst>
      <p:ext uri="{BB962C8B-B14F-4D97-AF65-F5344CB8AC3E}">
        <p14:creationId xmlns:p14="http://schemas.microsoft.com/office/powerpoint/2010/main" val="427760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9DF0B84-F293-4628-B89D-1F4622DFECE2}"/>
              </a:ext>
            </a:extLst>
          </p:cNvPr>
          <p:cNvSpPr txBox="1"/>
          <p:nvPr/>
        </p:nvSpPr>
        <p:spPr>
          <a:xfrm>
            <a:off x="2286000" y="123679"/>
            <a:ext cx="4572000" cy="1323439"/>
          </a:xfrm>
          <a:prstGeom prst="rect">
            <a:avLst/>
          </a:prstGeom>
          <a:noFill/>
        </p:spPr>
        <p:txBody>
          <a:bodyPr wrap="square">
            <a:spAutoFit/>
          </a:bodyPr>
          <a:lstStyle/>
          <a:p>
            <a:pPr algn="ctr"/>
            <a:r>
              <a:rPr lang="es-CO" sz="4000" b="1" dirty="0">
                <a:solidFill>
                  <a:schemeClr val="tx1">
                    <a:lumMod val="75000"/>
                    <a:lumOff val="25000"/>
                  </a:schemeClr>
                </a:solidFill>
              </a:rPr>
              <a:t>DIAGRAMA DE GANTT</a:t>
            </a:r>
            <a:endParaRPr lang="es-CO" sz="4000" dirty="0"/>
          </a:p>
        </p:txBody>
      </p:sp>
      <p:sp>
        <p:nvSpPr>
          <p:cNvPr id="4" name="Rectángulo 3">
            <a:extLst>
              <a:ext uri="{FF2B5EF4-FFF2-40B4-BE49-F238E27FC236}">
                <a16:creationId xmlns:a16="http://schemas.microsoft.com/office/drawing/2014/main" id="{94A65BCD-E6D4-4144-B7D1-7D0C8FFA6564}"/>
              </a:ext>
            </a:extLst>
          </p:cNvPr>
          <p:cNvSpPr/>
          <p:nvPr/>
        </p:nvSpPr>
        <p:spPr>
          <a:xfrm flipV="1">
            <a:off x="3723701" y="1447118"/>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0575B843-D51E-4C22-BFDC-CD65CD505F78}"/>
              </a:ext>
            </a:extLst>
          </p:cNvPr>
          <p:cNvSpPr txBox="1"/>
          <p:nvPr/>
        </p:nvSpPr>
        <p:spPr>
          <a:xfrm>
            <a:off x="2339161" y="3162436"/>
            <a:ext cx="4465674" cy="307777"/>
          </a:xfrm>
          <a:prstGeom prst="rect">
            <a:avLst/>
          </a:prstGeom>
          <a:noFill/>
        </p:spPr>
        <p:txBody>
          <a:bodyPr wrap="square" rtlCol="0">
            <a:spAutoFit/>
          </a:bodyPr>
          <a:lstStyle/>
          <a:p>
            <a:pPr algn="ctr"/>
            <a:r>
              <a:rPr lang="es-CO" sz="1400" dirty="0">
                <a:hlinkClick r:id="rId2" action="ppaction://hlinkfile"/>
              </a:rPr>
              <a:t>DIAGRAMA DE GANTT</a:t>
            </a:r>
            <a:endParaRPr lang="es-CO" sz="1400" dirty="0"/>
          </a:p>
        </p:txBody>
      </p:sp>
    </p:spTree>
    <p:extLst>
      <p:ext uri="{BB962C8B-B14F-4D97-AF65-F5344CB8AC3E}">
        <p14:creationId xmlns:p14="http://schemas.microsoft.com/office/powerpoint/2010/main" val="250603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9DF0B84-F293-4628-B89D-1F4622DFECE2}"/>
              </a:ext>
            </a:extLst>
          </p:cNvPr>
          <p:cNvSpPr txBox="1"/>
          <p:nvPr/>
        </p:nvSpPr>
        <p:spPr>
          <a:xfrm>
            <a:off x="2286000" y="123679"/>
            <a:ext cx="4572000" cy="1323439"/>
          </a:xfrm>
          <a:prstGeom prst="rect">
            <a:avLst/>
          </a:prstGeom>
          <a:noFill/>
        </p:spPr>
        <p:txBody>
          <a:bodyPr wrap="square">
            <a:spAutoFit/>
          </a:bodyPr>
          <a:lstStyle/>
          <a:p>
            <a:pPr algn="ctr"/>
            <a:r>
              <a:rPr lang="es-CO" sz="4000" b="1" dirty="0">
                <a:solidFill>
                  <a:schemeClr val="tx1">
                    <a:lumMod val="75000"/>
                    <a:lumOff val="25000"/>
                  </a:schemeClr>
                </a:solidFill>
              </a:rPr>
              <a:t>DIAGRAMA DE CLASES</a:t>
            </a:r>
            <a:endParaRPr lang="es-CO" sz="4000" dirty="0"/>
          </a:p>
        </p:txBody>
      </p:sp>
      <p:sp>
        <p:nvSpPr>
          <p:cNvPr id="4" name="Rectángulo 3">
            <a:extLst>
              <a:ext uri="{FF2B5EF4-FFF2-40B4-BE49-F238E27FC236}">
                <a16:creationId xmlns:a16="http://schemas.microsoft.com/office/drawing/2014/main" id="{94A65BCD-E6D4-4144-B7D1-7D0C8FFA6564}"/>
              </a:ext>
            </a:extLst>
          </p:cNvPr>
          <p:cNvSpPr/>
          <p:nvPr/>
        </p:nvSpPr>
        <p:spPr>
          <a:xfrm flipV="1">
            <a:off x="3723701" y="1447118"/>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085C4C01-85AB-42ED-9FBF-8C70D0B33681}"/>
              </a:ext>
            </a:extLst>
          </p:cNvPr>
          <p:cNvSpPr txBox="1"/>
          <p:nvPr/>
        </p:nvSpPr>
        <p:spPr>
          <a:xfrm>
            <a:off x="2514599" y="3265407"/>
            <a:ext cx="4114800" cy="307777"/>
          </a:xfrm>
          <a:prstGeom prst="rect">
            <a:avLst/>
          </a:prstGeom>
          <a:noFill/>
        </p:spPr>
        <p:txBody>
          <a:bodyPr wrap="square" rtlCol="0">
            <a:spAutoFit/>
          </a:bodyPr>
          <a:lstStyle/>
          <a:p>
            <a:pPr algn="ctr"/>
            <a:r>
              <a:rPr lang="es-CO" sz="1400" dirty="0">
                <a:hlinkClick r:id="rId2" action="ppaction://hlinkfile"/>
              </a:rPr>
              <a:t>DIAGRAMA DE CLASES </a:t>
            </a:r>
            <a:endParaRPr lang="es-CO" sz="1400" dirty="0"/>
          </a:p>
        </p:txBody>
      </p:sp>
    </p:spTree>
    <p:extLst>
      <p:ext uri="{BB962C8B-B14F-4D97-AF65-F5344CB8AC3E}">
        <p14:creationId xmlns:p14="http://schemas.microsoft.com/office/powerpoint/2010/main" val="68378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8758" y="448091"/>
            <a:ext cx="7826483" cy="4247317"/>
          </a:xfrm>
          <a:prstGeom prst="rect">
            <a:avLst/>
          </a:prstGeom>
          <a:noFill/>
        </p:spPr>
        <p:txBody>
          <a:bodyPr wrap="square" rtlCol="0">
            <a:spAutoFit/>
          </a:bodyPr>
          <a:lstStyle/>
          <a:p>
            <a:r>
              <a:rPr lang="es-CO" dirty="0">
                <a:solidFill>
                  <a:schemeClr val="tx1">
                    <a:lumMod val="75000"/>
                    <a:lumOff val="25000"/>
                  </a:schemeClr>
                </a:solidFill>
              </a:rPr>
              <a:t>JINRO ONLINE SHOPPING, es una plataforma online que nace de las siguientes preguntas: ¿Por qué quiero crear una tienda online en este momento? ¿Cuáles son las ventajas para mi negocio? ¿Qué quiero conseguir creando una plataforma online de ventas? ¿Cómo saber si va a tener éxito la creación de esta plataforma de ventas online?</a:t>
            </a:r>
          </a:p>
          <a:p>
            <a:r>
              <a:rPr lang="es-CO" dirty="0">
                <a:solidFill>
                  <a:schemeClr val="tx1">
                    <a:lumMod val="75000"/>
                    <a:lumOff val="25000"/>
                  </a:schemeClr>
                </a:solidFill>
              </a:rPr>
              <a:t>Ahora bien, en la investigación que se ha realizado por todo el tema de la reactivación de los negocios en donde hemos podido evidenciar que los comercios como los bares, se han tenido que reinventar para poder vender sus productos de alguna forma y no tener que cerrar como muchos negocios en Colombia tuvieron que hacerlo, por lo tanto la idea de este negocio es ayudar con esta reactivación y crear una plataforma en donde se manejen las ventas online de los productos que ofrece este bar, adicional de manejar una base de datos organizada de los productos, del stock que se tiene y  de las ventas que se generan en físico o por la plataforma que se desea crear. </a:t>
            </a:r>
          </a:p>
          <a:p>
            <a:endParaRPr lang="es-ES" dirty="0">
              <a:solidFill>
                <a:schemeClr val="tx1">
                  <a:lumMod val="75000"/>
                  <a:lumOff val="25000"/>
                </a:schemeClr>
              </a:solidFill>
            </a:endParaRPr>
          </a:p>
        </p:txBody>
      </p:sp>
    </p:spTree>
    <p:extLst>
      <p:ext uri="{BB962C8B-B14F-4D97-AF65-F5344CB8AC3E}">
        <p14:creationId xmlns:p14="http://schemas.microsoft.com/office/powerpoint/2010/main" val="219297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9DF0B84-F293-4628-B89D-1F4622DFECE2}"/>
              </a:ext>
            </a:extLst>
          </p:cNvPr>
          <p:cNvSpPr txBox="1"/>
          <p:nvPr/>
        </p:nvSpPr>
        <p:spPr>
          <a:xfrm>
            <a:off x="1820916" y="169398"/>
            <a:ext cx="5502166" cy="1323439"/>
          </a:xfrm>
          <a:prstGeom prst="rect">
            <a:avLst/>
          </a:prstGeom>
          <a:noFill/>
        </p:spPr>
        <p:txBody>
          <a:bodyPr wrap="square">
            <a:spAutoFit/>
          </a:bodyPr>
          <a:lstStyle/>
          <a:p>
            <a:pPr algn="ctr"/>
            <a:r>
              <a:rPr lang="es-CO" sz="4000" b="1" dirty="0">
                <a:solidFill>
                  <a:schemeClr val="tx1">
                    <a:lumMod val="75000"/>
                    <a:lumOff val="25000"/>
                  </a:schemeClr>
                </a:solidFill>
              </a:rPr>
              <a:t>MOCKUPS/WIREFRAMES JINRO</a:t>
            </a:r>
            <a:endParaRPr lang="es-CO" sz="4000" dirty="0"/>
          </a:p>
        </p:txBody>
      </p:sp>
      <p:sp>
        <p:nvSpPr>
          <p:cNvPr id="4" name="Rectángulo 3">
            <a:extLst>
              <a:ext uri="{FF2B5EF4-FFF2-40B4-BE49-F238E27FC236}">
                <a16:creationId xmlns:a16="http://schemas.microsoft.com/office/drawing/2014/main" id="{94A65BCD-E6D4-4144-B7D1-7D0C8FFA6564}"/>
              </a:ext>
            </a:extLst>
          </p:cNvPr>
          <p:cNvSpPr/>
          <p:nvPr/>
        </p:nvSpPr>
        <p:spPr>
          <a:xfrm flipV="1">
            <a:off x="3723701" y="1447118"/>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085C4C01-85AB-42ED-9FBF-8C70D0B33681}"/>
              </a:ext>
            </a:extLst>
          </p:cNvPr>
          <p:cNvSpPr txBox="1"/>
          <p:nvPr/>
        </p:nvSpPr>
        <p:spPr>
          <a:xfrm>
            <a:off x="2514599" y="3265407"/>
            <a:ext cx="4114800" cy="307777"/>
          </a:xfrm>
          <a:prstGeom prst="rect">
            <a:avLst/>
          </a:prstGeom>
          <a:noFill/>
        </p:spPr>
        <p:txBody>
          <a:bodyPr wrap="square" rtlCol="0">
            <a:spAutoFit/>
          </a:bodyPr>
          <a:lstStyle/>
          <a:p>
            <a:pPr algn="ctr"/>
            <a:r>
              <a:rPr lang="es-CO" sz="1400" dirty="0">
                <a:hlinkClick r:id="rId2" action="ppaction://hlinkfile"/>
              </a:rPr>
              <a:t>DISEÑO DE MOCKUPS/WIREFRAMES JINRO</a:t>
            </a:r>
            <a:endParaRPr lang="es-CO" sz="1400" dirty="0"/>
          </a:p>
        </p:txBody>
      </p:sp>
    </p:spTree>
    <p:extLst>
      <p:ext uri="{BB962C8B-B14F-4D97-AF65-F5344CB8AC3E}">
        <p14:creationId xmlns:p14="http://schemas.microsoft.com/office/powerpoint/2010/main" val="254286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9DF0B84-F293-4628-B89D-1F4622DFECE2}"/>
              </a:ext>
            </a:extLst>
          </p:cNvPr>
          <p:cNvSpPr txBox="1"/>
          <p:nvPr/>
        </p:nvSpPr>
        <p:spPr>
          <a:xfrm>
            <a:off x="2286000" y="123679"/>
            <a:ext cx="4572000" cy="1323439"/>
          </a:xfrm>
          <a:prstGeom prst="rect">
            <a:avLst/>
          </a:prstGeom>
          <a:noFill/>
        </p:spPr>
        <p:txBody>
          <a:bodyPr wrap="square">
            <a:spAutoFit/>
          </a:bodyPr>
          <a:lstStyle/>
          <a:p>
            <a:pPr algn="ctr"/>
            <a:r>
              <a:rPr lang="es-CO" sz="4000" b="1" dirty="0">
                <a:solidFill>
                  <a:schemeClr val="tx1">
                    <a:lumMod val="75000"/>
                    <a:lumOff val="25000"/>
                  </a:schemeClr>
                </a:solidFill>
              </a:rPr>
              <a:t>DIAGRAMA RELACIONAL</a:t>
            </a:r>
            <a:endParaRPr lang="es-CO" sz="4000" dirty="0"/>
          </a:p>
        </p:txBody>
      </p:sp>
      <p:sp>
        <p:nvSpPr>
          <p:cNvPr id="4" name="Rectángulo 3">
            <a:extLst>
              <a:ext uri="{FF2B5EF4-FFF2-40B4-BE49-F238E27FC236}">
                <a16:creationId xmlns:a16="http://schemas.microsoft.com/office/drawing/2014/main" id="{94A65BCD-E6D4-4144-B7D1-7D0C8FFA6564}"/>
              </a:ext>
            </a:extLst>
          </p:cNvPr>
          <p:cNvSpPr/>
          <p:nvPr/>
        </p:nvSpPr>
        <p:spPr>
          <a:xfrm flipV="1">
            <a:off x="3723701" y="1447118"/>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085C4C01-85AB-42ED-9FBF-8C70D0B33681}"/>
              </a:ext>
            </a:extLst>
          </p:cNvPr>
          <p:cNvSpPr txBox="1"/>
          <p:nvPr/>
        </p:nvSpPr>
        <p:spPr>
          <a:xfrm>
            <a:off x="2514599" y="3265407"/>
            <a:ext cx="4114800" cy="307777"/>
          </a:xfrm>
          <a:prstGeom prst="rect">
            <a:avLst/>
          </a:prstGeom>
          <a:noFill/>
        </p:spPr>
        <p:txBody>
          <a:bodyPr wrap="square" rtlCol="0">
            <a:spAutoFit/>
          </a:bodyPr>
          <a:lstStyle/>
          <a:p>
            <a:pPr algn="ctr"/>
            <a:r>
              <a:rPr lang="es-CO" sz="1400" dirty="0">
                <a:hlinkClick r:id="rId2" action="ppaction://hlinkfile"/>
              </a:rPr>
              <a:t>DIAGRAMA RELACIONAL DE JINRO </a:t>
            </a:r>
            <a:endParaRPr lang="es-CO" sz="1400" dirty="0"/>
          </a:p>
        </p:txBody>
      </p:sp>
    </p:spTree>
    <p:extLst>
      <p:ext uri="{BB962C8B-B14F-4D97-AF65-F5344CB8AC3E}">
        <p14:creationId xmlns:p14="http://schemas.microsoft.com/office/powerpoint/2010/main" val="282422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9DF0B84-F293-4628-B89D-1F4622DFECE2}"/>
              </a:ext>
            </a:extLst>
          </p:cNvPr>
          <p:cNvSpPr txBox="1"/>
          <p:nvPr/>
        </p:nvSpPr>
        <p:spPr>
          <a:xfrm>
            <a:off x="2286000" y="123679"/>
            <a:ext cx="4572000" cy="1323439"/>
          </a:xfrm>
          <a:prstGeom prst="rect">
            <a:avLst/>
          </a:prstGeom>
          <a:noFill/>
        </p:spPr>
        <p:txBody>
          <a:bodyPr wrap="square">
            <a:spAutoFit/>
          </a:bodyPr>
          <a:lstStyle/>
          <a:p>
            <a:pPr algn="ctr"/>
            <a:r>
              <a:rPr lang="es-CO" sz="4000" b="1" dirty="0">
                <a:solidFill>
                  <a:schemeClr val="tx1">
                    <a:lumMod val="75000"/>
                    <a:lumOff val="25000"/>
                  </a:schemeClr>
                </a:solidFill>
              </a:rPr>
              <a:t>DICCIONARIO DE DATOS</a:t>
            </a:r>
            <a:endParaRPr lang="es-CO" sz="4000" dirty="0"/>
          </a:p>
        </p:txBody>
      </p:sp>
      <p:sp>
        <p:nvSpPr>
          <p:cNvPr id="4" name="Rectángulo 3">
            <a:extLst>
              <a:ext uri="{FF2B5EF4-FFF2-40B4-BE49-F238E27FC236}">
                <a16:creationId xmlns:a16="http://schemas.microsoft.com/office/drawing/2014/main" id="{94A65BCD-E6D4-4144-B7D1-7D0C8FFA6564}"/>
              </a:ext>
            </a:extLst>
          </p:cNvPr>
          <p:cNvSpPr/>
          <p:nvPr/>
        </p:nvSpPr>
        <p:spPr>
          <a:xfrm flipV="1">
            <a:off x="3723701" y="1447118"/>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085C4C01-85AB-42ED-9FBF-8C70D0B33681}"/>
              </a:ext>
            </a:extLst>
          </p:cNvPr>
          <p:cNvSpPr txBox="1"/>
          <p:nvPr/>
        </p:nvSpPr>
        <p:spPr>
          <a:xfrm>
            <a:off x="2514599" y="3265407"/>
            <a:ext cx="4114800" cy="307777"/>
          </a:xfrm>
          <a:prstGeom prst="rect">
            <a:avLst/>
          </a:prstGeom>
          <a:noFill/>
        </p:spPr>
        <p:txBody>
          <a:bodyPr wrap="square" rtlCol="0">
            <a:spAutoFit/>
          </a:bodyPr>
          <a:lstStyle/>
          <a:p>
            <a:pPr algn="ctr"/>
            <a:r>
              <a:rPr lang="es-CO" sz="1400" dirty="0">
                <a:hlinkClick r:id="rId2" action="ppaction://hlinkfile"/>
              </a:rPr>
              <a:t>DICCIONARIO DE DATOS  </a:t>
            </a:r>
            <a:endParaRPr lang="es-CO" sz="1400" dirty="0"/>
          </a:p>
        </p:txBody>
      </p:sp>
    </p:spTree>
    <p:extLst>
      <p:ext uri="{BB962C8B-B14F-4D97-AF65-F5344CB8AC3E}">
        <p14:creationId xmlns:p14="http://schemas.microsoft.com/office/powerpoint/2010/main" val="381621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9DF0B84-F293-4628-B89D-1F4622DFECE2}"/>
              </a:ext>
            </a:extLst>
          </p:cNvPr>
          <p:cNvSpPr txBox="1"/>
          <p:nvPr/>
        </p:nvSpPr>
        <p:spPr>
          <a:xfrm>
            <a:off x="2286000" y="123679"/>
            <a:ext cx="4572000" cy="707886"/>
          </a:xfrm>
          <a:prstGeom prst="rect">
            <a:avLst/>
          </a:prstGeom>
          <a:noFill/>
        </p:spPr>
        <p:txBody>
          <a:bodyPr wrap="square">
            <a:spAutoFit/>
          </a:bodyPr>
          <a:lstStyle/>
          <a:p>
            <a:pPr algn="ctr"/>
            <a:r>
              <a:rPr lang="es-CO" sz="4000" b="1" dirty="0">
                <a:solidFill>
                  <a:schemeClr val="tx1">
                    <a:lumMod val="75000"/>
                    <a:lumOff val="25000"/>
                  </a:schemeClr>
                </a:solidFill>
              </a:rPr>
              <a:t>NORMALIZACIÓN</a:t>
            </a:r>
            <a:endParaRPr lang="es-CO" sz="4000" dirty="0"/>
          </a:p>
        </p:txBody>
      </p:sp>
      <p:sp>
        <p:nvSpPr>
          <p:cNvPr id="4" name="Rectángulo 3">
            <a:extLst>
              <a:ext uri="{FF2B5EF4-FFF2-40B4-BE49-F238E27FC236}">
                <a16:creationId xmlns:a16="http://schemas.microsoft.com/office/drawing/2014/main" id="{94A65BCD-E6D4-4144-B7D1-7D0C8FFA6564}"/>
              </a:ext>
            </a:extLst>
          </p:cNvPr>
          <p:cNvSpPr/>
          <p:nvPr/>
        </p:nvSpPr>
        <p:spPr>
          <a:xfrm flipV="1">
            <a:off x="3723701" y="1447118"/>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085C4C01-85AB-42ED-9FBF-8C70D0B33681}"/>
              </a:ext>
            </a:extLst>
          </p:cNvPr>
          <p:cNvSpPr txBox="1"/>
          <p:nvPr/>
        </p:nvSpPr>
        <p:spPr>
          <a:xfrm>
            <a:off x="2514599" y="3265407"/>
            <a:ext cx="4114800" cy="307777"/>
          </a:xfrm>
          <a:prstGeom prst="rect">
            <a:avLst/>
          </a:prstGeom>
          <a:noFill/>
        </p:spPr>
        <p:txBody>
          <a:bodyPr wrap="square" rtlCol="0">
            <a:spAutoFit/>
          </a:bodyPr>
          <a:lstStyle/>
          <a:p>
            <a:pPr algn="ctr"/>
            <a:r>
              <a:rPr lang="es-CO" sz="1400" dirty="0">
                <a:hlinkClick r:id="rId2" action="ppaction://hlinkfile"/>
              </a:rPr>
              <a:t>NORMALIZACIÓN</a:t>
            </a:r>
            <a:endParaRPr lang="es-CO" sz="1400" dirty="0"/>
          </a:p>
        </p:txBody>
      </p:sp>
    </p:spTree>
    <p:extLst>
      <p:ext uri="{BB962C8B-B14F-4D97-AF65-F5344CB8AC3E}">
        <p14:creationId xmlns:p14="http://schemas.microsoft.com/office/powerpoint/2010/main" val="367686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9DF0B84-F293-4628-B89D-1F4622DFECE2}"/>
              </a:ext>
            </a:extLst>
          </p:cNvPr>
          <p:cNvSpPr txBox="1"/>
          <p:nvPr/>
        </p:nvSpPr>
        <p:spPr>
          <a:xfrm>
            <a:off x="2286000" y="123679"/>
            <a:ext cx="4572000" cy="1323439"/>
          </a:xfrm>
          <a:prstGeom prst="rect">
            <a:avLst/>
          </a:prstGeom>
          <a:noFill/>
        </p:spPr>
        <p:txBody>
          <a:bodyPr wrap="square">
            <a:spAutoFit/>
          </a:bodyPr>
          <a:lstStyle/>
          <a:p>
            <a:pPr algn="ctr"/>
            <a:r>
              <a:rPr lang="es-CO" sz="4000" b="1" dirty="0">
                <a:solidFill>
                  <a:schemeClr val="tx1">
                    <a:lumMod val="75000"/>
                    <a:lumOff val="25000"/>
                  </a:schemeClr>
                </a:solidFill>
              </a:rPr>
              <a:t>DIAGRAMA DE DISTRIBUCIÓN </a:t>
            </a:r>
            <a:endParaRPr lang="es-CO" sz="4000" dirty="0"/>
          </a:p>
        </p:txBody>
      </p:sp>
      <p:sp>
        <p:nvSpPr>
          <p:cNvPr id="4" name="Rectángulo 3">
            <a:extLst>
              <a:ext uri="{FF2B5EF4-FFF2-40B4-BE49-F238E27FC236}">
                <a16:creationId xmlns:a16="http://schemas.microsoft.com/office/drawing/2014/main" id="{94A65BCD-E6D4-4144-B7D1-7D0C8FFA6564}"/>
              </a:ext>
            </a:extLst>
          </p:cNvPr>
          <p:cNvSpPr/>
          <p:nvPr/>
        </p:nvSpPr>
        <p:spPr>
          <a:xfrm flipV="1">
            <a:off x="3723701" y="1447118"/>
            <a:ext cx="169659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085C4C01-85AB-42ED-9FBF-8C70D0B33681}"/>
              </a:ext>
            </a:extLst>
          </p:cNvPr>
          <p:cNvSpPr txBox="1"/>
          <p:nvPr/>
        </p:nvSpPr>
        <p:spPr>
          <a:xfrm>
            <a:off x="2514599" y="3265407"/>
            <a:ext cx="4114800" cy="307777"/>
          </a:xfrm>
          <a:prstGeom prst="rect">
            <a:avLst/>
          </a:prstGeom>
          <a:noFill/>
        </p:spPr>
        <p:txBody>
          <a:bodyPr wrap="square" rtlCol="0">
            <a:spAutoFit/>
          </a:bodyPr>
          <a:lstStyle/>
          <a:p>
            <a:pPr algn="ctr"/>
            <a:r>
              <a:rPr lang="es-CO" sz="1400" dirty="0">
                <a:hlinkClick r:id="rId2" action="ppaction://hlinkfile"/>
              </a:rPr>
              <a:t>DIAGRAMA DE DISTRIBUCIÓN  </a:t>
            </a:r>
            <a:endParaRPr lang="es-CO" sz="1400" dirty="0"/>
          </a:p>
        </p:txBody>
      </p:sp>
    </p:spTree>
    <p:extLst>
      <p:ext uri="{BB962C8B-B14F-4D97-AF65-F5344CB8AC3E}">
        <p14:creationId xmlns:p14="http://schemas.microsoft.com/office/powerpoint/2010/main" val="319230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FA4CE60-29D3-4221-89B0-A7C687A254A0}"/>
              </a:ext>
            </a:extLst>
          </p:cNvPr>
          <p:cNvSpPr txBox="1"/>
          <p:nvPr/>
        </p:nvSpPr>
        <p:spPr>
          <a:xfrm>
            <a:off x="1259958" y="1002089"/>
            <a:ext cx="6624084" cy="3139321"/>
          </a:xfrm>
          <a:prstGeom prst="rect">
            <a:avLst/>
          </a:prstGeom>
          <a:noFill/>
        </p:spPr>
        <p:txBody>
          <a:bodyPr wrap="square">
            <a:spAutoFit/>
          </a:bodyPr>
          <a:lstStyle/>
          <a:p>
            <a:r>
              <a:rPr lang="es-CO" dirty="0"/>
              <a:t>A raíz de la pandemia, el e-</a:t>
            </a:r>
            <a:r>
              <a:rPr lang="es-CO" dirty="0" err="1"/>
              <a:t>commerce</a:t>
            </a:r>
            <a:r>
              <a:rPr lang="es-CO" dirty="0"/>
              <a:t> se convirtió en una necesidad para los empresarios para poder subsistir y mantener sus negocios con el fin de atender la creciente demanda de consumidores virtuales y minimizar los riesgos y gastos que supone cualquier tienda física.</a:t>
            </a:r>
          </a:p>
          <a:p>
            <a:r>
              <a:rPr lang="es-CO" dirty="0"/>
              <a:t>Según cifras de la firma Nasdaq, se estima que para el año 2040, el 95 % de las compras en el mundo se realizarán de manera ‘online’. Además, para el caso de Colombia, datos de la Cámara Colombiana de Comercio Electrónico (CCCE) revelan que el e-</a:t>
            </a:r>
            <a:r>
              <a:rPr lang="es-CO" dirty="0" err="1"/>
              <a:t>commerce</a:t>
            </a:r>
            <a:r>
              <a:rPr lang="es-CO" dirty="0"/>
              <a:t> presentará indicadores positivos y tendrá un crecimiento del 16 % al cierre de 2021.</a:t>
            </a:r>
          </a:p>
        </p:txBody>
      </p:sp>
    </p:spTree>
    <p:extLst>
      <p:ext uri="{BB962C8B-B14F-4D97-AF65-F5344CB8AC3E}">
        <p14:creationId xmlns:p14="http://schemas.microsoft.com/office/powerpoint/2010/main" val="379464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71491" y="825682"/>
            <a:ext cx="4278974" cy="1200329"/>
          </a:xfrm>
          <a:prstGeom prst="rect">
            <a:avLst/>
          </a:prstGeom>
          <a:noFill/>
        </p:spPr>
        <p:txBody>
          <a:bodyPr wrap="square" rtlCol="0">
            <a:spAutoFit/>
          </a:bodyPr>
          <a:lstStyle/>
          <a:p>
            <a:r>
              <a:rPr lang="es-ES" sz="3600" b="1" dirty="0">
                <a:solidFill>
                  <a:schemeClr val="tx1">
                    <a:lumMod val="75000"/>
                    <a:lumOff val="25000"/>
                  </a:schemeClr>
                </a:solidFill>
              </a:rPr>
              <a:t>PLANTEAMIENTO DEL PROBLEMA BAR</a:t>
            </a: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30" name="Picture 6" descr="Fotos de Hombre pensando caricatura de stock, Hombre pensando caricatura  imágenes libres de derechos | Depositphotos®">
            <a:extLst>
              <a:ext uri="{FF2B5EF4-FFF2-40B4-BE49-F238E27FC236}">
                <a16:creationId xmlns:a16="http://schemas.microsoft.com/office/drawing/2014/main" id="{EADE9286-C2E2-4AFB-836A-136FAF7B7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650" y="0"/>
            <a:ext cx="4359349"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D506DD2A-841F-47E8-A61F-684159D91C9C}"/>
              </a:ext>
            </a:extLst>
          </p:cNvPr>
          <p:cNvPicPr>
            <a:picLocks noChangeAspect="1"/>
          </p:cNvPicPr>
          <p:nvPr/>
        </p:nvPicPr>
        <p:blipFill>
          <a:blip r:embed="rId3"/>
          <a:stretch>
            <a:fillRect/>
          </a:stretch>
        </p:blipFill>
        <p:spPr>
          <a:xfrm>
            <a:off x="8419998" y="0"/>
            <a:ext cx="724001" cy="657317"/>
          </a:xfrm>
          <a:prstGeom prst="rect">
            <a:avLst/>
          </a:prstGeom>
        </p:spPr>
      </p:pic>
    </p:spTree>
    <p:extLst>
      <p:ext uri="{BB962C8B-B14F-4D97-AF65-F5344CB8AC3E}">
        <p14:creationId xmlns:p14="http://schemas.microsoft.com/office/powerpoint/2010/main" val="154056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87F1DFA-E8D3-4645-BE63-753D035151D0}"/>
              </a:ext>
            </a:extLst>
          </p:cNvPr>
          <p:cNvSpPr txBox="1"/>
          <p:nvPr/>
        </p:nvSpPr>
        <p:spPr>
          <a:xfrm>
            <a:off x="818707" y="586591"/>
            <a:ext cx="7506586" cy="4524315"/>
          </a:xfrm>
          <a:prstGeom prst="rect">
            <a:avLst/>
          </a:prstGeom>
          <a:noFill/>
        </p:spPr>
        <p:txBody>
          <a:bodyPr wrap="square" rtlCol="0">
            <a:spAutoFit/>
          </a:bodyPr>
          <a:lstStyle/>
          <a:p>
            <a:r>
              <a:rPr lang="es-CO" dirty="0"/>
              <a:t>El bar </a:t>
            </a:r>
            <a:r>
              <a:rPr lang="es-CO" dirty="0" err="1"/>
              <a:t>Star</a:t>
            </a:r>
            <a:r>
              <a:rPr lang="es-CO" dirty="0"/>
              <a:t> </a:t>
            </a:r>
            <a:r>
              <a:rPr lang="es-CO" dirty="0" err="1"/>
              <a:t>Wars</a:t>
            </a:r>
            <a:r>
              <a:rPr lang="es-CO" dirty="0"/>
              <a:t> ubicado en el centro Comercial Unisur, local 017 en la  </a:t>
            </a:r>
            <a:r>
              <a:rPr lang="es-CO" dirty="0" err="1"/>
              <a:t>Cra</a:t>
            </a:r>
            <a:r>
              <a:rPr lang="es-CO" dirty="0"/>
              <a:t> 4 # 28 – 10 San Mateo, Soacha, es un bar con una temática basada en la película de acción </a:t>
            </a:r>
            <a:r>
              <a:rPr lang="es-CO" dirty="0" err="1"/>
              <a:t>Star</a:t>
            </a:r>
            <a:r>
              <a:rPr lang="es-CO" dirty="0"/>
              <a:t> </a:t>
            </a:r>
            <a:r>
              <a:rPr lang="es-CO" dirty="0" err="1"/>
              <a:t>Wars</a:t>
            </a:r>
            <a:r>
              <a:rPr lang="es-CO" dirty="0"/>
              <a:t>, de allí sale el nombre, en esta empresa se venden productos como comidas rápidas y especiales, diferentes cocteles y todo el servicio de tragos.  En este bar se puede disfrutar de dos ambientes diferentes de música ya que cuanta con dos pisos en donde se puede disfrutar de música diferente. </a:t>
            </a:r>
          </a:p>
          <a:p>
            <a:endParaRPr lang="es-CO" dirty="0"/>
          </a:p>
          <a:p>
            <a:r>
              <a:rPr lang="es-CO" dirty="0"/>
              <a:t>En el bar se manejan procesos como la dirección, el marketing, la contabilidad y las finanzas que son manejadas por el dueño, la parte de reporte de ventas y administrativa, la maneja el administrador del bar, al recepción, toma de pedidos en manejada por los meseros, la realización de pedidos es manejada por ayudante del administrador y por el administrador y por ultimo la gestión de compra, contratación y tics, es manejado por el dueño en colaboración de administrador. </a:t>
            </a:r>
          </a:p>
          <a:p>
            <a:endParaRPr lang="es-CO" dirty="0"/>
          </a:p>
        </p:txBody>
      </p:sp>
    </p:spTree>
    <p:extLst>
      <p:ext uri="{BB962C8B-B14F-4D97-AF65-F5344CB8AC3E}">
        <p14:creationId xmlns:p14="http://schemas.microsoft.com/office/powerpoint/2010/main" val="143920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64206A-7654-4A6B-A5A9-DCE5762B8B47}"/>
              </a:ext>
            </a:extLst>
          </p:cNvPr>
          <p:cNvSpPr txBox="1"/>
          <p:nvPr/>
        </p:nvSpPr>
        <p:spPr>
          <a:xfrm>
            <a:off x="946297" y="1556087"/>
            <a:ext cx="7251405" cy="2031325"/>
          </a:xfrm>
          <a:prstGeom prst="rect">
            <a:avLst/>
          </a:prstGeom>
          <a:noFill/>
        </p:spPr>
        <p:txBody>
          <a:bodyPr wrap="square" rtlCol="0">
            <a:spAutoFit/>
          </a:bodyPr>
          <a:lstStyle/>
          <a:p>
            <a:r>
              <a:rPr lang="es-ES" dirty="0"/>
              <a:t>El levantamiento de información, se realizo con entrevistas a cada uno de los colaboradores del bar, para poder obtener información de las funciones generales de cada uno  y así tener claras las funciones que cumplen en los procesos, adicional de tener contacto con el dueño del bar para saber como maneja la parte de control de stock de productos y las ventas que realiza en el bar, y como saca el registro de las mismas para así tener en claro que va a manejar el sistema y como lo va a manejar.</a:t>
            </a:r>
            <a:endParaRPr lang="es-CO" dirty="0"/>
          </a:p>
        </p:txBody>
      </p:sp>
    </p:spTree>
    <p:extLst>
      <p:ext uri="{BB962C8B-B14F-4D97-AF65-F5344CB8AC3E}">
        <p14:creationId xmlns:p14="http://schemas.microsoft.com/office/powerpoint/2010/main" val="338903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71491" y="825682"/>
            <a:ext cx="4278974" cy="1754326"/>
          </a:xfrm>
          <a:prstGeom prst="rect">
            <a:avLst/>
          </a:prstGeom>
          <a:noFill/>
        </p:spPr>
        <p:txBody>
          <a:bodyPr wrap="square" rtlCol="0">
            <a:spAutoFit/>
          </a:bodyPr>
          <a:lstStyle/>
          <a:p>
            <a:r>
              <a:rPr lang="es-ES" sz="3600" b="1" dirty="0">
                <a:solidFill>
                  <a:schemeClr val="tx1">
                    <a:lumMod val="75000"/>
                    <a:lumOff val="25000"/>
                  </a:schemeClr>
                </a:solidFill>
              </a:rPr>
              <a:t>PLANTEAMIENTO DEL PROBLEMA PROYECTO</a:t>
            </a: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30" name="Picture 6" descr="Fotos de Hombre pensando caricatura de stock, Hombre pensando caricatura  imágenes libres de derechos | Depositphotos®">
            <a:extLst>
              <a:ext uri="{FF2B5EF4-FFF2-40B4-BE49-F238E27FC236}">
                <a16:creationId xmlns:a16="http://schemas.microsoft.com/office/drawing/2014/main" id="{EADE9286-C2E2-4AFB-836A-136FAF7B7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650" y="0"/>
            <a:ext cx="4359349"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D506DD2A-841F-47E8-A61F-684159D91C9C}"/>
              </a:ext>
            </a:extLst>
          </p:cNvPr>
          <p:cNvPicPr>
            <a:picLocks noChangeAspect="1"/>
          </p:cNvPicPr>
          <p:nvPr/>
        </p:nvPicPr>
        <p:blipFill>
          <a:blip r:embed="rId3"/>
          <a:stretch>
            <a:fillRect/>
          </a:stretch>
        </p:blipFill>
        <p:spPr>
          <a:xfrm>
            <a:off x="8419998" y="0"/>
            <a:ext cx="724001" cy="657317"/>
          </a:xfrm>
          <a:prstGeom prst="rect">
            <a:avLst/>
          </a:prstGeom>
        </p:spPr>
      </p:pic>
    </p:spTree>
    <p:extLst>
      <p:ext uri="{BB962C8B-B14F-4D97-AF65-F5344CB8AC3E}">
        <p14:creationId xmlns:p14="http://schemas.microsoft.com/office/powerpoint/2010/main" val="126722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7356</TotalTime>
  <Words>1869</Words>
  <Application>Microsoft Office PowerPoint</Application>
  <PresentationFormat>Presentación en pantalla (16:9)</PresentationFormat>
  <Paragraphs>107</Paragraphs>
  <Slides>45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45</vt:i4>
      </vt:variant>
    </vt:vector>
  </HeadingPairs>
  <TitlesOfParts>
    <vt:vector size="4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TATANDESIGN🚲 RAMOS</cp:lastModifiedBy>
  <cp:revision>42</cp:revision>
  <dcterms:created xsi:type="dcterms:W3CDTF">2019-11-27T03:16:21Z</dcterms:created>
  <dcterms:modified xsi:type="dcterms:W3CDTF">2022-05-14T16:56:55Z</dcterms:modified>
</cp:coreProperties>
</file>