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1" r:id="rId6"/>
    <p:sldId id="299" r:id="rId7"/>
    <p:sldId id="300" r:id="rId8"/>
    <p:sldId id="301" r:id="rId9"/>
    <p:sldId id="302" r:id="rId10"/>
    <p:sldId id="303" r:id="rId11"/>
    <p:sldId id="304" r:id="rId12"/>
    <p:sldId id="305" r:id="rId13"/>
    <p:sldId id="306" r:id="rId14"/>
    <p:sldId id="307" r:id="rId15"/>
    <p:sldId id="308" r:id="rId16"/>
    <p:sldId id="262" r:id="rId17"/>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snapToObjects="1">
      <p:cViewPr varScale="1">
        <p:scale>
          <a:sx n="91" d="100"/>
          <a:sy n="91" d="100"/>
        </p:scale>
        <p:origin x="780"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15/05/2022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15/05/2022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15/05/2022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15/05/2022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15/05/2022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4572001" y="1019508"/>
            <a:ext cx="3489340" cy="1323439"/>
          </a:xfrm>
          <a:prstGeom prst="rect">
            <a:avLst/>
          </a:prstGeom>
          <a:noFill/>
        </p:spPr>
        <p:txBody>
          <a:bodyPr wrap="square" rtlCol="0">
            <a:spAutoFit/>
          </a:bodyPr>
          <a:lstStyle/>
          <a:p>
            <a:pPr algn="ctr"/>
            <a:r>
              <a:rPr lang="es-ES" sz="4000" b="1" dirty="0">
                <a:solidFill>
                  <a:schemeClr val="tx1">
                    <a:lumMod val="75000"/>
                    <a:lumOff val="25000"/>
                  </a:schemeClr>
                </a:solidFill>
              </a:rPr>
              <a:t>Marco Metodológico</a:t>
            </a:r>
          </a:p>
        </p:txBody>
      </p:sp>
      <p:sp>
        <p:nvSpPr>
          <p:cNvPr id="2" name="CuadroTexto 1">
            <a:extLst>
              <a:ext uri="{FF2B5EF4-FFF2-40B4-BE49-F238E27FC236}">
                <a16:creationId xmlns:a16="http://schemas.microsoft.com/office/drawing/2014/main" id="{BFFD2D37-CBEA-4F03-8B47-B968CD3F35E8}"/>
              </a:ext>
            </a:extLst>
          </p:cNvPr>
          <p:cNvSpPr txBox="1"/>
          <p:nvPr/>
        </p:nvSpPr>
        <p:spPr>
          <a:xfrm>
            <a:off x="691116" y="2800553"/>
            <a:ext cx="4029739" cy="1323439"/>
          </a:xfrm>
          <a:prstGeom prst="rect">
            <a:avLst/>
          </a:prstGeom>
          <a:noFill/>
        </p:spPr>
        <p:txBody>
          <a:bodyPr wrap="square" rtlCol="0">
            <a:spAutoFit/>
          </a:bodyPr>
          <a:lstStyle/>
          <a:p>
            <a:pPr marL="529200" lvl="1"/>
            <a:r>
              <a:rPr lang="es-CO" sz="1600" dirty="0">
                <a:solidFill>
                  <a:schemeClr val="tx1">
                    <a:lumMod val="50000"/>
                    <a:lumOff val="50000"/>
                  </a:schemeClr>
                </a:solidFill>
              </a:rPr>
              <a:t>JULIETH STEPHANY CASTRO OLIVARES</a:t>
            </a:r>
          </a:p>
          <a:p>
            <a:pPr marL="529200" lvl="1"/>
            <a:r>
              <a:rPr lang="es-CO" sz="1600" dirty="0">
                <a:solidFill>
                  <a:schemeClr val="tx1">
                    <a:lumMod val="50000"/>
                    <a:lumOff val="50000"/>
                  </a:schemeClr>
                </a:solidFill>
              </a:rPr>
              <a:t>MARIA ESTEFANIA LOZANO ALVAREZ</a:t>
            </a:r>
          </a:p>
          <a:p>
            <a:pPr marL="529200" lvl="1"/>
            <a:r>
              <a:rPr lang="es-CO" sz="1600" dirty="0">
                <a:solidFill>
                  <a:schemeClr val="tx1">
                    <a:lumMod val="50000"/>
                    <a:lumOff val="50000"/>
                  </a:schemeClr>
                </a:solidFill>
              </a:rPr>
              <a:t>JONATHAN ESTILL HERRERA RAMOS</a:t>
            </a:r>
          </a:p>
          <a:p>
            <a:pPr marL="529200" lvl="1"/>
            <a:r>
              <a:rPr lang="es-CO" sz="1600" dirty="0">
                <a:solidFill>
                  <a:schemeClr val="tx1">
                    <a:lumMod val="50000"/>
                    <a:lumOff val="50000"/>
                  </a:schemeClr>
                </a:solidFill>
              </a:rPr>
              <a:t>JUAN CAMILO PUENTES OBANDO </a:t>
            </a:r>
          </a:p>
          <a:p>
            <a:pPr marL="529200" lvl="1"/>
            <a:r>
              <a:rPr lang="es-CO" sz="1600" dirty="0">
                <a:solidFill>
                  <a:schemeClr val="tx1">
                    <a:lumMod val="50000"/>
                    <a:lumOff val="50000"/>
                  </a:schemeClr>
                </a:solidFill>
              </a:rPr>
              <a:t>JAIR FELIPE SANTIAGO DOMINGUEZ</a:t>
            </a:r>
          </a:p>
        </p:txBody>
      </p:sp>
      <p:pic>
        <p:nvPicPr>
          <p:cNvPr id="4" name="Imagen 3">
            <a:extLst>
              <a:ext uri="{FF2B5EF4-FFF2-40B4-BE49-F238E27FC236}">
                <a16:creationId xmlns:a16="http://schemas.microsoft.com/office/drawing/2014/main" id="{242064E1-4965-4EDF-9E09-7ADDCECECF3A}"/>
              </a:ext>
            </a:extLst>
          </p:cNvPr>
          <p:cNvPicPr>
            <a:picLocks noChangeAspect="1"/>
          </p:cNvPicPr>
          <p:nvPr/>
        </p:nvPicPr>
        <p:blipFill>
          <a:blip r:embed="rId2"/>
          <a:stretch>
            <a:fillRect/>
          </a:stretch>
        </p:blipFill>
        <p:spPr>
          <a:xfrm>
            <a:off x="5002925" y="3605389"/>
            <a:ext cx="1723696" cy="613196"/>
          </a:xfrm>
          <a:prstGeom prst="rect">
            <a:avLst/>
          </a:prstGeom>
        </p:spPr>
      </p:pic>
    </p:spTree>
    <p:extLst>
      <p:ext uri="{BB962C8B-B14F-4D97-AF65-F5344CB8AC3E}">
        <p14:creationId xmlns:p14="http://schemas.microsoft.com/office/powerpoint/2010/main" val="43288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B30AB63-42C3-4D21-AFD1-9629EA4798C3}"/>
              </a:ext>
            </a:extLst>
          </p:cNvPr>
          <p:cNvSpPr txBox="1"/>
          <p:nvPr/>
        </p:nvSpPr>
        <p:spPr>
          <a:xfrm>
            <a:off x="2286000" y="863143"/>
            <a:ext cx="4572000" cy="2585323"/>
          </a:xfrm>
          <a:prstGeom prst="rect">
            <a:avLst/>
          </a:prstGeom>
          <a:noFill/>
        </p:spPr>
        <p:txBody>
          <a:bodyPr wrap="square">
            <a:spAutoFit/>
          </a:bodyPr>
          <a:lstStyle/>
          <a:p>
            <a:pPr algn="ctr"/>
            <a:r>
              <a:rPr lang="es-CO" sz="5400" b="1" dirty="0">
                <a:solidFill>
                  <a:schemeClr val="tx1">
                    <a:lumMod val="75000"/>
                    <a:lumOff val="25000"/>
                  </a:schemeClr>
                </a:solidFill>
              </a:rPr>
              <a:t>OBJETIVOS ESPECIFICOS PROYECTO</a:t>
            </a:r>
          </a:p>
        </p:txBody>
      </p:sp>
      <p:sp>
        <p:nvSpPr>
          <p:cNvPr id="4" name="Rectángulo 3">
            <a:extLst>
              <a:ext uri="{FF2B5EF4-FFF2-40B4-BE49-F238E27FC236}">
                <a16:creationId xmlns:a16="http://schemas.microsoft.com/office/drawing/2014/main" id="{52D58807-1E3B-4B26-887C-9551FD997249}"/>
              </a:ext>
            </a:extLst>
          </p:cNvPr>
          <p:cNvSpPr/>
          <p:nvPr/>
        </p:nvSpPr>
        <p:spPr>
          <a:xfrm flipV="1">
            <a:off x="3723699" y="2571750"/>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0770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CD34B3D-03B3-4613-B324-D27A8CC2BF3E}"/>
              </a:ext>
            </a:extLst>
          </p:cNvPr>
          <p:cNvSpPr txBox="1"/>
          <p:nvPr/>
        </p:nvSpPr>
        <p:spPr>
          <a:xfrm>
            <a:off x="1545937" y="660164"/>
            <a:ext cx="6241312" cy="3970318"/>
          </a:xfrm>
          <a:prstGeom prst="rect">
            <a:avLst/>
          </a:prstGeom>
          <a:noFill/>
        </p:spPr>
        <p:txBody>
          <a:bodyPr wrap="square">
            <a:spAutoFit/>
          </a:bodyPr>
          <a:lstStyle/>
          <a:p>
            <a:pPr marL="0" indent="0">
              <a:buNone/>
            </a:pPr>
            <a:r>
              <a:rPr lang="es-ES" dirty="0"/>
              <a:t>Identificar la necesidad de cada uno de los clientes y sus diferentes requerimientos funcional y no funcionales según lo requieran. </a:t>
            </a:r>
          </a:p>
          <a:p>
            <a:pPr marL="0" indent="0">
              <a:buNone/>
            </a:pPr>
            <a:endParaRPr lang="es-ES" dirty="0"/>
          </a:p>
          <a:p>
            <a:pPr marL="0" indent="0">
              <a:buNone/>
            </a:pPr>
            <a:r>
              <a:rPr lang="es-ES" dirty="0"/>
              <a:t>Proponer diferentes propuestas hasta llegar a la más acorde para cada uno de los clientes.</a:t>
            </a:r>
          </a:p>
          <a:p>
            <a:pPr marL="0" indent="0">
              <a:buNone/>
            </a:pPr>
            <a:endParaRPr lang="es-ES" dirty="0"/>
          </a:p>
          <a:p>
            <a:pPr marL="0" indent="0">
              <a:buNone/>
            </a:pPr>
            <a:r>
              <a:rPr lang="es-ES" dirty="0"/>
              <a:t>Desarrollar  el sistema de información, mostrando con un plazo establecido como se avanza en el proyecto y cuando será la entrega final del mismo. </a:t>
            </a:r>
          </a:p>
          <a:p>
            <a:pPr marL="0" indent="0">
              <a:buNone/>
            </a:pPr>
            <a:endParaRPr lang="es-ES" dirty="0"/>
          </a:p>
          <a:p>
            <a:pPr marL="0" indent="0">
              <a:buNone/>
            </a:pPr>
            <a:r>
              <a:rPr lang="es-ES" dirty="0"/>
              <a:t>Detallar el manual de uso para la implementación del sistema para cada uno de nuestros clientes.</a:t>
            </a:r>
          </a:p>
          <a:p>
            <a:pPr marL="0" indent="0">
              <a:buNone/>
            </a:pPr>
            <a:endParaRPr lang="es-ES" dirty="0"/>
          </a:p>
        </p:txBody>
      </p:sp>
    </p:spTree>
    <p:extLst>
      <p:ext uri="{BB962C8B-B14F-4D97-AF65-F5344CB8AC3E}">
        <p14:creationId xmlns:p14="http://schemas.microsoft.com/office/powerpoint/2010/main" val="404061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04E7FAF-8E04-4A1C-99FC-72EC09AABACB}"/>
              </a:ext>
            </a:extLst>
          </p:cNvPr>
          <p:cNvSpPr txBox="1"/>
          <p:nvPr/>
        </p:nvSpPr>
        <p:spPr>
          <a:xfrm>
            <a:off x="2286000" y="1648420"/>
            <a:ext cx="4572000" cy="1754326"/>
          </a:xfrm>
          <a:prstGeom prst="rect">
            <a:avLst/>
          </a:prstGeom>
          <a:noFill/>
        </p:spPr>
        <p:txBody>
          <a:bodyPr wrap="square">
            <a:spAutoFit/>
          </a:bodyPr>
          <a:lstStyle/>
          <a:p>
            <a:pPr algn="ctr"/>
            <a:r>
              <a:rPr lang="es-CO" sz="5400" b="1" dirty="0">
                <a:solidFill>
                  <a:schemeClr val="tx1">
                    <a:lumMod val="75000"/>
                    <a:lumOff val="25000"/>
                  </a:schemeClr>
                </a:solidFill>
              </a:rPr>
              <a:t>JUSTIFICACION PROYECTO </a:t>
            </a:r>
          </a:p>
        </p:txBody>
      </p:sp>
      <p:sp>
        <p:nvSpPr>
          <p:cNvPr id="6" name="Rectángulo 5">
            <a:extLst>
              <a:ext uri="{FF2B5EF4-FFF2-40B4-BE49-F238E27FC236}">
                <a16:creationId xmlns:a16="http://schemas.microsoft.com/office/drawing/2014/main" id="{19036021-E9CB-4217-A471-3AE44225EEF1}"/>
              </a:ext>
            </a:extLst>
          </p:cNvPr>
          <p:cNvSpPr/>
          <p:nvPr/>
        </p:nvSpPr>
        <p:spPr>
          <a:xfrm flipV="1">
            <a:off x="3723699" y="2571750"/>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6688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84C8E46-C353-41D3-9E24-384EBF7B35F7}"/>
              </a:ext>
            </a:extLst>
          </p:cNvPr>
          <p:cNvSpPr txBox="1"/>
          <p:nvPr/>
        </p:nvSpPr>
        <p:spPr>
          <a:xfrm>
            <a:off x="810732" y="982254"/>
            <a:ext cx="7522535" cy="2862322"/>
          </a:xfrm>
          <a:prstGeom prst="rect">
            <a:avLst/>
          </a:prstGeom>
          <a:noFill/>
        </p:spPr>
        <p:txBody>
          <a:bodyPr wrap="square" rtlCol="0">
            <a:spAutoFit/>
          </a:bodyPr>
          <a:lstStyle/>
          <a:p>
            <a:r>
              <a:rPr lang="es-CO" dirty="0"/>
              <a:t>Nuestro proyecto esta basado en dar a conocer e implementar las TICS sin importa el negocio y abriendo la posibilidad a cada cliente por mas pequeño que parezca por que para nosotros como equipo de trabajo, es importante hacer crecer el uso de las TICS y su implementación.</a:t>
            </a:r>
          </a:p>
          <a:p>
            <a:endParaRPr lang="es-CO" dirty="0"/>
          </a:p>
          <a:p>
            <a:r>
              <a:rPr lang="es-CO" dirty="0"/>
              <a:t>Crear sistemas de información,  según los cada uno de nuestros clientes y  optimizar recursos  al  detallar cada una de las fases que tiene la creación del sistema de información. </a:t>
            </a:r>
          </a:p>
          <a:p>
            <a:endParaRPr lang="es-CO" dirty="0"/>
          </a:p>
          <a:p>
            <a:endParaRPr lang="es-CO" dirty="0"/>
          </a:p>
        </p:txBody>
      </p:sp>
    </p:spTree>
    <p:extLst>
      <p:ext uri="{BB962C8B-B14F-4D97-AF65-F5344CB8AC3E}">
        <p14:creationId xmlns:p14="http://schemas.microsoft.com/office/powerpoint/2010/main" val="41983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3B4B7DB-6794-4AC7-BCD7-AABECF931344}"/>
              </a:ext>
            </a:extLst>
          </p:cNvPr>
          <p:cNvSpPr txBox="1"/>
          <p:nvPr/>
        </p:nvSpPr>
        <p:spPr>
          <a:xfrm>
            <a:off x="2286000" y="983586"/>
            <a:ext cx="4572000" cy="1754326"/>
          </a:xfrm>
          <a:prstGeom prst="rect">
            <a:avLst/>
          </a:prstGeom>
          <a:noFill/>
        </p:spPr>
        <p:txBody>
          <a:bodyPr wrap="square">
            <a:spAutoFit/>
          </a:bodyPr>
          <a:lstStyle/>
          <a:p>
            <a:pPr algn="ctr"/>
            <a:r>
              <a:rPr lang="es-CO" sz="5400" b="1" dirty="0">
                <a:solidFill>
                  <a:schemeClr val="tx1">
                    <a:lumMod val="75000"/>
                    <a:lumOff val="25000"/>
                  </a:schemeClr>
                </a:solidFill>
              </a:rPr>
              <a:t>ALCANCE PROYECTO </a:t>
            </a:r>
            <a:endParaRPr lang="es-CO" sz="5400" dirty="0"/>
          </a:p>
        </p:txBody>
      </p:sp>
      <p:sp>
        <p:nvSpPr>
          <p:cNvPr id="4" name="Rectángulo 3">
            <a:extLst>
              <a:ext uri="{FF2B5EF4-FFF2-40B4-BE49-F238E27FC236}">
                <a16:creationId xmlns:a16="http://schemas.microsoft.com/office/drawing/2014/main" id="{69AF59A2-A776-4D50-8CBF-888EF0BEB652}"/>
              </a:ext>
            </a:extLst>
          </p:cNvPr>
          <p:cNvSpPr/>
          <p:nvPr/>
        </p:nvSpPr>
        <p:spPr>
          <a:xfrm flipV="1">
            <a:off x="3723700" y="1861197"/>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6994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F30B6D1-D1FF-4BCF-A172-C56E52EB41AE}"/>
              </a:ext>
            </a:extLst>
          </p:cNvPr>
          <p:cNvSpPr txBox="1"/>
          <p:nvPr/>
        </p:nvSpPr>
        <p:spPr>
          <a:xfrm>
            <a:off x="776177" y="725090"/>
            <a:ext cx="7591646" cy="3693319"/>
          </a:xfrm>
          <a:prstGeom prst="rect">
            <a:avLst/>
          </a:prstGeom>
          <a:noFill/>
        </p:spPr>
        <p:txBody>
          <a:bodyPr wrap="square">
            <a:spAutoFit/>
          </a:bodyPr>
          <a:lstStyle/>
          <a:p>
            <a:r>
              <a:rPr lang="es-CO" dirty="0"/>
              <a:t>El proyecto busca que cada uno de nuestros clientes pueda implementar un sistema de información en donde se optimicen sus procesos con el uso de las TICS, y así dar a conocer la importancia de utilizar este tipo de tecnologías en sus negocios. </a:t>
            </a:r>
          </a:p>
          <a:p>
            <a:endParaRPr lang="es-CO" dirty="0"/>
          </a:p>
          <a:p>
            <a:r>
              <a:rPr lang="es-CO" dirty="0"/>
              <a:t>El proyecto no solo busca el nicho de los bares, si no también como ya se ha mencionado antes desde un negocio de tienda de barrio, un emprendimiento hasta una gran empresa podrá utilizar y optimizar sus procesos con el uso de los servicios que ofrece nuestro equipo de trabajo.</a:t>
            </a:r>
          </a:p>
          <a:p>
            <a:endParaRPr lang="es-CO" dirty="0"/>
          </a:p>
          <a:p>
            <a:r>
              <a:rPr lang="es-CO" dirty="0"/>
              <a:t>La realización de los diferentes sistemas de información serán muy intuitivos y fáciles de utilizar para nuestros clientes, eso nos dará la diferencia con nuestra competencia. </a:t>
            </a:r>
          </a:p>
        </p:txBody>
      </p:sp>
    </p:spTree>
    <p:extLst>
      <p:ext uri="{BB962C8B-B14F-4D97-AF65-F5344CB8AC3E}">
        <p14:creationId xmlns:p14="http://schemas.microsoft.com/office/powerpoint/2010/main" val="25452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523220"/>
          </a:xfrm>
          <a:prstGeom prst="rect">
            <a:avLst/>
          </a:prstGeom>
          <a:noFill/>
        </p:spPr>
        <p:txBody>
          <a:bodyPr wrap="square" rtlCol="0">
            <a:spAutoFit/>
          </a:bodyPr>
          <a:lstStyle/>
          <a:p>
            <a:pPr algn="r"/>
            <a:r>
              <a:rPr lang="es-ES" sz="2800" b="1" dirty="0">
                <a:solidFill>
                  <a:schemeClr val="tx1">
                    <a:lumMod val="75000"/>
                    <a:lumOff val="25000"/>
                  </a:schemeClr>
                </a:solidFill>
              </a:rPr>
              <a:t>CONTENIDO</a:t>
            </a:r>
          </a:p>
        </p:txBody>
      </p:sp>
      <p:sp>
        <p:nvSpPr>
          <p:cNvPr id="2" name="CuadroTexto 1">
            <a:extLst>
              <a:ext uri="{FF2B5EF4-FFF2-40B4-BE49-F238E27FC236}">
                <a16:creationId xmlns:a16="http://schemas.microsoft.com/office/drawing/2014/main" id="{57FF61C1-D73D-47B1-8753-9844C73CC0D0}"/>
              </a:ext>
            </a:extLst>
          </p:cNvPr>
          <p:cNvSpPr txBox="1"/>
          <p:nvPr/>
        </p:nvSpPr>
        <p:spPr>
          <a:xfrm>
            <a:off x="1679089" y="1771531"/>
            <a:ext cx="4486939" cy="1600438"/>
          </a:xfrm>
          <a:prstGeom prst="rect">
            <a:avLst/>
          </a:prstGeom>
          <a:noFill/>
        </p:spPr>
        <p:txBody>
          <a:bodyPr wrap="square" rtlCol="0">
            <a:spAutoFit/>
          </a:bodyPr>
          <a:lstStyle/>
          <a:p>
            <a:pPr marL="285750" indent="-285750">
              <a:buFont typeface="Arial" panose="020B0604020202020204" pitchFamily="34" charset="0"/>
              <a:buChar char="•"/>
            </a:pPr>
            <a:r>
              <a:rPr lang="es-CO" sz="1600" dirty="0">
                <a:solidFill>
                  <a:schemeClr val="tx1">
                    <a:lumMod val="50000"/>
                    <a:lumOff val="50000"/>
                  </a:schemeClr>
                </a:solidFill>
              </a:rPr>
              <a:t>RESUMEN</a:t>
            </a:r>
          </a:p>
          <a:p>
            <a:pPr marL="285750" indent="-285750">
              <a:buFont typeface="Arial" panose="020B0604020202020204" pitchFamily="34" charset="0"/>
              <a:buChar char="•"/>
            </a:pPr>
            <a:r>
              <a:rPr lang="es-CO" sz="1600" dirty="0">
                <a:solidFill>
                  <a:schemeClr val="tx1">
                    <a:lumMod val="50000"/>
                    <a:lumOff val="50000"/>
                  </a:schemeClr>
                </a:solidFill>
              </a:rPr>
              <a:t>PLANTEAMIENTO DEL PROBLEMA</a:t>
            </a:r>
          </a:p>
          <a:p>
            <a:pPr marL="285750" indent="-285750">
              <a:buFont typeface="Arial" panose="020B0604020202020204" pitchFamily="34" charset="0"/>
              <a:buChar char="•"/>
            </a:pPr>
            <a:r>
              <a:rPr lang="es-CO" sz="1600" dirty="0">
                <a:solidFill>
                  <a:schemeClr val="tx1">
                    <a:lumMod val="50000"/>
                    <a:lumOff val="50000"/>
                  </a:schemeClr>
                </a:solidFill>
              </a:rPr>
              <a:t>OBJETIVOS</a:t>
            </a:r>
          </a:p>
          <a:p>
            <a:pPr marL="285750" indent="-285750">
              <a:buFont typeface="Arial" panose="020B0604020202020204" pitchFamily="34" charset="0"/>
              <a:buChar char="•"/>
            </a:pPr>
            <a:r>
              <a:rPr lang="es-CO" sz="1600" dirty="0">
                <a:solidFill>
                  <a:schemeClr val="tx1">
                    <a:lumMod val="50000"/>
                    <a:lumOff val="50000"/>
                  </a:schemeClr>
                </a:solidFill>
              </a:rPr>
              <a:t>JUSTIFICACION</a:t>
            </a:r>
          </a:p>
          <a:p>
            <a:pPr marL="285750" indent="-285750">
              <a:buFont typeface="Arial" panose="020B0604020202020204" pitchFamily="34" charset="0"/>
              <a:buChar char="•"/>
            </a:pPr>
            <a:r>
              <a:rPr lang="es-CO" sz="1600" dirty="0">
                <a:solidFill>
                  <a:schemeClr val="tx1">
                    <a:lumMod val="50000"/>
                    <a:lumOff val="50000"/>
                  </a:schemeClr>
                </a:solidFill>
              </a:rPr>
              <a:t>ALCANCE</a:t>
            </a:r>
          </a:p>
          <a:p>
            <a:endParaRPr lang="es-CO" dirty="0"/>
          </a:p>
        </p:txBody>
      </p:sp>
    </p:spTree>
    <p:extLst>
      <p:ext uri="{BB962C8B-B14F-4D97-AF65-F5344CB8AC3E}">
        <p14:creationId xmlns:p14="http://schemas.microsoft.com/office/powerpoint/2010/main" val="308326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668773" y="1638552"/>
            <a:ext cx="3213386" cy="923330"/>
          </a:xfrm>
          <a:prstGeom prst="rect">
            <a:avLst/>
          </a:prstGeom>
          <a:noFill/>
        </p:spPr>
        <p:txBody>
          <a:bodyPr wrap="square" rtlCol="0">
            <a:spAutoFit/>
          </a:bodyPr>
          <a:lstStyle/>
          <a:p>
            <a:r>
              <a:rPr lang="es-ES" sz="5400" b="1" dirty="0">
                <a:solidFill>
                  <a:schemeClr val="tx1">
                    <a:lumMod val="75000"/>
                    <a:lumOff val="25000"/>
                  </a:schemeClr>
                </a:solidFill>
              </a:rPr>
              <a:t>RESUMEN</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8758" y="342186"/>
            <a:ext cx="7826483" cy="4801314"/>
          </a:xfrm>
          <a:prstGeom prst="rect">
            <a:avLst/>
          </a:prstGeom>
          <a:noFill/>
        </p:spPr>
        <p:txBody>
          <a:bodyPr wrap="square" rtlCol="0">
            <a:spAutoFit/>
          </a:bodyPr>
          <a:lstStyle/>
          <a:p>
            <a:r>
              <a:rPr lang="es-CO" dirty="0">
                <a:solidFill>
                  <a:schemeClr val="tx1">
                    <a:lumMod val="75000"/>
                    <a:lumOff val="25000"/>
                  </a:schemeClr>
                </a:solidFill>
              </a:rPr>
              <a:t>JINRO ONLINE SHOPPING, es una plataforma online que nace de las siguientes preguntas: ¿Por qué quiero crear una tienda online en este momento? ¿Cuáles son las ventajas para mi negocio? ¿Qué quiero conseguir creando una plataforma online de ventas? ¿Cómo saber si va a tener éxito la creación de esta plataforma de ventas online?.</a:t>
            </a:r>
          </a:p>
          <a:p>
            <a:endParaRPr lang="es-CO" dirty="0">
              <a:solidFill>
                <a:schemeClr val="tx1">
                  <a:lumMod val="75000"/>
                  <a:lumOff val="25000"/>
                </a:schemeClr>
              </a:solidFill>
            </a:endParaRPr>
          </a:p>
          <a:p>
            <a:r>
              <a:rPr lang="es-CO" dirty="0">
                <a:solidFill>
                  <a:schemeClr val="tx1">
                    <a:lumMod val="75000"/>
                    <a:lumOff val="25000"/>
                  </a:schemeClr>
                </a:solidFill>
              </a:rPr>
              <a:t>Ahora bien, en la investigación que se ha realizado dentro del sector de los bares hemos podido evidenciar que aunque si hay varias tiendas online en donde se pueden vender productos para ser consumidos a domicilio, no son tiendas muy intuitivas en donde el usuario entienda el paso a paso de como poder llegar a adquirir lo que desee. </a:t>
            </a:r>
          </a:p>
          <a:p>
            <a:endParaRPr lang="es-CO" dirty="0">
              <a:solidFill>
                <a:schemeClr val="tx1">
                  <a:lumMod val="75000"/>
                  <a:lumOff val="25000"/>
                </a:schemeClr>
              </a:solidFill>
            </a:endParaRPr>
          </a:p>
          <a:p>
            <a:r>
              <a:rPr lang="es-CO" dirty="0">
                <a:solidFill>
                  <a:schemeClr val="tx1">
                    <a:lumMod val="75000"/>
                    <a:lumOff val="25000"/>
                  </a:schemeClr>
                </a:solidFill>
              </a:rPr>
              <a:t>Es por esto que vemos en la creación de la TO (Tienda Online), la oportunidad de crear algo que mejore estas problemáticas, en su uso que guie al usuario de una forma mas intuitiva para que pase de ser un visitante a un cliente potencial por la facilidad de compra que tenemos en la TO. </a:t>
            </a:r>
            <a:endParaRPr lang="es-ES" dirty="0">
              <a:solidFill>
                <a:schemeClr val="tx1">
                  <a:lumMod val="75000"/>
                  <a:lumOff val="25000"/>
                </a:schemeClr>
              </a:solidFill>
            </a:endParaRPr>
          </a:p>
          <a:p>
            <a:endParaRPr lang="es-CO" dirty="0">
              <a:solidFill>
                <a:schemeClr val="tx1">
                  <a:lumMod val="75000"/>
                  <a:lumOff val="25000"/>
                </a:schemeClr>
              </a:solidFill>
            </a:endParaRPr>
          </a:p>
        </p:txBody>
      </p:sp>
    </p:spTree>
    <p:extLst>
      <p:ext uri="{BB962C8B-B14F-4D97-AF65-F5344CB8AC3E}">
        <p14:creationId xmlns:p14="http://schemas.microsoft.com/office/powerpoint/2010/main" val="219297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FA4CE60-29D3-4221-89B0-A7C687A254A0}"/>
              </a:ext>
            </a:extLst>
          </p:cNvPr>
          <p:cNvSpPr txBox="1"/>
          <p:nvPr/>
        </p:nvSpPr>
        <p:spPr>
          <a:xfrm>
            <a:off x="1259958" y="1002089"/>
            <a:ext cx="6624084" cy="3139321"/>
          </a:xfrm>
          <a:prstGeom prst="rect">
            <a:avLst/>
          </a:prstGeom>
          <a:noFill/>
        </p:spPr>
        <p:txBody>
          <a:bodyPr wrap="square">
            <a:spAutoFit/>
          </a:bodyPr>
          <a:lstStyle/>
          <a:p>
            <a:r>
              <a:rPr lang="es-CO" dirty="0"/>
              <a:t>El e-</a:t>
            </a:r>
            <a:r>
              <a:rPr lang="es-CO" dirty="0" err="1"/>
              <a:t>commerce</a:t>
            </a:r>
            <a:r>
              <a:rPr lang="es-CO" dirty="0"/>
              <a:t> se convirtió en una necesidad para los empresarios para poder subsistir y mantener sus negocios con el fin de atender la creciente demanda de consumidores virtuales y minimizar los riesgos y gastos que supone cualquier tienda física.</a:t>
            </a:r>
          </a:p>
          <a:p>
            <a:endParaRPr lang="es-CO" dirty="0"/>
          </a:p>
          <a:p>
            <a:r>
              <a:rPr lang="es-CO" dirty="0"/>
              <a:t>Según cifras de la firma Nasdaq, se estima que para el año 2040, el 95 % de las compras en el mundo se realizarán de manera ‘online’. Además, para el caso de Colombia, datos de la Cámara Colombiana de Comercio Electrónico (CCCE) revelan que el e-</a:t>
            </a:r>
            <a:r>
              <a:rPr lang="es-CO" dirty="0" err="1"/>
              <a:t>commerce</a:t>
            </a:r>
            <a:r>
              <a:rPr lang="es-CO" dirty="0"/>
              <a:t> presentará indicadores positivos y tendrá un crecimiento del 16 % al cierre de 2021.</a:t>
            </a:r>
          </a:p>
        </p:txBody>
      </p:sp>
    </p:spTree>
    <p:extLst>
      <p:ext uri="{BB962C8B-B14F-4D97-AF65-F5344CB8AC3E}">
        <p14:creationId xmlns:p14="http://schemas.microsoft.com/office/powerpoint/2010/main" val="379464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71491" y="825682"/>
            <a:ext cx="4278974" cy="1754326"/>
          </a:xfrm>
          <a:prstGeom prst="rect">
            <a:avLst/>
          </a:prstGeom>
          <a:noFill/>
        </p:spPr>
        <p:txBody>
          <a:bodyPr wrap="square" rtlCol="0">
            <a:spAutoFit/>
          </a:bodyPr>
          <a:lstStyle/>
          <a:p>
            <a:r>
              <a:rPr lang="es-ES" sz="3600" b="1" dirty="0">
                <a:solidFill>
                  <a:schemeClr val="tx1">
                    <a:lumMod val="75000"/>
                    <a:lumOff val="25000"/>
                  </a:schemeClr>
                </a:solidFill>
              </a:rPr>
              <a:t>PLANTEAMIENTO DEL PROBLEMA PROYECTO</a:t>
            </a: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30" name="Picture 6" descr="Fotos de Hombre pensando caricatura de stock, Hombre pensando caricatura  imágenes libres de derechos | Depositphotos®">
            <a:extLst>
              <a:ext uri="{FF2B5EF4-FFF2-40B4-BE49-F238E27FC236}">
                <a16:creationId xmlns:a16="http://schemas.microsoft.com/office/drawing/2014/main" id="{EADE9286-C2E2-4AFB-836A-136FAF7B7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650" y="0"/>
            <a:ext cx="4359349"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D506DD2A-841F-47E8-A61F-684159D91C9C}"/>
              </a:ext>
            </a:extLst>
          </p:cNvPr>
          <p:cNvPicPr>
            <a:picLocks noChangeAspect="1"/>
          </p:cNvPicPr>
          <p:nvPr/>
        </p:nvPicPr>
        <p:blipFill>
          <a:blip r:embed="rId3"/>
          <a:stretch>
            <a:fillRect/>
          </a:stretch>
        </p:blipFill>
        <p:spPr>
          <a:xfrm>
            <a:off x="8419998" y="0"/>
            <a:ext cx="724001" cy="657317"/>
          </a:xfrm>
          <a:prstGeom prst="rect">
            <a:avLst/>
          </a:prstGeom>
        </p:spPr>
      </p:pic>
    </p:spTree>
    <p:extLst>
      <p:ext uri="{BB962C8B-B14F-4D97-AF65-F5344CB8AC3E}">
        <p14:creationId xmlns:p14="http://schemas.microsoft.com/office/powerpoint/2010/main" val="126722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64206A-7654-4A6B-A5A9-DCE5762B8B47}"/>
              </a:ext>
            </a:extLst>
          </p:cNvPr>
          <p:cNvSpPr txBox="1"/>
          <p:nvPr/>
        </p:nvSpPr>
        <p:spPr>
          <a:xfrm>
            <a:off x="946297" y="1156694"/>
            <a:ext cx="7251405" cy="3139321"/>
          </a:xfrm>
          <a:prstGeom prst="rect">
            <a:avLst/>
          </a:prstGeom>
          <a:noFill/>
        </p:spPr>
        <p:txBody>
          <a:bodyPr wrap="square" rtlCol="0">
            <a:spAutoFit/>
          </a:bodyPr>
          <a:lstStyle/>
          <a:p>
            <a:r>
              <a:rPr lang="es-ES" dirty="0"/>
              <a:t>Para nosotros la importancia de la creación de una tienda virtual, nace de la problemática que tienen varias empresas en ser conocidas no solo por sus puntos físicos, si no también ser conocidos vía online, de allí vemos como una oportunidad grande el poder ofrecer este tipo de servicio  de creación de tienda online a diferentes negocios desde la pequeña tienda de barrio hasta una tienda ya conocida.</a:t>
            </a:r>
          </a:p>
          <a:p>
            <a:endParaRPr lang="es-ES" dirty="0"/>
          </a:p>
          <a:p>
            <a:r>
              <a:rPr lang="es-ES" dirty="0"/>
              <a:t>Ya que como bien se sabe, si un negocio es conocido por internet tiene más posibilidades de llegar a tener más clientes potenciales y a su vez de la facilidad que tiene de publicitar sus negocios a precios mas asequibles que la publicidad tradicional. </a:t>
            </a:r>
          </a:p>
        </p:txBody>
      </p:sp>
    </p:spTree>
    <p:extLst>
      <p:ext uri="{BB962C8B-B14F-4D97-AF65-F5344CB8AC3E}">
        <p14:creationId xmlns:p14="http://schemas.microsoft.com/office/powerpoint/2010/main" val="219016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6A82B6E-0EC4-4741-B93E-FF0D76DEC2EA}"/>
              </a:ext>
            </a:extLst>
          </p:cNvPr>
          <p:cNvSpPr txBox="1"/>
          <p:nvPr/>
        </p:nvSpPr>
        <p:spPr>
          <a:xfrm>
            <a:off x="2169041" y="1010094"/>
            <a:ext cx="4805917" cy="2585323"/>
          </a:xfrm>
          <a:prstGeom prst="rect">
            <a:avLst/>
          </a:prstGeom>
          <a:noFill/>
        </p:spPr>
        <p:txBody>
          <a:bodyPr wrap="square" rtlCol="0">
            <a:spAutoFit/>
          </a:bodyPr>
          <a:lstStyle/>
          <a:p>
            <a:pPr algn="ctr"/>
            <a:r>
              <a:rPr lang="es-CO" sz="5400" b="1" dirty="0">
                <a:solidFill>
                  <a:schemeClr val="tx1">
                    <a:lumMod val="75000"/>
                    <a:lumOff val="25000"/>
                  </a:schemeClr>
                </a:solidFill>
              </a:rPr>
              <a:t>OBJETIVO GENERAL PROYECTO</a:t>
            </a:r>
          </a:p>
        </p:txBody>
      </p:sp>
      <p:sp>
        <p:nvSpPr>
          <p:cNvPr id="4" name="Rectángulo 3">
            <a:extLst>
              <a:ext uri="{FF2B5EF4-FFF2-40B4-BE49-F238E27FC236}">
                <a16:creationId xmlns:a16="http://schemas.microsoft.com/office/drawing/2014/main" id="{F0BFDACB-01E9-4AE5-A6BE-8BE6E3B214CF}"/>
              </a:ext>
            </a:extLst>
          </p:cNvPr>
          <p:cNvSpPr/>
          <p:nvPr/>
        </p:nvSpPr>
        <p:spPr>
          <a:xfrm flipV="1">
            <a:off x="3723700" y="2741560"/>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1814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C7D817B-573D-43AA-A5E4-C8960DA7BEB0}"/>
              </a:ext>
            </a:extLst>
          </p:cNvPr>
          <p:cNvSpPr txBox="1"/>
          <p:nvPr/>
        </p:nvSpPr>
        <p:spPr>
          <a:xfrm>
            <a:off x="1031358" y="1379277"/>
            <a:ext cx="7081284" cy="2585323"/>
          </a:xfrm>
          <a:prstGeom prst="rect">
            <a:avLst/>
          </a:prstGeom>
          <a:noFill/>
        </p:spPr>
        <p:txBody>
          <a:bodyPr wrap="square" rtlCol="0">
            <a:spAutoFit/>
          </a:bodyPr>
          <a:lstStyle/>
          <a:p>
            <a:r>
              <a:rPr lang="es-ES" dirty="0"/>
              <a:t>Desarrollar sistemas de información para diferentes negocios desde una tienda de barrio, hasta una negocio bien conocido. Aplicando las tecnologías aprendidas y facilitando la usabilidad de las TICS para diferentes clientes y personalizar según sea requerido. </a:t>
            </a:r>
          </a:p>
          <a:p>
            <a:endParaRPr lang="es-ES" dirty="0"/>
          </a:p>
          <a:p>
            <a:r>
              <a:rPr lang="es-ES" dirty="0"/>
              <a:t>Lo que nos diferencia  en el mercado es llegar a que nuestros servicios sean de fácil interacción para el usuario, eso no dará un plus en por que escogernos a nosotros y no a la competencia. </a:t>
            </a:r>
          </a:p>
          <a:p>
            <a:endParaRPr lang="es-CO" dirty="0"/>
          </a:p>
        </p:txBody>
      </p:sp>
    </p:spTree>
    <p:extLst>
      <p:ext uri="{BB962C8B-B14F-4D97-AF65-F5344CB8AC3E}">
        <p14:creationId xmlns:p14="http://schemas.microsoft.com/office/powerpoint/2010/main" val="49942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7390</TotalTime>
  <Words>821</Words>
  <Application>Microsoft Office PowerPoint</Application>
  <PresentationFormat>Presentación en pantalla (16:9)</PresentationFormat>
  <Paragraphs>47</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TATANDESIGN🚲 RAMOS</cp:lastModifiedBy>
  <cp:revision>49</cp:revision>
  <dcterms:created xsi:type="dcterms:W3CDTF">2019-11-27T03:16:21Z</dcterms:created>
  <dcterms:modified xsi:type="dcterms:W3CDTF">2022-05-15T13:51:02Z</dcterms:modified>
</cp:coreProperties>
</file>