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6"/>
  </p:notesMasterIdLst>
  <p:handoutMasterIdLst>
    <p:handoutMasterId r:id="rId17"/>
  </p:handoutMasterIdLst>
  <p:sldIdLst>
    <p:sldId id="256" r:id="rId2"/>
    <p:sldId id="262" r:id="rId3"/>
    <p:sldId id="263" r:id="rId4"/>
    <p:sldId id="264" r:id="rId5"/>
    <p:sldId id="261" r:id="rId6"/>
    <p:sldId id="259" r:id="rId7"/>
    <p:sldId id="266" r:id="rId8"/>
    <p:sldId id="265" r:id="rId9"/>
    <p:sldId id="267" r:id="rId10"/>
    <p:sldId id="268" r:id="rId11"/>
    <p:sldId id="269" r:id="rId12"/>
    <p:sldId id="270" r:id="rId13"/>
    <p:sldId id="271" r:id="rId14"/>
    <p:sldId id="260" r:id="rId15"/>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447" autoAdjust="0"/>
  </p:normalViewPr>
  <p:slideViewPr>
    <p:cSldViewPr snapToGrid="0">
      <p:cViewPr varScale="1">
        <p:scale>
          <a:sx n="63" d="100"/>
          <a:sy n="63" d="100"/>
        </p:scale>
        <p:origin x="804" y="5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11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9/2/quickstyle/3d8" qsCatId="3D" csTypeId="urn:microsoft.com/office/officeart/2005/8/colors/accent2_2" csCatId="accent2" phldr="1"/>
      <dgm:spPr>
        <a:scene3d>
          <a:camera prst="perspectiveAbove" zoom="82000"/>
          <a:lightRig rig="morning" dir="t">
            <a:rot lat="0" lon="0" rev="20400000"/>
          </a:lightRig>
        </a:scene3d>
      </dgm:spPr>
      <dgm:t>
        <a:bodyPr rtlCol="0"/>
        <a:lstStyle/>
        <a:p>
          <a:pPr rtl="0"/>
          <a:endParaRPr lang="en-US"/>
        </a:p>
      </dgm:t>
    </dgm:pt>
    <dgm:pt modelId="{6750AC01-D39D-4F3A-9DC8-2A211EE986A2}">
      <dgm:prSet phldrT="[Text]"/>
      <dgm:spPr/>
      <dgm:t>
        <a:bodyPr rtlCol="0"/>
        <a:lstStyle/>
        <a:p>
          <a:pPr rtl="0">
            <a:lnSpc>
              <a:spcPct val="100000"/>
            </a:lnSpc>
          </a:pPr>
          <a:r>
            <a:rPr lang="fr-FR" noProof="0" dirty="0"/>
            <a:t>Installer </a:t>
          </a:r>
          <a:r>
            <a:rPr lang="fr-FR" noProof="0" dirty="0" err="1"/>
            <a:t>Hive</a:t>
          </a:r>
          <a:r>
            <a:rPr lang="fr-FR" noProof="0" dirty="0"/>
            <a:t> et Hadoop sur un cluster de nœuds	</a:t>
          </a:r>
        </a:p>
      </dgm:t>
    </dgm:pt>
    <dgm:pt modelId="{720680DC-AAA4-4434-A582-60EBCC5BA355}" type="parTrans" cxnId="{0B5DAE5F-BCDC-4BF7-A6E7-CF856886A64D}">
      <dgm:prSet/>
      <dgm:spPr/>
      <dgm:t>
        <a:bodyPr rtlCol="0"/>
        <a:lstStyle/>
        <a:p>
          <a:pPr rtl="0"/>
          <a:endParaRPr lang="fr-FR" noProof="0" dirty="0"/>
        </a:p>
      </dgm:t>
    </dgm:pt>
    <dgm:pt modelId="{CA077D98-8478-47EA-B6A9-99ACE60C64D4}" type="sibTrans" cxnId="{0B5DAE5F-BCDC-4BF7-A6E7-CF856886A64D}">
      <dgm:prSet/>
      <dgm:spPr/>
      <dgm:t>
        <a:bodyPr rtlCol="0"/>
        <a:lstStyle/>
        <a:p>
          <a:pPr rtl="0"/>
          <a:endParaRPr lang="fr-FR" noProof="0" dirty="0"/>
        </a:p>
      </dgm:t>
    </dgm:pt>
    <dgm:pt modelId="{0BEF68B8-1228-47BB-83B5-7B9CD1E3F84E}">
      <dgm:prSet phldrT="[Text]"/>
      <dgm:spPr/>
      <dgm:t>
        <a:bodyPr rtlCol="0"/>
        <a:lstStyle/>
        <a:p>
          <a:pPr rtl="0">
            <a:lnSpc>
              <a:spcPct val="100000"/>
            </a:lnSpc>
          </a:pPr>
          <a:r>
            <a:rPr lang="fr-FR" noProof="0" dirty="0"/>
            <a:t>Créer des tables Internes et externes dans </a:t>
          </a:r>
          <a:r>
            <a:rPr lang="fr-FR" noProof="0" dirty="0" err="1"/>
            <a:t>Hive</a:t>
          </a:r>
          <a:r>
            <a:rPr lang="fr-FR" noProof="0" dirty="0"/>
            <a:t> pour stocker les données</a:t>
          </a:r>
        </a:p>
      </dgm:t>
    </dgm:pt>
    <dgm:pt modelId="{ED3A4BC2-B75A-4952-A38B-A42B5995DF05}" type="parTrans" cxnId="{EDEF4F82-1237-4639-A0F7-385C1897CE66}">
      <dgm:prSet/>
      <dgm:spPr/>
      <dgm:t>
        <a:bodyPr rtlCol="0"/>
        <a:lstStyle/>
        <a:p>
          <a:pPr rtl="0"/>
          <a:endParaRPr lang="fr-FR" noProof="0" dirty="0"/>
        </a:p>
      </dgm:t>
    </dgm:pt>
    <dgm:pt modelId="{FD949706-EDCC-4ADC-8EDF-8EDA49C92325}" type="sibTrans" cxnId="{EDEF4F82-1237-4639-A0F7-385C1897CE66}">
      <dgm:prSet/>
      <dgm:spPr/>
      <dgm:t>
        <a:bodyPr rtlCol="0"/>
        <a:lstStyle/>
        <a:p>
          <a:pPr rtl="0"/>
          <a:endParaRPr lang="fr-FR" noProof="0" dirty="0"/>
        </a:p>
      </dgm:t>
    </dgm:pt>
    <dgm:pt modelId="{5605D28D-2CE6-4513-8566-952984E21E14}">
      <dgm:prSet phldrT="[Text]"/>
      <dgm:spPr/>
      <dgm:t>
        <a:bodyPr rtlCol="0"/>
        <a:lstStyle/>
        <a:p>
          <a:pPr rtl="0">
            <a:lnSpc>
              <a:spcPct val="100000"/>
            </a:lnSpc>
          </a:pPr>
          <a:r>
            <a:rPr lang="fr-FR" noProof="0" dirty="0"/>
            <a:t>Exécuter des requêtes SQL pour analyser les données stockées dans les tables</a:t>
          </a:r>
        </a:p>
      </dgm:t>
    </dgm:pt>
    <dgm:pt modelId="{EB15AB98-362B-4E70-A3DA-995FC3E8BA79}" type="parTrans" cxnId="{FAF3F884-F0CF-440F-8CB1-B7648AB1B138}">
      <dgm:prSet/>
      <dgm:spPr/>
      <dgm:t>
        <a:bodyPr rtlCol="0"/>
        <a:lstStyle/>
        <a:p>
          <a:pPr rtl="0"/>
          <a:endParaRPr lang="fr-FR" noProof="0" dirty="0"/>
        </a:p>
      </dgm:t>
    </dgm:pt>
    <dgm:pt modelId="{823D1971-2C4D-4EC5-A874-2F463DE37109}" type="sibTrans" cxnId="{FAF3F884-F0CF-440F-8CB1-B7648AB1B138}">
      <dgm:prSet/>
      <dgm:spPr/>
      <dgm:t>
        <a:bodyPr rtlCol="0"/>
        <a:lstStyle/>
        <a:p>
          <a:pPr rtl="0"/>
          <a:endParaRPr lang="fr-FR" noProof="0" dirty="0"/>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custLinFactNeighborX="-2052" custLinFactNeighborY="-5181">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95DE6538-27BD-44AF-A1A8-CA8F6B10FDD2}" type="pres">
      <dgm:prSet presAssocID="{0BEF68B8-1228-47BB-83B5-7B9CD1E3F84E}" presName="text_2" presStyleLbl="node1" presStyleIdx="1" presStyleCnt="3">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dgm:spPr/>
    </dgm:pt>
    <dgm:pt modelId="{E131CE4A-9776-44F4-BC03-867682E21374}" type="pres">
      <dgm:prSet presAssocID="{5605D28D-2CE6-4513-8566-952984E21E14}" presName="text_3" presStyleLbl="node1" presStyleIdx="2" presStyleCnt="3">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3"/>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22225" cap="rnd" cmpd="sng" algn="ctr">
          <a:solidFill>
            <a:schemeClr val="accent2">
              <a:shade val="60000"/>
              <a:hueOff val="0"/>
              <a:satOff val="0"/>
              <a:lumOff val="0"/>
              <a:alphaOff val="0"/>
            </a:schemeClr>
          </a:solidFill>
          <a:prstDash val="solid"/>
        </a:ln>
        <a:effectLst/>
        <a:scene3d>
          <a:camera prst="perspectiveAbove" zoom="82000"/>
          <a:lightRig rig="morning" dir="t">
            <a:rot lat="0" lon="0" rev="20400000"/>
          </a:lightRig>
        </a:scene3d>
        <a:sp3d z="-40000" prstMaterial="matte"/>
      </dsp:spPr>
      <dsp:style>
        <a:lnRef idx="2">
          <a:scrgbClr r="0" g="0" b="0"/>
        </a:lnRef>
        <a:fillRef idx="0">
          <a:scrgbClr r="0" g="0" b="0"/>
        </a:fillRef>
        <a:effectRef idx="0">
          <a:scrgbClr r="0" g="0" b="0"/>
        </a:effectRef>
        <a:fontRef idx="minor"/>
      </dsp:style>
    </dsp:sp>
    <dsp:sp modelId="{58319267-C71E-43C9-94E1-827D0616C7A7}">
      <dsp:nvSpPr>
        <dsp:cNvPr id="0" name=""/>
        <dsp:cNvSpPr/>
      </dsp:nvSpPr>
      <dsp:spPr>
        <a:xfrm>
          <a:off x="367079" y="319464"/>
          <a:ext cx="6310391" cy="712787"/>
        </a:xfrm>
        <a:prstGeom prst="rect">
          <a:avLst/>
        </a:prstGeom>
        <a:solidFill>
          <a:schemeClr val="accent2">
            <a:hueOff val="0"/>
            <a:satOff val="0"/>
            <a:lumOff val="0"/>
            <a:alphaOff val="0"/>
          </a:schemeClr>
        </a:solidFill>
        <a:ln>
          <a:noFill/>
        </a:ln>
        <a:effectLst>
          <a:outerShdw blurRad="38100" dist="25400" dir="5400000" rotWithShape="0">
            <a:srgbClr val="000000">
              <a:alpha val="55000"/>
            </a:srgbClr>
          </a:outerShdw>
        </a:effectLst>
        <a:scene3d>
          <a:camera prst="perspectiveAbove" zoom="82000"/>
          <a:lightRig rig="morning" dir="t">
            <a:rot lat="0" lon="0" rev="20400000"/>
          </a:lightRig>
        </a:scene3d>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565775" tIns="50800" rIns="50800" bIns="50800" numCol="1" spcCol="1270" rtlCol="0" anchor="ctr" anchorCtr="0">
          <a:noAutofit/>
        </a:bodyPr>
        <a:lstStyle/>
        <a:p>
          <a:pPr marL="0" lvl="0" indent="0" algn="l" defTabSz="889000" rtl="0">
            <a:lnSpc>
              <a:spcPct val="100000"/>
            </a:lnSpc>
            <a:spcBef>
              <a:spcPct val="0"/>
            </a:spcBef>
            <a:spcAft>
              <a:spcPct val="35000"/>
            </a:spcAft>
            <a:buNone/>
          </a:pPr>
          <a:r>
            <a:rPr lang="fr-FR" sz="2000" kern="1200" noProof="0" dirty="0"/>
            <a:t>Installer </a:t>
          </a:r>
          <a:r>
            <a:rPr lang="fr-FR" sz="2000" kern="1200" noProof="0" dirty="0" err="1"/>
            <a:t>Hive</a:t>
          </a:r>
          <a:r>
            <a:rPr lang="fr-FR" sz="2000" kern="1200" noProof="0" dirty="0"/>
            <a:t> et Hadoop sur un cluster de nœuds	</a:t>
          </a:r>
        </a:p>
      </dsp:txBody>
      <dsp:txXfrm>
        <a:off x="367079" y="319464"/>
        <a:ext cx="6310391" cy="712787"/>
      </dsp:txXfrm>
    </dsp:sp>
    <dsp:sp modelId="{07CB3071-D555-47DA-A36A-69EB91531FD8}">
      <dsp:nvSpPr>
        <dsp:cNvPr id="0" name=""/>
        <dsp:cNvSpPr/>
      </dsp:nvSpPr>
      <dsp:spPr>
        <a:xfrm>
          <a:off x="51076" y="267295"/>
          <a:ext cx="890984" cy="890984"/>
        </a:xfrm>
        <a:prstGeom prst="ellipse">
          <a:avLst/>
        </a:prstGeom>
        <a:solidFill>
          <a:schemeClr val="lt1">
            <a:hueOff val="0"/>
            <a:satOff val="0"/>
            <a:lumOff val="0"/>
            <a:alphaOff val="0"/>
          </a:schemeClr>
        </a:solidFill>
        <a:ln>
          <a:noFill/>
        </a:ln>
        <a:effectLst>
          <a:outerShdw blurRad="38100" dist="25400" dir="5400000" rotWithShape="0">
            <a:srgbClr val="000000">
              <a:alpha val="55000"/>
            </a:srgbClr>
          </a:outerShdw>
        </a:effectLst>
        <a:scene3d>
          <a:camera prst="perspectiveAbove" zoom="82000"/>
          <a:lightRig rig="morning" dir="t">
            <a:rot lat="0" lon="0" rev="204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dsp:style>
    </dsp:sp>
    <dsp:sp modelId="{95DE6538-27BD-44AF-A1A8-CA8F6B10FDD2}">
      <dsp:nvSpPr>
        <dsp:cNvPr id="0" name=""/>
        <dsp:cNvSpPr/>
      </dsp:nvSpPr>
      <dsp:spPr>
        <a:xfrm>
          <a:off x="755666" y="1425575"/>
          <a:ext cx="6051292" cy="712787"/>
        </a:xfrm>
        <a:prstGeom prst="rect">
          <a:avLst/>
        </a:prstGeom>
        <a:solidFill>
          <a:schemeClr val="accent2">
            <a:hueOff val="0"/>
            <a:satOff val="0"/>
            <a:lumOff val="0"/>
            <a:alphaOff val="0"/>
          </a:schemeClr>
        </a:solidFill>
        <a:ln>
          <a:noFill/>
        </a:ln>
        <a:effectLst>
          <a:outerShdw blurRad="38100" dist="25400" dir="5400000" rotWithShape="0">
            <a:srgbClr val="000000">
              <a:alpha val="55000"/>
            </a:srgbClr>
          </a:outerShdw>
        </a:effectLst>
        <a:scene3d>
          <a:camera prst="perspectiveAbove" zoom="82000"/>
          <a:lightRig rig="morning" dir="t">
            <a:rot lat="0" lon="0" rev="20400000"/>
          </a:lightRig>
        </a:scene3d>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565775" tIns="50800" rIns="50800" bIns="50800" numCol="1" spcCol="1270" rtlCol="0" anchor="ctr" anchorCtr="0">
          <a:noAutofit/>
        </a:bodyPr>
        <a:lstStyle/>
        <a:p>
          <a:pPr marL="0" lvl="0" indent="0" algn="l" defTabSz="889000" rtl="0">
            <a:lnSpc>
              <a:spcPct val="100000"/>
            </a:lnSpc>
            <a:spcBef>
              <a:spcPct val="0"/>
            </a:spcBef>
            <a:spcAft>
              <a:spcPct val="35000"/>
            </a:spcAft>
            <a:buNone/>
          </a:pPr>
          <a:r>
            <a:rPr lang="fr-FR" sz="2000" kern="1200" noProof="0" dirty="0"/>
            <a:t>Créer des tables Internes et externes dans </a:t>
          </a:r>
          <a:r>
            <a:rPr lang="fr-FR" sz="2000" kern="1200" noProof="0" dirty="0" err="1"/>
            <a:t>Hive</a:t>
          </a:r>
          <a:r>
            <a:rPr lang="fr-FR" sz="2000" kern="1200" noProof="0" dirty="0"/>
            <a:t> pour stocker les données</a:t>
          </a:r>
        </a:p>
      </dsp:txBody>
      <dsp:txXfrm>
        <a:off x="755666" y="1425575"/>
        <a:ext cx="6051292" cy="712787"/>
      </dsp:txXfrm>
    </dsp:sp>
    <dsp:sp modelId="{3F8116AC-FAC3-4E95-9865-93CCFEB191B9}">
      <dsp:nvSpPr>
        <dsp:cNvPr id="0" name=""/>
        <dsp:cNvSpPr/>
      </dsp:nvSpPr>
      <dsp:spPr>
        <a:xfrm>
          <a:off x="310174" y="1336476"/>
          <a:ext cx="890984" cy="890984"/>
        </a:xfrm>
        <a:prstGeom prst="ellipse">
          <a:avLst/>
        </a:prstGeom>
        <a:solidFill>
          <a:schemeClr val="lt1">
            <a:hueOff val="0"/>
            <a:satOff val="0"/>
            <a:lumOff val="0"/>
            <a:alphaOff val="0"/>
          </a:schemeClr>
        </a:solidFill>
        <a:ln>
          <a:noFill/>
        </a:ln>
        <a:effectLst>
          <a:outerShdw blurRad="38100" dist="25400" dir="5400000" rotWithShape="0">
            <a:srgbClr val="000000">
              <a:alpha val="55000"/>
            </a:srgbClr>
          </a:outerShdw>
        </a:effectLst>
        <a:scene3d>
          <a:camera prst="perspectiveAbove" zoom="82000"/>
          <a:lightRig rig="morning" dir="t">
            <a:rot lat="0" lon="0" rev="204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dsp:style>
    </dsp:sp>
    <dsp:sp modelId="{E131CE4A-9776-44F4-BC03-867682E21374}">
      <dsp:nvSpPr>
        <dsp:cNvPr id="0" name=""/>
        <dsp:cNvSpPr/>
      </dsp:nvSpPr>
      <dsp:spPr>
        <a:xfrm>
          <a:off x="496568" y="2494756"/>
          <a:ext cx="6310391" cy="712787"/>
        </a:xfrm>
        <a:prstGeom prst="rect">
          <a:avLst/>
        </a:prstGeom>
        <a:solidFill>
          <a:schemeClr val="accent2">
            <a:hueOff val="0"/>
            <a:satOff val="0"/>
            <a:lumOff val="0"/>
            <a:alphaOff val="0"/>
          </a:schemeClr>
        </a:solidFill>
        <a:ln>
          <a:noFill/>
        </a:ln>
        <a:effectLst>
          <a:outerShdw blurRad="38100" dist="25400" dir="5400000" rotWithShape="0">
            <a:srgbClr val="000000">
              <a:alpha val="55000"/>
            </a:srgbClr>
          </a:outerShdw>
        </a:effectLst>
        <a:scene3d>
          <a:camera prst="perspectiveAbove" zoom="82000"/>
          <a:lightRig rig="morning" dir="t">
            <a:rot lat="0" lon="0" rev="20400000"/>
          </a:lightRig>
        </a:scene3d>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565775" tIns="50800" rIns="50800" bIns="50800" numCol="1" spcCol="1270" rtlCol="0" anchor="ctr" anchorCtr="0">
          <a:noAutofit/>
        </a:bodyPr>
        <a:lstStyle/>
        <a:p>
          <a:pPr marL="0" lvl="0" indent="0" algn="l" defTabSz="889000" rtl="0">
            <a:lnSpc>
              <a:spcPct val="100000"/>
            </a:lnSpc>
            <a:spcBef>
              <a:spcPct val="0"/>
            </a:spcBef>
            <a:spcAft>
              <a:spcPct val="35000"/>
            </a:spcAft>
            <a:buNone/>
          </a:pPr>
          <a:r>
            <a:rPr lang="fr-FR" sz="2000" kern="1200" noProof="0" dirty="0"/>
            <a:t>Exécuter des requêtes SQL pour analyser les données stockées dans les tables</a:t>
          </a:r>
        </a:p>
      </dsp:txBody>
      <dsp:txXfrm>
        <a:off x="496568" y="2494756"/>
        <a:ext cx="6310391" cy="712787"/>
      </dsp:txXfrm>
    </dsp:sp>
    <dsp:sp modelId="{A965097E-32F1-4AB8-8C4E-2814A7596B2F}">
      <dsp:nvSpPr>
        <dsp:cNvPr id="0" name=""/>
        <dsp:cNvSpPr/>
      </dsp:nvSpPr>
      <dsp:spPr>
        <a:xfrm>
          <a:off x="51076" y="2405658"/>
          <a:ext cx="890984" cy="890984"/>
        </a:xfrm>
        <a:prstGeom prst="ellipse">
          <a:avLst/>
        </a:prstGeom>
        <a:solidFill>
          <a:schemeClr val="lt1">
            <a:hueOff val="0"/>
            <a:satOff val="0"/>
            <a:lumOff val="0"/>
            <a:alphaOff val="0"/>
          </a:schemeClr>
        </a:solidFill>
        <a:ln>
          <a:noFill/>
        </a:ln>
        <a:effectLst>
          <a:outerShdw blurRad="38100" dist="25400" dir="5400000" rotWithShape="0">
            <a:srgbClr val="000000">
              <a:alpha val="55000"/>
            </a:srgbClr>
          </a:outerShdw>
        </a:effectLst>
        <a:scene3d>
          <a:camera prst="perspectiveAbove" zoom="82000"/>
          <a:lightRig rig="morning" dir="t">
            <a:rot lat="0" lon="0" rev="204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3367168-A7C3-4A51-ACFE-4D76B720982F}" type="datetime1">
              <a:rPr lang="fr-FR" smtClean="0"/>
              <a:t>14/03/2023</a:t>
            </a:fld>
            <a:endParaRPr lang="fr-FR"/>
          </a:p>
        </p:txBody>
      </p:sp>
      <p:sp>
        <p:nvSpPr>
          <p:cNvPr id="4" name="Espace réservé du pied de page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fr-FR" smtClean="0"/>
              <a:t>‹N°›</a:t>
            </a:fld>
            <a:endParaRPr lang="fr-FR"/>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B4F1169-1988-463B-A52C-EF5C9A50040C}" type="datetime1">
              <a:rPr lang="fr-FR" noProof="0" smtClean="0"/>
              <a:t>14/03/2023</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fr-FR" noProof="0" smtClean="0"/>
              <a:t>‹N°›</a:t>
            </a:fld>
            <a:endParaRPr lang="fr-FR"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C6B3AB32-59DF-41F1-9618-EDFBF5049629}" type="slidenum">
              <a:rPr lang="fr-FR" smtClean="0"/>
              <a:t>1</a:t>
            </a:fld>
            <a:endParaRPr lang="fr-FR"/>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C6B3AB32-59DF-41F1-9618-EDFBF5049629}" type="slidenum">
              <a:rPr lang="fr-FR" smtClean="0"/>
              <a:t>5</a:t>
            </a:fld>
            <a:endParaRPr lang="fr-FR"/>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C6B3AB32-59DF-41F1-9618-EDFBF5049629}" type="slidenum">
              <a:rPr lang="fr-FR" smtClean="0"/>
              <a:t>6</a:t>
            </a:fld>
            <a:endParaRPr lang="fr-FR"/>
          </a:p>
        </p:txBody>
      </p:sp>
    </p:spTree>
    <p:extLst>
      <p:ext uri="{BB962C8B-B14F-4D97-AF65-F5344CB8AC3E}">
        <p14:creationId xmlns:p14="http://schemas.microsoft.com/office/powerpoint/2010/main" val="3505115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En conclusion, nous avons mis en place un environnement de data </a:t>
            </a:r>
            <a:r>
              <a:rPr lang="fr-FR" dirty="0" err="1"/>
              <a:t>lake</a:t>
            </a:r>
            <a:r>
              <a:rPr lang="fr-FR" dirty="0"/>
              <a:t> en utilisant </a:t>
            </a:r>
            <a:r>
              <a:rPr lang="fr-FR" dirty="0" err="1"/>
              <a:t>Vagrant</a:t>
            </a:r>
            <a:r>
              <a:rPr lang="fr-FR" dirty="0"/>
              <a:t> tout en respectant une architecture avec différentes sources de données. Nous avons utilisé MongoDB, Oracle NoSQL et </a:t>
            </a:r>
            <a:r>
              <a:rPr lang="fr-FR" dirty="0" err="1"/>
              <a:t>Hive</a:t>
            </a:r>
            <a:r>
              <a:rPr lang="fr-FR" dirty="0"/>
              <a:t> pour stocker les données internes et des tables externes pour les données provenant d'autres sources. Nous avons également utilisé Spark pour manipuler ces données. En somme, cet environnement nous permet d'avoir une vision globale sur toutes les données, internes et externes, et de les traiter de manière homogène grâce à l'utilisation de Spark. Cela nous permet de faciliter la prise de décision en tirant des informations pertinentes des différentes sources de données.</a:t>
            </a:r>
          </a:p>
        </p:txBody>
      </p:sp>
      <p:sp>
        <p:nvSpPr>
          <p:cNvPr id="4" name="Espace réservé du numéro de diapositive 3"/>
          <p:cNvSpPr>
            <a:spLocks noGrp="1"/>
          </p:cNvSpPr>
          <p:nvPr>
            <p:ph type="sldNum" sz="quarter" idx="5"/>
          </p:nvPr>
        </p:nvSpPr>
        <p:spPr/>
        <p:txBody>
          <a:bodyPr/>
          <a:lstStyle/>
          <a:p>
            <a:pPr rtl="0"/>
            <a:fld id="{C6B3AB32-59DF-41F1-9618-EDFBF5049629}" type="slidenum">
              <a:rPr lang="fr-FR" noProof="0" smtClean="0"/>
              <a:t>13</a:t>
            </a:fld>
            <a:endParaRPr lang="fr-FR" noProof="0"/>
          </a:p>
        </p:txBody>
      </p:sp>
    </p:spTree>
    <p:extLst>
      <p:ext uri="{BB962C8B-B14F-4D97-AF65-F5344CB8AC3E}">
        <p14:creationId xmlns:p14="http://schemas.microsoft.com/office/powerpoint/2010/main" val="4153556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C6B3AB32-59DF-41F1-9618-EDFBF5049629}" type="slidenum">
              <a:rPr lang="fr-FR" smtClean="0"/>
              <a:t>14</a:t>
            </a:fld>
            <a:endParaRPr lang="fr-FR"/>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fr-FR" noProof="0"/>
              <a:t>Modifiez le style du titre</a:t>
            </a:r>
          </a:p>
        </p:txBody>
      </p:sp>
      <p:sp>
        <p:nvSpPr>
          <p:cNvPr id="3" name="Sous-titre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p>
        </p:txBody>
      </p:sp>
      <p:sp>
        <p:nvSpPr>
          <p:cNvPr id="4" name="Espace réservé de la date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3F3B20A7-A3FE-46B9-84EA-B4257BA7E60C}" type="datetime1">
              <a:rPr lang="fr-FR" noProof="0" smtClean="0"/>
              <a:t>14/03/2023</a:t>
            </a:fld>
            <a:endParaRPr lang="fr-FR" noProof="0"/>
          </a:p>
        </p:txBody>
      </p:sp>
      <p:sp>
        <p:nvSpPr>
          <p:cNvPr id="5" name="Espace réservé du pied de page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fr-FR" noProof="0"/>
          </a:p>
        </p:txBody>
      </p:sp>
      <p:sp>
        <p:nvSpPr>
          <p:cNvPr id="6" name="Espace réservé du numéro de diapositive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re 1"/>
          <p:cNvSpPr>
            <a:spLocks noGrp="1"/>
          </p:cNvSpPr>
          <p:nvPr>
            <p:ph type="title"/>
          </p:nvPr>
        </p:nvSpPr>
        <p:spPr>
          <a:xfrm>
            <a:off x="581192" y="702156"/>
            <a:ext cx="11029616" cy="1013800"/>
          </a:xfrm>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7E5E3FBB-57D2-4FB3-B51E-0FDE8CEE6791}" type="datetime1">
              <a:rPr lang="fr-FR" noProof="0" smtClean="0"/>
              <a:t>14/03/2023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vertical 1"/>
          <p:cNvSpPr>
            <a:spLocks noGrp="1"/>
          </p:cNvSpPr>
          <p:nvPr>
            <p:ph type="title" orient="vert"/>
          </p:nvPr>
        </p:nvSpPr>
        <p:spPr>
          <a:xfrm>
            <a:off x="8839201" y="675726"/>
            <a:ext cx="2004164" cy="5183073"/>
          </a:xfrm>
        </p:spPr>
        <p:txBody>
          <a:bodyPr vert="eaVert" rtlCol="0"/>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774923" y="675726"/>
            <a:ext cx="7896279" cy="5183073"/>
          </a:xfrm>
        </p:spPr>
        <p:txBody>
          <a:bodyPr vert="eaVert" rtlCol="0" anchor="t"/>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BE9F9435-70D7-42BA-8564-5EC34B97B69E}" type="datetime1">
              <a:rPr lang="fr-FR" noProof="0" smtClean="0"/>
              <a:t>14/03/2023</a:t>
            </a:fld>
            <a:endParaRPr lang="fr-FR" noProof="0"/>
          </a:p>
        </p:txBody>
      </p:sp>
      <p:sp>
        <p:nvSpPr>
          <p:cNvPr id="5" name="Espace réservé du pied de page 4"/>
          <p:cNvSpPr>
            <a:spLocks noGrp="1"/>
          </p:cNvSpPr>
          <p:nvPr>
            <p:ph type="ftr" sz="quarter" idx="11"/>
          </p:nvPr>
        </p:nvSpPr>
        <p:spPr>
          <a:xfrm>
            <a:off x="774923" y="5951811"/>
            <a:ext cx="7896279" cy="365125"/>
          </a:xfrm>
        </p:spPr>
        <p:txBody>
          <a:bodyPr rtlCol="0"/>
          <a:lstStyle/>
          <a:p>
            <a:pPr rtl="0"/>
            <a:endParaRPr lang="fr-FR" noProof="0"/>
          </a:p>
        </p:txBody>
      </p:sp>
      <p:sp>
        <p:nvSpPr>
          <p:cNvPr id="6" name="Espace réservé du numéro de diapositive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2" y="702156"/>
            <a:ext cx="11029616" cy="1013800"/>
          </a:xfrm>
        </p:spPr>
        <p:txBody>
          <a:bodyPr rtlCol="0"/>
          <a:lstStyle/>
          <a:p>
            <a:pPr rtl="0"/>
            <a:r>
              <a:rPr lang="fr-FR" noProof="0"/>
              <a:t>Modifiez le style du titre</a:t>
            </a:r>
          </a:p>
        </p:txBody>
      </p:sp>
      <p:sp>
        <p:nvSpPr>
          <p:cNvPr id="3" name="Espace réservé du contenu 2"/>
          <p:cNvSpPr>
            <a:spLocks noGrp="1"/>
          </p:cNvSpPr>
          <p:nvPr>
            <p:ph idx="1" hasCustomPrompt="1"/>
          </p:nvPr>
        </p:nvSpPr>
        <p:spPr>
          <a:xfrm>
            <a:off x="581192" y="2180496"/>
            <a:ext cx="11029615" cy="3678303"/>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29B34D2F-0B02-482E-ABD2-95D8C2FF2A58}" type="datetime1">
              <a:rPr lang="fr-FR" noProof="0" smtClean="0"/>
              <a:t>14/03/2023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a:xfrm>
            <a:off x="10558300" y="5956137"/>
            <a:ext cx="1052508" cy="365125"/>
          </a:xfrm>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fr-FR" noProof="0"/>
              <a:t>Modifiez le style du titre</a:t>
            </a:r>
          </a:p>
        </p:txBody>
      </p:sp>
      <p:sp>
        <p:nvSpPr>
          <p:cNvPr id="3" name="Espace réservé du texte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4" name="Espace réservé de la date 3"/>
          <p:cNvSpPr>
            <a:spLocks noGrp="1"/>
          </p:cNvSpPr>
          <p:nvPr>
            <p:ph type="dt" sz="half" idx="10"/>
          </p:nvPr>
        </p:nvSpPr>
        <p:spPr/>
        <p:txBody>
          <a:bodyPr rtlCol="0"/>
          <a:lstStyle>
            <a:lvl1pPr>
              <a:defRPr>
                <a:solidFill>
                  <a:schemeClr val="accent1">
                    <a:lumMod val="75000"/>
                    <a:lumOff val="25000"/>
                  </a:schemeClr>
                </a:solidFill>
              </a:defRPr>
            </a:lvl1pPr>
          </a:lstStyle>
          <a:p>
            <a:pPr rtl="0"/>
            <a:fld id="{126ECFBB-4871-428F-B4AE-1EF357E63674}" type="datetime1">
              <a:rPr lang="fr-FR" noProof="0" smtClean="0"/>
              <a:t>14/03/2023</a:t>
            </a:fld>
            <a:endParaRPr lang="fr-FR" noProof="0"/>
          </a:p>
        </p:txBody>
      </p:sp>
      <p:sp>
        <p:nvSpPr>
          <p:cNvPr id="5" name="Espace réservé du pied de page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fr-FR" noProof="0"/>
          </a:p>
        </p:txBody>
      </p:sp>
      <p:sp>
        <p:nvSpPr>
          <p:cNvPr id="6" name="Espace réservé du numéro de diapositive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729658"/>
            <a:ext cx="11029616" cy="988332"/>
          </a:xfrm>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581193" y="2228003"/>
            <a:ext cx="5422390"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188417" y="2228003"/>
            <a:ext cx="5422392"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75517F14-0D9C-452E-A596-36902551AE9C}" type="datetime1">
              <a:rPr lang="fr-FR" noProof="0" smtClean="0"/>
              <a:t>14/03/2023</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re 1"/>
          <p:cNvSpPr>
            <a:spLocks noGrp="1"/>
          </p:cNvSpPr>
          <p:nvPr>
            <p:ph type="title"/>
          </p:nvPr>
        </p:nvSpPr>
        <p:spPr>
          <a:xfrm>
            <a:off x="581193" y="729658"/>
            <a:ext cx="11029616" cy="988332"/>
          </a:xfrm>
        </p:spPr>
        <p:txBody>
          <a:bodyPr rtlCol="0"/>
          <a:lstStyle/>
          <a:p>
            <a:pPr rtl="0"/>
            <a:r>
              <a:rPr lang="fr-FR" noProof="0"/>
              <a:t>Modifiez le style du titre</a:t>
            </a:r>
          </a:p>
        </p:txBody>
      </p:sp>
      <p:sp>
        <p:nvSpPr>
          <p:cNvPr id="3" name="Espace réservé du texte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581194" y="2926052"/>
            <a:ext cx="5393100" cy="2934999"/>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6217709" y="2926052"/>
            <a:ext cx="5393100" cy="2934999"/>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FA9BF800-A62B-4735-B9A7-5450007C0A78}" type="datetime1">
              <a:rPr lang="fr-FR" noProof="0" smtClean="0"/>
              <a:t>14/03/2023</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rtlCol="0"/>
          <a:lstStyle/>
          <a:p>
            <a:pPr rtl="0"/>
            <a:fld id="{F47267E0-A979-4430-94B4-54611641D8EE}" type="datetime1">
              <a:rPr lang="fr-FR" noProof="0" smtClean="0"/>
              <a:t>14/03/2023</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re 1"/>
          <p:cNvSpPr>
            <a:spLocks noGrp="1"/>
          </p:cNvSpPr>
          <p:nvPr>
            <p:ph type="title"/>
          </p:nvPr>
        </p:nvSpPr>
        <p:spPr>
          <a:xfrm>
            <a:off x="575894" y="729658"/>
            <a:ext cx="11029616" cy="988332"/>
          </a:xfrm>
        </p:spPr>
        <p:txBody>
          <a:bodyPr rtlCol="0"/>
          <a:lstStyle/>
          <a:p>
            <a:pPr rtl="0"/>
            <a:r>
              <a:rPr lang="fr-FR" noProof="0"/>
              <a:t>Modifiez le style du titre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C58A73B6-B077-488D-82CF-3056D5BAC73E}" type="datetime1">
              <a:rPr lang="fr-FR" noProof="0" smtClean="0"/>
              <a:t>14/03/2023</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fr-FR" noProof="0"/>
              <a:t>Modifiez le style du titre</a:t>
            </a:r>
          </a:p>
        </p:txBody>
      </p:sp>
      <p:sp>
        <p:nvSpPr>
          <p:cNvPr id="3" name="Espace réservé du contenu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lvl1pPr>
              <a:defRPr>
                <a:solidFill>
                  <a:schemeClr val="accent1">
                    <a:lumMod val="75000"/>
                    <a:lumOff val="25000"/>
                  </a:schemeClr>
                </a:solidFill>
              </a:defRPr>
            </a:lvl1pPr>
          </a:lstStyle>
          <a:p>
            <a:pPr rtl="0"/>
            <a:fld id="{98F108A3-3495-404B-9869-1BA62DF0E465}" type="datetime1">
              <a:rPr lang="fr-FR" noProof="0" smtClean="0"/>
              <a:t>14/03/2023</a:t>
            </a:fld>
            <a:endParaRPr lang="fr-FR" noProof="0"/>
          </a:p>
        </p:txBody>
      </p:sp>
      <p:sp>
        <p:nvSpPr>
          <p:cNvPr id="6" name="Espace réservé du pied de page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fr-FR" noProof="0"/>
          </a:p>
        </p:txBody>
      </p:sp>
      <p:sp>
        <p:nvSpPr>
          <p:cNvPr id="7" name="Espace réservé du numéro de diapositive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94B550F6-4238-41AE-B6F4-4D375745C983}" type="datetime1">
              <a:rPr lang="fr-FR" noProof="0" smtClean="0"/>
              <a:t>14/03/2023</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fr-FR" noProof="0"/>
              <a:t>Modifiez le style du titre</a:t>
            </a:r>
          </a:p>
        </p:txBody>
      </p:sp>
      <p:sp>
        <p:nvSpPr>
          <p:cNvPr id="3" name="Espace réservé du texte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BBB97F02-5EDD-4BF6-BE41-AB41D1FEABF8}" type="datetime1">
              <a:rPr lang="fr-FR" noProof="0" smtClean="0"/>
              <a:t>14/03/2023</a:t>
            </a:fld>
            <a:endParaRPr lang="fr-FR" noProof="0"/>
          </a:p>
        </p:txBody>
      </p:sp>
      <p:sp>
        <p:nvSpPr>
          <p:cNvPr id="5" name="Espace réservé du pied de page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fr-FR" noProof="0"/>
          </a:p>
        </p:txBody>
      </p:sp>
      <p:sp>
        <p:nvSpPr>
          <p:cNvPr id="6" name="Espace réservé du numéro de diapositive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fr-FR" noProof="0" smtClean="0"/>
              <a:pPr/>
              <a:t>‹N°›</a:t>
            </a:fld>
            <a:endParaRPr lang="fr-FR" noProof="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pic>
        <p:nvPicPr>
          <p:cNvPr id="7" name="Image 6" descr="Connexions numériqu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552903"/>
            <a:ext cx="12191980" cy="6857990"/>
          </a:xfrm>
          <a:prstGeom prst="rect">
            <a:avLst/>
          </a:prstGeom>
        </p:spPr>
      </p:pic>
      <p:grpSp>
        <p:nvGrpSpPr>
          <p:cNvPr id="17" name="Groupe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C02C5318-1A1E-49D0-B2E2-A4B0FA9E8A40}"/>
              </a:ext>
            </a:extLst>
          </p:cNvPr>
          <p:cNvSpPr>
            <a:spLocks noGrp="1"/>
          </p:cNvSpPr>
          <p:nvPr>
            <p:ph type="ctrTitle"/>
          </p:nvPr>
        </p:nvSpPr>
        <p:spPr>
          <a:xfrm>
            <a:off x="581191" y="4700249"/>
            <a:ext cx="10242753" cy="1530429"/>
          </a:xfrm>
        </p:spPr>
        <p:txBody>
          <a:bodyPr rtlCol="0">
            <a:noAutofit/>
          </a:bodyPr>
          <a:lstStyle/>
          <a:p>
            <a:pPr rtl="0"/>
            <a:r>
              <a:rPr lang="fr-FR" sz="5400" dirty="0">
                <a:solidFill>
                  <a:schemeClr val="bg1"/>
                </a:solidFill>
              </a:rPr>
              <a:t>data Lake </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1F2BDF-68C0-1D9E-FF3C-5C2D9087F873}"/>
              </a:ext>
            </a:extLst>
          </p:cNvPr>
          <p:cNvSpPr>
            <a:spLocks noGrp="1"/>
          </p:cNvSpPr>
          <p:nvPr>
            <p:ph type="title"/>
          </p:nvPr>
        </p:nvSpPr>
        <p:spPr>
          <a:xfrm>
            <a:off x="581192" y="5262296"/>
            <a:ext cx="4909445" cy="689514"/>
          </a:xfrm>
        </p:spPr>
        <p:txBody>
          <a:bodyPr anchor="ctr">
            <a:normAutofit/>
          </a:bodyPr>
          <a:lstStyle/>
          <a:p>
            <a:r>
              <a:rPr lang="en-US" sz="2800" dirty="0">
                <a:latin typeface="Times New Roman" panose="02020603050405020304" pitchFamily="18" charset="0"/>
                <a:cs typeface="Times New Roman" panose="02020603050405020304" pitchFamily="18" charset="0"/>
              </a:rPr>
              <a:t>CAS PRATIQUE 	</a:t>
            </a:r>
            <a:endParaRPr lang="fr-FR" sz="2800" dirty="0">
              <a:latin typeface="Times New Roman" panose="02020603050405020304" pitchFamily="18" charset="0"/>
              <a:cs typeface="Times New Roman" panose="02020603050405020304" pitchFamily="18" charset="0"/>
            </a:endParaRPr>
          </a:p>
        </p:txBody>
      </p:sp>
      <p:pic>
        <p:nvPicPr>
          <p:cNvPr id="6" name="Espace réservé du contenu 5">
            <a:extLst>
              <a:ext uri="{FF2B5EF4-FFF2-40B4-BE49-F238E27FC236}">
                <a16:creationId xmlns:a16="http://schemas.microsoft.com/office/drawing/2014/main" id="{0B295EBC-EEC6-1844-8A79-03FB5DD38171}"/>
              </a:ext>
            </a:extLst>
          </p:cNvPr>
          <p:cNvPicPr>
            <a:picLocks noGrp="1" noChangeAspect="1"/>
          </p:cNvPicPr>
          <p:nvPr>
            <p:ph idx="1"/>
          </p:nvPr>
        </p:nvPicPr>
        <p:blipFill>
          <a:blip r:embed="rId2"/>
          <a:stretch>
            <a:fillRect/>
          </a:stretch>
        </p:blipFill>
        <p:spPr>
          <a:xfrm>
            <a:off x="447816" y="1729592"/>
            <a:ext cx="11292840" cy="1948016"/>
          </a:xfrm>
          <a:noFill/>
        </p:spPr>
      </p:pic>
      <p:sp>
        <p:nvSpPr>
          <p:cNvPr id="4" name="Espace réservé du texte 3">
            <a:extLst>
              <a:ext uri="{FF2B5EF4-FFF2-40B4-BE49-F238E27FC236}">
                <a16:creationId xmlns:a16="http://schemas.microsoft.com/office/drawing/2014/main" id="{308DC70C-06FF-540B-FF42-BF86E775AA50}"/>
              </a:ext>
            </a:extLst>
          </p:cNvPr>
          <p:cNvSpPr>
            <a:spLocks noGrp="1"/>
          </p:cNvSpPr>
          <p:nvPr>
            <p:ph type="body" sz="half" idx="2"/>
          </p:nvPr>
        </p:nvSpPr>
        <p:spPr>
          <a:xfrm>
            <a:off x="5740823" y="5262296"/>
            <a:ext cx="5869987" cy="689515"/>
          </a:xfrm>
        </p:spPr>
        <p:txBody>
          <a:bodyPr anchor="ctr">
            <a:normAutofit/>
          </a:bodyPr>
          <a:lstStyle/>
          <a:p>
            <a:pPr algn="just"/>
            <a:r>
              <a:rPr lang="fr-FR" sz="1800" dirty="0">
                <a:latin typeface="Times New Roman" panose="02020603050405020304" pitchFamily="18" charset="0"/>
                <a:cs typeface="Times New Roman" panose="02020603050405020304" pitchFamily="18" charset="0"/>
              </a:rPr>
              <a:t>Lancez ORACLE NOSQL et vérifiez la présence de la table  catalogue.</a:t>
            </a:r>
          </a:p>
        </p:txBody>
      </p:sp>
    </p:spTree>
    <p:extLst>
      <p:ext uri="{BB962C8B-B14F-4D97-AF65-F5344CB8AC3E}">
        <p14:creationId xmlns:p14="http://schemas.microsoft.com/office/powerpoint/2010/main" val="1428324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0A9416-663B-15D9-64DE-556BDE9BECCE}"/>
              </a:ext>
            </a:extLst>
          </p:cNvPr>
          <p:cNvSpPr>
            <a:spLocks noGrp="1"/>
          </p:cNvSpPr>
          <p:nvPr>
            <p:ph type="title"/>
          </p:nvPr>
        </p:nvSpPr>
        <p:spPr>
          <a:xfrm>
            <a:off x="581193" y="729658"/>
            <a:ext cx="11029616" cy="988332"/>
          </a:xfrm>
        </p:spPr>
        <p:txBody>
          <a:bodyPr anchor="b">
            <a:normAutofit/>
          </a:bodyPr>
          <a:lstStyle/>
          <a:p>
            <a:r>
              <a:rPr lang="en-US" dirty="0"/>
              <a:t>Cas pratique</a:t>
            </a:r>
            <a:endParaRPr lang="fr-FR" dirty="0"/>
          </a:p>
        </p:txBody>
      </p:sp>
      <p:pic>
        <p:nvPicPr>
          <p:cNvPr id="8" name="Image 7">
            <a:extLst>
              <a:ext uri="{FF2B5EF4-FFF2-40B4-BE49-F238E27FC236}">
                <a16:creationId xmlns:a16="http://schemas.microsoft.com/office/drawing/2014/main" id="{098F1263-4AE4-456E-DAF6-AF479F7E9C0F}"/>
              </a:ext>
            </a:extLst>
          </p:cNvPr>
          <p:cNvPicPr>
            <a:picLocks noChangeAspect="1"/>
          </p:cNvPicPr>
          <p:nvPr/>
        </p:nvPicPr>
        <p:blipFill>
          <a:blip r:embed="rId2"/>
          <a:stretch>
            <a:fillRect/>
          </a:stretch>
        </p:blipFill>
        <p:spPr>
          <a:xfrm>
            <a:off x="630814" y="2228003"/>
            <a:ext cx="5323147" cy="3633047"/>
          </a:xfrm>
          <a:prstGeom prst="rect">
            <a:avLst/>
          </a:prstGeom>
          <a:noFill/>
          <a:effectLst>
            <a:outerShdw blurRad="50800" dist="38100" dir="18900000" algn="bl" rotWithShape="0">
              <a:prstClr val="black">
                <a:alpha val="40000"/>
              </a:prstClr>
            </a:outerShdw>
          </a:effectLst>
          <a:scene3d>
            <a:camera prst="obliqueTopLeft"/>
            <a:lightRig rig="threePt" dir="t"/>
          </a:scene3d>
        </p:spPr>
      </p:pic>
      <p:sp>
        <p:nvSpPr>
          <p:cNvPr id="3" name="Espace réservé du contenu 2">
            <a:extLst>
              <a:ext uri="{FF2B5EF4-FFF2-40B4-BE49-F238E27FC236}">
                <a16:creationId xmlns:a16="http://schemas.microsoft.com/office/drawing/2014/main" id="{DD2C1AEA-09D7-D1A6-FDAE-BA5C944B34F9}"/>
              </a:ext>
            </a:extLst>
          </p:cNvPr>
          <p:cNvSpPr>
            <a:spLocks noGrp="1"/>
          </p:cNvSpPr>
          <p:nvPr>
            <p:ph sz="half" idx="2"/>
          </p:nvPr>
        </p:nvSpPr>
        <p:spPr>
          <a:xfrm>
            <a:off x="6188417" y="2228003"/>
            <a:ext cx="5422392" cy="3633047"/>
          </a:xfrm>
        </p:spPr>
        <p:txBody>
          <a:bodyPr anchor="ctr">
            <a:normAutofit/>
          </a:bodyPr>
          <a:lstStyle/>
          <a:p>
            <a:pPr marL="342900" lvl="0" indent="-342900" algn="just">
              <a:lnSpc>
                <a:spcPct val="107000"/>
              </a:lnSpc>
              <a:spcAft>
                <a:spcPts val="800"/>
              </a:spcAft>
              <a:buFont typeface="Wingdings 2" panose="05020102010507070707" pitchFamily="18" charset="2"/>
              <a:buChar char=""/>
              <a:tabLst>
                <a:tab pos="457200" algn="l"/>
              </a:tabLs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Démarrer les services </a:t>
            </a:r>
            <a:r>
              <a:rPr lang="fr-FR" sz="1800" dirty="0" err="1">
                <a:effectLst/>
                <a:latin typeface="Times New Roman" panose="02020603050405020304" pitchFamily="18" charset="0"/>
                <a:ea typeface="Calibri" panose="020F0502020204030204" pitchFamily="34" charset="0"/>
                <a:cs typeface="Times New Roman" panose="02020603050405020304" pitchFamily="18" charset="0"/>
              </a:rPr>
              <a:t>Hive</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2" panose="05020102010507070707" pitchFamily="18" charset="2"/>
              <a:buChar char=""/>
              <a:tabLst>
                <a:tab pos="457200" algn="l"/>
              </a:tabLs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Vérification des tables internes et externes dans </a:t>
            </a:r>
            <a:r>
              <a:rPr lang="fr-FR" sz="1800" dirty="0" err="1">
                <a:effectLst/>
                <a:latin typeface="Times New Roman" panose="02020603050405020304" pitchFamily="18" charset="0"/>
                <a:ea typeface="Calibri" panose="020F0502020204030204" pitchFamily="34" charset="0"/>
                <a:cs typeface="Times New Roman" panose="02020603050405020304" pitchFamily="18" charset="0"/>
              </a:rPr>
              <a:t>Hive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9720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AD4588-CE9E-0B86-C863-0F5DB45D512A}"/>
              </a:ext>
            </a:extLst>
          </p:cNvPr>
          <p:cNvSpPr>
            <a:spLocks noGrp="1"/>
          </p:cNvSpPr>
          <p:nvPr>
            <p:ph type="title"/>
          </p:nvPr>
        </p:nvSpPr>
        <p:spPr>
          <a:xfrm>
            <a:off x="581193" y="729658"/>
            <a:ext cx="11029616" cy="988332"/>
          </a:xfrm>
        </p:spPr>
        <p:txBody>
          <a:bodyPr anchor="b">
            <a:normAutofit/>
          </a:bodyPr>
          <a:lstStyle/>
          <a:p>
            <a:r>
              <a:rPr lang="en-US" dirty="0"/>
              <a:t>Cas pratique</a:t>
            </a:r>
            <a:endParaRPr lang="fr-FR" dirty="0"/>
          </a:p>
        </p:txBody>
      </p:sp>
      <p:pic>
        <p:nvPicPr>
          <p:cNvPr id="6" name="Espace réservé du contenu 5">
            <a:extLst>
              <a:ext uri="{FF2B5EF4-FFF2-40B4-BE49-F238E27FC236}">
                <a16:creationId xmlns:a16="http://schemas.microsoft.com/office/drawing/2014/main" id="{B1AEA240-7E2A-4AFF-9653-258ABE9CEB98}"/>
              </a:ext>
            </a:extLst>
          </p:cNvPr>
          <p:cNvPicPr>
            <a:picLocks noGrp="1" noChangeAspect="1"/>
          </p:cNvPicPr>
          <p:nvPr>
            <p:ph sz="half" idx="1"/>
          </p:nvPr>
        </p:nvPicPr>
        <p:blipFill>
          <a:blip r:embed="rId2"/>
          <a:stretch>
            <a:fillRect/>
          </a:stretch>
        </p:blipFill>
        <p:spPr>
          <a:xfrm>
            <a:off x="581193" y="2539814"/>
            <a:ext cx="5422390" cy="3009424"/>
          </a:xfr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4" name="Espace réservé du contenu 3">
            <a:extLst>
              <a:ext uri="{FF2B5EF4-FFF2-40B4-BE49-F238E27FC236}">
                <a16:creationId xmlns:a16="http://schemas.microsoft.com/office/drawing/2014/main" id="{1AB1A861-6697-45A6-C72E-1DC1E124CD07}"/>
              </a:ext>
            </a:extLst>
          </p:cNvPr>
          <p:cNvSpPr>
            <a:spLocks noGrp="1"/>
          </p:cNvSpPr>
          <p:nvPr>
            <p:ph sz="half" idx="2"/>
          </p:nvPr>
        </p:nvSpPr>
        <p:spPr>
          <a:xfrm>
            <a:off x="6188417" y="2228003"/>
            <a:ext cx="5422392" cy="3633047"/>
          </a:xfrm>
        </p:spPr>
        <p:txBody>
          <a:bodyPr anchor="ctr">
            <a:normAutofit/>
          </a:bodyPr>
          <a:lstStyle/>
          <a:p>
            <a:pPr marL="342900" lvl="0" indent="-342900">
              <a:spcAft>
                <a:spcPts val="800"/>
              </a:spcAft>
              <a:buFont typeface="Wingdings 2" panose="05020102010507070707" pitchFamily="18" charset="2"/>
              <a:buChar char=""/>
              <a:tabLst>
                <a:tab pos="678180" algn="l"/>
              </a:tabLst>
            </a:pPr>
            <a:r>
              <a:rPr lang="fr-FR" dirty="0"/>
              <a:t>Me voici dans mon notebook et j'ai de nouveau accès aux données dans </a:t>
            </a:r>
            <a:r>
              <a:rPr lang="fr-FR" dirty="0" err="1"/>
              <a:t>hive</a:t>
            </a:r>
            <a:r>
              <a:rPr lang="fr-FR" dirty="0"/>
              <a:t> grâce à </a:t>
            </a:r>
            <a:r>
              <a:rPr lang="fr-FR" dirty="0" err="1"/>
              <a:t>spark</a:t>
            </a:r>
            <a:r>
              <a:rPr lang="fr-FR" dirty="0"/>
              <a:t>.</a:t>
            </a:r>
            <a:endParaRPr lang="fr-FR" dirty="0">
              <a:effectLst/>
            </a:endParaRPr>
          </a:p>
        </p:txBody>
      </p:sp>
    </p:spTree>
    <p:extLst>
      <p:ext uri="{BB962C8B-B14F-4D97-AF65-F5344CB8AC3E}">
        <p14:creationId xmlns:p14="http://schemas.microsoft.com/office/powerpoint/2010/main" val="4267634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082232-77DA-EA05-5303-CE9B0B3CADC9}"/>
              </a:ext>
            </a:extLst>
          </p:cNvPr>
          <p:cNvSpPr>
            <a:spLocks noGrp="1"/>
          </p:cNvSpPr>
          <p:nvPr>
            <p:ph type="title"/>
          </p:nvPr>
        </p:nvSpPr>
        <p:spPr>
          <a:xfrm>
            <a:off x="581193" y="729658"/>
            <a:ext cx="11029616" cy="988332"/>
          </a:xfrm>
        </p:spPr>
        <p:txBody>
          <a:bodyPr anchor="b">
            <a:normAutofit/>
          </a:bodyPr>
          <a:lstStyle/>
          <a:p>
            <a:r>
              <a:rPr lang="en-US" dirty="0"/>
              <a:t>Conclusion</a:t>
            </a:r>
            <a:br>
              <a:rPr lang="en-US" dirty="0"/>
            </a:br>
            <a:endParaRPr lang="fr-FR"/>
          </a:p>
        </p:txBody>
      </p:sp>
      <p:sp>
        <p:nvSpPr>
          <p:cNvPr id="11" name="Content Placeholder 2">
            <a:extLst>
              <a:ext uri="{FF2B5EF4-FFF2-40B4-BE49-F238E27FC236}">
                <a16:creationId xmlns:a16="http://schemas.microsoft.com/office/drawing/2014/main" id="{A8B860B7-1361-7DCD-BEDB-5D450DBA91CA}"/>
              </a:ext>
            </a:extLst>
          </p:cNvPr>
          <p:cNvSpPr>
            <a:spLocks noGrp="1"/>
          </p:cNvSpPr>
          <p:nvPr>
            <p:ph sz="half" idx="1"/>
          </p:nvPr>
        </p:nvSpPr>
        <p:spPr>
          <a:xfrm>
            <a:off x="581193" y="2228003"/>
            <a:ext cx="5422390" cy="3633047"/>
          </a:xfrm>
        </p:spPr>
        <p:txBody>
          <a:bodyPr anchor="ctr">
            <a:normAutofit/>
          </a:bodyPr>
          <a:lstStyle/>
          <a:p>
            <a:pPr marL="342900" lvl="0" indent="-342900">
              <a:spcAft>
                <a:spcPts val="800"/>
              </a:spcAft>
              <a:buFont typeface="Wingdings 2" panose="05020102010507070707" pitchFamily="18" charset="2"/>
              <a:buChar char=""/>
              <a:tabLst>
                <a:tab pos="457200" algn="l"/>
              </a:tabLst>
            </a:pPr>
            <a:r>
              <a:rPr lang="fr-FR">
                <a:effectLst/>
              </a:rPr>
              <a:t>Mise en place d’un environnement de data </a:t>
            </a:r>
            <a:r>
              <a:rPr lang="fr-FR" err="1">
                <a:effectLst/>
              </a:rPr>
              <a:t>lake</a:t>
            </a:r>
            <a:r>
              <a:rPr lang="fr-FR">
                <a:effectLst/>
              </a:rPr>
              <a:t> en utilisant </a:t>
            </a:r>
            <a:r>
              <a:rPr lang="fr-FR" err="1">
                <a:effectLst/>
              </a:rPr>
              <a:t>Vagrant</a:t>
            </a:r>
            <a:r>
              <a:rPr lang="fr-FR">
                <a:effectLst/>
              </a:rPr>
              <a:t>.</a:t>
            </a:r>
          </a:p>
          <a:p>
            <a:pPr marL="342900" lvl="0" indent="-342900">
              <a:spcAft>
                <a:spcPts val="800"/>
              </a:spcAft>
              <a:buFont typeface="Wingdings 2" panose="05020102010507070707" pitchFamily="18" charset="2"/>
              <a:buChar char=""/>
              <a:tabLst>
                <a:tab pos="457200" algn="l"/>
              </a:tabLst>
            </a:pPr>
            <a:r>
              <a:rPr lang="fr-FR">
                <a:effectLst/>
              </a:rPr>
              <a:t>Nous avons utilisé MongoDB, Oracle </a:t>
            </a:r>
            <a:r>
              <a:rPr lang="fr-FR" err="1">
                <a:effectLst/>
              </a:rPr>
              <a:t>NoSql</a:t>
            </a:r>
            <a:r>
              <a:rPr lang="fr-FR">
                <a:effectLst/>
              </a:rPr>
              <a:t>, Hadoop et </a:t>
            </a:r>
            <a:r>
              <a:rPr lang="fr-FR" err="1">
                <a:effectLst/>
              </a:rPr>
              <a:t>Hive</a:t>
            </a:r>
            <a:r>
              <a:rPr lang="fr-FR">
                <a:effectLst/>
              </a:rPr>
              <a:t> pour stocker les données et des tables externes</a:t>
            </a:r>
          </a:p>
          <a:p>
            <a:pPr marL="342900" lvl="0" indent="-342900">
              <a:spcAft>
                <a:spcPts val="800"/>
              </a:spcAft>
              <a:buFont typeface="Wingdings 2" panose="05020102010507070707" pitchFamily="18" charset="2"/>
              <a:buChar char=""/>
              <a:tabLst>
                <a:tab pos="457200" algn="l"/>
              </a:tabLst>
            </a:pPr>
            <a:r>
              <a:rPr lang="fr-FR">
                <a:effectLst/>
              </a:rPr>
              <a:t>Utilisation de </a:t>
            </a:r>
            <a:r>
              <a:rPr lang="fr-FR" err="1">
                <a:effectLst/>
              </a:rPr>
              <a:t>spark</a:t>
            </a:r>
            <a:r>
              <a:rPr lang="fr-FR">
                <a:effectLst/>
              </a:rPr>
              <a:t> pour manipuler les données.</a:t>
            </a:r>
          </a:p>
        </p:txBody>
      </p:sp>
      <p:pic>
        <p:nvPicPr>
          <p:cNvPr id="7" name="Image 6">
            <a:extLst>
              <a:ext uri="{FF2B5EF4-FFF2-40B4-BE49-F238E27FC236}">
                <a16:creationId xmlns:a16="http://schemas.microsoft.com/office/drawing/2014/main" id="{B1A28468-8F46-8F46-2F01-910E935709A3}"/>
              </a:ext>
            </a:extLst>
          </p:cNvPr>
          <p:cNvPicPr>
            <a:picLocks noChangeAspect="1"/>
          </p:cNvPicPr>
          <p:nvPr/>
        </p:nvPicPr>
        <p:blipFill rotWithShape="1">
          <a:blip r:embed="rId3"/>
          <a:srcRect t="14632" b="5127"/>
          <a:stretch/>
        </p:blipFill>
        <p:spPr>
          <a:xfrm>
            <a:off x="6188417" y="2228003"/>
            <a:ext cx="5422392" cy="3633047"/>
          </a:xfrm>
          <a:prstGeom prst="rect">
            <a:avLst/>
          </a:prstGeom>
          <a:noFill/>
        </p:spPr>
      </p:pic>
    </p:spTree>
    <p:extLst>
      <p:ext uri="{BB962C8B-B14F-4D97-AF65-F5344CB8AC3E}">
        <p14:creationId xmlns:p14="http://schemas.microsoft.com/office/powerpoint/2010/main" val="2799391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e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r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fr-FR" dirty="0">
                <a:solidFill>
                  <a:srgbClr val="FFFFFF"/>
                </a:solidFill>
              </a:rPr>
              <a:t>Merci</a:t>
            </a:r>
          </a:p>
        </p:txBody>
      </p:sp>
      <p:sp>
        <p:nvSpPr>
          <p:cNvPr id="3" name="Sous-titr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rtlCol="0">
            <a:normAutofit/>
          </a:bodyPr>
          <a:lstStyle/>
          <a:p>
            <a:pPr rtl="0"/>
            <a:r>
              <a:rPr lang="fr-FR" dirty="0">
                <a:solidFill>
                  <a:schemeClr val="bg2"/>
                </a:solidFill>
              </a:rPr>
              <a:t>Ferol </a:t>
            </a:r>
            <a:r>
              <a:rPr lang="fr-FR" dirty="0" err="1">
                <a:solidFill>
                  <a:schemeClr val="bg2"/>
                </a:solidFill>
              </a:rPr>
              <a:t>tatang</a:t>
            </a:r>
            <a:r>
              <a:rPr lang="fr-FR" dirty="0">
                <a:solidFill>
                  <a:schemeClr val="bg2"/>
                </a:solidFill>
              </a:rPr>
              <a:t> </a:t>
            </a:r>
            <a:r>
              <a:rPr lang="fr-FR" dirty="0" err="1">
                <a:solidFill>
                  <a:schemeClr val="bg2"/>
                </a:solidFill>
              </a:rPr>
              <a:t>fomekon</a:t>
            </a:r>
            <a:endParaRPr lang="fr-FR" dirty="0">
              <a:solidFill>
                <a:schemeClr val="bg2"/>
              </a:solidFill>
            </a:endParaRPr>
          </a:p>
          <a:p>
            <a:pPr rtl="0"/>
            <a:endParaRPr lang="fr-FR" dirty="0">
              <a:solidFill>
                <a:schemeClr val="bg2"/>
              </a:solidFill>
            </a:endParaRPr>
          </a:p>
          <a:p>
            <a:pPr rtl="0"/>
            <a:endParaRPr lang="fr-FR" dirty="0">
              <a:solidFill>
                <a:schemeClr val="bg2"/>
              </a:solidFill>
            </a:endParaRPr>
          </a:p>
        </p:txBody>
      </p:sp>
      <p:pic>
        <p:nvPicPr>
          <p:cNvPr id="5" name="Image 4" descr="Valeurs numériqu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86CE0FD-BB6D-50E3-E5B5-39B53BAED076}"/>
              </a:ext>
            </a:extLst>
          </p:cNvPr>
          <p:cNvSpPr>
            <a:spLocks noGrp="1"/>
          </p:cNvSpPr>
          <p:nvPr>
            <p:ph type="ctrTitle"/>
          </p:nvPr>
        </p:nvSpPr>
        <p:spPr>
          <a:xfrm>
            <a:off x="581191" y="1020431"/>
            <a:ext cx="10993549" cy="1475013"/>
          </a:xfrm>
        </p:spPr>
        <p:txBody>
          <a:bodyPr/>
          <a:lstStyle/>
          <a:p>
            <a:r>
              <a:rPr lang="en-US" dirty="0"/>
              <a:t>Plan</a:t>
            </a:r>
          </a:p>
        </p:txBody>
      </p:sp>
      <p:sp>
        <p:nvSpPr>
          <p:cNvPr id="9" name="Subtitle 2">
            <a:extLst>
              <a:ext uri="{FF2B5EF4-FFF2-40B4-BE49-F238E27FC236}">
                <a16:creationId xmlns:a16="http://schemas.microsoft.com/office/drawing/2014/main" id="{CEA14603-E9B4-A965-F804-1D9749A3EA71}"/>
              </a:ext>
            </a:extLst>
          </p:cNvPr>
          <p:cNvSpPr>
            <a:spLocks noGrp="1"/>
          </p:cNvSpPr>
          <p:nvPr>
            <p:ph type="subTitle" idx="1"/>
          </p:nvPr>
        </p:nvSpPr>
        <p:spPr>
          <a:xfrm>
            <a:off x="479594" y="3155845"/>
            <a:ext cx="11184086" cy="3214475"/>
          </a:xfrm>
        </p:spPr>
        <p:txBody>
          <a:bodyPr>
            <a:normAutofit lnSpcReduction="10000"/>
          </a:bodyPr>
          <a:lstStyle/>
          <a:p>
            <a:pPr marL="400050" indent="-400050">
              <a:buFont typeface="+mj-lt"/>
              <a:buAutoNum type="romanUcPeriod"/>
            </a:pPr>
            <a:r>
              <a:rPr lang="en-US" sz="3200" dirty="0">
                <a:solidFill>
                  <a:schemeClr val="bg1"/>
                </a:solidFill>
                <a:latin typeface="Times New Roman" panose="02020603050405020304" pitchFamily="18" charset="0"/>
                <a:cs typeface="Times New Roman" panose="02020603050405020304" pitchFamily="18" charset="0"/>
              </a:rPr>
              <a:t>INTRODUCTION &amp; DEFINITION</a:t>
            </a:r>
          </a:p>
          <a:p>
            <a:pPr marL="400050" indent="-400050">
              <a:buFont typeface="+mj-lt"/>
              <a:buAutoNum type="romanUcPeriod"/>
            </a:pPr>
            <a:r>
              <a:rPr lang="en-US" sz="3200" dirty="0">
                <a:solidFill>
                  <a:schemeClr val="bg1"/>
                </a:solidFill>
                <a:latin typeface="Times New Roman" panose="02020603050405020304" pitchFamily="18" charset="0"/>
                <a:cs typeface="Times New Roman" panose="02020603050405020304" pitchFamily="18" charset="0"/>
              </a:rPr>
              <a:t>ARCHITECTURE </a:t>
            </a:r>
          </a:p>
          <a:p>
            <a:pPr marL="400050" indent="-400050">
              <a:buFont typeface="+mj-lt"/>
              <a:buAutoNum type="romanUcPeriod"/>
            </a:pPr>
            <a:r>
              <a:rPr lang="fr-FR" sz="3200" dirty="0">
                <a:solidFill>
                  <a:schemeClr val="bg1"/>
                </a:solidFill>
                <a:latin typeface="Times New Roman" panose="02020603050405020304" pitchFamily="18" charset="0"/>
                <a:cs typeface="Times New Roman" panose="02020603050405020304" pitchFamily="18" charset="0"/>
              </a:rPr>
              <a:t>étapes pour créer un data lake sous </a:t>
            </a:r>
            <a:r>
              <a:rPr lang="fr-FR" sz="3200" dirty="0" err="1">
                <a:solidFill>
                  <a:schemeClr val="bg1"/>
                </a:solidFill>
                <a:latin typeface="Times New Roman" panose="02020603050405020304" pitchFamily="18" charset="0"/>
                <a:cs typeface="Times New Roman" panose="02020603050405020304" pitchFamily="18" charset="0"/>
              </a:rPr>
              <a:t>Hive</a:t>
            </a:r>
            <a:endParaRPr lang="fr-FR" sz="3200" dirty="0">
              <a:solidFill>
                <a:schemeClr val="bg1"/>
              </a:solidFill>
              <a:latin typeface="Times New Roman" panose="02020603050405020304" pitchFamily="18" charset="0"/>
              <a:cs typeface="Times New Roman" panose="02020603050405020304" pitchFamily="18" charset="0"/>
            </a:endParaRPr>
          </a:p>
          <a:p>
            <a:pPr marL="400050" indent="-400050">
              <a:buFont typeface="+mj-lt"/>
              <a:buAutoNum type="romanUcPeriod"/>
            </a:pPr>
            <a:r>
              <a:rPr lang="fr-FR" sz="3200" dirty="0">
                <a:solidFill>
                  <a:schemeClr val="bg1"/>
                </a:solidFill>
                <a:latin typeface="Times New Roman" panose="02020603050405020304" pitchFamily="18" charset="0"/>
                <a:cs typeface="Times New Roman" panose="02020603050405020304" pitchFamily="18" charset="0"/>
              </a:rPr>
              <a:t>Cas pratique</a:t>
            </a:r>
          </a:p>
          <a:p>
            <a:pPr marL="400050" indent="-400050">
              <a:buFont typeface="+mj-lt"/>
              <a:buAutoNum type="romanUcPeriod"/>
            </a:pPr>
            <a:r>
              <a:rPr lang="fr-FR" sz="3200" dirty="0">
                <a:solidFill>
                  <a:schemeClr val="bg1"/>
                </a:solidFill>
                <a:latin typeface="Times New Roman" panose="02020603050405020304" pitchFamily="18" charset="0"/>
                <a:cs typeface="Times New Roman" panose="02020603050405020304" pitchFamily="18" charset="0"/>
              </a:rPr>
              <a:t>Conclusion</a:t>
            </a:r>
          </a:p>
          <a:p>
            <a:pPr marL="400050" indent="-400050">
              <a:buFont typeface="+mj-lt"/>
              <a:buAutoNum type="romanUcPeriod"/>
            </a:pPr>
            <a:endParaRPr lang="en-US" sz="3200" dirty="0">
              <a:solidFill>
                <a:schemeClr val="bg1"/>
              </a:solidFill>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729866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DE1DBD-0E51-C001-3B1B-87CB62E0D630}"/>
              </a:ext>
            </a:extLst>
          </p:cNvPr>
          <p:cNvSpPr>
            <a:spLocks noGrp="1"/>
          </p:cNvSpPr>
          <p:nvPr>
            <p:ph type="title"/>
          </p:nvPr>
        </p:nvSpPr>
        <p:spPr>
          <a:xfrm>
            <a:off x="581193" y="729658"/>
            <a:ext cx="11029616" cy="988332"/>
          </a:xfrm>
        </p:spPr>
        <p:txBody>
          <a:bodyPr anchor="b">
            <a:normAutofit/>
          </a:bodyPr>
          <a:lstStyle/>
          <a:p>
            <a:r>
              <a:rPr lang="en-US" dirty="0"/>
              <a:t>INTRODUCTION &amp; DEFINITION</a:t>
            </a:r>
          </a:p>
        </p:txBody>
      </p:sp>
      <p:pic>
        <p:nvPicPr>
          <p:cNvPr id="5" name="Image 4">
            <a:extLst>
              <a:ext uri="{FF2B5EF4-FFF2-40B4-BE49-F238E27FC236}">
                <a16:creationId xmlns:a16="http://schemas.microsoft.com/office/drawing/2014/main" id="{D5289478-C52B-4578-B55B-9EEC07764798}"/>
              </a:ext>
            </a:extLst>
          </p:cNvPr>
          <p:cNvPicPr>
            <a:picLocks noChangeAspect="1"/>
          </p:cNvPicPr>
          <p:nvPr/>
        </p:nvPicPr>
        <p:blipFill>
          <a:blip r:embed="rId2"/>
          <a:stretch>
            <a:fillRect/>
          </a:stretch>
        </p:blipFill>
        <p:spPr>
          <a:xfrm>
            <a:off x="581193" y="2688929"/>
            <a:ext cx="5422390" cy="2711195"/>
          </a:xfrm>
          <a:prstGeom prst="rect">
            <a:avLst/>
          </a:prstGeom>
          <a:noFill/>
        </p:spPr>
      </p:pic>
      <p:sp>
        <p:nvSpPr>
          <p:cNvPr id="3" name="Espace réservé du contenu 2">
            <a:extLst>
              <a:ext uri="{FF2B5EF4-FFF2-40B4-BE49-F238E27FC236}">
                <a16:creationId xmlns:a16="http://schemas.microsoft.com/office/drawing/2014/main" id="{0273796D-CE4F-81A6-8255-AB904ADA9ECA}"/>
              </a:ext>
            </a:extLst>
          </p:cNvPr>
          <p:cNvSpPr>
            <a:spLocks noGrp="1"/>
          </p:cNvSpPr>
          <p:nvPr>
            <p:ph sz="half" idx="2"/>
          </p:nvPr>
        </p:nvSpPr>
        <p:spPr>
          <a:xfrm>
            <a:off x="6188417" y="2228003"/>
            <a:ext cx="5422392" cy="4101677"/>
          </a:xfrm>
        </p:spPr>
        <p:txBody>
          <a:bodyPr anchor="ctr">
            <a:normAutofit/>
          </a:bodyPr>
          <a:lstStyle/>
          <a:p>
            <a:pPr algn="just">
              <a:lnSpc>
                <a:spcPct val="90000"/>
              </a:lnSpc>
            </a:pPr>
            <a:r>
              <a:rPr lang="fr-FR" dirty="0">
                <a:latin typeface="Times New Roman" panose="02020603050405020304" pitchFamily="18" charset="0"/>
                <a:cs typeface="Times New Roman" panose="02020603050405020304" pitchFamily="18" charset="0"/>
              </a:rPr>
              <a:t>Les entreprises génèrent chaque jour d'énormes quantités de données.</a:t>
            </a:r>
          </a:p>
          <a:p>
            <a:pPr algn="just">
              <a:lnSpc>
                <a:spcPct val="90000"/>
              </a:lnSpc>
            </a:pPr>
            <a:r>
              <a:rPr lang="fr-FR" dirty="0">
                <a:latin typeface="Times New Roman" panose="02020603050405020304" pitchFamily="18" charset="0"/>
                <a:cs typeface="Times New Roman" panose="02020603050405020304" pitchFamily="18" charset="0"/>
              </a:rPr>
              <a:t>Les données peuvent être structurées, semi-structurées ou non structurées.</a:t>
            </a:r>
          </a:p>
          <a:p>
            <a:pPr algn="just">
              <a:lnSpc>
                <a:spcPct val="90000"/>
              </a:lnSpc>
            </a:pPr>
            <a:r>
              <a:rPr lang="fr-FR" dirty="0">
                <a:latin typeface="Times New Roman" panose="02020603050405020304" pitchFamily="18" charset="0"/>
                <a:cs typeface="Times New Roman" panose="02020603050405020304" pitchFamily="18" charset="0"/>
              </a:rPr>
              <a:t>Les données proviennent de différentes sources telles que les transactions, les journaux de serveurs, les réseaux sociaux, etc.</a:t>
            </a:r>
          </a:p>
          <a:p>
            <a:pPr algn="just">
              <a:lnSpc>
                <a:spcPct val="90000"/>
              </a:lnSpc>
            </a:pPr>
            <a:r>
              <a:rPr lang="fr-FR" dirty="0">
                <a:latin typeface="Times New Roman" panose="02020603050405020304" pitchFamily="18" charset="0"/>
                <a:cs typeface="Times New Roman" panose="02020603050405020304" pitchFamily="18" charset="0"/>
              </a:rPr>
              <a:t>Pour les entreprises, il est important de stocker ces données et de les analyser pour prendre des décisions éclairées.</a:t>
            </a:r>
          </a:p>
          <a:p>
            <a:pPr algn="just">
              <a:lnSpc>
                <a:spcPct val="90000"/>
              </a:lnSpc>
            </a:pPr>
            <a:r>
              <a:rPr lang="fr-FR" dirty="0">
                <a:latin typeface="Times New Roman" panose="02020603050405020304" pitchFamily="18" charset="0"/>
                <a:cs typeface="Times New Roman" panose="02020603050405020304" pitchFamily="18" charset="0"/>
              </a:rPr>
              <a:t>Les lacs de données sont devenus une solution populaire pour stocker de grandes quantités de données dans leur format brut, non transformé.</a:t>
            </a:r>
          </a:p>
        </p:txBody>
      </p:sp>
    </p:spTree>
    <p:extLst>
      <p:ext uri="{BB962C8B-B14F-4D97-AF65-F5344CB8AC3E}">
        <p14:creationId xmlns:p14="http://schemas.microsoft.com/office/powerpoint/2010/main" val="2168228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E5D8E0-A89D-C84E-DD38-2317389F338F}"/>
              </a:ext>
            </a:extLst>
          </p:cNvPr>
          <p:cNvSpPr>
            <a:spLocks noGrp="1"/>
          </p:cNvSpPr>
          <p:nvPr>
            <p:ph type="title"/>
          </p:nvPr>
        </p:nvSpPr>
        <p:spPr>
          <a:xfrm>
            <a:off x="581193" y="729658"/>
            <a:ext cx="11029616" cy="988332"/>
          </a:xfrm>
        </p:spPr>
        <p:txBody>
          <a:bodyPr anchor="b">
            <a:normAutofit/>
          </a:bodyPr>
          <a:lstStyle/>
          <a:p>
            <a:r>
              <a:rPr lang="en-US" dirty="0"/>
              <a:t>INTRODUCTION &amp; DEFINITION</a:t>
            </a:r>
            <a:endParaRPr lang="fr-FR" dirty="0"/>
          </a:p>
        </p:txBody>
      </p:sp>
      <p:sp>
        <p:nvSpPr>
          <p:cNvPr id="3" name="Espace réservé du contenu 2">
            <a:extLst>
              <a:ext uri="{FF2B5EF4-FFF2-40B4-BE49-F238E27FC236}">
                <a16:creationId xmlns:a16="http://schemas.microsoft.com/office/drawing/2014/main" id="{4D92CB3D-FAF8-23C3-42CF-4FFCDBCCBCD3}"/>
              </a:ext>
            </a:extLst>
          </p:cNvPr>
          <p:cNvSpPr>
            <a:spLocks noGrp="1"/>
          </p:cNvSpPr>
          <p:nvPr>
            <p:ph sz="half" idx="2"/>
          </p:nvPr>
        </p:nvSpPr>
        <p:spPr>
          <a:xfrm>
            <a:off x="581194" y="2174240"/>
            <a:ext cx="5514806" cy="4338320"/>
          </a:xfrm>
        </p:spPr>
        <p:txBody>
          <a:bodyPr anchor="t">
            <a:normAutofit/>
          </a:bodyPr>
          <a:lstStyle/>
          <a:p>
            <a:pPr algn="just">
              <a:lnSpc>
                <a:spcPct val="90000"/>
              </a:lnSpc>
            </a:pPr>
            <a:r>
              <a:rPr lang="fr-FR" dirty="0">
                <a:latin typeface="Times New Roman" panose="02020603050405020304" pitchFamily="18" charset="0"/>
                <a:cs typeface="Times New Roman" panose="02020603050405020304" pitchFamily="18" charset="0"/>
              </a:rPr>
              <a:t>Un lac de données est un système de stockage de données qui stocke une grande quantité de données structurées et non structurées dans leur format brut.</a:t>
            </a:r>
          </a:p>
          <a:p>
            <a:pPr algn="just">
              <a:lnSpc>
                <a:spcPct val="90000"/>
              </a:lnSpc>
            </a:pPr>
            <a:r>
              <a:rPr lang="fr-FR" dirty="0" err="1">
                <a:latin typeface="Times New Roman" panose="02020603050405020304" pitchFamily="18" charset="0"/>
                <a:cs typeface="Times New Roman" panose="02020603050405020304" pitchFamily="18" charset="0"/>
              </a:rPr>
              <a:t>Hive</a:t>
            </a:r>
            <a:r>
              <a:rPr lang="fr-FR" dirty="0">
                <a:latin typeface="Times New Roman" panose="02020603050405020304" pitchFamily="18" charset="0"/>
                <a:cs typeface="Times New Roman" panose="02020603050405020304" pitchFamily="18" charset="0"/>
              </a:rPr>
              <a:t> est un système de traitement de données en vrac basé sur Hadoop. </a:t>
            </a:r>
            <a:r>
              <a:rPr lang="fr-FR" dirty="0" err="1">
                <a:latin typeface="Times New Roman" panose="02020603050405020304" pitchFamily="18" charset="0"/>
                <a:cs typeface="Times New Roman" panose="02020603050405020304" pitchFamily="18" charset="0"/>
              </a:rPr>
              <a:t>Hive</a:t>
            </a:r>
            <a:r>
              <a:rPr lang="fr-FR" dirty="0">
                <a:latin typeface="Times New Roman" panose="02020603050405020304" pitchFamily="18" charset="0"/>
                <a:cs typeface="Times New Roman" panose="02020603050405020304" pitchFamily="18" charset="0"/>
              </a:rPr>
              <a:t> fournit une interface SQL.</a:t>
            </a:r>
          </a:p>
          <a:p>
            <a:pPr algn="just">
              <a:lnSpc>
                <a:spcPct val="90000"/>
              </a:lnSpc>
            </a:pPr>
            <a:r>
              <a:rPr lang="fr-FR" dirty="0" err="1">
                <a:latin typeface="Times New Roman" panose="02020603050405020304" pitchFamily="18" charset="0"/>
                <a:cs typeface="Times New Roman" panose="02020603050405020304" pitchFamily="18" charset="0"/>
              </a:rPr>
              <a:t>Vagrant</a:t>
            </a:r>
            <a:r>
              <a:rPr lang="fr-FR" dirty="0">
                <a:latin typeface="Times New Roman" panose="02020603050405020304" pitchFamily="18" charset="0"/>
                <a:cs typeface="Times New Roman" panose="02020603050405020304" pitchFamily="18" charset="0"/>
              </a:rPr>
              <a:t> est un outil de gestion de machines virtuelles (VM) open source qui facilite la création et la gestion d'environnements de développement.</a:t>
            </a:r>
          </a:p>
          <a:p>
            <a:pPr algn="just">
              <a:lnSpc>
                <a:spcPct val="90000"/>
              </a:lnSpc>
            </a:pPr>
            <a:r>
              <a:rPr lang="fr-FR" dirty="0">
                <a:latin typeface="Times New Roman" panose="02020603050405020304" pitchFamily="18" charset="0"/>
                <a:cs typeface="Times New Roman" panose="02020603050405020304" pitchFamily="18" charset="0"/>
              </a:rPr>
              <a:t>Avec </a:t>
            </a:r>
            <a:r>
              <a:rPr lang="fr-FR" dirty="0" err="1">
                <a:latin typeface="Times New Roman" panose="02020603050405020304" pitchFamily="18" charset="0"/>
                <a:cs typeface="Times New Roman" panose="02020603050405020304" pitchFamily="18" charset="0"/>
              </a:rPr>
              <a:t>Vagrant</a:t>
            </a:r>
            <a:r>
              <a:rPr lang="fr-FR" dirty="0">
                <a:latin typeface="Times New Roman" panose="02020603050405020304" pitchFamily="18" charset="0"/>
                <a:cs typeface="Times New Roman" panose="02020603050405020304" pitchFamily="18" charset="0"/>
              </a:rPr>
              <a:t>, les machines virtuelles peuvent être créées et configurées à l'aide de fichiers de configuration simples et reproductibles appelés "</a:t>
            </a:r>
            <a:r>
              <a:rPr lang="fr-FR" dirty="0" err="1">
                <a:latin typeface="Times New Roman" panose="02020603050405020304" pitchFamily="18" charset="0"/>
                <a:cs typeface="Times New Roman" panose="02020603050405020304" pitchFamily="18" charset="0"/>
              </a:rPr>
              <a:t>Vagrantfiles</a:t>
            </a:r>
            <a:r>
              <a:rPr lang="fr-FR" dirty="0">
                <a:latin typeface="Times New Roman" panose="02020603050405020304" pitchFamily="18" charset="0"/>
                <a:cs typeface="Times New Roman" panose="02020603050405020304" pitchFamily="18" charset="0"/>
              </a:rPr>
              <a:t>".</a:t>
            </a:r>
          </a:p>
        </p:txBody>
      </p:sp>
      <p:pic>
        <p:nvPicPr>
          <p:cNvPr id="5" name="Image 4" descr="Une image contenant texte&#10;&#10;Description générée automatiquement">
            <a:extLst>
              <a:ext uri="{FF2B5EF4-FFF2-40B4-BE49-F238E27FC236}">
                <a16:creationId xmlns:a16="http://schemas.microsoft.com/office/drawing/2014/main" id="{8BEC0AC4-7783-AE6B-5E47-1B76A5B5E476}"/>
              </a:ext>
            </a:extLst>
          </p:cNvPr>
          <p:cNvPicPr>
            <a:picLocks noChangeAspect="1"/>
          </p:cNvPicPr>
          <p:nvPr/>
        </p:nvPicPr>
        <p:blipFill rotWithShape="1">
          <a:blip r:embed="rId2"/>
          <a:srcRect l="6211" r="19368" b="-2"/>
          <a:stretch/>
        </p:blipFill>
        <p:spPr>
          <a:xfrm>
            <a:off x="6217709" y="2926052"/>
            <a:ext cx="5393100" cy="2934999"/>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spTree>
    <p:extLst>
      <p:ext uri="{BB962C8B-B14F-4D97-AF65-F5344CB8AC3E}">
        <p14:creationId xmlns:p14="http://schemas.microsoft.com/office/powerpoint/2010/main" val="3200750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rtlCol="0" anchor="b">
            <a:normAutofit/>
          </a:bodyPr>
          <a:lstStyle/>
          <a:p>
            <a:r>
              <a:rPr lang="en-US" dirty="0"/>
              <a:t>ARCHITECTURE </a:t>
            </a:r>
            <a:br>
              <a:rPr lang="en-US" dirty="0"/>
            </a:br>
            <a:endParaRPr lang="fr-FR"/>
          </a:p>
        </p:txBody>
      </p:sp>
      <p:pic>
        <p:nvPicPr>
          <p:cNvPr id="7" name="Espace réservé du contenu 6">
            <a:extLst>
              <a:ext uri="{FF2B5EF4-FFF2-40B4-BE49-F238E27FC236}">
                <a16:creationId xmlns:a16="http://schemas.microsoft.com/office/drawing/2014/main" id="{C2365681-FB71-FF0A-E067-FDF3E93CDB00}"/>
              </a:ext>
            </a:extLst>
          </p:cNvPr>
          <p:cNvPicPr>
            <a:picLocks noGrp="1" noChangeAspect="1"/>
          </p:cNvPicPr>
          <p:nvPr>
            <p:ph idx="1"/>
          </p:nvPr>
        </p:nvPicPr>
        <p:blipFill>
          <a:blip r:embed="rId3"/>
          <a:stretch>
            <a:fillRect/>
          </a:stretch>
        </p:blipFill>
        <p:spPr>
          <a:xfrm>
            <a:off x="2075996" y="2180496"/>
            <a:ext cx="8632644" cy="3949435"/>
          </a:xfrm>
          <a:noFill/>
        </p:spPr>
      </p:pic>
    </p:spTree>
    <p:extLst>
      <p:ext uri="{BB962C8B-B14F-4D97-AF65-F5344CB8AC3E}">
        <p14:creationId xmlns:p14="http://schemas.microsoft.com/office/powerpoint/2010/main" val="1703342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pic>
        <p:nvPicPr>
          <p:cNvPr id="8" name="Espace réservé du contenu 4" descr="Valeurs numérique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e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r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rtlCol="0" anchor="ctr">
            <a:normAutofit/>
          </a:bodyPr>
          <a:lstStyle/>
          <a:p>
            <a:pPr algn="ctr" rtl="0"/>
            <a:r>
              <a:rPr lang="fr-FR" dirty="0"/>
              <a:t>étapes pour créer un data lake sous </a:t>
            </a:r>
            <a:r>
              <a:rPr lang="fr-FR" dirty="0" err="1"/>
              <a:t>Hive</a:t>
            </a:r>
            <a:endParaRPr lang="fr-FR" dirty="0"/>
          </a:p>
        </p:txBody>
      </p:sp>
      <p:graphicFrame>
        <p:nvGraphicFramePr>
          <p:cNvPr id="6" name="Espace réservé du contenu 5" descr="Graphique 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500026635"/>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71EBC2-892E-1F6A-2FFD-6409C6E8F48C}"/>
              </a:ext>
            </a:extLst>
          </p:cNvPr>
          <p:cNvSpPr>
            <a:spLocks noGrp="1"/>
          </p:cNvSpPr>
          <p:nvPr>
            <p:ph type="title"/>
          </p:nvPr>
        </p:nvSpPr>
        <p:spPr>
          <a:xfrm>
            <a:off x="581192" y="5262296"/>
            <a:ext cx="4909445" cy="689514"/>
          </a:xfrm>
        </p:spPr>
        <p:txBody>
          <a:bodyPr anchor="ctr">
            <a:normAutofit/>
          </a:bodyPr>
          <a:lstStyle/>
          <a:p>
            <a:r>
              <a:rPr lang="en-US" sz="2800" dirty="0">
                <a:latin typeface="Times New Roman" panose="02020603050405020304" pitchFamily="18" charset="0"/>
                <a:cs typeface="Times New Roman" panose="02020603050405020304" pitchFamily="18" charset="0"/>
              </a:rPr>
              <a:t>CAS PRATIQUE </a:t>
            </a:r>
            <a:endParaRPr lang="fr-FR" sz="2800" dirty="0">
              <a:latin typeface="Times New Roman" panose="02020603050405020304" pitchFamily="18" charset="0"/>
              <a:cs typeface="Times New Roman" panose="02020603050405020304" pitchFamily="18" charset="0"/>
            </a:endParaRPr>
          </a:p>
        </p:txBody>
      </p:sp>
      <p:pic>
        <p:nvPicPr>
          <p:cNvPr id="5" name="Image 4">
            <a:extLst>
              <a:ext uri="{FF2B5EF4-FFF2-40B4-BE49-F238E27FC236}">
                <a16:creationId xmlns:a16="http://schemas.microsoft.com/office/drawing/2014/main" id="{8A8F62BE-FF88-661A-0D23-EF792368DDE4}"/>
              </a:ext>
            </a:extLst>
          </p:cNvPr>
          <p:cNvPicPr>
            <a:picLocks noChangeAspect="1"/>
          </p:cNvPicPr>
          <p:nvPr/>
        </p:nvPicPr>
        <p:blipFill>
          <a:blip r:embed="rId2"/>
          <a:stretch>
            <a:fillRect/>
          </a:stretch>
        </p:blipFill>
        <p:spPr>
          <a:xfrm>
            <a:off x="447816" y="995559"/>
            <a:ext cx="11292840" cy="3416081"/>
          </a:xfrm>
          <a:prstGeom prst="rect">
            <a:avLst/>
          </a:prstGeom>
          <a:noFill/>
        </p:spPr>
      </p:pic>
      <p:sp>
        <p:nvSpPr>
          <p:cNvPr id="3" name="Espace réservé du contenu 2">
            <a:extLst>
              <a:ext uri="{FF2B5EF4-FFF2-40B4-BE49-F238E27FC236}">
                <a16:creationId xmlns:a16="http://schemas.microsoft.com/office/drawing/2014/main" id="{936D17B7-4CBD-F8F2-C385-9ED8BEF7097E}"/>
              </a:ext>
            </a:extLst>
          </p:cNvPr>
          <p:cNvSpPr>
            <a:spLocks noGrp="1"/>
          </p:cNvSpPr>
          <p:nvPr>
            <p:ph type="body" sz="half" idx="2"/>
          </p:nvPr>
        </p:nvSpPr>
        <p:spPr>
          <a:xfrm>
            <a:off x="5740823" y="5262297"/>
            <a:ext cx="5869987" cy="689514"/>
          </a:xfrm>
        </p:spPr>
        <p:txBody>
          <a:bodyPr anchor="ctr">
            <a:normAutofit/>
          </a:bodyPr>
          <a:lstStyle/>
          <a:p>
            <a:r>
              <a:rPr lang="fr-FR" sz="1800" dirty="0">
                <a:latin typeface="Times New Roman" panose="02020603050405020304" pitchFamily="18" charset="0"/>
                <a:cs typeface="Times New Roman" panose="02020603050405020304" pitchFamily="18" charset="0"/>
              </a:rPr>
              <a:t>Mise en place de l'environnement de développement</a:t>
            </a:r>
          </a:p>
        </p:txBody>
      </p:sp>
    </p:spTree>
    <p:extLst>
      <p:ext uri="{BB962C8B-B14F-4D97-AF65-F5344CB8AC3E}">
        <p14:creationId xmlns:p14="http://schemas.microsoft.com/office/powerpoint/2010/main" val="233325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96D8A7-280E-1619-5401-765C6983B0B4}"/>
              </a:ext>
            </a:extLst>
          </p:cNvPr>
          <p:cNvSpPr>
            <a:spLocks noGrp="1"/>
          </p:cNvSpPr>
          <p:nvPr>
            <p:ph type="title"/>
          </p:nvPr>
        </p:nvSpPr>
        <p:spPr>
          <a:xfrm>
            <a:off x="581192" y="5262296"/>
            <a:ext cx="4909445" cy="689514"/>
          </a:xfrm>
        </p:spPr>
        <p:txBody>
          <a:bodyPr anchor="ctr">
            <a:normAutofit/>
          </a:bodyPr>
          <a:lstStyle/>
          <a:p>
            <a:r>
              <a:rPr lang="en-US" sz="2800" dirty="0"/>
              <a:t>Cas pratique </a:t>
            </a:r>
            <a:endParaRPr lang="fr-FR" sz="2800" dirty="0"/>
          </a:p>
        </p:txBody>
      </p:sp>
      <p:pic>
        <p:nvPicPr>
          <p:cNvPr id="5" name="Image 4">
            <a:extLst>
              <a:ext uri="{FF2B5EF4-FFF2-40B4-BE49-F238E27FC236}">
                <a16:creationId xmlns:a16="http://schemas.microsoft.com/office/drawing/2014/main" id="{612D6D7C-D985-E9E6-0964-CEE0A4EB45E0}"/>
              </a:ext>
            </a:extLst>
          </p:cNvPr>
          <p:cNvPicPr>
            <a:picLocks noChangeAspect="1"/>
          </p:cNvPicPr>
          <p:nvPr/>
        </p:nvPicPr>
        <p:blipFill>
          <a:blip r:embed="rId2"/>
          <a:stretch>
            <a:fillRect/>
          </a:stretch>
        </p:blipFill>
        <p:spPr>
          <a:xfrm>
            <a:off x="447816" y="1729592"/>
            <a:ext cx="11292840" cy="2486808"/>
          </a:xfrm>
          <a:prstGeom prst="rect">
            <a:avLst/>
          </a:prstGeom>
          <a:noFill/>
        </p:spPr>
      </p:pic>
      <p:sp>
        <p:nvSpPr>
          <p:cNvPr id="3" name="Espace réservé du contenu 2">
            <a:extLst>
              <a:ext uri="{FF2B5EF4-FFF2-40B4-BE49-F238E27FC236}">
                <a16:creationId xmlns:a16="http://schemas.microsoft.com/office/drawing/2014/main" id="{450BD79D-C954-EF50-E139-06373AB4443E}"/>
              </a:ext>
            </a:extLst>
          </p:cNvPr>
          <p:cNvSpPr>
            <a:spLocks noGrp="1"/>
          </p:cNvSpPr>
          <p:nvPr>
            <p:ph type="body" sz="half" idx="2"/>
          </p:nvPr>
        </p:nvSpPr>
        <p:spPr>
          <a:xfrm>
            <a:off x="5354321" y="5090160"/>
            <a:ext cx="6256490" cy="1229360"/>
          </a:xfrm>
        </p:spPr>
        <p:txBody>
          <a:bodyPr anchor="ctr">
            <a:normAutofit/>
          </a:bodyPr>
          <a:lstStyle/>
          <a:p>
            <a:pPr marL="342900" indent="-342900" algn="just">
              <a:buFont typeface="+mj-lt"/>
              <a:buAutoNum type="alphaUcPeriod"/>
            </a:pPr>
            <a:r>
              <a:rPr lang="fr-FR" sz="1800" dirty="0">
                <a:latin typeface="Times New Roman" panose="02020603050405020304" pitchFamily="18" charset="0"/>
                <a:cs typeface="Times New Roman" panose="02020603050405020304" pitchFamily="18" charset="0"/>
              </a:rPr>
              <a:t>Chargement des données dans MongoDB : nous avons ici un fichier </a:t>
            </a:r>
            <a:r>
              <a:rPr lang="fr-FR" sz="1800" dirty="0" err="1">
                <a:latin typeface="Times New Roman" panose="02020603050405020304" pitchFamily="18" charset="0"/>
                <a:cs typeface="Times New Roman" panose="02020603050405020304" pitchFamily="18" charset="0"/>
              </a:rPr>
              <a:t>Marketing.cvs</a:t>
            </a:r>
            <a:r>
              <a:rPr lang="fr-FR" sz="1800" dirty="0">
                <a:latin typeface="Times New Roman" panose="02020603050405020304" pitchFamily="18" charset="0"/>
                <a:cs typeface="Times New Roman" panose="02020603050405020304" pitchFamily="18" charset="0"/>
              </a:rPr>
              <a:t> que nous avons converti en </a:t>
            </a:r>
            <a:r>
              <a:rPr lang="fr-FR" sz="1800" dirty="0" err="1">
                <a:latin typeface="Times New Roman" panose="02020603050405020304" pitchFamily="18" charset="0"/>
                <a:cs typeface="Times New Roman" panose="02020603050405020304" pitchFamily="18" charset="0"/>
              </a:rPr>
              <a:t>Json</a:t>
            </a:r>
            <a:r>
              <a:rPr lang="fr-FR" sz="1800" dirty="0">
                <a:latin typeface="Times New Roman" panose="02020603050405020304" pitchFamily="18" charset="0"/>
                <a:cs typeface="Times New Roman" panose="02020603050405020304" pitchFamily="18" charset="0"/>
              </a:rPr>
              <a:t> afin de l'insérer dans MongoDB avec mongo import.</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3931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77A4E9-CBE0-598B-BF3D-DBB253458260}"/>
              </a:ext>
            </a:extLst>
          </p:cNvPr>
          <p:cNvSpPr>
            <a:spLocks noGrp="1"/>
          </p:cNvSpPr>
          <p:nvPr>
            <p:ph type="title"/>
          </p:nvPr>
        </p:nvSpPr>
        <p:spPr/>
        <p:txBody>
          <a:bodyPr/>
          <a:lstStyle/>
          <a:p>
            <a:r>
              <a:rPr lang="en-US" dirty="0"/>
              <a:t>Cas pratique	</a:t>
            </a:r>
            <a:endParaRPr lang="fr-FR" dirty="0"/>
          </a:p>
        </p:txBody>
      </p:sp>
      <p:sp>
        <p:nvSpPr>
          <p:cNvPr id="3" name="Espace réservé du contenu 2">
            <a:extLst>
              <a:ext uri="{FF2B5EF4-FFF2-40B4-BE49-F238E27FC236}">
                <a16:creationId xmlns:a16="http://schemas.microsoft.com/office/drawing/2014/main" id="{FC7D4C28-6E08-F941-3E63-1635AF4914FA}"/>
              </a:ext>
            </a:extLst>
          </p:cNvPr>
          <p:cNvSpPr>
            <a:spLocks noGrp="1"/>
          </p:cNvSpPr>
          <p:nvPr>
            <p:ph idx="1"/>
          </p:nvPr>
        </p:nvSpPr>
        <p:spPr/>
        <p:txBody>
          <a:bodyPr/>
          <a:lstStyle/>
          <a:p>
            <a:endParaRPr lang="fr-FR" dirty="0"/>
          </a:p>
          <a:p>
            <a:endParaRPr lang="fr-FR" dirty="0"/>
          </a:p>
          <a:p>
            <a:endParaRPr lang="fr-FR" dirty="0"/>
          </a:p>
          <a:p>
            <a:endParaRPr lang="fr-FR" dirty="0"/>
          </a:p>
          <a:p>
            <a:endParaRPr lang="fr-FR" dirty="0"/>
          </a:p>
          <a:p>
            <a:endParaRPr lang="fr-FR" dirty="0"/>
          </a:p>
          <a:p>
            <a:pPr algn="just"/>
            <a:r>
              <a:rPr lang="fr-FR" sz="1800" dirty="0">
                <a:latin typeface="Times New Roman" panose="02020603050405020304" pitchFamily="18" charset="0"/>
                <a:cs typeface="Times New Roman" panose="02020603050405020304" pitchFamily="18" charset="0"/>
              </a:rPr>
              <a:t>démarrer le système de fichiers distribués Hadoop, qui est nécessaire pour stocker et traiter les données sur un cluster de machines.</a:t>
            </a:r>
          </a:p>
          <a:p>
            <a:pPr algn="just"/>
            <a:r>
              <a:rPr lang="fr-FR" sz="1800" dirty="0">
                <a:latin typeface="Times New Roman" panose="02020603050405020304" pitchFamily="18" charset="0"/>
                <a:cs typeface="Times New Roman" panose="02020603050405020304" pitchFamily="18" charset="0"/>
              </a:rPr>
              <a:t>démarrer le gestionnaire de ressources YARN dans un cluster Hadoop, qui est nécessaire pour gérer les ressources et planifier efficacement les tâches de traitement des données.</a:t>
            </a:r>
          </a:p>
        </p:txBody>
      </p:sp>
      <p:sp>
        <p:nvSpPr>
          <p:cNvPr id="4" name="Espace réservé du texte 3">
            <a:extLst>
              <a:ext uri="{FF2B5EF4-FFF2-40B4-BE49-F238E27FC236}">
                <a16:creationId xmlns:a16="http://schemas.microsoft.com/office/drawing/2014/main" id="{EEB6CE88-5474-D997-EA20-B2926D698AF7}"/>
              </a:ext>
            </a:extLst>
          </p:cNvPr>
          <p:cNvSpPr>
            <a:spLocks noGrp="1"/>
          </p:cNvSpPr>
          <p:nvPr>
            <p:ph type="body" sz="half" idx="2"/>
          </p:nvPr>
        </p:nvSpPr>
        <p:spPr/>
        <p:txBody>
          <a:bodyPr/>
          <a:lstStyle/>
          <a:p>
            <a:pPr marL="0" indent="0" algn="just" rtl="0" eaLnBrk="1" latinLnBrk="0" hangingPunct="1">
              <a:spcBef>
                <a:spcPts val="264"/>
              </a:spcBef>
              <a:spcAft>
                <a:spcPts val="600"/>
              </a:spcAft>
            </a:pPr>
            <a:r>
              <a:rPr lang="en-US" sz="1800" kern="1200" dirty="0">
                <a:solidFill>
                  <a:srgbClr val="FFFFFF"/>
                </a:solidFill>
                <a:effectLst/>
                <a:latin typeface="Times New Roman" panose="02020603050405020304" pitchFamily="18" charset="0"/>
                <a:cs typeface="Times New Roman" panose="02020603050405020304" pitchFamily="18" charset="0"/>
              </a:rPr>
              <a:t>ICI, NOUS POUVONT VOIRE LES DIFFERENTS  FICHIERS DANS HADOOP</a:t>
            </a:r>
            <a:endParaRPr lang="fr-FR" dirty="0">
              <a:effectLst/>
              <a:latin typeface="Times New Roman" panose="02020603050405020304" pitchFamily="18" charset="0"/>
              <a:cs typeface="Times New Roman" panose="02020603050405020304" pitchFamily="18" charset="0"/>
            </a:endParaRPr>
          </a:p>
        </p:txBody>
      </p:sp>
      <p:pic>
        <p:nvPicPr>
          <p:cNvPr id="6" name="Image 5">
            <a:extLst>
              <a:ext uri="{FF2B5EF4-FFF2-40B4-BE49-F238E27FC236}">
                <a16:creationId xmlns:a16="http://schemas.microsoft.com/office/drawing/2014/main" id="{17302386-EE87-9F71-4135-58F6AEF82599}"/>
              </a:ext>
            </a:extLst>
          </p:cNvPr>
          <p:cNvPicPr>
            <a:picLocks noChangeAspect="1"/>
          </p:cNvPicPr>
          <p:nvPr/>
        </p:nvPicPr>
        <p:blipFill>
          <a:blip r:embed="rId2"/>
          <a:stretch>
            <a:fillRect/>
          </a:stretch>
        </p:blipFill>
        <p:spPr>
          <a:xfrm>
            <a:off x="581192" y="877469"/>
            <a:ext cx="9981268" cy="1989600"/>
          </a:xfrm>
          <a:prstGeom prst="rect">
            <a:avLst/>
          </a:prstGeom>
        </p:spPr>
      </p:pic>
    </p:spTree>
    <p:extLst>
      <p:ext uri="{BB962C8B-B14F-4D97-AF65-F5344CB8AC3E}">
        <p14:creationId xmlns:p14="http://schemas.microsoft.com/office/powerpoint/2010/main" val="3106909507"/>
      </p:ext>
    </p:extLst>
  </p:cSld>
  <p:clrMapOvr>
    <a:masterClrMapping/>
  </p:clrMapOvr>
</p:sld>
</file>

<file path=ppt/theme/theme1.xml><?xml version="1.0" encoding="utf-8"?>
<a:theme xmlns:a="http://schemas.openxmlformats.org/drawingml/2006/main" name="Dividende">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8800_TF56390039_Win32" id="{A2C48D3D-E1CA-4775-A35E-AEC151160406}" vid="{CD9B249E-2ADF-4545-A5EC-8CD837D747F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{150B1AC5-01D8-4DE6-B038-D4CCFA2E41D6}tf56390039_win32</Template>
  <TotalTime>1252</TotalTime>
  <Words>570</Words>
  <Application>Microsoft Office PowerPoint</Application>
  <PresentationFormat>Grand écran</PresentationFormat>
  <Paragraphs>59</Paragraphs>
  <Slides>14</Slides>
  <Notes>5</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vt:i4>
      </vt:variant>
    </vt:vector>
  </HeadingPairs>
  <TitlesOfParts>
    <vt:vector size="19" baseType="lpstr">
      <vt:lpstr>Calibri</vt:lpstr>
      <vt:lpstr>Gill Sans MT</vt:lpstr>
      <vt:lpstr>Times New Roman</vt:lpstr>
      <vt:lpstr>Wingdings 2</vt:lpstr>
      <vt:lpstr>Dividende</vt:lpstr>
      <vt:lpstr>data Lake </vt:lpstr>
      <vt:lpstr>Plan</vt:lpstr>
      <vt:lpstr>INTRODUCTION &amp; DEFINITION</vt:lpstr>
      <vt:lpstr>INTRODUCTION &amp; DEFINITION</vt:lpstr>
      <vt:lpstr>ARCHITECTURE  </vt:lpstr>
      <vt:lpstr>étapes pour créer un data lake sous Hive</vt:lpstr>
      <vt:lpstr>CAS PRATIQUE </vt:lpstr>
      <vt:lpstr>Cas pratique </vt:lpstr>
      <vt:lpstr>Cas pratique </vt:lpstr>
      <vt:lpstr>CAS PRATIQUE  </vt:lpstr>
      <vt:lpstr>Cas pratique</vt:lpstr>
      <vt:lpstr>Cas pratique</vt:lpstr>
      <vt:lpstr>Conclusion </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lake : Mise en place SOUS VAGRANT.</dc:title>
  <dc:creator>Ferol Fomekon</dc:creator>
  <cp:lastModifiedBy>Ferol Fomekon</cp:lastModifiedBy>
  <cp:revision>5</cp:revision>
  <dcterms:created xsi:type="dcterms:W3CDTF">2023-03-12T07:06:22Z</dcterms:created>
  <dcterms:modified xsi:type="dcterms:W3CDTF">2023-03-14T21:58:24Z</dcterms:modified>
</cp:coreProperties>
</file>