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3"/>
  </p:handoutMasterIdLst>
  <p:sldIdLst>
    <p:sldId id="273" r:id="rId3"/>
    <p:sldId id="289" r:id="rId5"/>
    <p:sldId id="287" r:id="rId6"/>
    <p:sldId id="293" r:id="rId7"/>
    <p:sldId id="290" r:id="rId8"/>
    <p:sldId id="294" r:id="rId9"/>
    <p:sldId id="295" r:id="rId10"/>
    <p:sldId id="291" r:id="rId11"/>
    <p:sldId id="292" r:id="rId12"/>
    <p:sldId id="301" r:id="rId13"/>
    <p:sldId id="297" r:id="rId14"/>
    <p:sldId id="298" r:id="rId15"/>
    <p:sldId id="299" r:id="rId16"/>
    <p:sldId id="300" r:id="rId17"/>
    <p:sldId id="303" r:id="rId18"/>
    <p:sldId id="304" r:id="rId19"/>
    <p:sldId id="305" r:id="rId20"/>
    <p:sldId id="306" r:id="rId21"/>
    <p:sldId id="307" r:id="rId22"/>
    <p:sldId id="308" r:id="rId23"/>
    <p:sldId id="323" r:id="rId24"/>
    <p:sldId id="277" r:id="rId25"/>
    <p:sldId id="285" r:id="rId26"/>
    <p:sldId id="309" r:id="rId27"/>
    <p:sldId id="310" r:id="rId28"/>
    <p:sldId id="311" r:id="rId29"/>
    <p:sldId id="288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286" r:id="rId40"/>
    <p:sldId id="341" r:id="rId41"/>
    <p:sldId id="274" r:id="rId42"/>
  </p:sldIdLst>
  <p:sldSz cx="12192000" cy="6858000"/>
  <p:notesSz cx="6858000" cy="9144000"/>
  <p:custDataLst>
    <p:tags r:id="rId48"/>
  </p:custDataLst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8F8F8"/>
    <a:srgbClr val="D24726"/>
    <a:srgbClr val="D2B4A6"/>
    <a:srgbClr val="734F29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90" autoAdjust="0"/>
    <p:restoredTop sz="94274" autoAdjust="0"/>
  </p:normalViewPr>
  <p:slideViewPr>
    <p:cSldViewPr>
      <p:cViewPr varScale="1">
        <p:scale>
          <a:sx n="96" d="100"/>
          <a:sy n="96" d="100"/>
        </p:scale>
        <p:origin x="176" y="840"/>
      </p:cViewPr>
      <p:guideLst>
        <p:guide orient="horz" pos="21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78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8" Type="http://schemas.openxmlformats.org/officeDocument/2006/relationships/tags" Target="tags/tag3.xml"/><Relationship Id="rId47" Type="http://schemas.openxmlformats.org/officeDocument/2006/relationships/commentAuthors" Target="commentAuthors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handoutMaster" Target="handoutMasters/handoutMaster1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4022C-5079-4642-AC6E-7894F9978BBA}" type="datetime2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E3BD5-D202-4020-A93E-A1AA1A84DE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747F27-0AFF-49DE-ABD2-AA502995B8AE}" type="datetime2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dirty="0"/>
              <a:t>单击此处编辑母版文本样式</a:t>
            </a:r>
            <a:endParaRPr lang="en-US" dirty="0"/>
          </a:p>
          <a:p>
            <a:pPr lvl="1" rtl="0"/>
            <a:r>
              <a:rPr lang="en-US" dirty="0"/>
              <a:t>第二级</a:t>
            </a:r>
            <a:endParaRPr lang="en-US" dirty="0"/>
          </a:p>
          <a:p>
            <a:pPr lvl="2" rtl="0"/>
            <a:r>
              <a:rPr lang="en-US" dirty="0"/>
              <a:t>第三级</a:t>
            </a:r>
            <a:endParaRPr lang="en-US" dirty="0"/>
          </a:p>
          <a:p>
            <a:pPr lvl="3" rtl="0"/>
            <a:r>
              <a:rPr lang="en-US" dirty="0"/>
              <a:t>第四级</a:t>
            </a:r>
            <a:endParaRPr lang="en-US" dirty="0"/>
          </a:p>
          <a:p>
            <a:pPr lvl="4" rtl="0"/>
            <a:r>
              <a:rPr lang="en-US" dirty="0"/>
              <a:t>第五级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F61EA0F-A667-4B49-8422-0062BC55E24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F61EA0F-A667-4B49-8422-0062BC55E24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F61EA0F-A667-4B49-8422-0062BC55E24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F61EA0F-A667-4B49-8422-0062BC55E24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sz="1200" kern="1200" dirty="0">
                <a:solidFill>
                  <a:schemeClr val="tx1"/>
                </a:solidFill>
                <a:effectLst/>
                <a:cs typeface="+mn-cs"/>
              </a:rPr>
              <a:t>在幻灯片放映模式下，选择箭头访问相应链接</a:t>
            </a:r>
            <a:r>
              <a:rPr lang="en-US" dirty="0"/>
              <a:t>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4B3CDE5-BC73-4849-8D92-CB00948283D7}" type="datetime2">
              <a:rPr lang="zh-CN" alt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711" y="876724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 b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 indent="0" rtl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</a:pPr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3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0"/>
              <a:t>编辑母版文本样式
第二级
第三级
第四级
第五级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3292-D461-4042-A5EB-629C7A8279A7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31E3292-D461-4042-A5EB-629C7A8279A7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2.GIF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2.xml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811306" y="1164325"/>
            <a:ext cx="10613286" cy="2389365"/>
          </a:xfrm>
        </p:spPr>
        <p:txBody>
          <a:bodyPr rtlCol="0">
            <a:noAutofit/>
          </a:bodyPr>
          <a:lstStyle/>
          <a:p>
            <a:pPr rtl="0"/>
            <a:r>
              <a:rPr lang="en-US" altLang="zh-CN" sz="4600" dirty="0" err="1">
                <a:solidFill>
                  <a:schemeClr val="bg1"/>
                </a:solidFill>
                <a:cs typeface="Arial" panose="020B0604020202020204" pitchFamily="34" charset="0"/>
              </a:rPr>
              <a:t>OurEDA</a:t>
            </a:r>
            <a:r>
              <a:rPr lang="zh-CN" altLang="en-US" sz="4600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altLang="zh-CN" sz="4600" dirty="0">
                <a:solidFill>
                  <a:schemeClr val="bg1"/>
                </a:solidFill>
                <a:cs typeface="Arial" panose="020B0604020202020204" pitchFamily="34" charset="0"/>
              </a:rPr>
              <a:t>2022</a:t>
            </a:r>
            <a:r>
              <a:rPr lang="zh-CN" altLang="en-US" sz="4600" dirty="0">
                <a:solidFill>
                  <a:schemeClr val="bg1"/>
                </a:solidFill>
                <a:cs typeface="Arial" panose="020B0604020202020204" pitchFamily="34" charset="0"/>
              </a:rPr>
              <a:t>级</a:t>
            </a:r>
            <a:r>
              <a:rPr lang="en-US" altLang="zh-CN" sz="4600" dirty="0">
                <a:solidFill>
                  <a:schemeClr val="bg1"/>
                </a:solidFill>
                <a:cs typeface="Arial" panose="020B0604020202020204" pitchFamily="34" charset="0"/>
              </a:rPr>
              <a:t>C</a:t>
            </a:r>
            <a:r>
              <a:rPr lang="zh-CN" altLang="en-US" sz="4600" dirty="0">
                <a:solidFill>
                  <a:schemeClr val="bg1"/>
                </a:solidFill>
                <a:cs typeface="Arial" panose="020B0604020202020204" pitchFamily="34" charset="0"/>
              </a:rPr>
              <a:t>语言沙龙（三）</a:t>
            </a:r>
            <a:br>
              <a:rPr lang="en-US" altLang="zh-CN" sz="4600" dirty="0">
                <a:solidFill>
                  <a:schemeClr val="bg1"/>
                </a:solidFill>
                <a:cs typeface="Arial" panose="020B0604020202020204" pitchFamily="34" charset="0"/>
              </a:rPr>
            </a:br>
            <a:br>
              <a:rPr lang="en-US" altLang="zh-CN" sz="4600" dirty="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zh-CN" altLang="en-US" sz="4600" dirty="0">
                <a:solidFill>
                  <a:schemeClr val="bg1"/>
                </a:solidFill>
                <a:cs typeface="Arial" panose="020B0604020202020204" pitchFamily="34" charset="0"/>
              </a:rPr>
              <a:t>数组</a:t>
            </a:r>
            <a:endParaRPr lang="zh-CN" altLang="en-US" sz="4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827405" y="4437380"/>
            <a:ext cx="9582785" cy="1985645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主讲人</a:t>
            </a: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：软</a:t>
            </a:r>
            <a:r>
              <a:rPr lang="en-US" altLang="zh-CN" sz="2400" dirty="0">
                <a:solidFill>
                  <a:schemeClr val="bg1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2106</a:t>
            </a: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班</a:t>
            </a:r>
            <a:r>
              <a:rPr lang="en-US" altLang="zh-CN" sz="2400" dirty="0">
                <a:solidFill>
                  <a:schemeClr val="bg1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范治辰</a:t>
            </a:r>
            <a:endParaRPr lang="en-US" altLang="zh-CN" sz="24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时间：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2022</a:t>
            </a: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年</a:t>
            </a:r>
            <a:r>
              <a:rPr lang="en-US" altLang="zh-CN" sz="2400" dirty="0">
                <a:solidFill>
                  <a:schemeClr val="bg1"/>
                </a:solidFill>
                <a:cs typeface="Arial" panose="020B0604020202020204" pitchFamily="34" charset="0"/>
              </a:rPr>
              <a:t>10</a:t>
            </a: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月</a:t>
            </a:r>
            <a:r>
              <a:rPr lang="en-US" altLang="zh-CN" sz="2400" dirty="0">
                <a:solidFill>
                  <a:schemeClr val="bg1"/>
                </a:solidFill>
                <a:cs typeface="Arial" panose="020B0604020202020204" pitchFamily="34" charset="0"/>
              </a:rPr>
              <a:t>8</a:t>
            </a: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日</a:t>
            </a:r>
            <a:endParaRPr lang="en-US" altLang="zh-CN" sz="2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4" name="图片 3" descr="L3DB14[(EU[7~A`H[(VC0}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112125" y="2924810"/>
            <a:ext cx="2697480" cy="26568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一维数组的</a:t>
            </a:r>
            <a:r>
              <a:rPr lang="zh-CN" altLang="en-US"/>
              <a:t>初始化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4520" y="1562100"/>
            <a:ext cx="11174095" cy="5138420"/>
          </a:xfrm>
        </p:spPr>
        <p:txBody>
          <a:bodyPr>
            <a:normAutofit/>
          </a:bodyPr>
          <a:p>
            <a:pPr algn="l" eaLnBrk="1" hangingPunct="1">
              <a:lnSpc>
                <a:spcPct val="130000"/>
              </a:lnSpc>
              <a:buClrTx/>
              <a:buSzTx/>
            </a:pPr>
            <a:r>
              <a:rPr lang="zh-CN" altLang="en-US" sz="2400" b="1">
                <a:sym typeface="+mn-ea"/>
              </a:rPr>
              <a:t>其它常见错误	 </a:t>
            </a:r>
            <a:endParaRPr lang="zh-CN" altLang="en-US" sz="2400" b="1"/>
          </a:p>
          <a:p>
            <a:pPr algn="l" eaLnBrk="1" hangingPunct="1">
              <a:lnSpc>
                <a:spcPct val="130000"/>
              </a:lnSpc>
              <a:buClrTx/>
              <a:buSzTx/>
            </a:pPr>
            <a:r>
              <a:rPr lang="zh-CN" altLang="en-US" sz="2400" b="1">
                <a:sym typeface="+mn-ea"/>
              </a:rPr>
              <a:t>int  d [ 5 ] = { 1, 2, 3, 4, 5, 6, 7 } ; </a:t>
            </a:r>
            <a:r>
              <a:rPr lang="en-US" altLang="zh-CN" sz="2400" b="1">
                <a:sym typeface="+mn-ea"/>
              </a:rPr>
              <a:t>	</a:t>
            </a:r>
            <a:r>
              <a:rPr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  <a:sym typeface="+mn-ea"/>
              </a:rPr>
              <a:t>// </a:t>
            </a:r>
            <a:r>
              <a:rPr lang="zh-CN" altLang="en-US" sz="2400" i="1" dirty="0">
                <a:solidFill>
                  <a:srgbClr val="0000CC"/>
                </a:solidFill>
                <a:latin typeface="Times New Roman" panose="02020603050405020304" pitchFamily="18" charset="0"/>
                <a:sym typeface="+mn-ea"/>
              </a:rPr>
              <a:t>错，初始化数据过多</a:t>
            </a:r>
            <a:endParaRPr lang="zh-CN" altLang="en-US" sz="2400" b="1"/>
          </a:p>
          <a:p>
            <a:pPr algn="l" eaLnBrk="1" hangingPunct="1">
              <a:lnSpc>
                <a:spcPct val="130000"/>
              </a:lnSpc>
              <a:buClrTx/>
              <a:buSzTx/>
            </a:pPr>
            <a:r>
              <a:rPr lang="zh-CN" altLang="en-US" sz="2400" b="1">
                <a:sym typeface="+mn-ea"/>
              </a:rPr>
              <a:t>int  a [ 5 ] = { 1,  3,  ,  7,  9 };</a:t>
            </a:r>
            <a:r>
              <a:rPr lang="en-US" altLang="zh-CN" sz="2400" b="1">
                <a:sym typeface="+mn-ea"/>
              </a:rPr>
              <a:t>		</a:t>
            </a:r>
            <a:r>
              <a:rPr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  <a:sym typeface="+mn-ea"/>
              </a:rPr>
              <a:t>//</a:t>
            </a:r>
            <a:r>
              <a:rPr lang="zh-CN" altLang="en-US" sz="2400" i="1" dirty="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错，初始化值不能跳省</a:t>
            </a:r>
            <a:endParaRPr lang="zh-CN" altLang="en-US" sz="2400" b="1"/>
          </a:p>
          <a:p>
            <a:pPr algn="l" eaLnBrk="1" hangingPunct="1">
              <a:lnSpc>
                <a:spcPct val="130000"/>
              </a:lnSpc>
              <a:buClrTx/>
              <a:buSzTx/>
            </a:pPr>
            <a:r>
              <a:rPr lang="zh-CN" altLang="en-US" sz="2400" b="1">
                <a:sym typeface="+mn-ea"/>
              </a:rPr>
              <a:t>int  b [ 5 ] = { } ;</a:t>
            </a:r>
            <a:r>
              <a:rPr lang="en-US" altLang="zh-CN" sz="2400" b="1">
                <a:sym typeface="+mn-ea"/>
              </a:rPr>
              <a:t>				</a:t>
            </a:r>
            <a:r>
              <a:rPr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  <a:sym typeface="+mn-ea"/>
              </a:rPr>
              <a:t>// </a:t>
            </a:r>
            <a:r>
              <a:rPr lang="zh-CN" altLang="en-US" sz="2400" i="1" dirty="0">
                <a:solidFill>
                  <a:srgbClr val="0000CC"/>
                </a:solidFill>
                <a:latin typeface="Times New Roman" panose="02020603050405020304" pitchFamily="18" charset="0"/>
                <a:sym typeface="+mn-ea"/>
              </a:rPr>
              <a:t>错，初始化值不能全省</a:t>
            </a:r>
            <a:endParaRPr lang="zh-CN" altLang="en-US" sz="2400" i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130000"/>
              </a:lnSpc>
              <a:buClrTx/>
              <a:buSzTx/>
            </a:pPr>
            <a:endParaRPr lang="zh-CN" altLang="en-US" sz="2400" b="1"/>
          </a:p>
          <a:p>
            <a:pPr algn="l" eaLnBrk="1" hangingPunct="1">
              <a:lnSpc>
                <a:spcPct val="130000"/>
              </a:lnSpc>
              <a:buClrTx/>
              <a:buSzTx/>
            </a:pPr>
            <a:r>
              <a:rPr lang="zh-CN" altLang="en-US" sz="2400" b="1">
                <a:sym typeface="+mn-ea"/>
              </a:rPr>
              <a:t>		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例：数组的输入</a:t>
            </a:r>
            <a:r>
              <a:rPr lang="zh-CN" altLang="en-US"/>
              <a:t>输出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4520" y="1562100"/>
            <a:ext cx="11174095" cy="5138420"/>
          </a:xfrm>
        </p:spPr>
        <p:txBody>
          <a:bodyPr>
            <a:normAutofit/>
          </a:bodyPr>
          <a:p>
            <a:pPr algn="l">
              <a:buClrTx/>
              <a:buSzTx/>
            </a:pPr>
            <a:r>
              <a:rPr lang="zh-CN" altLang="en-US" sz="2400" b="1"/>
              <a:t>#include&lt;stdio.h&gt;</a:t>
            </a:r>
            <a:endParaRPr lang="zh-CN" altLang="en-US" sz="2400" b="1"/>
          </a:p>
          <a:p>
            <a:pPr algn="l">
              <a:buClrTx/>
              <a:buSzTx/>
            </a:pPr>
            <a:r>
              <a:rPr lang="zh-CN" altLang="en-US" sz="2400" b="1"/>
              <a:t>int main(void)</a:t>
            </a:r>
            <a:endParaRPr lang="zh-CN" altLang="en-US" sz="2400" b="1"/>
          </a:p>
          <a:p>
            <a:pPr algn="l">
              <a:buClrTx/>
              <a:buSzTx/>
            </a:pPr>
            <a:r>
              <a:rPr lang="zh-CN" altLang="en-US" sz="2400" b="1"/>
              <a:t>{</a:t>
            </a:r>
            <a:endParaRPr lang="zh-CN" altLang="en-US" sz="2400" b="1"/>
          </a:p>
          <a:p>
            <a:pPr algn="l">
              <a:buClrTx/>
              <a:buSzTx/>
            </a:pPr>
            <a:r>
              <a:rPr lang="zh-CN" altLang="en-US" sz="2400" b="1"/>
              <a:t>    int a[10]={0};</a:t>
            </a:r>
            <a:endParaRPr lang="zh-CN" altLang="en-US" sz="2400" b="1"/>
          </a:p>
          <a:p>
            <a:pPr algn="l">
              <a:buClrTx/>
              <a:buSzTx/>
            </a:pPr>
            <a:r>
              <a:rPr lang="zh-CN" altLang="en-US" sz="2400" b="1"/>
              <a:t>    for(int i=0;i&lt;=9;i++) scanf("%d",&amp;a[i]);</a:t>
            </a:r>
            <a:endParaRPr lang="zh-CN" altLang="en-US" sz="2400" b="1"/>
          </a:p>
          <a:p>
            <a:pPr algn="l">
              <a:buClrTx/>
              <a:buSzTx/>
            </a:pPr>
            <a:r>
              <a:rPr lang="zh-CN" altLang="en-US" sz="2400" b="1"/>
              <a:t>    for(int i=0;i&lt;=9;i++) printf("%d ",a[i]);</a:t>
            </a:r>
            <a:endParaRPr lang="zh-CN" altLang="en-US" sz="2400" b="1"/>
          </a:p>
          <a:p>
            <a:pPr algn="l">
              <a:buClrTx/>
              <a:buSzTx/>
            </a:pPr>
            <a:r>
              <a:rPr lang="zh-CN" altLang="en-US" sz="2400" b="1"/>
              <a:t>    return 0;</a:t>
            </a:r>
            <a:endParaRPr lang="zh-CN" altLang="en-US" sz="2400" b="1"/>
          </a:p>
          <a:p>
            <a:pPr algn="l">
              <a:buClrTx/>
              <a:buSzTx/>
            </a:pPr>
            <a:r>
              <a:rPr lang="zh-CN" altLang="en-US" sz="2400" b="1"/>
              <a:t>}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一维数组的应用</a:t>
            </a:r>
            <a:r>
              <a:rPr lang="en-US" altLang="zh-CN"/>
              <a:t>——</a:t>
            </a:r>
            <a:r>
              <a:rPr lang="zh-CN" altLang="en-US"/>
              <a:t>冒泡</a:t>
            </a:r>
            <a:r>
              <a:rPr lang="zh-CN" altLang="en-US"/>
              <a:t>排序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39115" y="1562100"/>
            <a:ext cx="11239500" cy="1687195"/>
          </a:xfrm>
        </p:spPr>
        <p:txBody>
          <a:bodyPr>
            <a:normAutofit/>
          </a:bodyPr>
          <a:p>
            <a:r>
              <a:rPr lang="zh-CN" altLang="en-US" sz="2400" b="1">
                <a:sym typeface="+mn-ea"/>
              </a:rPr>
              <a:t>冒泡排序</a:t>
            </a:r>
            <a:r>
              <a:rPr lang="zh-CN" altLang="en-US" sz="2400">
                <a:sym typeface="+mn-ea"/>
              </a:rPr>
              <a:t>的英文Bubble Sort，是一种最基础的交换排序。之所以叫做冒泡排序，因为每一个元素都可以像小气泡一样，根据自身大小一点一点向数组的一侧移动。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endParaRPr lang="zh-CN" altLang="en-US" sz="18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一维数组的应用</a:t>
            </a:r>
            <a:r>
              <a:rPr lang="en-US" altLang="zh-CN"/>
              <a:t>——</a:t>
            </a:r>
            <a:r>
              <a:rPr lang="zh-CN" altLang="en-US"/>
              <a:t>冒泡</a:t>
            </a:r>
            <a:r>
              <a:rPr lang="zh-CN" altLang="en-US"/>
              <a:t>排序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39115" y="1562100"/>
            <a:ext cx="11239500" cy="1687195"/>
          </a:xfrm>
        </p:spPr>
        <p:txBody>
          <a:bodyPr>
            <a:noAutofit/>
          </a:bodyPr>
          <a:p>
            <a:r>
              <a:rPr lang="zh-CN" altLang="en-US" sz="2300" b="1">
                <a:sym typeface="+mn-ea"/>
              </a:rPr>
              <a:t>冒泡排序的原理：</a:t>
            </a:r>
            <a:endParaRPr lang="zh-CN" altLang="en-US" sz="2300" b="1"/>
          </a:p>
          <a:p>
            <a:r>
              <a:rPr lang="zh-CN" altLang="en-US" sz="2300" b="1">
                <a:sym typeface="+mn-ea"/>
              </a:rPr>
              <a:t>每一趟只能确定将一个数归位。即第一趟只能确定将末位上的数归位，第二趟只能将倒数第 2 位上的数归位，依次类推下去。如果有 n 个数进行排序，只需将 n-1 个数归位，也就是要进行 n-1 趟操作。</a:t>
            </a:r>
            <a:endParaRPr lang="zh-CN" altLang="en-US" sz="2300" b="1"/>
          </a:p>
          <a:p>
            <a:r>
              <a:rPr lang="zh-CN" altLang="en-US" sz="2300" b="1">
                <a:sym typeface="+mn-ea"/>
              </a:rPr>
              <a:t>而 “每一趟 ” 都需要从第一位开始进行相邻的两个数的比较，将较大的数放后面，比较完毕之后向后挪一位继续比较下面两个相邻的两个数大小关系，重复此步骤，直到最后一个还没归位的数。</a:t>
            </a:r>
            <a:endParaRPr lang="zh-CN" altLang="en-US" sz="2300" b="1">
              <a:sym typeface="+mn-ea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432175" y="4880610"/>
            <a:ext cx="6821805" cy="18599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一维数组的应用</a:t>
            </a:r>
            <a:r>
              <a:rPr lang="en-US" altLang="zh-CN"/>
              <a:t>——</a:t>
            </a:r>
            <a:r>
              <a:rPr lang="zh-CN" altLang="en-US"/>
              <a:t>冒泡</a:t>
            </a:r>
            <a:r>
              <a:rPr lang="zh-CN" altLang="en-US"/>
              <a:t>排序</a:t>
            </a:r>
            <a:endParaRPr lang="zh-CN" altLang="en-US"/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53160" y="1485265"/>
            <a:ext cx="9652635" cy="506095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二维数组的</a:t>
            </a:r>
            <a:r>
              <a:rPr lang="zh-CN" altLang="en-US"/>
              <a:t>概念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04520" y="1562100"/>
            <a:ext cx="11174095" cy="5138420"/>
          </a:xfrm>
        </p:spPr>
        <p:txBody>
          <a:bodyPr>
            <a:normAutofit/>
          </a:bodyPr>
          <a:p>
            <a:r>
              <a:rPr lang="zh-CN" altLang="en-US" sz="2400" b="1"/>
              <a:t>一维数组元素呈线性排列，引用其中的元素只需要一个下标。但是如同表格一样，数组也可以有行和列两个维度，含有两个下标的数组就是二维数组。事实上，三维及以上的数组也可以定义，但是极少用到。</a:t>
            </a:r>
            <a:endParaRPr lang="zh-CN" altLang="en-US" sz="2400" b="1"/>
          </a:p>
          <a:p>
            <a:r>
              <a:rPr lang="zh-CN" altLang="en-US" sz="2400" b="1">
                <a:sym typeface="+mn-ea"/>
              </a:rPr>
              <a:t>二维数组，本质上是以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一维数组作为数组元素</a:t>
            </a:r>
            <a:r>
              <a:rPr lang="zh-CN" altLang="en-US" sz="2400" b="1">
                <a:sym typeface="+mn-ea"/>
              </a:rPr>
              <a:t>，即“数组的数组”</a:t>
            </a:r>
            <a:endParaRPr lang="zh-CN" altLang="en-US" sz="2400" b="1"/>
          </a:p>
          <a:p>
            <a:endParaRPr lang="zh-CN" altLang="en-US" sz="2400" b="1"/>
          </a:p>
          <a:p>
            <a:r>
              <a:rPr lang="zh-CN" altLang="en-US" sz="2400" b="1"/>
              <a:t>二维数组是</a:t>
            </a:r>
            <a:r>
              <a:rPr lang="en-US" altLang="zh-CN" sz="2400" b="1"/>
              <a:t>C</a:t>
            </a:r>
            <a:r>
              <a:rPr lang="zh-CN" altLang="en-US" sz="2400" b="1"/>
              <a:t>语言课程的一个</a:t>
            </a:r>
            <a:r>
              <a:rPr lang="zh-CN" altLang="en-US" sz="2400" b="1">
                <a:solidFill>
                  <a:srgbClr val="FF0000"/>
                </a:solidFill>
              </a:rPr>
              <a:t>难点</a:t>
            </a:r>
            <a:r>
              <a:rPr lang="zh-CN" altLang="en-US" sz="2400" b="1"/>
              <a:t>，我们在学习的时候，可以把它与表格类比，便于理解和</a:t>
            </a:r>
            <a:r>
              <a:rPr lang="zh-CN" altLang="en-US" sz="2400" b="1"/>
              <a:t>学习。</a:t>
            </a:r>
            <a:endParaRPr lang="zh-CN" altLang="en-US" sz="2400" b="1"/>
          </a:p>
          <a:p>
            <a:r>
              <a:rPr lang="zh-CN" altLang="en-US" sz="2400" b="1"/>
              <a:t>下面，我们仍从</a:t>
            </a:r>
            <a:r>
              <a:rPr lang="zh-CN" altLang="en-US" sz="2400" b="1">
                <a:solidFill>
                  <a:srgbClr val="FF0000"/>
                </a:solidFill>
              </a:rPr>
              <a:t>定义</a:t>
            </a:r>
            <a:r>
              <a:rPr lang="zh-CN" altLang="en-US" sz="2400" b="1"/>
              <a:t>、</a:t>
            </a:r>
            <a:r>
              <a:rPr lang="zh-CN" altLang="en-US" sz="2400" b="1">
                <a:solidFill>
                  <a:srgbClr val="FF0000"/>
                </a:solidFill>
              </a:rPr>
              <a:t>引用</a:t>
            </a:r>
            <a:r>
              <a:rPr lang="zh-CN" altLang="en-US" sz="2400" b="1"/>
              <a:t>和</a:t>
            </a:r>
            <a:r>
              <a:rPr lang="zh-CN" altLang="en-US" sz="2400" b="1">
                <a:solidFill>
                  <a:srgbClr val="FF0000"/>
                </a:solidFill>
              </a:rPr>
              <a:t>初始化</a:t>
            </a:r>
            <a:r>
              <a:rPr lang="zh-CN" altLang="en-US" sz="2400" b="1"/>
              <a:t>几个角度</a:t>
            </a:r>
            <a:r>
              <a:rPr lang="zh-CN" altLang="en-US" sz="2400" b="1"/>
              <a:t>来学习。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二维数组的</a:t>
            </a:r>
            <a:r>
              <a:rPr lang="zh-CN" altLang="en-US"/>
              <a:t>声明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19710" y="1562100"/>
            <a:ext cx="11558905" cy="5138420"/>
          </a:xfrm>
        </p:spPr>
        <p:txBody>
          <a:bodyPr>
            <a:normAutofit lnSpcReduction="20000"/>
          </a:bodyPr>
          <a:p>
            <a:r>
              <a:rPr lang="zh-CN" altLang="en-US" sz="2400" b="1"/>
              <a:t>定义</a:t>
            </a:r>
            <a:r>
              <a:rPr lang="zh-CN" altLang="en-US" sz="2400" b="1"/>
              <a:t>二维数组的一般格式</a:t>
            </a:r>
            <a:r>
              <a:rPr lang="zh-CN" altLang="en-US" sz="2400" b="1"/>
              <a:t>为：</a:t>
            </a:r>
            <a:endParaRPr lang="zh-CN" altLang="en-US" sz="2400" b="1"/>
          </a:p>
          <a:p>
            <a:pPr algn="l">
              <a:buClrTx/>
              <a:buSzTx/>
            </a:pPr>
            <a:r>
              <a:rPr lang="en-US" altLang="zh-CN" sz="2400" b="1"/>
              <a:t>	</a:t>
            </a:r>
            <a:r>
              <a:rPr lang="zh-CN" altLang="en-US" sz="2400" b="1">
                <a:sym typeface="+mn-ea"/>
              </a:rPr>
              <a:t>类型说明符 数组名[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常量表达式1</a:t>
            </a:r>
            <a:r>
              <a:rPr lang="zh-CN" altLang="en-US" sz="2400" b="1">
                <a:sym typeface="+mn-ea"/>
              </a:rPr>
              <a:t>][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常量表达式2</a:t>
            </a:r>
            <a:r>
              <a:rPr lang="zh-CN" altLang="en-US" sz="2400" b="1">
                <a:sym typeface="+mn-ea"/>
              </a:rPr>
              <a:t>];</a:t>
            </a:r>
            <a:endParaRPr lang="zh-CN" altLang="en-US" sz="2400" b="1"/>
          </a:p>
          <a:p>
            <a:r>
              <a:rPr lang="zh-CN" altLang="en-US" sz="2400" b="1"/>
              <a:t>例如</a:t>
            </a:r>
            <a:r>
              <a:rPr lang="en-US" altLang="zh-CN" sz="2400" b="1"/>
              <a:t>	int a[3][4];		//</a:t>
            </a:r>
            <a:r>
              <a:rPr lang="zh-CN" altLang="en-US" sz="2400" b="1">
                <a:sym typeface="+mn-ea"/>
              </a:rPr>
              <a:t>定义一个名字为</a:t>
            </a:r>
            <a:r>
              <a:rPr lang="en-US" altLang="zh-CN" sz="2400" b="1">
                <a:solidFill>
                  <a:srgbClr val="0070C0"/>
                </a:solidFill>
                <a:sym typeface="+mn-ea"/>
              </a:rPr>
              <a:t>a</a:t>
            </a:r>
            <a:r>
              <a:rPr lang="en-US" altLang="zh-CN" sz="2400" b="1">
                <a:sym typeface="+mn-ea"/>
              </a:rPr>
              <a:t>,</a:t>
            </a:r>
            <a:r>
              <a:rPr lang="zh-CN" altLang="en-US" sz="2400" b="1">
                <a:sym typeface="+mn-ea"/>
              </a:rPr>
              <a:t>具有</a:t>
            </a:r>
            <a:r>
              <a:rPr lang="en-US" altLang="zh-CN" sz="2400" b="1">
                <a:solidFill>
                  <a:srgbClr val="0070C0"/>
                </a:solidFill>
                <a:sym typeface="+mn-ea"/>
              </a:rPr>
              <a:t>3</a:t>
            </a:r>
            <a:r>
              <a:rPr lang="zh-CN" altLang="en-US" sz="2400" b="1">
                <a:solidFill>
                  <a:srgbClr val="0070C0"/>
                </a:solidFill>
                <a:sym typeface="+mn-ea"/>
              </a:rPr>
              <a:t>行</a:t>
            </a:r>
            <a:r>
              <a:rPr lang="en-US" altLang="zh-CN" sz="2400" b="1">
                <a:solidFill>
                  <a:srgbClr val="0070C0"/>
                </a:solidFill>
                <a:sym typeface="+mn-ea"/>
              </a:rPr>
              <a:t>4</a:t>
            </a:r>
            <a:r>
              <a:rPr lang="zh-CN" altLang="en-US" sz="2400" b="1">
                <a:solidFill>
                  <a:srgbClr val="0070C0"/>
                </a:solidFill>
                <a:sym typeface="+mn-ea"/>
              </a:rPr>
              <a:t>列</a:t>
            </a:r>
            <a:r>
              <a:rPr lang="zh-CN" altLang="en-US" sz="2400" b="1">
                <a:solidFill>
                  <a:schemeClr val="tx1"/>
                </a:solidFill>
                <a:sym typeface="+mn-ea"/>
              </a:rPr>
              <a:t>共</a:t>
            </a:r>
            <a:r>
              <a:rPr lang="en-US" altLang="zh-CN" sz="2400" b="1">
                <a:solidFill>
                  <a:srgbClr val="0070C0"/>
                </a:solidFill>
                <a:sym typeface="+mn-ea"/>
              </a:rPr>
              <a:t>12</a:t>
            </a:r>
            <a:r>
              <a:rPr lang="zh-CN" altLang="en-US" sz="2400" b="1">
                <a:solidFill>
                  <a:srgbClr val="0070C0"/>
                </a:solidFill>
                <a:sym typeface="+mn-ea"/>
              </a:rPr>
              <a:t>个</a:t>
            </a:r>
            <a:r>
              <a:rPr lang="zh-CN" altLang="en-US" sz="2400" b="1">
                <a:sym typeface="+mn-ea"/>
              </a:rPr>
              <a:t>元素的</a:t>
            </a:r>
            <a:r>
              <a:rPr lang="en-US" altLang="zh-CN" sz="2400" b="1">
                <a:solidFill>
                  <a:srgbClr val="0070C0"/>
                </a:solidFill>
                <a:sym typeface="+mn-ea"/>
              </a:rPr>
              <a:t>int</a:t>
            </a:r>
            <a:r>
              <a:rPr lang="zh-CN" altLang="en-US" sz="2400" b="1">
                <a:sym typeface="+mn-ea"/>
              </a:rPr>
              <a:t>类型数组</a:t>
            </a:r>
            <a:endParaRPr lang="zh-CN" altLang="en-US" sz="2400" b="1">
              <a:sym typeface="+mn-ea"/>
            </a:endParaRPr>
          </a:p>
          <a:p>
            <a:r>
              <a:rPr lang="en-US" altLang="zh-CN" sz="1800" b="1"/>
              <a:t>	</a:t>
            </a:r>
            <a:r>
              <a:rPr lang="zh-CN" altLang="en-US" sz="2400" b="1"/>
              <a:t>以此类推</a:t>
            </a:r>
            <a:r>
              <a:rPr lang="en-US" altLang="zh-CN" sz="2400" b="1"/>
              <a:t>......</a:t>
            </a:r>
            <a:endParaRPr lang="en-US" altLang="zh-CN" sz="2400" b="1"/>
          </a:p>
          <a:p>
            <a:endParaRPr lang="en-US" altLang="zh-CN" sz="1800" b="1"/>
          </a:p>
          <a:p>
            <a:endParaRPr lang="en-US" altLang="zh-CN" sz="1800" b="1"/>
          </a:p>
          <a:p>
            <a:r>
              <a:rPr lang="zh-CN" altLang="en-US" sz="2400" b="1"/>
              <a:t>二维数组的定义只是比一维数组多了一个维度，其它的部分几乎没有区别。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※</a:t>
            </a:r>
            <a:r>
              <a:rPr lang="zh-CN" altLang="en-US">
                <a:sym typeface="+mn-ea"/>
              </a:rPr>
              <a:t>二维数组的存储结构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线性</a:t>
            </a:r>
            <a:r>
              <a:rPr lang="zh-CN" altLang="en-US">
                <a:sym typeface="+mn-ea"/>
              </a:rPr>
              <a:t>存储</a:t>
            </a:r>
            <a:endParaRPr lang="zh-CN" altLang="en-US">
              <a:sym typeface="+mn-ea"/>
            </a:endParaRPr>
          </a:p>
        </p:txBody>
      </p:sp>
      <p:grpSp>
        <p:nvGrpSpPr>
          <p:cNvPr id="82955" name="Group 67"/>
          <p:cNvGrpSpPr/>
          <p:nvPr/>
        </p:nvGrpSpPr>
        <p:grpSpPr>
          <a:xfrm>
            <a:off x="2065655" y="2328863"/>
            <a:ext cx="3886200" cy="2971800"/>
            <a:chOff x="1008" y="1056"/>
            <a:chExt cx="2448" cy="1872"/>
          </a:xfrm>
        </p:grpSpPr>
        <p:grpSp>
          <p:nvGrpSpPr>
            <p:cNvPr id="82961" name="Group 68"/>
            <p:cNvGrpSpPr/>
            <p:nvPr/>
          </p:nvGrpSpPr>
          <p:grpSpPr>
            <a:xfrm>
              <a:off x="1392" y="1344"/>
              <a:ext cx="1838" cy="1560"/>
              <a:chOff x="-3" y="-3"/>
              <a:chExt cx="1838" cy="1560"/>
            </a:xfrm>
          </p:grpSpPr>
          <p:grpSp>
            <p:nvGrpSpPr>
              <p:cNvPr id="82964" name="Group 69"/>
              <p:cNvGrpSpPr/>
              <p:nvPr/>
            </p:nvGrpSpPr>
            <p:grpSpPr>
              <a:xfrm>
                <a:off x="0" y="0"/>
                <a:ext cx="1832" cy="1554"/>
                <a:chOff x="0" y="0"/>
                <a:chExt cx="1832" cy="1554"/>
              </a:xfrm>
            </p:grpSpPr>
            <p:grpSp>
              <p:nvGrpSpPr>
                <p:cNvPr id="82966" name="Group 70"/>
                <p:cNvGrpSpPr/>
                <p:nvPr/>
              </p:nvGrpSpPr>
              <p:grpSpPr>
                <a:xfrm>
                  <a:off x="0" y="0"/>
                  <a:ext cx="458" cy="518"/>
                  <a:chOff x="0" y="0"/>
                  <a:chExt cx="458" cy="518"/>
                </a:xfrm>
              </p:grpSpPr>
              <p:sp>
                <p:nvSpPr>
                  <p:cNvPr id="83000" name="Rectangle 71"/>
                  <p:cNvSpPr/>
                  <p:nvPr/>
                </p:nvSpPr>
                <p:spPr>
                  <a:xfrm>
                    <a:off x="43" y="0"/>
                    <a:ext cx="372" cy="51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p>
                    <a:pPr algn="just" eaLnBrk="1" hangingPunct="1"/>
                    <a:r>
                      <a:rPr lang="en-US" altLang="zh-CN" sz="2400" dirty="0">
                        <a:latin typeface="Times New Roman" panose="02020603050405020304" pitchFamily="18" charset="0"/>
                      </a:rPr>
                      <a:t>1</a:t>
                    </a:r>
                    <a:endParaRPr lang="en-US" altLang="zh-CN" sz="1000" dirty="0">
                      <a:latin typeface="Times New Roman" panose="02020603050405020304" pitchFamily="18" charset="0"/>
                    </a:endParaRPr>
                  </a:p>
                  <a:p>
                    <a:pPr algn="just"/>
                    <a:endParaRPr lang="en-US" altLang="zh-CN" sz="24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3001" name="Rectangle 72"/>
                  <p:cNvSpPr/>
                  <p:nvPr/>
                </p:nvSpPr>
                <p:spPr>
                  <a:xfrm>
                    <a:off x="0" y="0"/>
                    <a:ext cx="458" cy="518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2967" name="Group 73"/>
                <p:cNvGrpSpPr/>
                <p:nvPr/>
              </p:nvGrpSpPr>
              <p:grpSpPr>
                <a:xfrm>
                  <a:off x="458" y="0"/>
                  <a:ext cx="458" cy="518"/>
                  <a:chOff x="458" y="0"/>
                  <a:chExt cx="458" cy="518"/>
                </a:xfrm>
              </p:grpSpPr>
              <p:sp>
                <p:nvSpPr>
                  <p:cNvPr id="82998" name="Rectangle 74"/>
                  <p:cNvSpPr/>
                  <p:nvPr/>
                </p:nvSpPr>
                <p:spPr>
                  <a:xfrm>
                    <a:off x="501" y="0"/>
                    <a:ext cx="372" cy="51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p>
                    <a:pPr algn="just" eaLnBrk="1" hangingPunct="1"/>
                    <a:r>
                      <a:rPr lang="en-US" altLang="zh-CN" sz="2400" dirty="0">
                        <a:latin typeface="Times New Roman" panose="02020603050405020304" pitchFamily="18" charset="0"/>
                      </a:rPr>
                      <a:t>2</a:t>
                    </a:r>
                    <a:endParaRPr lang="en-US" altLang="zh-CN" sz="1000" dirty="0">
                      <a:latin typeface="Times New Roman" panose="02020603050405020304" pitchFamily="18" charset="0"/>
                    </a:endParaRPr>
                  </a:p>
                  <a:p>
                    <a:pPr algn="just"/>
                    <a:endParaRPr lang="en-US" altLang="zh-CN" sz="24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999" name="Rectangle 75"/>
                  <p:cNvSpPr/>
                  <p:nvPr/>
                </p:nvSpPr>
                <p:spPr>
                  <a:xfrm>
                    <a:off x="458" y="0"/>
                    <a:ext cx="458" cy="518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2968" name="Group 76"/>
                <p:cNvGrpSpPr/>
                <p:nvPr/>
              </p:nvGrpSpPr>
              <p:grpSpPr>
                <a:xfrm>
                  <a:off x="916" y="0"/>
                  <a:ext cx="458" cy="518"/>
                  <a:chOff x="916" y="0"/>
                  <a:chExt cx="458" cy="518"/>
                </a:xfrm>
              </p:grpSpPr>
              <p:sp>
                <p:nvSpPr>
                  <p:cNvPr id="82996" name="Rectangle 77"/>
                  <p:cNvSpPr/>
                  <p:nvPr/>
                </p:nvSpPr>
                <p:spPr>
                  <a:xfrm>
                    <a:off x="959" y="0"/>
                    <a:ext cx="372" cy="51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p>
                    <a:pPr algn="just" eaLnBrk="1" hangingPunct="1"/>
                    <a:r>
                      <a:rPr lang="en-US" altLang="zh-CN" sz="2400" dirty="0">
                        <a:latin typeface="Times New Roman" panose="02020603050405020304" pitchFamily="18" charset="0"/>
                      </a:rPr>
                      <a:t>3</a:t>
                    </a:r>
                    <a:endParaRPr lang="en-US" altLang="zh-CN" sz="1000" dirty="0">
                      <a:latin typeface="Times New Roman" panose="02020603050405020304" pitchFamily="18" charset="0"/>
                    </a:endParaRPr>
                  </a:p>
                  <a:p>
                    <a:pPr algn="just"/>
                    <a:endParaRPr lang="en-US" altLang="zh-CN" sz="24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997" name="Rectangle 78"/>
                  <p:cNvSpPr/>
                  <p:nvPr/>
                </p:nvSpPr>
                <p:spPr>
                  <a:xfrm>
                    <a:off x="916" y="0"/>
                    <a:ext cx="458" cy="518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2969" name="Group 79"/>
                <p:cNvGrpSpPr/>
                <p:nvPr/>
              </p:nvGrpSpPr>
              <p:grpSpPr>
                <a:xfrm>
                  <a:off x="1374" y="0"/>
                  <a:ext cx="458" cy="518"/>
                  <a:chOff x="1374" y="0"/>
                  <a:chExt cx="458" cy="518"/>
                </a:xfrm>
              </p:grpSpPr>
              <p:sp>
                <p:nvSpPr>
                  <p:cNvPr id="82994" name="Rectangle 80"/>
                  <p:cNvSpPr/>
                  <p:nvPr/>
                </p:nvSpPr>
                <p:spPr>
                  <a:xfrm>
                    <a:off x="1417" y="0"/>
                    <a:ext cx="372" cy="51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p>
                    <a:pPr algn="just" eaLnBrk="1" hangingPunct="1"/>
                    <a:r>
                      <a:rPr lang="en-US" altLang="zh-CN" sz="2400" dirty="0">
                        <a:latin typeface="Times New Roman" panose="02020603050405020304" pitchFamily="18" charset="0"/>
                      </a:rPr>
                      <a:t>4</a:t>
                    </a:r>
                    <a:endParaRPr lang="en-US" altLang="zh-CN" sz="1000" dirty="0">
                      <a:latin typeface="Times New Roman" panose="02020603050405020304" pitchFamily="18" charset="0"/>
                    </a:endParaRPr>
                  </a:p>
                  <a:p>
                    <a:pPr algn="just"/>
                    <a:endParaRPr lang="en-US" altLang="zh-CN" sz="24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995" name="Rectangle 81"/>
                  <p:cNvSpPr/>
                  <p:nvPr/>
                </p:nvSpPr>
                <p:spPr>
                  <a:xfrm>
                    <a:off x="1374" y="0"/>
                    <a:ext cx="458" cy="518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2970" name="Group 82"/>
                <p:cNvGrpSpPr/>
                <p:nvPr/>
              </p:nvGrpSpPr>
              <p:grpSpPr>
                <a:xfrm>
                  <a:off x="0" y="518"/>
                  <a:ext cx="458" cy="518"/>
                  <a:chOff x="0" y="518"/>
                  <a:chExt cx="458" cy="518"/>
                </a:xfrm>
              </p:grpSpPr>
              <p:sp>
                <p:nvSpPr>
                  <p:cNvPr id="82992" name="Rectangle 83"/>
                  <p:cNvSpPr/>
                  <p:nvPr/>
                </p:nvSpPr>
                <p:spPr>
                  <a:xfrm>
                    <a:off x="43" y="518"/>
                    <a:ext cx="372" cy="51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p>
                    <a:pPr algn="just" eaLnBrk="1" hangingPunct="1"/>
                    <a:r>
                      <a:rPr lang="en-US" altLang="zh-CN" sz="2400" dirty="0">
                        <a:latin typeface="Times New Roman" panose="02020603050405020304" pitchFamily="18" charset="0"/>
                      </a:rPr>
                      <a:t>5</a:t>
                    </a:r>
                    <a:endParaRPr lang="en-US" altLang="zh-CN" sz="1000" dirty="0">
                      <a:latin typeface="Times New Roman" panose="02020603050405020304" pitchFamily="18" charset="0"/>
                    </a:endParaRPr>
                  </a:p>
                  <a:p>
                    <a:pPr algn="just"/>
                    <a:endParaRPr lang="en-US" altLang="zh-CN" sz="24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993" name="Rectangle 84"/>
                  <p:cNvSpPr/>
                  <p:nvPr/>
                </p:nvSpPr>
                <p:spPr>
                  <a:xfrm>
                    <a:off x="0" y="518"/>
                    <a:ext cx="458" cy="518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2971" name="Group 85"/>
                <p:cNvGrpSpPr/>
                <p:nvPr/>
              </p:nvGrpSpPr>
              <p:grpSpPr>
                <a:xfrm>
                  <a:off x="458" y="518"/>
                  <a:ext cx="458" cy="518"/>
                  <a:chOff x="458" y="518"/>
                  <a:chExt cx="458" cy="518"/>
                </a:xfrm>
              </p:grpSpPr>
              <p:sp>
                <p:nvSpPr>
                  <p:cNvPr id="82990" name="Rectangle 86"/>
                  <p:cNvSpPr/>
                  <p:nvPr/>
                </p:nvSpPr>
                <p:spPr>
                  <a:xfrm>
                    <a:off x="501" y="518"/>
                    <a:ext cx="372" cy="51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p>
                    <a:pPr algn="just" eaLnBrk="1" hangingPunct="1"/>
                    <a:r>
                      <a:rPr lang="en-US" altLang="zh-CN" sz="2400" dirty="0">
                        <a:latin typeface="Times New Roman" panose="02020603050405020304" pitchFamily="18" charset="0"/>
                      </a:rPr>
                      <a:t>6</a:t>
                    </a:r>
                    <a:endParaRPr lang="en-US" altLang="zh-CN" sz="1000" dirty="0">
                      <a:latin typeface="Times New Roman" panose="02020603050405020304" pitchFamily="18" charset="0"/>
                    </a:endParaRPr>
                  </a:p>
                  <a:p>
                    <a:pPr algn="just"/>
                    <a:endParaRPr lang="en-US" altLang="zh-CN" sz="24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991" name="Rectangle 87"/>
                  <p:cNvSpPr/>
                  <p:nvPr/>
                </p:nvSpPr>
                <p:spPr>
                  <a:xfrm>
                    <a:off x="458" y="518"/>
                    <a:ext cx="458" cy="518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2972" name="Group 88"/>
                <p:cNvGrpSpPr/>
                <p:nvPr/>
              </p:nvGrpSpPr>
              <p:grpSpPr>
                <a:xfrm>
                  <a:off x="916" y="518"/>
                  <a:ext cx="458" cy="518"/>
                  <a:chOff x="916" y="518"/>
                  <a:chExt cx="458" cy="518"/>
                </a:xfrm>
              </p:grpSpPr>
              <p:sp>
                <p:nvSpPr>
                  <p:cNvPr id="82988" name="Rectangle 89"/>
                  <p:cNvSpPr/>
                  <p:nvPr/>
                </p:nvSpPr>
                <p:spPr>
                  <a:xfrm>
                    <a:off x="959" y="518"/>
                    <a:ext cx="372" cy="51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p>
                    <a:pPr algn="just" eaLnBrk="1" hangingPunct="1"/>
                    <a:r>
                      <a:rPr lang="en-US" altLang="zh-CN" sz="2400" dirty="0">
                        <a:latin typeface="Times New Roman" panose="02020603050405020304" pitchFamily="18" charset="0"/>
                      </a:rPr>
                      <a:t>7</a:t>
                    </a:r>
                    <a:endParaRPr lang="en-US" altLang="zh-CN" sz="1000" dirty="0">
                      <a:latin typeface="Times New Roman" panose="02020603050405020304" pitchFamily="18" charset="0"/>
                    </a:endParaRPr>
                  </a:p>
                  <a:p>
                    <a:pPr algn="just"/>
                    <a:endParaRPr lang="en-US" altLang="zh-CN" sz="24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989" name="Rectangle 90"/>
                  <p:cNvSpPr/>
                  <p:nvPr/>
                </p:nvSpPr>
                <p:spPr>
                  <a:xfrm>
                    <a:off x="916" y="518"/>
                    <a:ext cx="458" cy="518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2973" name="Group 91"/>
                <p:cNvGrpSpPr/>
                <p:nvPr/>
              </p:nvGrpSpPr>
              <p:grpSpPr>
                <a:xfrm>
                  <a:off x="1374" y="518"/>
                  <a:ext cx="458" cy="518"/>
                  <a:chOff x="1374" y="518"/>
                  <a:chExt cx="458" cy="518"/>
                </a:xfrm>
              </p:grpSpPr>
              <p:sp>
                <p:nvSpPr>
                  <p:cNvPr id="82986" name="Rectangle 92"/>
                  <p:cNvSpPr/>
                  <p:nvPr/>
                </p:nvSpPr>
                <p:spPr>
                  <a:xfrm>
                    <a:off x="1417" y="518"/>
                    <a:ext cx="372" cy="51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p>
                    <a:pPr algn="just" eaLnBrk="1" hangingPunct="1"/>
                    <a:r>
                      <a:rPr lang="en-US" altLang="zh-CN" sz="2400" dirty="0">
                        <a:latin typeface="Times New Roman" panose="02020603050405020304" pitchFamily="18" charset="0"/>
                      </a:rPr>
                      <a:t>8</a:t>
                    </a:r>
                    <a:endParaRPr lang="en-US" altLang="zh-CN" sz="1000" dirty="0">
                      <a:latin typeface="Times New Roman" panose="02020603050405020304" pitchFamily="18" charset="0"/>
                    </a:endParaRPr>
                  </a:p>
                  <a:p>
                    <a:pPr algn="just"/>
                    <a:endParaRPr lang="en-US" altLang="zh-CN" sz="24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987" name="Rectangle 93"/>
                  <p:cNvSpPr/>
                  <p:nvPr/>
                </p:nvSpPr>
                <p:spPr>
                  <a:xfrm>
                    <a:off x="1374" y="518"/>
                    <a:ext cx="458" cy="518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2974" name="Group 94"/>
                <p:cNvGrpSpPr/>
                <p:nvPr/>
              </p:nvGrpSpPr>
              <p:grpSpPr>
                <a:xfrm>
                  <a:off x="0" y="1036"/>
                  <a:ext cx="458" cy="518"/>
                  <a:chOff x="0" y="1036"/>
                  <a:chExt cx="458" cy="518"/>
                </a:xfrm>
              </p:grpSpPr>
              <p:sp>
                <p:nvSpPr>
                  <p:cNvPr id="82984" name="Rectangle 95"/>
                  <p:cNvSpPr/>
                  <p:nvPr/>
                </p:nvSpPr>
                <p:spPr>
                  <a:xfrm>
                    <a:off x="43" y="1036"/>
                    <a:ext cx="372" cy="51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p>
                    <a:pPr algn="just" eaLnBrk="1" hangingPunct="1"/>
                    <a:r>
                      <a:rPr lang="en-US" altLang="zh-CN" sz="2400" dirty="0">
                        <a:latin typeface="Times New Roman" panose="02020603050405020304" pitchFamily="18" charset="0"/>
                      </a:rPr>
                      <a:t>9</a:t>
                    </a:r>
                    <a:endParaRPr lang="en-US" altLang="zh-CN" sz="1000" dirty="0">
                      <a:latin typeface="Times New Roman" panose="02020603050405020304" pitchFamily="18" charset="0"/>
                    </a:endParaRPr>
                  </a:p>
                  <a:p>
                    <a:pPr algn="just"/>
                    <a:endParaRPr lang="en-US" altLang="zh-CN" sz="24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985" name="Rectangle 96"/>
                  <p:cNvSpPr/>
                  <p:nvPr/>
                </p:nvSpPr>
                <p:spPr>
                  <a:xfrm>
                    <a:off x="0" y="1036"/>
                    <a:ext cx="458" cy="518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2975" name="Group 97"/>
                <p:cNvGrpSpPr/>
                <p:nvPr/>
              </p:nvGrpSpPr>
              <p:grpSpPr>
                <a:xfrm>
                  <a:off x="458" y="1036"/>
                  <a:ext cx="458" cy="518"/>
                  <a:chOff x="458" y="1036"/>
                  <a:chExt cx="458" cy="518"/>
                </a:xfrm>
              </p:grpSpPr>
              <p:sp>
                <p:nvSpPr>
                  <p:cNvPr id="82982" name="Rectangle 98"/>
                  <p:cNvSpPr/>
                  <p:nvPr/>
                </p:nvSpPr>
                <p:spPr>
                  <a:xfrm>
                    <a:off x="501" y="1036"/>
                    <a:ext cx="372" cy="51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p>
                    <a:pPr algn="just" eaLnBrk="1" hangingPunct="1"/>
                    <a:r>
                      <a:rPr lang="en-US" altLang="zh-CN" sz="2400" dirty="0">
                        <a:latin typeface="Times New Roman" panose="02020603050405020304" pitchFamily="18" charset="0"/>
                      </a:rPr>
                      <a:t>10</a:t>
                    </a:r>
                    <a:endParaRPr lang="en-US" altLang="zh-CN" sz="1000" dirty="0">
                      <a:latin typeface="Times New Roman" panose="02020603050405020304" pitchFamily="18" charset="0"/>
                    </a:endParaRPr>
                  </a:p>
                  <a:p>
                    <a:pPr algn="just"/>
                    <a:endParaRPr lang="en-US" altLang="zh-CN" sz="24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983" name="Rectangle 99"/>
                  <p:cNvSpPr/>
                  <p:nvPr/>
                </p:nvSpPr>
                <p:spPr>
                  <a:xfrm>
                    <a:off x="458" y="1036"/>
                    <a:ext cx="458" cy="518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2976" name="Group 100"/>
                <p:cNvGrpSpPr/>
                <p:nvPr/>
              </p:nvGrpSpPr>
              <p:grpSpPr>
                <a:xfrm>
                  <a:off x="916" y="1036"/>
                  <a:ext cx="458" cy="518"/>
                  <a:chOff x="916" y="1036"/>
                  <a:chExt cx="458" cy="518"/>
                </a:xfrm>
              </p:grpSpPr>
              <p:sp>
                <p:nvSpPr>
                  <p:cNvPr id="82980" name="Rectangle 101"/>
                  <p:cNvSpPr/>
                  <p:nvPr/>
                </p:nvSpPr>
                <p:spPr>
                  <a:xfrm>
                    <a:off x="959" y="1036"/>
                    <a:ext cx="372" cy="51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p>
                    <a:pPr algn="just" eaLnBrk="1" hangingPunct="1"/>
                    <a:r>
                      <a:rPr lang="en-US" altLang="zh-CN" sz="2400" dirty="0">
                        <a:latin typeface="Times New Roman" panose="02020603050405020304" pitchFamily="18" charset="0"/>
                      </a:rPr>
                      <a:t>11</a:t>
                    </a:r>
                    <a:endParaRPr lang="en-US" altLang="zh-CN" sz="1000" dirty="0">
                      <a:latin typeface="Times New Roman" panose="02020603050405020304" pitchFamily="18" charset="0"/>
                    </a:endParaRPr>
                  </a:p>
                  <a:p>
                    <a:pPr algn="just"/>
                    <a:endParaRPr lang="en-US" altLang="zh-CN" sz="24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981" name="Rectangle 102"/>
                  <p:cNvSpPr/>
                  <p:nvPr/>
                </p:nvSpPr>
                <p:spPr>
                  <a:xfrm>
                    <a:off x="916" y="1036"/>
                    <a:ext cx="458" cy="518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2977" name="Group 103"/>
                <p:cNvGrpSpPr/>
                <p:nvPr/>
              </p:nvGrpSpPr>
              <p:grpSpPr>
                <a:xfrm>
                  <a:off x="1374" y="1036"/>
                  <a:ext cx="458" cy="518"/>
                  <a:chOff x="1374" y="1036"/>
                  <a:chExt cx="458" cy="518"/>
                </a:xfrm>
              </p:grpSpPr>
              <p:sp>
                <p:nvSpPr>
                  <p:cNvPr id="82978" name="Rectangle 104"/>
                  <p:cNvSpPr/>
                  <p:nvPr/>
                </p:nvSpPr>
                <p:spPr>
                  <a:xfrm>
                    <a:off x="1417" y="1036"/>
                    <a:ext cx="372" cy="51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p>
                    <a:pPr algn="just" eaLnBrk="1" hangingPunct="1"/>
                    <a:r>
                      <a:rPr lang="en-US" altLang="zh-CN" sz="2400" dirty="0">
                        <a:latin typeface="Times New Roman" panose="02020603050405020304" pitchFamily="18" charset="0"/>
                      </a:rPr>
                      <a:t>12</a:t>
                    </a:r>
                    <a:endParaRPr lang="en-US" altLang="zh-CN" sz="1000" dirty="0">
                      <a:latin typeface="Times New Roman" panose="02020603050405020304" pitchFamily="18" charset="0"/>
                    </a:endParaRPr>
                  </a:p>
                  <a:p>
                    <a:pPr algn="just"/>
                    <a:endParaRPr lang="en-US" altLang="zh-CN" sz="24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979" name="Rectangle 105"/>
                  <p:cNvSpPr/>
                  <p:nvPr/>
                </p:nvSpPr>
                <p:spPr>
                  <a:xfrm>
                    <a:off x="1374" y="1036"/>
                    <a:ext cx="458" cy="518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82965" name="Rectangle 106"/>
              <p:cNvSpPr/>
              <p:nvPr/>
            </p:nvSpPr>
            <p:spPr>
              <a:xfrm>
                <a:off x="-3" y="-3"/>
                <a:ext cx="1838" cy="1560"/>
              </a:xfrm>
              <a:prstGeom prst="rect">
                <a:avLst/>
              </a:prstGeom>
              <a:noFill/>
              <a:ln w="9525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2962" name="Text Box 107"/>
            <p:cNvSpPr txBox="1"/>
            <p:nvPr/>
          </p:nvSpPr>
          <p:spPr>
            <a:xfrm>
              <a:off x="1344" y="1056"/>
              <a:ext cx="21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</a:rPr>
                <a:t>   0        1       2       3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82963" name="Text Box 108"/>
            <p:cNvSpPr txBox="1"/>
            <p:nvPr/>
          </p:nvSpPr>
          <p:spPr>
            <a:xfrm>
              <a:off x="1008" y="1152"/>
              <a:ext cx="346" cy="1776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</a:rPr>
                <a:t>      0       1      2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82956" name="Text Box 109"/>
          <p:cNvSpPr txBox="1"/>
          <p:nvPr/>
        </p:nvSpPr>
        <p:spPr>
          <a:xfrm>
            <a:off x="911543" y="1628775"/>
            <a:ext cx="18716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 int a[3][4] :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82957" name="Line 110"/>
          <p:cNvSpPr/>
          <p:nvPr/>
        </p:nvSpPr>
        <p:spPr>
          <a:xfrm>
            <a:off x="1846580" y="1989138"/>
            <a:ext cx="438150" cy="938212"/>
          </a:xfrm>
          <a:prstGeom prst="line">
            <a:avLst/>
          </a:prstGeom>
          <a:ln w="9525" cap="flat" cmpd="sng">
            <a:solidFill>
              <a:srgbClr val="339933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958" name="Line 111"/>
          <p:cNvSpPr/>
          <p:nvPr/>
        </p:nvSpPr>
        <p:spPr>
          <a:xfrm>
            <a:off x="2135505" y="2060575"/>
            <a:ext cx="682625" cy="409575"/>
          </a:xfrm>
          <a:prstGeom prst="line">
            <a:avLst/>
          </a:prstGeom>
          <a:ln w="9525" cap="flat" cmpd="sng">
            <a:solidFill>
              <a:srgbClr val="339933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959" name="Text Box 112"/>
          <p:cNvSpPr txBox="1"/>
          <p:nvPr/>
        </p:nvSpPr>
        <p:spPr>
          <a:xfrm>
            <a:off x="2929255" y="19685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列指标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2960" name="Text Box 113"/>
          <p:cNvSpPr txBox="1"/>
          <p:nvPr/>
        </p:nvSpPr>
        <p:spPr>
          <a:xfrm>
            <a:off x="1417955" y="3121025"/>
            <a:ext cx="549275" cy="11430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行指标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993329" name="Rectangle 49"/>
          <p:cNvSpPr/>
          <p:nvPr/>
        </p:nvSpPr>
        <p:spPr>
          <a:xfrm>
            <a:off x="9031923" y="1382395"/>
            <a:ext cx="2007870" cy="461645"/>
          </a:xfrm>
          <a:prstGeom prst="rect">
            <a:avLst/>
          </a:prstGeom>
          <a:noFill/>
          <a:ln w="28575">
            <a:noFill/>
          </a:ln>
        </p:spPr>
        <p:txBody>
          <a:bodyPr wrap="none" lIns="90000" tIns="46800" rIns="90000" bIns="46800" anchor="ctr" anchorCtr="0">
            <a:spAutoFit/>
          </a:bodyPr>
          <a:p>
            <a:pPr algn="ctr" eaLnBrk="1" hangingPunct="1"/>
            <a:r>
              <a:rPr lang="zh-CN" altLang="en-US" sz="2400" dirty="0">
                <a:latin typeface="Times New Roman" panose="02020603050405020304" pitchFamily="18" charset="0"/>
              </a:rPr>
              <a:t>内存中的</a:t>
            </a:r>
            <a:r>
              <a:rPr lang="zh-CN" altLang="en-US" sz="2400" dirty="0">
                <a:latin typeface="Times New Roman" panose="02020603050405020304" pitchFamily="18" charset="0"/>
              </a:rPr>
              <a:t>表示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pSp>
        <p:nvGrpSpPr>
          <p:cNvPr id="6" name="Group 50"/>
          <p:cNvGrpSpPr/>
          <p:nvPr/>
        </p:nvGrpSpPr>
        <p:grpSpPr>
          <a:xfrm>
            <a:off x="9264333" y="1933893"/>
            <a:ext cx="1657350" cy="1538287"/>
            <a:chOff x="1152" y="1248"/>
            <a:chExt cx="1044" cy="969"/>
          </a:xfrm>
        </p:grpSpPr>
        <p:sp>
          <p:nvSpPr>
            <p:cNvPr id="83010" name="Rectangle 51"/>
            <p:cNvSpPr/>
            <p:nvPr/>
          </p:nvSpPr>
          <p:spPr>
            <a:xfrm>
              <a:off x="1152" y="1248"/>
              <a:ext cx="1044" cy="249"/>
            </a:xfrm>
            <a:prstGeom prst="rect">
              <a:avLst/>
            </a:prstGeom>
            <a:solidFill>
              <a:srgbClr val="FFFFCC"/>
            </a:solidFill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8398" dir="20006096" algn="ctr" rotWithShape="0">
                <a:schemeClr val="bg2"/>
              </a:outerShdw>
            </a:effectLst>
          </p:spPr>
          <p:txBody>
            <a:bodyPr wrap="none" lIns="90000" tIns="46800" rIns="90000" bIns="46800" anchor="ctr" anchorCtr="0">
              <a:spAutoFit/>
            </a:bodyPr>
            <a:p>
              <a:pPr algn="ctr" eaLnBrk="1" hangingPunct="1"/>
              <a:r>
                <a:rPr lang="en-US" altLang="en-US" dirty="0">
                  <a:latin typeface="Times New Roman" panose="02020603050405020304" pitchFamily="18" charset="0"/>
                </a:rPr>
                <a:t>    </a:t>
              </a:r>
              <a:r>
                <a:rPr lang="en-US" altLang="zh-CN" dirty="0">
                  <a:latin typeface="Times New Roman" panose="02020603050405020304" pitchFamily="18" charset="0"/>
                </a:rPr>
                <a:t>a [ 0 ] [ 0 ]    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83011" name="Rectangle 52"/>
            <p:cNvSpPr/>
            <p:nvPr/>
          </p:nvSpPr>
          <p:spPr>
            <a:xfrm>
              <a:off x="1152" y="1488"/>
              <a:ext cx="1044" cy="249"/>
            </a:xfrm>
            <a:prstGeom prst="rect">
              <a:avLst/>
            </a:prstGeom>
            <a:solidFill>
              <a:srgbClr val="FFFFCC"/>
            </a:solidFill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8398" dir="20006096" algn="ctr" rotWithShape="0">
                <a:schemeClr val="bg2"/>
              </a:outerShdw>
            </a:effectLst>
          </p:spPr>
          <p:txBody>
            <a:bodyPr wrap="none" lIns="90000" tIns="46800" rIns="90000" bIns="46800" anchor="ctr" anchorCtr="0">
              <a:spAutoFit/>
            </a:bodyPr>
            <a:p>
              <a:pPr algn="ctr" eaLnBrk="1" hangingPunct="1"/>
              <a:r>
                <a:rPr lang="en-US" altLang="en-US" dirty="0">
                  <a:latin typeface="Times New Roman" panose="02020603050405020304" pitchFamily="18" charset="0"/>
                </a:rPr>
                <a:t>    </a:t>
              </a:r>
              <a:r>
                <a:rPr lang="en-US" altLang="zh-CN" dirty="0">
                  <a:latin typeface="Times New Roman" panose="02020603050405020304" pitchFamily="18" charset="0"/>
                </a:rPr>
                <a:t>a [ 0 ] [ 1 ]    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83012" name="Rectangle 53"/>
            <p:cNvSpPr/>
            <p:nvPr/>
          </p:nvSpPr>
          <p:spPr>
            <a:xfrm>
              <a:off x="1152" y="1728"/>
              <a:ext cx="1044" cy="249"/>
            </a:xfrm>
            <a:prstGeom prst="rect">
              <a:avLst/>
            </a:prstGeom>
            <a:solidFill>
              <a:srgbClr val="FFFFCC"/>
            </a:solidFill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8398" dir="20006096" algn="ctr" rotWithShape="0">
                <a:schemeClr val="bg2"/>
              </a:outerShdw>
            </a:effectLst>
          </p:spPr>
          <p:txBody>
            <a:bodyPr wrap="none" lIns="90000" tIns="46800" rIns="90000" bIns="46800" anchor="ctr" anchorCtr="0">
              <a:spAutoFit/>
            </a:bodyPr>
            <a:p>
              <a:pPr algn="ctr" eaLnBrk="1" hangingPunct="1"/>
              <a:r>
                <a:rPr lang="en-US" altLang="en-US" dirty="0">
                  <a:latin typeface="Times New Roman" panose="02020603050405020304" pitchFamily="18" charset="0"/>
                </a:rPr>
                <a:t>    </a:t>
              </a:r>
              <a:r>
                <a:rPr lang="en-US" altLang="zh-CN" dirty="0">
                  <a:latin typeface="Times New Roman" panose="02020603050405020304" pitchFamily="18" charset="0"/>
                </a:rPr>
                <a:t>a [ 0 ] [ 2 ]    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83013" name="Rectangle 54"/>
            <p:cNvSpPr/>
            <p:nvPr/>
          </p:nvSpPr>
          <p:spPr>
            <a:xfrm>
              <a:off x="1152" y="1968"/>
              <a:ext cx="1044" cy="249"/>
            </a:xfrm>
            <a:prstGeom prst="rect">
              <a:avLst/>
            </a:prstGeom>
            <a:solidFill>
              <a:srgbClr val="FFFFCC"/>
            </a:solidFill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8398" dir="20006096" algn="ctr" rotWithShape="0">
                <a:schemeClr val="bg2"/>
              </a:outerShdw>
            </a:effectLst>
          </p:spPr>
          <p:txBody>
            <a:bodyPr wrap="none" lIns="90000" tIns="46800" rIns="90000" bIns="46800" anchor="ctr" anchorCtr="0">
              <a:spAutoFit/>
            </a:bodyPr>
            <a:p>
              <a:pPr algn="ctr" eaLnBrk="1" hangingPunct="1"/>
              <a:r>
                <a:rPr lang="en-US" altLang="en-US" dirty="0">
                  <a:latin typeface="Times New Roman" panose="02020603050405020304" pitchFamily="18" charset="0"/>
                </a:rPr>
                <a:t>    </a:t>
              </a:r>
              <a:r>
                <a:rPr lang="en-US" altLang="zh-CN" dirty="0">
                  <a:latin typeface="Times New Roman" panose="02020603050405020304" pitchFamily="18" charset="0"/>
                </a:rPr>
                <a:t>a [ 0 ] [ 3 ]    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55"/>
          <p:cNvGrpSpPr/>
          <p:nvPr/>
        </p:nvGrpSpPr>
        <p:grpSpPr>
          <a:xfrm>
            <a:off x="9264333" y="3457893"/>
            <a:ext cx="1657350" cy="1538287"/>
            <a:chOff x="1152" y="2208"/>
            <a:chExt cx="1044" cy="969"/>
          </a:xfrm>
        </p:grpSpPr>
        <p:sp>
          <p:nvSpPr>
            <p:cNvPr id="83006" name="Rectangle 56"/>
            <p:cNvSpPr/>
            <p:nvPr/>
          </p:nvSpPr>
          <p:spPr>
            <a:xfrm>
              <a:off x="1152" y="2208"/>
              <a:ext cx="1044" cy="249"/>
            </a:xfrm>
            <a:prstGeom prst="rect">
              <a:avLst/>
            </a:prstGeom>
            <a:solidFill>
              <a:srgbClr val="FFFF00"/>
            </a:solidFill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8398" dir="20006096" algn="ctr" rotWithShape="0">
                <a:schemeClr val="bg2"/>
              </a:outerShdw>
            </a:effectLst>
          </p:spPr>
          <p:txBody>
            <a:bodyPr wrap="none" lIns="90000" tIns="46800" rIns="90000" bIns="46800" anchor="ctr" anchorCtr="0">
              <a:spAutoFit/>
            </a:bodyPr>
            <a:p>
              <a:pPr algn="ctr" eaLnBrk="1" hangingPunct="1"/>
              <a:r>
                <a:rPr lang="en-US" altLang="en-US" dirty="0">
                  <a:latin typeface="Times New Roman" panose="02020603050405020304" pitchFamily="18" charset="0"/>
                </a:rPr>
                <a:t>    </a:t>
              </a:r>
              <a:r>
                <a:rPr lang="en-US" altLang="zh-CN" dirty="0">
                  <a:latin typeface="Times New Roman" panose="02020603050405020304" pitchFamily="18" charset="0"/>
                </a:rPr>
                <a:t>a [ 1 ] [ 0 ]    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83007" name="Rectangle 57"/>
            <p:cNvSpPr/>
            <p:nvPr/>
          </p:nvSpPr>
          <p:spPr>
            <a:xfrm>
              <a:off x="1152" y="2448"/>
              <a:ext cx="1044" cy="249"/>
            </a:xfrm>
            <a:prstGeom prst="rect">
              <a:avLst/>
            </a:prstGeom>
            <a:solidFill>
              <a:srgbClr val="FFFF00"/>
            </a:solidFill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8398" dir="20006096" algn="ctr" rotWithShape="0">
                <a:schemeClr val="bg2"/>
              </a:outerShdw>
            </a:effectLst>
          </p:spPr>
          <p:txBody>
            <a:bodyPr wrap="none" lIns="90000" tIns="46800" rIns="90000" bIns="46800" anchor="ctr" anchorCtr="0">
              <a:spAutoFit/>
            </a:bodyPr>
            <a:p>
              <a:pPr algn="ctr" eaLnBrk="1" hangingPunct="1"/>
              <a:r>
                <a:rPr lang="en-US" altLang="en-US" dirty="0">
                  <a:latin typeface="Times New Roman" panose="02020603050405020304" pitchFamily="18" charset="0"/>
                </a:rPr>
                <a:t>    </a:t>
              </a:r>
              <a:r>
                <a:rPr lang="en-US" altLang="zh-CN" dirty="0">
                  <a:latin typeface="Times New Roman" panose="02020603050405020304" pitchFamily="18" charset="0"/>
                </a:rPr>
                <a:t>a [ 1 ] [ 1 ]    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83008" name="Rectangle 58"/>
            <p:cNvSpPr/>
            <p:nvPr/>
          </p:nvSpPr>
          <p:spPr>
            <a:xfrm>
              <a:off x="1152" y="2688"/>
              <a:ext cx="1044" cy="249"/>
            </a:xfrm>
            <a:prstGeom prst="rect">
              <a:avLst/>
            </a:prstGeom>
            <a:solidFill>
              <a:srgbClr val="FFFF00"/>
            </a:solidFill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8398" dir="20006096" algn="ctr" rotWithShape="0">
                <a:schemeClr val="bg2"/>
              </a:outerShdw>
            </a:effectLst>
          </p:spPr>
          <p:txBody>
            <a:bodyPr wrap="none" lIns="90000" tIns="46800" rIns="90000" bIns="46800" anchor="ctr" anchorCtr="0">
              <a:spAutoFit/>
            </a:bodyPr>
            <a:p>
              <a:pPr algn="ctr" eaLnBrk="1" hangingPunct="1"/>
              <a:r>
                <a:rPr lang="en-US" altLang="en-US" dirty="0">
                  <a:latin typeface="Times New Roman" panose="02020603050405020304" pitchFamily="18" charset="0"/>
                </a:rPr>
                <a:t>    </a:t>
              </a:r>
              <a:r>
                <a:rPr lang="en-US" altLang="zh-CN" dirty="0">
                  <a:latin typeface="Times New Roman" panose="02020603050405020304" pitchFamily="18" charset="0"/>
                </a:rPr>
                <a:t>a [ 1 ] [ 2 ]    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83009" name="Rectangle 59"/>
            <p:cNvSpPr/>
            <p:nvPr/>
          </p:nvSpPr>
          <p:spPr>
            <a:xfrm>
              <a:off x="1152" y="2928"/>
              <a:ext cx="1044" cy="249"/>
            </a:xfrm>
            <a:prstGeom prst="rect">
              <a:avLst/>
            </a:prstGeom>
            <a:solidFill>
              <a:srgbClr val="FFFF00"/>
            </a:solidFill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8398" dir="20006096" algn="ctr" rotWithShape="0">
                <a:schemeClr val="bg2"/>
              </a:outerShdw>
            </a:effectLst>
          </p:spPr>
          <p:txBody>
            <a:bodyPr wrap="none" lIns="90000" tIns="46800" rIns="90000" bIns="46800" anchor="ctr" anchorCtr="0">
              <a:spAutoFit/>
            </a:bodyPr>
            <a:p>
              <a:pPr algn="ctr" eaLnBrk="1" hangingPunct="1"/>
              <a:r>
                <a:rPr lang="en-US" altLang="en-US" dirty="0">
                  <a:latin typeface="Times New Roman" panose="02020603050405020304" pitchFamily="18" charset="0"/>
                </a:rPr>
                <a:t>    </a:t>
              </a:r>
              <a:r>
                <a:rPr lang="en-US" altLang="zh-CN" dirty="0">
                  <a:latin typeface="Times New Roman" panose="02020603050405020304" pitchFamily="18" charset="0"/>
                </a:rPr>
                <a:t>a [ 1 ] [ 3 ]    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60"/>
          <p:cNvGrpSpPr/>
          <p:nvPr/>
        </p:nvGrpSpPr>
        <p:grpSpPr>
          <a:xfrm>
            <a:off x="9264333" y="4981893"/>
            <a:ext cx="1657350" cy="1538287"/>
            <a:chOff x="1152" y="3168"/>
            <a:chExt cx="1044" cy="969"/>
          </a:xfrm>
        </p:grpSpPr>
        <p:sp>
          <p:nvSpPr>
            <p:cNvPr id="83002" name="Rectangle 61"/>
            <p:cNvSpPr/>
            <p:nvPr/>
          </p:nvSpPr>
          <p:spPr>
            <a:xfrm>
              <a:off x="1152" y="3168"/>
              <a:ext cx="1044" cy="249"/>
            </a:xfrm>
            <a:prstGeom prst="rect">
              <a:avLst/>
            </a:prstGeom>
            <a:solidFill>
              <a:srgbClr val="FFCC00"/>
            </a:solidFill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8398" dir="20006096" algn="ctr" rotWithShape="0">
                <a:schemeClr val="bg2"/>
              </a:outerShdw>
            </a:effectLst>
          </p:spPr>
          <p:txBody>
            <a:bodyPr wrap="none" lIns="90000" tIns="46800" rIns="90000" bIns="46800" anchor="ctr" anchorCtr="0">
              <a:spAutoFit/>
            </a:bodyPr>
            <a:p>
              <a:pPr algn="ctr" eaLnBrk="1" hangingPunct="1"/>
              <a:r>
                <a:rPr lang="en-US" altLang="en-US" dirty="0">
                  <a:latin typeface="Times New Roman" panose="02020603050405020304" pitchFamily="18" charset="0"/>
                </a:rPr>
                <a:t>    </a:t>
              </a:r>
              <a:r>
                <a:rPr lang="en-US" altLang="zh-CN" dirty="0">
                  <a:latin typeface="Times New Roman" panose="02020603050405020304" pitchFamily="18" charset="0"/>
                </a:rPr>
                <a:t>a [ 2 ] [ 0 ]    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83003" name="Rectangle 62"/>
            <p:cNvSpPr/>
            <p:nvPr/>
          </p:nvSpPr>
          <p:spPr>
            <a:xfrm>
              <a:off x="1152" y="3408"/>
              <a:ext cx="1044" cy="249"/>
            </a:xfrm>
            <a:prstGeom prst="rect">
              <a:avLst/>
            </a:prstGeom>
            <a:solidFill>
              <a:srgbClr val="FFCC00"/>
            </a:solidFill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8398" dir="20006096" algn="ctr" rotWithShape="0">
                <a:schemeClr val="bg2"/>
              </a:outerShdw>
            </a:effectLst>
          </p:spPr>
          <p:txBody>
            <a:bodyPr wrap="none" lIns="90000" tIns="46800" rIns="90000" bIns="46800" anchor="ctr" anchorCtr="0">
              <a:spAutoFit/>
            </a:bodyPr>
            <a:p>
              <a:pPr algn="ctr" eaLnBrk="1" hangingPunct="1"/>
              <a:r>
                <a:rPr lang="en-US" altLang="en-US" dirty="0">
                  <a:latin typeface="Times New Roman" panose="02020603050405020304" pitchFamily="18" charset="0"/>
                </a:rPr>
                <a:t>    </a:t>
              </a:r>
              <a:r>
                <a:rPr lang="en-US" altLang="zh-CN" dirty="0">
                  <a:latin typeface="Times New Roman" panose="02020603050405020304" pitchFamily="18" charset="0"/>
                </a:rPr>
                <a:t>a [ 2 ] [ 1 ]    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83004" name="Rectangle 63"/>
            <p:cNvSpPr/>
            <p:nvPr/>
          </p:nvSpPr>
          <p:spPr>
            <a:xfrm>
              <a:off x="1152" y="3648"/>
              <a:ext cx="1044" cy="249"/>
            </a:xfrm>
            <a:prstGeom prst="rect">
              <a:avLst/>
            </a:prstGeom>
            <a:solidFill>
              <a:srgbClr val="FFCC00"/>
            </a:solidFill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8398" dir="20006096" algn="ctr" rotWithShape="0">
                <a:schemeClr val="bg2"/>
              </a:outerShdw>
            </a:effectLst>
          </p:spPr>
          <p:txBody>
            <a:bodyPr wrap="none" lIns="90000" tIns="46800" rIns="90000" bIns="46800" anchor="ctr" anchorCtr="0">
              <a:spAutoFit/>
            </a:bodyPr>
            <a:p>
              <a:pPr algn="ctr" eaLnBrk="1" hangingPunct="1"/>
              <a:r>
                <a:rPr lang="en-US" altLang="en-US" dirty="0">
                  <a:latin typeface="Times New Roman" panose="02020603050405020304" pitchFamily="18" charset="0"/>
                </a:rPr>
                <a:t>    </a:t>
              </a:r>
              <a:r>
                <a:rPr lang="en-US" altLang="zh-CN" dirty="0">
                  <a:latin typeface="Times New Roman" panose="02020603050405020304" pitchFamily="18" charset="0"/>
                </a:rPr>
                <a:t>a [ 2 ] [ 2 ]    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83005" name="Rectangle 64"/>
            <p:cNvSpPr/>
            <p:nvPr/>
          </p:nvSpPr>
          <p:spPr>
            <a:xfrm>
              <a:off x="1152" y="3888"/>
              <a:ext cx="1044" cy="249"/>
            </a:xfrm>
            <a:prstGeom prst="rect">
              <a:avLst/>
            </a:prstGeom>
            <a:solidFill>
              <a:srgbClr val="FFCC00"/>
            </a:solidFill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8398" dir="20006096" algn="ctr" rotWithShape="0">
                <a:schemeClr val="bg2"/>
              </a:outerShdw>
            </a:effectLst>
          </p:spPr>
          <p:txBody>
            <a:bodyPr wrap="none" lIns="90000" tIns="46800" rIns="90000" bIns="46800" anchor="ctr" anchorCtr="0">
              <a:spAutoFit/>
            </a:bodyPr>
            <a:p>
              <a:pPr algn="ctr" eaLnBrk="1" hangingPunct="1"/>
              <a:r>
                <a:rPr lang="en-US" altLang="en-US" dirty="0">
                  <a:latin typeface="Times New Roman" panose="02020603050405020304" pitchFamily="18" charset="0"/>
                </a:rPr>
                <a:t>    </a:t>
              </a:r>
              <a:r>
                <a:rPr lang="en-US" altLang="zh-CN" dirty="0">
                  <a:latin typeface="Times New Roman" panose="02020603050405020304" pitchFamily="18" charset="0"/>
                </a:rPr>
                <a:t>a [ 2 ] [ 3 ]    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104265" y="5877560"/>
            <a:ext cx="605917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行列下标取值范围分别为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0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－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M-1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0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－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N-1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。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264650" y="1917065"/>
            <a:ext cx="1656080" cy="15417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264650" y="3472180"/>
            <a:ext cx="1656080" cy="157099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264650" y="5013325"/>
            <a:ext cx="1656080" cy="15417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184515" y="2481580"/>
            <a:ext cx="9937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a[0]</a:t>
            </a:r>
            <a:endParaRPr lang="en-US" altLang="zh-CN" sz="2800"/>
          </a:p>
        </p:txBody>
      </p:sp>
      <p:sp>
        <p:nvSpPr>
          <p:cNvPr id="14" name="文本框 13"/>
          <p:cNvSpPr txBox="1"/>
          <p:nvPr/>
        </p:nvSpPr>
        <p:spPr>
          <a:xfrm>
            <a:off x="8184515" y="3996690"/>
            <a:ext cx="9937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a[1]</a:t>
            </a:r>
            <a:endParaRPr lang="en-US" altLang="zh-CN" sz="2800"/>
          </a:p>
        </p:txBody>
      </p:sp>
      <p:sp>
        <p:nvSpPr>
          <p:cNvPr id="15" name="文本框 14"/>
          <p:cNvSpPr txBox="1"/>
          <p:nvPr/>
        </p:nvSpPr>
        <p:spPr>
          <a:xfrm>
            <a:off x="8184515" y="5617210"/>
            <a:ext cx="9937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a[2]</a:t>
            </a:r>
            <a:endParaRPr lang="en-US" altLang="zh-CN" sz="2800"/>
          </a:p>
        </p:txBody>
      </p:sp>
      <p:sp>
        <p:nvSpPr>
          <p:cNvPr id="16" name="文本框 15"/>
          <p:cNvSpPr txBox="1"/>
          <p:nvPr/>
        </p:nvSpPr>
        <p:spPr>
          <a:xfrm>
            <a:off x="3123565" y="5391150"/>
            <a:ext cx="20364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accent1"/>
                </a:solidFill>
              </a:rPr>
              <a:t>此图用于理解</a:t>
            </a:r>
            <a:endParaRPr lang="zh-CN" altLang="en-US" sz="20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9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二维数组的引用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35915" y="1526540"/>
            <a:ext cx="5977255" cy="5121910"/>
          </a:xfrm>
        </p:spPr>
        <p:txBody>
          <a:bodyPr>
            <a:normAutofit lnSpcReduction="10000"/>
          </a:bodyPr>
          <a:p>
            <a:r>
              <a:rPr lang="zh-CN" altLang="en-US" sz="2400" b="1">
                <a:sym typeface="+mn-ea"/>
              </a:rPr>
              <a:t>引用二</a:t>
            </a:r>
            <a:r>
              <a:rPr lang="zh-CN" altLang="en-US" sz="2400" b="1">
                <a:sym typeface="+mn-ea"/>
              </a:rPr>
              <a:t>元数组元素的</a:t>
            </a:r>
            <a:r>
              <a:rPr lang="zh-CN" altLang="en-US" sz="2400" b="1">
                <a:sym typeface="+mn-ea"/>
              </a:rPr>
              <a:t>一般格式</a:t>
            </a:r>
            <a:endParaRPr lang="zh-CN" altLang="en-US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	</a:t>
            </a:r>
            <a:r>
              <a:rPr lang="zh-CN" altLang="en-US" sz="2400" b="1">
                <a:sym typeface="+mn-ea"/>
              </a:rPr>
              <a:t>数组名</a:t>
            </a:r>
            <a:r>
              <a:rPr lang="en-US" altLang="zh-CN" sz="2400" b="1">
                <a:sym typeface="+mn-ea"/>
              </a:rPr>
              <a:t>[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行标</a:t>
            </a:r>
            <a:r>
              <a:rPr lang="en-US" altLang="zh-CN" sz="2400" b="1">
                <a:sym typeface="+mn-ea"/>
              </a:rPr>
              <a:t>]	</a:t>
            </a:r>
            <a:r>
              <a:rPr lang="en-US" altLang="zh-CN" sz="2400" b="1">
                <a:sym typeface="+mn-ea"/>
              </a:rPr>
              <a:t>[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列标</a:t>
            </a:r>
            <a:r>
              <a:rPr lang="en-US" altLang="zh-CN" sz="2400" b="1">
                <a:sym typeface="+mn-ea"/>
              </a:rPr>
              <a:t>]	</a:t>
            </a:r>
            <a:endParaRPr lang="en-US" altLang="zh-CN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例如：</a:t>
            </a:r>
            <a:endParaRPr lang="zh-CN" altLang="en-US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	</a:t>
            </a:r>
            <a:r>
              <a:rPr lang="en-US" altLang="zh-CN" sz="2400" b="1">
                <a:sym typeface="+mn-ea"/>
              </a:rPr>
              <a:t>a[0][1]=1;</a:t>
            </a:r>
            <a:endParaRPr lang="en-US" altLang="zh-CN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	b=a[0][2];</a:t>
            </a:r>
            <a:endParaRPr lang="en-US" altLang="zh-CN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	...</a:t>
            </a:r>
            <a:endParaRPr lang="en-US" altLang="zh-CN" sz="2400" b="1">
              <a:sym typeface="+mn-ea"/>
            </a:endParaRPr>
          </a:p>
          <a:p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※</a:t>
            </a:r>
            <a:r>
              <a:rPr lang="zh-CN" altLang="en-US" sz="2000" b="1">
                <a:sym typeface="+mn-ea"/>
              </a:rPr>
              <a:t>数组名</a:t>
            </a:r>
            <a:r>
              <a:rPr lang="en-US" altLang="zh-CN" sz="2000" b="1">
                <a:sym typeface="+mn-ea"/>
              </a:rPr>
              <a:t>[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行标</a:t>
            </a:r>
            <a:r>
              <a:rPr lang="en-US" altLang="zh-CN" sz="2000" b="1">
                <a:sym typeface="+mn-ea"/>
              </a:rPr>
              <a:t>]	</a:t>
            </a:r>
            <a:r>
              <a:rPr lang="zh-CN" altLang="en-US" sz="2000" b="1">
                <a:sym typeface="+mn-ea"/>
              </a:rPr>
              <a:t>这个整体可以看做是一个一元数组</a:t>
            </a:r>
            <a:r>
              <a:rPr lang="zh-CN" altLang="en-US" sz="2000" b="1">
                <a:sym typeface="+mn-ea"/>
              </a:rPr>
              <a:t>名</a:t>
            </a:r>
            <a:endParaRPr lang="zh-CN" altLang="en-US" sz="2000" b="1">
              <a:sym typeface="+mn-ea"/>
            </a:endParaRPr>
          </a:p>
          <a:p>
            <a:r>
              <a:rPr lang="en-US" altLang="zh-CN" sz="2000" b="1">
                <a:sym typeface="+mn-ea"/>
              </a:rPr>
              <a:t>						</a:t>
            </a:r>
            <a:r>
              <a:rPr lang="en-US" altLang="zh-CN" sz="2400" b="1">
                <a:sym typeface="+mn-ea"/>
              </a:rPr>
              <a:t>a[2]</a:t>
            </a:r>
            <a:endParaRPr lang="en-US" altLang="zh-CN" sz="2400" b="1">
              <a:sym typeface="+mn-ea"/>
            </a:endParaRPr>
          </a:p>
        </p:txBody>
      </p:sp>
      <p:grpSp>
        <p:nvGrpSpPr>
          <p:cNvPr id="82955" name="Group 67"/>
          <p:cNvGrpSpPr/>
          <p:nvPr/>
        </p:nvGrpSpPr>
        <p:grpSpPr>
          <a:xfrm>
            <a:off x="7608570" y="2492693"/>
            <a:ext cx="3886200" cy="2971800"/>
            <a:chOff x="1008" y="1056"/>
            <a:chExt cx="2448" cy="1872"/>
          </a:xfrm>
        </p:grpSpPr>
        <p:grpSp>
          <p:nvGrpSpPr>
            <p:cNvPr id="82961" name="Group 68"/>
            <p:cNvGrpSpPr/>
            <p:nvPr/>
          </p:nvGrpSpPr>
          <p:grpSpPr>
            <a:xfrm>
              <a:off x="1392" y="1344"/>
              <a:ext cx="1838" cy="1560"/>
              <a:chOff x="-3" y="-3"/>
              <a:chExt cx="1838" cy="1560"/>
            </a:xfrm>
          </p:grpSpPr>
          <p:grpSp>
            <p:nvGrpSpPr>
              <p:cNvPr id="82964" name="Group 69"/>
              <p:cNvGrpSpPr/>
              <p:nvPr/>
            </p:nvGrpSpPr>
            <p:grpSpPr>
              <a:xfrm>
                <a:off x="0" y="0"/>
                <a:ext cx="1832" cy="1554"/>
                <a:chOff x="0" y="0"/>
                <a:chExt cx="1832" cy="1554"/>
              </a:xfrm>
            </p:grpSpPr>
            <p:grpSp>
              <p:nvGrpSpPr>
                <p:cNvPr id="82966" name="Group 70"/>
                <p:cNvGrpSpPr/>
                <p:nvPr/>
              </p:nvGrpSpPr>
              <p:grpSpPr>
                <a:xfrm>
                  <a:off x="0" y="0"/>
                  <a:ext cx="458" cy="518"/>
                  <a:chOff x="0" y="0"/>
                  <a:chExt cx="458" cy="518"/>
                </a:xfrm>
              </p:grpSpPr>
              <p:sp>
                <p:nvSpPr>
                  <p:cNvPr id="83000" name="Rectangle 71"/>
                  <p:cNvSpPr/>
                  <p:nvPr/>
                </p:nvSpPr>
                <p:spPr>
                  <a:xfrm>
                    <a:off x="43" y="0"/>
                    <a:ext cx="372" cy="51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p>
                    <a:pPr algn="just" eaLnBrk="1" hangingPunct="1"/>
                    <a:r>
                      <a:rPr lang="en-US" altLang="zh-CN" sz="2400" dirty="0">
                        <a:latin typeface="Times New Roman" panose="02020603050405020304" pitchFamily="18" charset="0"/>
                      </a:rPr>
                      <a:t>1</a:t>
                    </a:r>
                    <a:endParaRPr lang="en-US" altLang="zh-CN" sz="1000" dirty="0">
                      <a:latin typeface="Times New Roman" panose="02020603050405020304" pitchFamily="18" charset="0"/>
                    </a:endParaRPr>
                  </a:p>
                  <a:p>
                    <a:pPr algn="just"/>
                    <a:endParaRPr lang="en-US" altLang="zh-CN" sz="24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3001" name="Rectangle 72"/>
                  <p:cNvSpPr/>
                  <p:nvPr/>
                </p:nvSpPr>
                <p:spPr>
                  <a:xfrm>
                    <a:off x="0" y="0"/>
                    <a:ext cx="458" cy="518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2967" name="Group 73"/>
                <p:cNvGrpSpPr/>
                <p:nvPr/>
              </p:nvGrpSpPr>
              <p:grpSpPr>
                <a:xfrm>
                  <a:off x="458" y="0"/>
                  <a:ext cx="458" cy="518"/>
                  <a:chOff x="458" y="0"/>
                  <a:chExt cx="458" cy="518"/>
                </a:xfrm>
              </p:grpSpPr>
              <p:sp>
                <p:nvSpPr>
                  <p:cNvPr id="82998" name="Rectangle 74"/>
                  <p:cNvSpPr/>
                  <p:nvPr/>
                </p:nvSpPr>
                <p:spPr>
                  <a:xfrm>
                    <a:off x="501" y="0"/>
                    <a:ext cx="372" cy="51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p>
                    <a:pPr algn="just" eaLnBrk="1" hangingPunct="1"/>
                    <a:r>
                      <a:rPr lang="en-US" altLang="zh-CN" sz="2400" dirty="0">
                        <a:latin typeface="Times New Roman" panose="02020603050405020304" pitchFamily="18" charset="0"/>
                      </a:rPr>
                      <a:t>2</a:t>
                    </a:r>
                    <a:endParaRPr lang="en-US" altLang="zh-CN" sz="1000" dirty="0">
                      <a:latin typeface="Times New Roman" panose="02020603050405020304" pitchFamily="18" charset="0"/>
                    </a:endParaRPr>
                  </a:p>
                  <a:p>
                    <a:pPr algn="just"/>
                    <a:endParaRPr lang="en-US" altLang="zh-CN" sz="24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999" name="Rectangle 75"/>
                  <p:cNvSpPr/>
                  <p:nvPr/>
                </p:nvSpPr>
                <p:spPr>
                  <a:xfrm>
                    <a:off x="458" y="0"/>
                    <a:ext cx="458" cy="518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2968" name="Group 76"/>
                <p:cNvGrpSpPr/>
                <p:nvPr/>
              </p:nvGrpSpPr>
              <p:grpSpPr>
                <a:xfrm>
                  <a:off x="916" y="0"/>
                  <a:ext cx="458" cy="518"/>
                  <a:chOff x="916" y="0"/>
                  <a:chExt cx="458" cy="518"/>
                </a:xfrm>
              </p:grpSpPr>
              <p:sp>
                <p:nvSpPr>
                  <p:cNvPr id="82996" name="Rectangle 77"/>
                  <p:cNvSpPr/>
                  <p:nvPr/>
                </p:nvSpPr>
                <p:spPr>
                  <a:xfrm>
                    <a:off x="959" y="0"/>
                    <a:ext cx="372" cy="51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p>
                    <a:pPr algn="just" eaLnBrk="1" hangingPunct="1"/>
                    <a:r>
                      <a:rPr lang="en-US" altLang="zh-CN" sz="2400" dirty="0">
                        <a:latin typeface="Times New Roman" panose="02020603050405020304" pitchFamily="18" charset="0"/>
                      </a:rPr>
                      <a:t>3</a:t>
                    </a:r>
                    <a:endParaRPr lang="en-US" altLang="zh-CN" sz="1000" dirty="0">
                      <a:latin typeface="Times New Roman" panose="02020603050405020304" pitchFamily="18" charset="0"/>
                    </a:endParaRPr>
                  </a:p>
                  <a:p>
                    <a:pPr algn="just"/>
                    <a:endParaRPr lang="en-US" altLang="zh-CN" sz="24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997" name="Rectangle 78"/>
                  <p:cNvSpPr/>
                  <p:nvPr/>
                </p:nvSpPr>
                <p:spPr>
                  <a:xfrm>
                    <a:off x="916" y="0"/>
                    <a:ext cx="458" cy="518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2969" name="Group 79"/>
                <p:cNvGrpSpPr/>
                <p:nvPr/>
              </p:nvGrpSpPr>
              <p:grpSpPr>
                <a:xfrm>
                  <a:off x="1374" y="0"/>
                  <a:ext cx="458" cy="518"/>
                  <a:chOff x="1374" y="0"/>
                  <a:chExt cx="458" cy="518"/>
                </a:xfrm>
              </p:grpSpPr>
              <p:sp>
                <p:nvSpPr>
                  <p:cNvPr id="82994" name="Rectangle 80"/>
                  <p:cNvSpPr/>
                  <p:nvPr/>
                </p:nvSpPr>
                <p:spPr>
                  <a:xfrm>
                    <a:off x="1417" y="0"/>
                    <a:ext cx="372" cy="51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p>
                    <a:pPr algn="just" eaLnBrk="1" hangingPunct="1"/>
                    <a:r>
                      <a:rPr lang="en-US" altLang="zh-CN" sz="2400" dirty="0">
                        <a:latin typeface="Times New Roman" panose="02020603050405020304" pitchFamily="18" charset="0"/>
                      </a:rPr>
                      <a:t>4</a:t>
                    </a:r>
                    <a:endParaRPr lang="en-US" altLang="zh-CN" sz="1000" dirty="0">
                      <a:latin typeface="Times New Roman" panose="02020603050405020304" pitchFamily="18" charset="0"/>
                    </a:endParaRPr>
                  </a:p>
                  <a:p>
                    <a:pPr algn="just"/>
                    <a:endParaRPr lang="en-US" altLang="zh-CN" sz="24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995" name="Rectangle 81"/>
                  <p:cNvSpPr/>
                  <p:nvPr/>
                </p:nvSpPr>
                <p:spPr>
                  <a:xfrm>
                    <a:off x="1374" y="0"/>
                    <a:ext cx="458" cy="518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2970" name="Group 82"/>
                <p:cNvGrpSpPr/>
                <p:nvPr/>
              </p:nvGrpSpPr>
              <p:grpSpPr>
                <a:xfrm>
                  <a:off x="0" y="518"/>
                  <a:ext cx="458" cy="518"/>
                  <a:chOff x="0" y="518"/>
                  <a:chExt cx="458" cy="518"/>
                </a:xfrm>
              </p:grpSpPr>
              <p:sp>
                <p:nvSpPr>
                  <p:cNvPr id="82992" name="Rectangle 83"/>
                  <p:cNvSpPr/>
                  <p:nvPr/>
                </p:nvSpPr>
                <p:spPr>
                  <a:xfrm>
                    <a:off x="43" y="518"/>
                    <a:ext cx="372" cy="51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p>
                    <a:pPr algn="just" eaLnBrk="1" hangingPunct="1"/>
                    <a:r>
                      <a:rPr lang="en-US" altLang="zh-CN" sz="2400" dirty="0">
                        <a:latin typeface="Times New Roman" panose="02020603050405020304" pitchFamily="18" charset="0"/>
                      </a:rPr>
                      <a:t>5</a:t>
                    </a:r>
                    <a:endParaRPr lang="en-US" altLang="zh-CN" sz="1000" dirty="0">
                      <a:latin typeface="Times New Roman" panose="02020603050405020304" pitchFamily="18" charset="0"/>
                    </a:endParaRPr>
                  </a:p>
                  <a:p>
                    <a:pPr algn="just"/>
                    <a:endParaRPr lang="en-US" altLang="zh-CN" sz="24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993" name="Rectangle 84"/>
                  <p:cNvSpPr/>
                  <p:nvPr/>
                </p:nvSpPr>
                <p:spPr>
                  <a:xfrm>
                    <a:off x="0" y="518"/>
                    <a:ext cx="458" cy="518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2971" name="Group 85"/>
                <p:cNvGrpSpPr/>
                <p:nvPr/>
              </p:nvGrpSpPr>
              <p:grpSpPr>
                <a:xfrm>
                  <a:off x="458" y="518"/>
                  <a:ext cx="458" cy="518"/>
                  <a:chOff x="458" y="518"/>
                  <a:chExt cx="458" cy="518"/>
                </a:xfrm>
              </p:grpSpPr>
              <p:sp>
                <p:nvSpPr>
                  <p:cNvPr id="82990" name="Rectangle 86"/>
                  <p:cNvSpPr/>
                  <p:nvPr/>
                </p:nvSpPr>
                <p:spPr>
                  <a:xfrm>
                    <a:off x="501" y="518"/>
                    <a:ext cx="372" cy="51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p>
                    <a:pPr algn="just" eaLnBrk="1" hangingPunct="1"/>
                    <a:r>
                      <a:rPr lang="en-US" altLang="zh-CN" sz="2400" dirty="0">
                        <a:latin typeface="Times New Roman" panose="02020603050405020304" pitchFamily="18" charset="0"/>
                      </a:rPr>
                      <a:t>6</a:t>
                    </a:r>
                    <a:endParaRPr lang="en-US" altLang="zh-CN" sz="1000" dirty="0">
                      <a:latin typeface="Times New Roman" panose="02020603050405020304" pitchFamily="18" charset="0"/>
                    </a:endParaRPr>
                  </a:p>
                  <a:p>
                    <a:pPr algn="just"/>
                    <a:endParaRPr lang="en-US" altLang="zh-CN" sz="24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991" name="Rectangle 87"/>
                  <p:cNvSpPr/>
                  <p:nvPr/>
                </p:nvSpPr>
                <p:spPr>
                  <a:xfrm>
                    <a:off x="458" y="518"/>
                    <a:ext cx="458" cy="518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2972" name="Group 88"/>
                <p:cNvGrpSpPr/>
                <p:nvPr/>
              </p:nvGrpSpPr>
              <p:grpSpPr>
                <a:xfrm>
                  <a:off x="916" y="518"/>
                  <a:ext cx="458" cy="518"/>
                  <a:chOff x="916" y="518"/>
                  <a:chExt cx="458" cy="518"/>
                </a:xfrm>
              </p:grpSpPr>
              <p:sp>
                <p:nvSpPr>
                  <p:cNvPr id="82988" name="Rectangle 89"/>
                  <p:cNvSpPr/>
                  <p:nvPr/>
                </p:nvSpPr>
                <p:spPr>
                  <a:xfrm>
                    <a:off x="959" y="518"/>
                    <a:ext cx="372" cy="51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p>
                    <a:pPr algn="just" eaLnBrk="1" hangingPunct="1"/>
                    <a:r>
                      <a:rPr lang="en-US" altLang="zh-CN" sz="2400" dirty="0">
                        <a:latin typeface="Times New Roman" panose="02020603050405020304" pitchFamily="18" charset="0"/>
                      </a:rPr>
                      <a:t>7</a:t>
                    </a:r>
                    <a:endParaRPr lang="en-US" altLang="zh-CN" sz="1000" dirty="0">
                      <a:latin typeface="Times New Roman" panose="02020603050405020304" pitchFamily="18" charset="0"/>
                    </a:endParaRPr>
                  </a:p>
                  <a:p>
                    <a:pPr algn="just"/>
                    <a:endParaRPr lang="en-US" altLang="zh-CN" sz="24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989" name="Rectangle 90"/>
                  <p:cNvSpPr/>
                  <p:nvPr/>
                </p:nvSpPr>
                <p:spPr>
                  <a:xfrm>
                    <a:off x="916" y="518"/>
                    <a:ext cx="458" cy="518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2973" name="Group 91"/>
                <p:cNvGrpSpPr/>
                <p:nvPr/>
              </p:nvGrpSpPr>
              <p:grpSpPr>
                <a:xfrm>
                  <a:off x="1374" y="518"/>
                  <a:ext cx="458" cy="518"/>
                  <a:chOff x="1374" y="518"/>
                  <a:chExt cx="458" cy="518"/>
                </a:xfrm>
              </p:grpSpPr>
              <p:sp>
                <p:nvSpPr>
                  <p:cNvPr id="82986" name="Rectangle 92"/>
                  <p:cNvSpPr/>
                  <p:nvPr/>
                </p:nvSpPr>
                <p:spPr>
                  <a:xfrm>
                    <a:off x="1417" y="518"/>
                    <a:ext cx="372" cy="51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p>
                    <a:pPr algn="just" eaLnBrk="1" hangingPunct="1"/>
                    <a:r>
                      <a:rPr lang="en-US" altLang="zh-CN" sz="2400" dirty="0">
                        <a:latin typeface="Times New Roman" panose="02020603050405020304" pitchFamily="18" charset="0"/>
                      </a:rPr>
                      <a:t>8</a:t>
                    </a:r>
                    <a:endParaRPr lang="en-US" altLang="zh-CN" sz="1000" dirty="0">
                      <a:latin typeface="Times New Roman" panose="02020603050405020304" pitchFamily="18" charset="0"/>
                    </a:endParaRPr>
                  </a:p>
                  <a:p>
                    <a:pPr algn="just"/>
                    <a:endParaRPr lang="en-US" altLang="zh-CN" sz="24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987" name="Rectangle 93"/>
                  <p:cNvSpPr/>
                  <p:nvPr/>
                </p:nvSpPr>
                <p:spPr>
                  <a:xfrm>
                    <a:off x="1374" y="518"/>
                    <a:ext cx="458" cy="518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2974" name="Group 94"/>
                <p:cNvGrpSpPr/>
                <p:nvPr/>
              </p:nvGrpSpPr>
              <p:grpSpPr>
                <a:xfrm>
                  <a:off x="0" y="1036"/>
                  <a:ext cx="458" cy="518"/>
                  <a:chOff x="0" y="1036"/>
                  <a:chExt cx="458" cy="518"/>
                </a:xfrm>
              </p:grpSpPr>
              <p:sp>
                <p:nvSpPr>
                  <p:cNvPr id="82984" name="Rectangle 95"/>
                  <p:cNvSpPr/>
                  <p:nvPr/>
                </p:nvSpPr>
                <p:spPr>
                  <a:xfrm>
                    <a:off x="43" y="1036"/>
                    <a:ext cx="372" cy="51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p>
                    <a:pPr algn="just" eaLnBrk="1" hangingPunct="1"/>
                    <a:r>
                      <a:rPr lang="en-US" altLang="zh-CN" sz="2400" dirty="0">
                        <a:latin typeface="Times New Roman" panose="02020603050405020304" pitchFamily="18" charset="0"/>
                      </a:rPr>
                      <a:t>9</a:t>
                    </a:r>
                    <a:endParaRPr lang="en-US" altLang="zh-CN" sz="1000" dirty="0">
                      <a:latin typeface="Times New Roman" panose="02020603050405020304" pitchFamily="18" charset="0"/>
                    </a:endParaRPr>
                  </a:p>
                  <a:p>
                    <a:pPr algn="just"/>
                    <a:endParaRPr lang="en-US" altLang="zh-CN" sz="24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985" name="Rectangle 96"/>
                  <p:cNvSpPr/>
                  <p:nvPr/>
                </p:nvSpPr>
                <p:spPr>
                  <a:xfrm>
                    <a:off x="0" y="1036"/>
                    <a:ext cx="458" cy="518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2975" name="Group 97"/>
                <p:cNvGrpSpPr/>
                <p:nvPr/>
              </p:nvGrpSpPr>
              <p:grpSpPr>
                <a:xfrm>
                  <a:off x="458" y="1036"/>
                  <a:ext cx="458" cy="518"/>
                  <a:chOff x="458" y="1036"/>
                  <a:chExt cx="458" cy="518"/>
                </a:xfrm>
              </p:grpSpPr>
              <p:sp>
                <p:nvSpPr>
                  <p:cNvPr id="82982" name="Rectangle 98"/>
                  <p:cNvSpPr/>
                  <p:nvPr/>
                </p:nvSpPr>
                <p:spPr>
                  <a:xfrm>
                    <a:off x="501" y="1036"/>
                    <a:ext cx="372" cy="51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p>
                    <a:pPr algn="just" eaLnBrk="1" hangingPunct="1"/>
                    <a:r>
                      <a:rPr lang="en-US" altLang="zh-CN" sz="2400" dirty="0">
                        <a:latin typeface="Times New Roman" panose="02020603050405020304" pitchFamily="18" charset="0"/>
                      </a:rPr>
                      <a:t>10</a:t>
                    </a:r>
                    <a:endParaRPr lang="en-US" altLang="zh-CN" sz="1000" dirty="0">
                      <a:latin typeface="Times New Roman" panose="02020603050405020304" pitchFamily="18" charset="0"/>
                    </a:endParaRPr>
                  </a:p>
                  <a:p>
                    <a:pPr algn="just"/>
                    <a:endParaRPr lang="en-US" altLang="zh-CN" sz="24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983" name="Rectangle 99"/>
                  <p:cNvSpPr/>
                  <p:nvPr/>
                </p:nvSpPr>
                <p:spPr>
                  <a:xfrm>
                    <a:off x="458" y="1036"/>
                    <a:ext cx="458" cy="518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2976" name="Group 100"/>
                <p:cNvGrpSpPr/>
                <p:nvPr/>
              </p:nvGrpSpPr>
              <p:grpSpPr>
                <a:xfrm>
                  <a:off x="916" y="1036"/>
                  <a:ext cx="458" cy="518"/>
                  <a:chOff x="916" y="1036"/>
                  <a:chExt cx="458" cy="518"/>
                </a:xfrm>
              </p:grpSpPr>
              <p:sp>
                <p:nvSpPr>
                  <p:cNvPr id="82980" name="Rectangle 101"/>
                  <p:cNvSpPr/>
                  <p:nvPr/>
                </p:nvSpPr>
                <p:spPr>
                  <a:xfrm>
                    <a:off x="959" y="1036"/>
                    <a:ext cx="372" cy="51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p>
                    <a:pPr algn="just" eaLnBrk="1" hangingPunct="1"/>
                    <a:r>
                      <a:rPr lang="en-US" altLang="zh-CN" sz="2400" dirty="0">
                        <a:latin typeface="Times New Roman" panose="02020603050405020304" pitchFamily="18" charset="0"/>
                      </a:rPr>
                      <a:t>11</a:t>
                    </a:r>
                    <a:endParaRPr lang="en-US" altLang="zh-CN" sz="1000" dirty="0">
                      <a:latin typeface="Times New Roman" panose="02020603050405020304" pitchFamily="18" charset="0"/>
                    </a:endParaRPr>
                  </a:p>
                  <a:p>
                    <a:pPr algn="just"/>
                    <a:endParaRPr lang="en-US" altLang="zh-CN" sz="24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981" name="Rectangle 102"/>
                  <p:cNvSpPr/>
                  <p:nvPr/>
                </p:nvSpPr>
                <p:spPr>
                  <a:xfrm>
                    <a:off x="916" y="1036"/>
                    <a:ext cx="458" cy="518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2977" name="Group 103"/>
                <p:cNvGrpSpPr/>
                <p:nvPr/>
              </p:nvGrpSpPr>
              <p:grpSpPr>
                <a:xfrm>
                  <a:off x="1374" y="1036"/>
                  <a:ext cx="458" cy="518"/>
                  <a:chOff x="1374" y="1036"/>
                  <a:chExt cx="458" cy="518"/>
                </a:xfrm>
              </p:grpSpPr>
              <p:sp>
                <p:nvSpPr>
                  <p:cNvPr id="82978" name="Rectangle 104"/>
                  <p:cNvSpPr/>
                  <p:nvPr/>
                </p:nvSpPr>
                <p:spPr>
                  <a:xfrm>
                    <a:off x="1417" y="1036"/>
                    <a:ext cx="372" cy="51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p>
                    <a:pPr algn="just" eaLnBrk="1" hangingPunct="1"/>
                    <a:r>
                      <a:rPr lang="en-US" altLang="zh-CN" sz="2400" dirty="0">
                        <a:latin typeface="Times New Roman" panose="02020603050405020304" pitchFamily="18" charset="0"/>
                      </a:rPr>
                      <a:t>12</a:t>
                    </a:r>
                    <a:endParaRPr lang="en-US" altLang="zh-CN" sz="1000" dirty="0">
                      <a:latin typeface="Times New Roman" panose="02020603050405020304" pitchFamily="18" charset="0"/>
                    </a:endParaRPr>
                  </a:p>
                  <a:p>
                    <a:pPr algn="just"/>
                    <a:endParaRPr lang="en-US" altLang="zh-CN" sz="24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979" name="Rectangle 105"/>
                  <p:cNvSpPr/>
                  <p:nvPr/>
                </p:nvSpPr>
                <p:spPr>
                  <a:xfrm>
                    <a:off x="1374" y="1036"/>
                    <a:ext cx="458" cy="518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82965" name="Rectangle 106"/>
              <p:cNvSpPr/>
              <p:nvPr/>
            </p:nvSpPr>
            <p:spPr>
              <a:xfrm>
                <a:off x="-3" y="-3"/>
                <a:ext cx="1838" cy="1560"/>
              </a:xfrm>
              <a:prstGeom prst="rect">
                <a:avLst/>
              </a:prstGeom>
              <a:noFill/>
              <a:ln w="9525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2962" name="Text Box 107"/>
            <p:cNvSpPr txBox="1"/>
            <p:nvPr/>
          </p:nvSpPr>
          <p:spPr>
            <a:xfrm>
              <a:off x="1344" y="1056"/>
              <a:ext cx="21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</a:rPr>
                <a:t>   0        1       2       3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82963" name="Text Box 108"/>
            <p:cNvSpPr txBox="1"/>
            <p:nvPr/>
          </p:nvSpPr>
          <p:spPr>
            <a:xfrm>
              <a:off x="1008" y="1152"/>
              <a:ext cx="346" cy="1776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</a:rPr>
                <a:t>      0       1      2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82956" name="Text Box 109"/>
          <p:cNvSpPr txBox="1"/>
          <p:nvPr/>
        </p:nvSpPr>
        <p:spPr>
          <a:xfrm>
            <a:off x="6454458" y="1792605"/>
            <a:ext cx="18716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 int a[3][4] :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82957" name="Line 110"/>
          <p:cNvSpPr/>
          <p:nvPr/>
        </p:nvSpPr>
        <p:spPr>
          <a:xfrm>
            <a:off x="7389495" y="2152968"/>
            <a:ext cx="438150" cy="938212"/>
          </a:xfrm>
          <a:prstGeom prst="line">
            <a:avLst/>
          </a:prstGeom>
          <a:ln w="9525" cap="flat" cmpd="sng">
            <a:solidFill>
              <a:srgbClr val="339933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958" name="Line 111"/>
          <p:cNvSpPr/>
          <p:nvPr/>
        </p:nvSpPr>
        <p:spPr>
          <a:xfrm>
            <a:off x="7678420" y="2224405"/>
            <a:ext cx="682625" cy="409575"/>
          </a:xfrm>
          <a:prstGeom prst="line">
            <a:avLst/>
          </a:prstGeom>
          <a:ln w="9525" cap="flat" cmpd="sng">
            <a:solidFill>
              <a:srgbClr val="339933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959" name="Text Box 112"/>
          <p:cNvSpPr txBox="1"/>
          <p:nvPr/>
        </p:nvSpPr>
        <p:spPr>
          <a:xfrm>
            <a:off x="8472170" y="213233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列指标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2960" name="Text Box 113"/>
          <p:cNvSpPr txBox="1"/>
          <p:nvPr/>
        </p:nvSpPr>
        <p:spPr>
          <a:xfrm>
            <a:off x="6960870" y="3284855"/>
            <a:ext cx="549275" cy="11430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行指标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666480" y="5554980"/>
            <a:ext cx="20364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accent1"/>
                </a:solidFill>
              </a:rPr>
              <a:t>此图用于理解</a:t>
            </a:r>
            <a:endParaRPr lang="zh-CN" altLang="en-US" sz="2000">
              <a:solidFill>
                <a:schemeClr val="accent1"/>
              </a:solidFill>
            </a:endParaRPr>
          </a:p>
        </p:txBody>
      </p:sp>
      <p:cxnSp>
        <p:nvCxnSpPr>
          <p:cNvPr id="3" name="直接箭头连接符 2"/>
          <p:cNvCxnSpPr>
            <a:endCxn id="82998" idx="1"/>
          </p:cNvCxnSpPr>
          <p:nvPr/>
        </p:nvCxnSpPr>
        <p:spPr>
          <a:xfrm flipV="1">
            <a:off x="2920365" y="3366135"/>
            <a:ext cx="6097905" cy="320675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endCxn id="82996" idx="1"/>
          </p:cNvCxnSpPr>
          <p:nvPr/>
        </p:nvCxnSpPr>
        <p:spPr>
          <a:xfrm flipV="1">
            <a:off x="2920365" y="3366135"/>
            <a:ext cx="6824980" cy="982345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endCxn id="7" idx="1"/>
          </p:cNvCxnSpPr>
          <p:nvPr/>
        </p:nvCxnSpPr>
        <p:spPr>
          <a:xfrm flipV="1">
            <a:off x="6456045" y="5008880"/>
            <a:ext cx="1767840" cy="1054735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223885" y="4581525"/>
            <a:ext cx="2926080" cy="85471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二维数组的结构和引用（涉及到后面的</a:t>
            </a:r>
            <a:r>
              <a:rPr lang="zh-CN" altLang="en-US"/>
              <a:t>知识）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35915" y="1526540"/>
            <a:ext cx="6742430" cy="5121910"/>
          </a:xfrm>
        </p:spPr>
        <p:txBody>
          <a:bodyPr>
            <a:normAutofit/>
          </a:bodyPr>
          <a:p>
            <a:r>
              <a:rPr lang="zh-CN" altLang="en-US" sz="2400" b="1">
                <a:solidFill>
                  <a:schemeClr val="tx1"/>
                </a:solidFill>
                <a:sym typeface="+mn-ea"/>
              </a:rPr>
              <a:t>对于</a:t>
            </a:r>
            <a:r>
              <a:rPr lang="en-US" altLang="zh-CN" sz="2400" b="1">
                <a:solidFill>
                  <a:schemeClr val="tx1"/>
                </a:solidFill>
                <a:sym typeface="+mn-ea"/>
              </a:rPr>
              <a:t>int </a:t>
            </a:r>
            <a:r>
              <a:rPr lang="en-US" altLang="zh-CN" sz="2400" b="1">
                <a:solidFill>
                  <a:schemeClr val="accent6"/>
                </a:solidFill>
                <a:sym typeface="+mn-ea"/>
              </a:rPr>
              <a:t>a</a:t>
            </a:r>
            <a:r>
              <a:rPr lang="en-US" altLang="zh-CN" sz="2400" b="1">
                <a:solidFill>
                  <a:schemeClr val="tx1"/>
                </a:solidFill>
                <a:sym typeface="+mn-ea"/>
              </a:rPr>
              <a:t>[</a:t>
            </a:r>
            <a:r>
              <a:rPr lang="en-US" altLang="zh-CN" sz="2400" b="1">
                <a:solidFill>
                  <a:srgbClr val="0070C0"/>
                </a:solidFill>
                <a:sym typeface="+mn-ea"/>
              </a:rPr>
              <a:t>n</a:t>
            </a:r>
            <a:r>
              <a:rPr lang="en-US" altLang="zh-CN" sz="2400" b="1">
                <a:solidFill>
                  <a:schemeClr val="tx1"/>
                </a:solidFill>
                <a:sym typeface="+mn-ea"/>
              </a:rPr>
              <a:t>][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m</a:t>
            </a:r>
            <a:r>
              <a:rPr lang="en-US" altLang="zh-CN" sz="2400" b="1">
                <a:solidFill>
                  <a:schemeClr val="tx1"/>
                </a:solidFill>
                <a:sym typeface="+mn-ea"/>
              </a:rPr>
              <a:t>];</a:t>
            </a:r>
            <a:endParaRPr lang="zh-CN" altLang="en-US" sz="2400" b="1">
              <a:solidFill>
                <a:schemeClr val="tx1"/>
              </a:solidFill>
              <a:sym typeface="+mn-ea"/>
            </a:endParaRPr>
          </a:p>
          <a:p>
            <a:r>
              <a:rPr lang="zh-CN" altLang="en-US" sz="2400" b="1">
                <a:solidFill>
                  <a:schemeClr val="tx1"/>
                </a:solidFill>
                <a:sym typeface="+mn-ea"/>
              </a:rPr>
              <a:t>二维数组的数组名</a:t>
            </a:r>
            <a:r>
              <a:rPr lang="en-US" altLang="zh-CN" sz="2400" b="1">
                <a:solidFill>
                  <a:schemeClr val="accent6"/>
                </a:solidFill>
                <a:sym typeface="+mn-ea"/>
              </a:rPr>
              <a:t>a</a:t>
            </a:r>
            <a:r>
              <a:rPr lang="zh-CN" altLang="en-US" sz="2400" b="1">
                <a:solidFill>
                  <a:schemeClr val="tx1"/>
                </a:solidFill>
                <a:sym typeface="+mn-ea"/>
              </a:rPr>
              <a:t>表示一个含有</a:t>
            </a:r>
            <a:r>
              <a:rPr lang="en-US" altLang="zh-CN" sz="2400" b="1">
                <a:solidFill>
                  <a:srgbClr val="0070C0"/>
                </a:solidFill>
                <a:sym typeface="+mn-ea"/>
              </a:rPr>
              <a:t>n</a:t>
            </a:r>
            <a:r>
              <a:rPr lang="zh-CN" altLang="en-US" sz="2400" b="1">
                <a:solidFill>
                  <a:schemeClr val="tx1"/>
                </a:solidFill>
                <a:sym typeface="+mn-ea"/>
              </a:rPr>
              <a:t>个一维数组元素</a:t>
            </a:r>
            <a:r>
              <a:rPr lang="en-US" altLang="zh-CN" sz="2400" b="1">
                <a:solidFill>
                  <a:srgbClr val="0070C0"/>
                </a:solidFill>
                <a:sym typeface="+mn-ea"/>
              </a:rPr>
              <a:t>a[0]-a[n-1]</a:t>
            </a:r>
            <a:r>
              <a:rPr lang="zh-CN" altLang="en-US" sz="2400" b="1">
                <a:solidFill>
                  <a:schemeClr val="tx1"/>
                </a:solidFill>
                <a:sym typeface="+mn-ea"/>
              </a:rPr>
              <a:t>的数组。</a:t>
            </a:r>
            <a:endParaRPr lang="zh-CN" altLang="en-US" sz="2400" b="1">
              <a:solidFill>
                <a:schemeClr val="tx1"/>
              </a:solidFill>
              <a:sym typeface="+mn-ea"/>
            </a:endParaRPr>
          </a:p>
          <a:p>
            <a:r>
              <a:rPr lang="en-US" altLang="zh-CN" sz="2400" b="1">
                <a:solidFill>
                  <a:schemeClr val="accent6"/>
                </a:solidFill>
                <a:sym typeface="+mn-ea"/>
              </a:rPr>
              <a:t>a</a:t>
            </a:r>
            <a:r>
              <a:rPr lang="en-US" altLang="zh-CN" sz="2400" b="1">
                <a:solidFill>
                  <a:schemeClr val="tx1"/>
                </a:solidFill>
                <a:sym typeface="+mn-ea"/>
              </a:rPr>
              <a:t>[</a:t>
            </a:r>
            <a:r>
              <a:rPr lang="en-US" altLang="zh-CN" sz="2400" b="1">
                <a:solidFill>
                  <a:srgbClr val="FFC000"/>
                </a:solidFill>
                <a:sym typeface="+mn-ea"/>
              </a:rPr>
              <a:t>i</a:t>
            </a:r>
            <a:r>
              <a:rPr lang="en-US" altLang="zh-CN" sz="2400" b="1">
                <a:solidFill>
                  <a:schemeClr val="tx1"/>
                </a:solidFill>
                <a:sym typeface="+mn-ea"/>
              </a:rPr>
              <a:t>]</a:t>
            </a:r>
            <a:r>
              <a:rPr lang="zh-CN" altLang="en-US" sz="2400" b="1">
                <a:solidFill>
                  <a:schemeClr val="tx1"/>
                </a:solidFill>
                <a:sym typeface="+mn-ea"/>
              </a:rPr>
              <a:t>表示第</a:t>
            </a:r>
            <a:r>
              <a:rPr lang="en-US" altLang="zh-CN" sz="2400" b="1">
                <a:solidFill>
                  <a:srgbClr val="FFC000"/>
                </a:solidFill>
                <a:sym typeface="+mn-ea"/>
              </a:rPr>
              <a:t>i</a:t>
            </a:r>
            <a:r>
              <a:rPr lang="zh-CN" altLang="en-US" sz="2400" b="1">
                <a:solidFill>
                  <a:schemeClr val="tx1"/>
                </a:solidFill>
                <a:sym typeface="+mn-ea"/>
              </a:rPr>
              <a:t>个含有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m</a:t>
            </a:r>
            <a:r>
              <a:rPr lang="zh-CN" altLang="en-US" sz="2400" b="1">
                <a:solidFill>
                  <a:schemeClr val="tx1"/>
                </a:solidFill>
                <a:sym typeface="+mn-ea"/>
              </a:rPr>
              <a:t>个</a:t>
            </a:r>
            <a:r>
              <a:rPr lang="en-US" altLang="zh-CN" sz="2400" b="1">
                <a:solidFill>
                  <a:schemeClr val="tx1"/>
                </a:solidFill>
                <a:sym typeface="+mn-ea"/>
              </a:rPr>
              <a:t>int</a:t>
            </a:r>
            <a:r>
              <a:rPr lang="zh-CN" altLang="en-US" sz="2400" b="1">
                <a:solidFill>
                  <a:schemeClr val="tx1"/>
                </a:solidFill>
                <a:sym typeface="+mn-ea"/>
              </a:rPr>
              <a:t>类型元素的</a:t>
            </a:r>
            <a:r>
              <a:rPr lang="zh-CN" altLang="en-US" sz="2400" b="1">
                <a:solidFill>
                  <a:schemeClr val="tx1"/>
                </a:solidFill>
                <a:sym typeface="+mn-ea"/>
              </a:rPr>
              <a:t>一维数组</a:t>
            </a:r>
            <a:endParaRPr lang="zh-CN" altLang="en-US" sz="2400" b="1">
              <a:solidFill>
                <a:schemeClr val="tx1"/>
              </a:solidFill>
              <a:sym typeface="+mn-ea"/>
            </a:endParaRPr>
          </a:p>
          <a:p>
            <a:r>
              <a:rPr lang="en-US" altLang="zh-CN" sz="2400" b="1">
                <a:solidFill>
                  <a:schemeClr val="tx1"/>
                </a:solidFill>
                <a:sym typeface="+mn-ea"/>
              </a:rPr>
              <a:t>a[</a:t>
            </a:r>
            <a:r>
              <a:rPr lang="en-US" altLang="zh-CN" sz="2400" b="1">
                <a:solidFill>
                  <a:srgbClr val="FFC000"/>
                </a:solidFill>
                <a:sym typeface="+mn-ea"/>
              </a:rPr>
              <a:t>i</a:t>
            </a:r>
            <a:r>
              <a:rPr lang="en-US" altLang="zh-CN" sz="2400" b="1">
                <a:solidFill>
                  <a:schemeClr val="tx1"/>
                </a:solidFill>
                <a:sym typeface="+mn-ea"/>
              </a:rPr>
              <a:t>][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j</a:t>
            </a:r>
            <a:r>
              <a:rPr lang="en-US" altLang="zh-CN" sz="2400" b="1">
                <a:solidFill>
                  <a:schemeClr val="tx1"/>
                </a:solidFill>
                <a:sym typeface="+mn-ea"/>
              </a:rPr>
              <a:t>]</a:t>
            </a:r>
            <a:r>
              <a:rPr lang="zh-CN" altLang="en-US" sz="2400" b="1">
                <a:solidFill>
                  <a:schemeClr val="tx1"/>
                </a:solidFill>
                <a:sym typeface="+mn-ea"/>
              </a:rPr>
              <a:t>表示一个</a:t>
            </a:r>
            <a:r>
              <a:rPr lang="en-US" altLang="zh-CN" sz="2400" b="1">
                <a:solidFill>
                  <a:schemeClr val="tx1"/>
                </a:solidFill>
                <a:sym typeface="+mn-ea"/>
              </a:rPr>
              <a:t>int</a:t>
            </a:r>
            <a:r>
              <a:rPr lang="zh-CN" altLang="en-US" sz="2400" b="1">
                <a:solidFill>
                  <a:schemeClr val="tx1"/>
                </a:solidFill>
                <a:sym typeface="+mn-ea"/>
              </a:rPr>
              <a:t>类型元素，位置是第</a:t>
            </a:r>
            <a:r>
              <a:rPr lang="en-US" altLang="zh-CN" sz="2400" b="1">
                <a:solidFill>
                  <a:srgbClr val="FFC000"/>
                </a:solidFill>
                <a:sym typeface="+mn-ea"/>
              </a:rPr>
              <a:t>i</a:t>
            </a:r>
            <a:r>
              <a:rPr lang="zh-CN" altLang="en-US" sz="2400" b="1">
                <a:solidFill>
                  <a:schemeClr val="tx1"/>
                </a:solidFill>
                <a:sym typeface="+mn-ea"/>
              </a:rPr>
              <a:t>行第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j</a:t>
            </a:r>
            <a:r>
              <a:rPr lang="zh-CN" altLang="en-US" sz="2400" b="1">
                <a:solidFill>
                  <a:schemeClr val="tx1"/>
                </a:solidFill>
                <a:sym typeface="+mn-ea"/>
              </a:rPr>
              <a:t>列</a:t>
            </a:r>
            <a:endParaRPr lang="zh-CN" altLang="en-US" sz="2400" b="1">
              <a:solidFill>
                <a:schemeClr val="tx1"/>
              </a:solidFill>
              <a:sym typeface="+mn-ea"/>
            </a:endParaRPr>
          </a:p>
          <a:p>
            <a:r>
              <a:rPr lang="zh-CN" altLang="en-US" sz="2400" b="1">
                <a:solidFill>
                  <a:schemeClr val="tx1"/>
                </a:solidFill>
                <a:sym typeface="+mn-ea"/>
              </a:rPr>
              <a:t>等价表示</a:t>
            </a:r>
            <a:r>
              <a:rPr lang="zh-CN" altLang="en-US" sz="2400" b="1">
                <a:solidFill>
                  <a:schemeClr val="tx1"/>
                </a:solidFill>
                <a:sym typeface="+mn-ea"/>
              </a:rPr>
              <a:t>如下：</a:t>
            </a:r>
            <a:endParaRPr lang="zh-CN" altLang="en-US" sz="2400" b="1">
              <a:solidFill>
                <a:schemeClr val="tx1"/>
              </a:solidFill>
              <a:sym typeface="+mn-ea"/>
            </a:endParaRPr>
          </a:p>
          <a:p>
            <a:r>
              <a:rPr lang="zh-CN" altLang="en-US" sz="2400" b="1">
                <a:solidFill>
                  <a:schemeClr val="tx1"/>
                </a:solidFill>
                <a:sym typeface="+mn-ea"/>
              </a:rPr>
              <a:t>表示一个一维数组（一行）</a:t>
            </a:r>
            <a:r>
              <a:rPr lang="en-US" altLang="zh-CN" sz="2400" b="1">
                <a:solidFill>
                  <a:schemeClr val="tx1"/>
                </a:solidFill>
                <a:sym typeface="+mn-ea"/>
              </a:rPr>
              <a:t> a[i]	*(a+i)</a:t>
            </a:r>
            <a:endParaRPr lang="en-US" altLang="zh-CN" sz="2400" b="1">
              <a:solidFill>
                <a:schemeClr val="tx1"/>
              </a:solidFill>
              <a:sym typeface="+mn-ea"/>
            </a:endParaRPr>
          </a:p>
          <a:p>
            <a:r>
              <a:rPr lang="zh-CN" altLang="en-US" sz="2400" b="1">
                <a:solidFill>
                  <a:schemeClr val="tx1"/>
                </a:solidFill>
                <a:sym typeface="+mn-ea"/>
              </a:rPr>
              <a:t>表示一个元素</a:t>
            </a:r>
            <a:r>
              <a:rPr lang="en-US" altLang="zh-CN" sz="2400" b="1">
                <a:solidFill>
                  <a:schemeClr val="tx1"/>
                </a:solidFill>
                <a:sym typeface="+mn-ea"/>
              </a:rPr>
              <a:t>a[i][j]  *(a[i]+j)   *(*(a+i)+j)</a:t>
            </a:r>
            <a:endParaRPr lang="zh-CN" altLang="en-US" sz="2400" b="1">
              <a:solidFill>
                <a:schemeClr val="tx1"/>
              </a:solidFill>
              <a:sym typeface="+mn-ea"/>
            </a:endParaRPr>
          </a:p>
          <a:p>
            <a:endParaRPr lang="zh-CN" altLang="en-US" sz="2400" b="1">
              <a:solidFill>
                <a:schemeClr val="tx1"/>
              </a:solidFill>
              <a:sym typeface="+mn-ea"/>
            </a:endParaRPr>
          </a:p>
        </p:txBody>
      </p:sp>
      <p:grpSp>
        <p:nvGrpSpPr>
          <p:cNvPr id="82955" name="Group 67"/>
          <p:cNvGrpSpPr/>
          <p:nvPr/>
        </p:nvGrpSpPr>
        <p:grpSpPr>
          <a:xfrm>
            <a:off x="7824470" y="2492693"/>
            <a:ext cx="3886200" cy="2971800"/>
            <a:chOff x="1008" y="1056"/>
            <a:chExt cx="2448" cy="1872"/>
          </a:xfrm>
        </p:grpSpPr>
        <p:grpSp>
          <p:nvGrpSpPr>
            <p:cNvPr id="82961" name="Group 68"/>
            <p:cNvGrpSpPr/>
            <p:nvPr/>
          </p:nvGrpSpPr>
          <p:grpSpPr>
            <a:xfrm>
              <a:off x="1392" y="1344"/>
              <a:ext cx="1838" cy="1560"/>
              <a:chOff x="-3" y="-3"/>
              <a:chExt cx="1838" cy="1560"/>
            </a:xfrm>
          </p:grpSpPr>
          <p:grpSp>
            <p:nvGrpSpPr>
              <p:cNvPr id="82964" name="Group 69"/>
              <p:cNvGrpSpPr/>
              <p:nvPr/>
            </p:nvGrpSpPr>
            <p:grpSpPr>
              <a:xfrm>
                <a:off x="0" y="0"/>
                <a:ext cx="1832" cy="1554"/>
                <a:chOff x="0" y="0"/>
                <a:chExt cx="1832" cy="1554"/>
              </a:xfrm>
            </p:grpSpPr>
            <p:grpSp>
              <p:nvGrpSpPr>
                <p:cNvPr id="82966" name="Group 70"/>
                <p:cNvGrpSpPr/>
                <p:nvPr/>
              </p:nvGrpSpPr>
              <p:grpSpPr>
                <a:xfrm>
                  <a:off x="0" y="0"/>
                  <a:ext cx="458" cy="518"/>
                  <a:chOff x="0" y="0"/>
                  <a:chExt cx="458" cy="518"/>
                </a:xfrm>
              </p:grpSpPr>
              <p:sp>
                <p:nvSpPr>
                  <p:cNvPr id="83000" name="Rectangle 71"/>
                  <p:cNvSpPr/>
                  <p:nvPr/>
                </p:nvSpPr>
                <p:spPr>
                  <a:xfrm>
                    <a:off x="43" y="0"/>
                    <a:ext cx="372" cy="51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p>
                    <a:pPr algn="just" eaLnBrk="1" hangingPunct="1"/>
                    <a:r>
                      <a:rPr lang="en-US" altLang="zh-CN" sz="2400" dirty="0">
                        <a:latin typeface="Times New Roman" panose="02020603050405020304" pitchFamily="18" charset="0"/>
                      </a:rPr>
                      <a:t>1</a:t>
                    </a:r>
                    <a:endParaRPr lang="en-US" altLang="zh-CN" sz="1000" dirty="0">
                      <a:latin typeface="Times New Roman" panose="02020603050405020304" pitchFamily="18" charset="0"/>
                    </a:endParaRPr>
                  </a:p>
                  <a:p>
                    <a:pPr algn="just"/>
                    <a:endParaRPr lang="en-US" altLang="zh-CN" sz="24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3001" name="Rectangle 72"/>
                  <p:cNvSpPr/>
                  <p:nvPr/>
                </p:nvSpPr>
                <p:spPr>
                  <a:xfrm>
                    <a:off x="0" y="0"/>
                    <a:ext cx="458" cy="518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2967" name="Group 73"/>
                <p:cNvGrpSpPr/>
                <p:nvPr/>
              </p:nvGrpSpPr>
              <p:grpSpPr>
                <a:xfrm>
                  <a:off x="458" y="0"/>
                  <a:ext cx="458" cy="518"/>
                  <a:chOff x="458" y="0"/>
                  <a:chExt cx="458" cy="518"/>
                </a:xfrm>
              </p:grpSpPr>
              <p:sp>
                <p:nvSpPr>
                  <p:cNvPr id="82998" name="Rectangle 74"/>
                  <p:cNvSpPr/>
                  <p:nvPr/>
                </p:nvSpPr>
                <p:spPr>
                  <a:xfrm>
                    <a:off x="501" y="0"/>
                    <a:ext cx="372" cy="51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p>
                    <a:pPr algn="just" eaLnBrk="1" hangingPunct="1"/>
                    <a:r>
                      <a:rPr lang="en-US" altLang="zh-CN" sz="2400" dirty="0">
                        <a:latin typeface="Times New Roman" panose="02020603050405020304" pitchFamily="18" charset="0"/>
                      </a:rPr>
                      <a:t>2</a:t>
                    </a:r>
                    <a:endParaRPr lang="en-US" altLang="zh-CN" sz="1000" dirty="0">
                      <a:latin typeface="Times New Roman" panose="02020603050405020304" pitchFamily="18" charset="0"/>
                    </a:endParaRPr>
                  </a:p>
                  <a:p>
                    <a:pPr algn="just"/>
                    <a:endParaRPr lang="en-US" altLang="zh-CN" sz="24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999" name="Rectangle 75"/>
                  <p:cNvSpPr/>
                  <p:nvPr/>
                </p:nvSpPr>
                <p:spPr>
                  <a:xfrm>
                    <a:off x="458" y="0"/>
                    <a:ext cx="458" cy="518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2968" name="Group 76"/>
                <p:cNvGrpSpPr/>
                <p:nvPr/>
              </p:nvGrpSpPr>
              <p:grpSpPr>
                <a:xfrm>
                  <a:off x="916" y="0"/>
                  <a:ext cx="458" cy="518"/>
                  <a:chOff x="916" y="0"/>
                  <a:chExt cx="458" cy="518"/>
                </a:xfrm>
              </p:grpSpPr>
              <p:sp>
                <p:nvSpPr>
                  <p:cNvPr id="82996" name="Rectangle 77"/>
                  <p:cNvSpPr/>
                  <p:nvPr/>
                </p:nvSpPr>
                <p:spPr>
                  <a:xfrm>
                    <a:off x="959" y="0"/>
                    <a:ext cx="372" cy="51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p>
                    <a:pPr algn="just" eaLnBrk="1" hangingPunct="1"/>
                    <a:r>
                      <a:rPr lang="en-US" altLang="zh-CN" sz="2400" dirty="0">
                        <a:latin typeface="Times New Roman" panose="02020603050405020304" pitchFamily="18" charset="0"/>
                      </a:rPr>
                      <a:t>3</a:t>
                    </a:r>
                    <a:endParaRPr lang="en-US" altLang="zh-CN" sz="1000" dirty="0">
                      <a:latin typeface="Times New Roman" panose="02020603050405020304" pitchFamily="18" charset="0"/>
                    </a:endParaRPr>
                  </a:p>
                  <a:p>
                    <a:pPr algn="just"/>
                    <a:endParaRPr lang="en-US" altLang="zh-CN" sz="24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997" name="Rectangle 78"/>
                  <p:cNvSpPr/>
                  <p:nvPr/>
                </p:nvSpPr>
                <p:spPr>
                  <a:xfrm>
                    <a:off x="916" y="0"/>
                    <a:ext cx="458" cy="518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2969" name="Group 79"/>
                <p:cNvGrpSpPr/>
                <p:nvPr/>
              </p:nvGrpSpPr>
              <p:grpSpPr>
                <a:xfrm>
                  <a:off x="1374" y="0"/>
                  <a:ext cx="458" cy="518"/>
                  <a:chOff x="1374" y="0"/>
                  <a:chExt cx="458" cy="518"/>
                </a:xfrm>
              </p:grpSpPr>
              <p:sp>
                <p:nvSpPr>
                  <p:cNvPr id="82994" name="Rectangle 80"/>
                  <p:cNvSpPr/>
                  <p:nvPr/>
                </p:nvSpPr>
                <p:spPr>
                  <a:xfrm>
                    <a:off x="1417" y="0"/>
                    <a:ext cx="372" cy="51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p>
                    <a:pPr algn="just" eaLnBrk="1" hangingPunct="1"/>
                    <a:r>
                      <a:rPr lang="en-US" altLang="zh-CN" sz="2400" dirty="0">
                        <a:latin typeface="Times New Roman" panose="02020603050405020304" pitchFamily="18" charset="0"/>
                      </a:rPr>
                      <a:t>4</a:t>
                    </a:r>
                    <a:endParaRPr lang="en-US" altLang="zh-CN" sz="1000" dirty="0">
                      <a:latin typeface="Times New Roman" panose="02020603050405020304" pitchFamily="18" charset="0"/>
                    </a:endParaRPr>
                  </a:p>
                  <a:p>
                    <a:pPr algn="just"/>
                    <a:endParaRPr lang="en-US" altLang="zh-CN" sz="24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995" name="Rectangle 81"/>
                  <p:cNvSpPr/>
                  <p:nvPr/>
                </p:nvSpPr>
                <p:spPr>
                  <a:xfrm>
                    <a:off x="1374" y="0"/>
                    <a:ext cx="458" cy="518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2970" name="Group 82"/>
                <p:cNvGrpSpPr/>
                <p:nvPr/>
              </p:nvGrpSpPr>
              <p:grpSpPr>
                <a:xfrm>
                  <a:off x="0" y="518"/>
                  <a:ext cx="458" cy="518"/>
                  <a:chOff x="0" y="518"/>
                  <a:chExt cx="458" cy="518"/>
                </a:xfrm>
              </p:grpSpPr>
              <p:sp>
                <p:nvSpPr>
                  <p:cNvPr id="82992" name="Rectangle 83"/>
                  <p:cNvSpPr/>
                  <p:nvPr/>
                </p:nvSpPr>
                <p:spPr>
                  <a:xfrm>
                    <a:off x="43" y="518"/>
                    <a:ext cx="372" cy="51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p>
                    <a:pPr algn="just" eaLnBrk="1" hangingPunct="1"/>
                    <a:r>
                      <a:rPr lang="en-US" altLang="zh-CN" sz="2400" dirty="0">
                        <a:latin typeface="Times New Roman" panose="02020603050405020304" pitchFamily="18" charset="0"/>
                      </a:rPr>
                      <a:t>5</a:t>
                    </a:r>
                    <a:endParaRPr lang="en-US" altLang="zh-CN" sz="1000" dirty="0">
                      <a:latin typeface="Times New Roman" panose="02020603050405020304" pitchFamily="18" charset="0"/>
                    </a:endParaRPr>
                  </a:p>
                  <a:p>
                    <a:pPr algn="just"/>
                    <a:endParaRPr lang="en-US" altLang="zh-CN" sz="24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993" name="Rectangle 84"/>
                  <p:cNvSpPr/>
                  <p:nvPr/>
                </p:nvSpPr>
                <p:spPr>
                  <a:xfrm>
                    <a:off x="0" y="518"/>
                    <a:ext cx="458" cy="518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2971" name="Group 85"/>
                <p:cNvGrpSpPr/>
                <p:nvPr/>
              </p:nvGrpSpPr>
              <p:grpSpPr>
                <a:xfrm>
                  <a:off x="458" y="518"/>
                  <a:ext cx="458" cy="518"/>
                  <a:chOff x="458" y="518"/>
                  <a:chExt cx="458" cy="518"/>
                </a:xfrm>
              </p:grpSpPr>
              <p:sp>
                <p:nvSpPr>
                  <p:cNvPr id="82990" name="Rectangle 86"/>
                  <p:cNvSpPr/>
                  <p:nvPr/>
                </p:nvSpPr>
                <p:spPr>
                  <a:xfrm>
                    <a:off x="501" y="518"/>
                    <a:ext cx="372" cy="51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p>
                    <a:pPr algn="just" eaLnBrk="1" hangingPunct="1"/>
                    <a:r>
                      <a:rPr lang="en-US" altLang="zh-CN" sz="2400" dirty="0">
                        <a:latin typeface="Times New Roman" panose="02020603050405020304" pitchFamily="18" charset="0"/>
                      </a:rPr>
                      <a:t>6</a:t>
                    </a:r>
                    <a:endParaRPr lang="en-US" altLang="zh-CN" sz="1000" dirty="0">
                      <a:latin typeface="Times New Roman" panose="02020603050405020304" pitchFamily="18" charset="0"/>
                    </a:endParaRPr>
                  </a:p>
                  <a:p>
                    <a:pPr algn="just"/>
                    <a:endParaRPr lang="en-US" altLang="zh-CN" sz="24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991" name="Rectangle 87"/>
                  <p:cNvSpPr/>
                  <p:nvPr/>
                </p:nvSpPr>
                <p:spPr>
                  <a:xfrm>
                    <a:off x="458" y="518"/>
                    <a:ext cx="458" cy="518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2972" name="Group 88"/>
                <p:cNvGrpSpPr/>
                <p:nvPr/>
              </p:nvGrpSpPr>
              <p:grpSpPr>
                <a:xfrm>
                  <a:off x="916" y="518"/>
                  <a:ext cx="458" cy="518"/>
                  <a:chOff x="916" y="518"/>
                  <a:chExt cx="458" cy="518"/>
                </a:xfrm>
              </p:grpSpPr>
              <p:sp>
                <p:nvSpPr>
                  <p:cNvPr id="82988" name="Rectangle 89"/>
                  <p:cNvSpPr/>
                  <p:nvPr/>
                </p:nvSpPr>
                <p:spPr>
                  <a:xfrm>
                    <a:off x="959" y="518"/>
                    <a:ext cx="372" cy="51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p>
                    <a:pPr algn="just" eaLnBrk="1" hangingPunct="1"/>
                    <a:r>
                      <a:rPr lang="en-US" altLang="zh-CN" sz="2400" dirty="0">
                        <a:latin typeface="Times New Roman" panose="02020603050405020304" pitchFamily="18" charset="0"/>
                      </a:rPr>
                      <a:t>7</a:t>
                    </a:r>
                    <a:endParaRPr lang="en-US" altLang="zh-CN" sz="1000" dirty="0">
                      <a:latin typeface="Times New Roman" panose="02020603050405020304" pitchFamily="18" charset="0"/>
                    </a:endParaRPr>
                  </a:p>
                  <a:p>
                    <a:pPr algn="just"/>
                    <a:endParaRPr lang="en-US" altLang="zh-CN" sz="24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989" name="Rectangle 90"/>
                  <p:cNvSpPr/>
                  <p:nvPr/>
                </p:nvSpPr>
                <p:spPr>
                  <a:xfrm>
                    <a:off x="916" y="518"/>
                    <a:ext cx="458" cy="518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2973" name="Group 91"/>
                <p:cNvGrpSpPr/>
                <p:nvPr/>
              </p:nvGrpSpPr>
              <p:grpSpPr>
                <a:xfrm>
                  <a:off x="1374" y="518"/>
                  <a:ext cx="458" cy="518"/>
                  <a:chOff x="1374" y="518"/>
                  <a:chExt cx="458" cy="518"/>
                </a:xfrm>
              </p:grpSpPr>
              <p:sp>
                <p:nvSpPr>
                  <p:cNvPr id="82986" name="Rectangle 92"/>
                  <p:cNvSpPr/>
                  <p:nvPr/>
                </p:nvSpPr>
                <p:spPr>
                  <a:xfrm>
                    <a:off x="1417" y="518"/>
                    <a:ext cx="372" cy="51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p>
                    <a:pPr algn="just" eaLnBrk="1" hangingPunct="1"/>
                    <a:r>
                      <a:rPr lang="en-US" altLang="zh-CN" sz="2400" dirty="0">
                        <a:latin typeface="Times New Roman" panose="02020603050405020304" pitchFamily="18" charset="0"/>
                      </a:rPr>
                      <a:t>8</a:t>
                    </a:r>
                    <a:endParaRPr lang="en-US" altLang="zh-CN" sz="1000" dirty="0">
                      <a:latin typeface="Times New Roman" panose="02020603050405020304" pitchFamily="18" charset="0"/>
                    </a:endParaRPr>
                  </a:p>
                  <a:p>
                    <a:pPr algn="just"/>
                    <a:endParaRPr lang="en-US" altLang="zh-CN" sz="24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987" name="Rectangle 93"/>
                  <p:cNvSpPr/>
                  <p:nvPr/>
                </p:nvSpPr>
                <p:spPr>
                  <a:xfrm>
                    <a:off x="1374" y="518"/>
                    <a:ext cx="458" cy="518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2974" name="Group 94"/>
                <p:cNvGrpSpPr/>
                <p:nvPr/>
              </p:nvGrpSpPr>
              <p:grpSpPr>
                <a:xfrm>
                  <a:off x="0" y="1036"/>
                  <a:ext cx="458" cy="518"/>
                  <a:chOff x="0" y="1036"/>
                  <a:chExt cx="458" cy="518"/>
                </a:xfrm>
              </p:grpSpPr>
              <p:sp>
                <p:nvSpPr>
                  <p:cNvPr id="82984" name="Rectangle 95"/>
                  <p:cNvSpPr/>
                  <p:nvPr/>
                </p:nvSpPr>
                <p:spPr>
                  <a:xfrm>
                    <a:off x="43" y="1036"/>
                    <a:ext cx="372" cy="51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p>
                    <a:pPr algn="just" eaLnBrk="1" hangingPunct="1"/>
                    <a:r>
                      <a:rPr lang="en-US" altLang="zh-CN" sz="2400" dirty="0">
                        <a:latin typeface="Times New Roman" panose="02020603050405020304" pitchFamily="18" charset="0"/>
                      </a:rPr>
                      <a:t>9</a:t>
                    </a:r>
                    <a:endParaRPr lang="en-US" altLang="zh-CN" sz="1000" dirty="0">
                      <a:latin typeface="Times New Roman" panose="02020603050405020304" pitchFamily="18" charset="0"/>
                    </a:endParaRPr>
                  </a:p>
                  <a:p>
                    <a:pPr algn="just"/>
                    <a:endParaRPr lang="en-US" altLang="zh-CN" sz="24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985" name="Rectangle 96"/>
                  <p:cNvSpPr/>
                  <p:nvPr/>
                </p:nvSpPr>
                <p:spPr>
                  <a:xfrm>
                    <a:off x="0" y="1036"/>
                    <a:ext cx="458" cy="518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2975" name="Group 97"/>
                <p:cNvGrpSpPr/>
                <p:nvPr/>
              </p:nvGrpSpPr>
              <p:grpSpPr>
                <a:xfrm>
                  <a:off x="458" y="1036"/>
                  <a:ext cx="458" cy="518"/>
                  <a:chOff x="458" y="1036"/>
                  <a:chExt cx="458" cy="518"/>
                </a:xfrm>
              </p:grpSpPr>
              <p:sp>
                <p:nvSpPr>
                  <p:cNvPr id="82982" name="Rectangle 98"/>
                  <p:cNvSpPr/>
                  <p:nvPr/>
                </p:nvSpPr>
                <p:spPr>
                  <a:xfrm>
                    <a:off x="501" y="1036"/>
                    <a:ext cx="372" cy="51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p>
                    <a:pPr algn="just" eaLnBrk="1" hangingPunct="1"/>
                    <a:r>
                      <a:rPr lang="en-US" altLang="zh-CN" sz="2400" dirty="0">
                        <a:latin typeface="Times New Roman" panose="02020603050405020304" pitchFamily="18" charset="0"/>
                      </a:rPr>
                      <a:t>10</a:t>
                    </a:r>
                    <a:endParaRPr lang="en-US" altLang="zh-CN" sz="1000" dirty="0">
                      <a:latin typeface="Times New Roman" panose="02020603050405020304" pitchFamily="18" charset="0"/>
                    </a:endParaRPr>
                  </a:p>
                  <a:p>
                    <a:pPr algn="just"/>
                    <a:endParaRPr lang="en-US" altLang="zh-CN" sz="24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983" name="Rectangle 99"/>
                  <p:cNvSpPr/>
                  <p:nvPr/>
                </p:nvSpPr>
                <p:spPr>
                  <a:xfrm>
                    <a:off x="458" y="1036"/>
                    <a:ext cx="458" cy="518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2976" name="Group 100"/>
                <p:cNvGrpSpPr/>
                <p:nvPr/>
              </p:nvGrpSpPr>
              <p:grpSpPr>
                <a:xfrm>
                  <a:off x="916" y="1036"/>
                  <a:ext cx="458" cy="518"/>
                  <a:chOff x="916" y="1036"/>
                  <a:chExt cx="458" cy="518"/>
                </a:xfrm>
              </p:grpSpPr>
              <p:sp>
                <p:nvSpPr>
                  <p:cNvPr id="82980" name="Rectangle 101"/>
                  <p:cNvSpPr/>
                  <p:nvPr/>
                </p:nvSpPr>
                <p:spPr>
                  <a:xfrm>
                    <a:off x="959" y="1036"/>
                    <a:ext cx="372" cy="51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p>
                    <a:pPr algn="just" eaLnBrk="1" hangingPunct="1"/>
                    <a:r>
                      <a:rPr lang="en-US" altLang="zh-CN" sz="2400" dirty="0">
                        <a:latin typeface="Times New Roman" panose="02020603050405020304" pitchFamily="18" charset="0"/>
                      </a:rPr>
                      <a:t>11</a:t>
                    </a:r>
                    <a:endParaRPr lang="en-US" altLang="zh-CN" sz="1000" dirty="0">
                      <a:latin typeface="Times New Roman" panose="02020603050405020304" pitchFamily="18" charset="0"/>
                    </a:endParaRPr>
                  </a:p>
                  <a:p>
                    <a:pPr algn="just"/>
                    <a:endParaRPr lang="en-US" altLang="zh-CN" sz="24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981" name="Rectangle 102"/>
                  <p:cNvSpPr/>
                  <p:nvPr/>
                </p:nvSpPr>
                <p:spPr>
                  <a:xfrm>
                    <a:off x="916" y="1036"/>
                    <a:ext cx="458" cy="518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2977" name="Group 103"/>
                <p:cNvGrpSpPr/>
                <p:nvPr/>
              </p:nvGrpSpPr>
              <p:grpSpPr>
                <a:xfrm>
                  <a:off x="1374" y="1036"/>
                  <a:ext cx="458" cy="518"/>
                  <a:chOff x="1374" y="1036"/>
                  <a:chExt cx="458" cy="518"/>
                </a:xfrm>
              </p:grpSpPr>
              <p:sp>
                <p:nvSpPr>
                  <p:cNvPr id="82978" name="Rectangle 104"/>
                  <p:cNvSpPr/>
                  <p:nvPr/>
                </p:nvSpPr>
                <p:spPr>
                  <a:xfrm>
                    <a:off x="1417" y="1036"/>
                    <a:ext cx="372" cy="51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p>
                    <a:pPr algn="just" eaLnBrk="1" hangingPunct="1"/>
                    <a:r>
                      <a:rPr lang="en-US" altLang="zh-CN" sz="2400" dirty="0">
                        <a:latin typeface="Times New Roman" panose="02020603050405020304" pitchFamily="18" charset="0"/>
                      </a:rPr>
                      <a:t>12</a:t>
                    </a:r>
                    <a:endParaRPr lang="en-US" altLang="zh-CN" sz="1000" dirty="0">
                      <a:latin typeface="Times New Roman" panose="02020603050405020304" pitchFamily="18" charset="0"/>
                    </a:endParaRPr>
                  </a:p>
                  <a:p>
                    <a:pPr algn="just"/>
                    <a:endParaRPr lang="en-US" altLang="zh-CN" sz="24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979" name="Rectangle 105"/>
                  <p:cNvSpPr/>
                  <p:nvPr/>
                </p:nvSpPr>
                <p:spPr>
                  <a:xfrm>
                    <a:off x="1374" y="1036"/>
                    <a:ext cx="458" cy="518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82965" name="Rectangle 106"/>
              <p:cNvSpPr/>
              <p:nvPr/>
            </p:nvSpPr>
            <p:spPr>
              <a:xfrm>
                <a:off x="-3" y="-3"/>
                <a:ext cx="1838" cy="1560"/>
              </a:xfrm>
              <a:prstGeom prst="rect">
                <a:avLst/>
              </a:prstGeom>
              <a:noFill/>
              <a:ln w="9525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2962" name="Text Box 107"/>
            <p:cNvSpPr txBox="1"/>
            <p:nvPr/>
          </p:nvSpPr>
          <p:spPr>
            <a:xfrm>
              <a:off x="1344" y="1056"/>
              <a:ext cx="21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</a:rPr>
                <a:t>   0        1       2       3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82963" name="Text Box 108"/>
            <p:cNvSpPr txBox="1"/>
            <p:nvPr/>
          </p:nvSpPr>
          <p:spPr>
            <a:xfrm>
              <a:off x="1008" y="1152"/>
              <a:ext cx="346" cy="1776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</a:rPr>
                <a:t>      0       1      2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82956" name="Text Box 109"/>
          <p:cNvSpPr txBox="1"/>
          <p:nvPr/>
        </p:nvSpPr>
        <p:spPr>
          <a:xfrm>
            <a:off x="6670358" y="1792605"/>
            <a:ext cx="18716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 int a[3][4] :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82957" name="Line 110"/>
          <p:cNvSpPr/>
          <p:nvPr/>
        </p:nvSpPr>
        <p:spPr>
          <a:xfrm>
            <a:off x="7605395" y="2152968"/>
            <a:ext cx="438150" cy="938212"/>
          </a:xfrm>
          <a:prstGeom prst="line">
            <a:avLst/>
          </a:prstGeom>
          <a:ln w="9525" cap="flat" cmpd="sng">
            <a:solidFill>
              <a:srgbClr val="339933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958" name="Line 111"/>
          <p:cNvSpPr/>
          <p:nvPr/>
        </p:nvSpPr>
        <p:spPr>
          <a:xfrm>
            <a:off x="7894320" y="2224405"/>
            <a:ext cx="682625" cy="409575"/>
          </a:xfrm>
          <a:prstGeom prst="line">
            <a:avLst/>
          </a:prstGeom>
          <a:ln w="9525" cap="flat" cmpd="sng">
            <a:solidFill>
              <a:srgbClr val="339933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959" name="Text Box 112"/>
          <p:cNvSpPr txBox="1"/>
          <p:nvPr/>
        </p:nvSpPr>
        <p:spPr>
          <a:xfrm>
            <a:off x="8688070" y="213233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列指标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2960" name="Text Box 113"/>
          <p:cNvSpPr txBox="1"/>
          <p:nvPr/>
        </p:nvSpPr>
        <p:spPr>
          <a:xfrm>
            <a:off x="7176770" y="3284855"/>
            <a:ext cx="549275" cy="11430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行指标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82380" y="5554980"/>
            <a:ext cx="20364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accent1"/>
                </a:solidFill>
              </a:rPr>
              <a:t>此图用于理解</a:t>
            </a:r>
            <a:endParaRPr lang="zh-CN" altLang="en-US" sz="20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4520" y="1562100"/>
            <a:ext cx="10748645" cy="2177415"/>
          </a:xfrm>
        </p:spPr>
        <p:txBody>
          <a:bodyPr>
            <a:normAutofit lnSpcReduction="10000"/>
          </a:bodyPr>
          <a:p>
            <a:r>
              <a:rPr lang="zh-CN" altLang="en-US" sz="2400" b="1"/>
              <a:t>数组(array)</a:t>
            </a:r>
            <a:endParaRPr lang="zh-CN" altLang="en-US" sz="2400" b="1"/>
          </a:p>
          <a:p>
            <a:r>
              <a:rPr lang="zh-CN" altLang="en-US" sz="2400" b="1"/>
              <a:t>      数组由相同类型的相关数据项组成的数据集合，在循环结构和函数中使用能提高效率和可读性。</a:t>
            </a:r>
            <a:r>
              <a:rPr lang="zh-CN" altLang="en-US" sz="2400" b="1">
                <a:sym typeface="+mn-ea"/>
              </a:rPr>
              <a:t>数组是有序数据的集合，由一定数目的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同类元素顺序排列</a:t>
            </a:r>
            <a:r>
              <a:rPr lang="zh-CN" altLang="en-US" sz="2400" b="1">
                <a:sym typeface="+mn-ea"/>
              </a:rPr>
              <a:t>而成的结构类型。数组元素类型相同，存放在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连续内存区域</a:t>
            </a:r>
            <a:r>
              <a:rPr lang="zh-CN" altLang="en-US" sz="2400" b="1">
                <a:sym typeface="+mn-ea"/>
              </a:rPr>
              <a:t>。</a:t>
            </a:r>
            <a:endParaRPr lang="zh-CN" altLang="en-US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二维数组的</a:t>
            </a:r>
            <a:r>
              <a:rPr lang="zh-CN" altLang="en-US"/>
              <a:t>初始化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4520" y="1562100"/>
            <a:ext cx="11174095" cy="5138420"/>
          </a:xfrm>
        </p:spPr>
        <p:txBody>
          <a:bodyPr>
            <a:normAutofit fontScale="90000"/>
          </a:bodyPr>
          <a:p>
            <a:r>
              <a:rPr lang="zh-CN" altLang="en-US" sz="2400" b="1"/>
              <a:t>程序在引用数组元素的值之前，必须为数组元素设置初始值，不然其中的值是</a:t>
            </a:r>
            <a:r>
              <a:rPr lang="zh-CN" altLang="en-US" sz="2400" b="1">
                <a:solidFill>
                  <a:srgbClr val="FF0000"/>
                </a:solidFill>
              </a:rPr>
              <a:t>不确定的</a:t>
            </a:r>
            <a:r>
              <a:rPr lang="zh-CN" altLang="en-US" sz="2400" b="1"/>
              <a:t>。元素数组的初始值可以</a:t>
            </a:r>
            <a:r>
              <a:rPr lang="zh-CN" altLang="en-US" sz="2400" b="1">
                <a:solidFill>
                  <a:srgbClr val="FF0000"/>
                </a:solidFill>
              </a:rPr>
              <a:t>在定义时直接给定</a:t>
            </a:r>
            <a:r>
              <a:rPr lang="zh-CN" altLang="en-US" sz="2400" b="1"/>
              <a:t>，也可以</a:t>
            </a:r>
            <a:r>
              <a:rPr lang="zh-CN" altLang="en-US" sz="2400" b="1">
                <a:solidFill>
                  <a:srgbClr val="FF0000"/>
                </a:solidFill>
              </a:rPr>
              <a:t>定义后输入</a:t>
            </a:r>
            <a:r>
              <a:rPr lang="zh-CN" altLang="en-US" sz="2400" b="1"/>
              <a:t>。</a:t>
            </a:r>
            <a:endParaRPr lang="zh-CN" altLang="en-US" sz="2400" b="1"/>
          </a:p>
          <a:p>
            <a:r>
              <a:rPr lang="zh-CN" altLang="en-US" sz="2400" b="1"/>
              <a:t>①</a:t>
            </a:r>
            <a:r>
              <a:rPr lang="en-US" altLang="zh-CN" sz="2400" b="1"/>
              <a:t> </a:t>
            </a:r>
            <a:r>
              <a:rPr lang="zh-CN" altLang="en-US" sz="2400" b="1"/>
              <a:t>按行给二维数组的全部元素赋初值</a:t>
            </a:r>
            <a:r>
              <a:rPr lang="en-US" altLang="zh-CN" sz="2400" b="1"/>
              <a:t> int a[2][3]={{1,2,3},{4,5,6}};</a:t>
            </a:r>
            <a:endParaRPr lang="en-US" altLang="zh-CN" sz="2400" b="1"/>
          </a:p>
          <a:p>
            <a:r>
              <a:rPr lang="zh-CN" altLang="en-US" sz="2400" b="1">
                <a:sym typeface="+mn-ea"/>
              </a:rPr>
              <a:t>②</a:t>
            </a:r>
            <a:r>
              <a:rPr lang="en-US" altLang="zh-CN" sz="2400" b="1">
                <a:sym typeface="+mn-ea"/>
              </a:rPr>
              <a:t> </a:t>
            </a:r>
            <a:r>
              <a:rPr lang="zh-CN" altLang="en-US" sz="2400" b="1">
                <a:sym typeface="+mn-ea"/>
              </a:rPr>
              <a:t>按元素的顺序赋初值</a:t>
            </a:r>
            <a:r>
              <a:rPr lang="en-US" altLang="zh-CN" sz="2400" b="1">
                <a:sym typeface="+mn-ea"/>
              </a:rPr>
              <a:t> </a:t>
            </a:r>
            <a:r>
              <a:rPr lang="en-US" altLang="zh-CN" sz="2400" b="1">
                <a:sym typeface="+mn-ea"/>
              </a:rPr>
              <a:t>int a[2][3]={1,2,3,4,5,6};</a:t>
            </a:r>
            <a:endParaRPr lang="en-US" altLang="zh-CN" sz="2400" b="1">
              <a:sym typeface="+mn-ea"/>
            </a:endParaRPr>
          </a:p>
          <a:p>
            <a:pPr algn="l">
              <a:buClrTx/>
              <a:buSzTx/>
            </a:pPr>
            <a:r>
              <a:rPr lang="zh-CN" altLang="en-US" sz="2400" b="1">
                <a:sym typeface="+mn-ea"/>
              </a:rPr>
              <a:t>③</a:t>
            </a:r>
            <a:r>
              <a:rPr lang="en-US" altLang="zh-CN" sz="2400" b="1">
                <a:sym typeface="+mn-ea"/>
              </a:rPr>
              <a:t> </a:t>
            </a:r>
            <a:r>
              <a:rPr lang="zh-CN" altLang="en-US" sz="2400" b="1">
                <a:sym typeface="+mn-ea"/>
              </a:rPr>
              <a:t>逐行给部分元素赋初值</a:t>
            </a:r>
            <a:r>
              <a:rPr lang="en-US" altLang="zh-CN" sz="2400" b="1">
                <a:sym typeface="+mn-ea"/>
              </a:rPr>
              <a:t>	</a:t>
            </a:r>
            <a:r>
              <a:rPr lang="en-US" altLang="zh-CN" sz="2400" b="1">
                <a:sym typeface="+mn-ea"/>
              </a:rPr>
              <a:t>int a[2][3]={{1,2},{4,5}};</a:t>
            </a:r>
            <a:endParaRPr lang="en-US" altLang="zh-CN" sz="2400" b="1">
              <a:sym typeface="+mn-ea"/>
            </a:endParaRPr>
          </a:p>
          <a:p>
            <a:pPr algn="l">
              <a:buClrTx/>
              <a:buSzTx/>
            </a:pPr>
            <a:r>
              <a:rPr lang="zh-CN" altLang="en-US" sz="2400" b="1">
                <a:sym typeface="+mn-ea"/>
              </a:rPr>
              <a:t>④ </a:t>
            </a:r>
            <a:r>
              <a:rPr lang="zh-CN" altLang="en-US" sz="2400" b="1">
                <a:sym typeface="+mn-ea"/>
              </a:rPr>
              <a:t>按元素的顺序赋</a:t>
            </a:r>
            <a:r>
              <a:rPr lang="zh-CN" altLang="en-US" sz="2400" b="1">
                <a:sym typeface="+mn-ea"/>
              </a:rPr>
              <a:t>部分初值 int a[2][3]={1,2,3,4};</a:t>
            </a:r>
            <a:endParaRPr lang="zh-CN" altLang="en-US" sz="2400" b="1">
              <a:sym typeface="+mn-ea"/>
            </a:endParaRPr>
          </a:p>
          <a:p>
            <a:pPr algn="l">
              <a:buClrTx/>
              <a:buSzTx/>
            </a:pPr>
            <a:r>
              <a:rPr lang="zh-CN" altLang="en-US" sz="2400" b="1"/>
              <a:t>⑤ 按元素的存储顺序，给部分或全部元素赋初值，省略第一维长度 int a[][3]=</a:t>
            </a:r>
            <a:r>
              <a:rPr lang="zh-CN" altLang="en-US" sz="2400" b="1">
                <a:sym typeface="+mn-ea"/>
              </a:rPr>
              <a:t>{1,2,3,4,5};</a:t>
            </a:r>
            <a:endParaRPr lang="zh-CN" altLang="en-US" sz="2400" b="1">
              <a:sym typeface="+mn-ea"/>
            </a:endParaRPr>
          </a:p>
          <a:p>
            <a:pPr algn="l">
              <a:buClrTx/>
              <a:buSzTx/>
            </a:pPr>
            <a:r>
              <a:rPr lang="zh-CN" altLang="en-US" sz="2400" b="1"/>
              <a:t>⑥ </a:t>
            </a:r>
            <a:r>
              <a:rPr lang="zh-CN" altLang="en-US" sz="2400" b="1">
                <a:sym typeface="+mn-ea"/>
              </a:rPr>
              <a:t>给各行的部分或全部元素赋初值，省略第一维长度 int a[][3]={{1,2},{}};</a:t>
            </a:r>
            <a:endParaRPr lang="zh-CN" altLang="en-US" sz="2400" b="1">
              <a:sym typeface="+mn-ea"/>
            </a:endParaRPr>
          </a:p>
          <a:p>
            <a:pPr algn="l">
              <a:buClrTx/>
              <a:buSzTx/>
            </a:pPr>
            <a:endParaRPr lang="en-US" altLang="zh-CN" sz="2000" b="1"/>
          </a:p>
          <a:p>
            <a:endParaRPr lang="zh-CN" altLang="en-US" sz="2400" b="1"/>
          </a:p>
          <a:p>
            <a:endParaRPr lang="zh-CN" altLang="en-US" sz="1800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二维数组</a:t>
            </a:r>
            <a:r>
              <a:rPr lang="zh-CN" altLang="en-US"/>
              <a:t>实例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9470" y="1628775"/>
            <a:ext cx="8247380" cy="4351655"/>
          </a:xfrm>
        </p:spPr>
        <p:txBody>
          <a:bodyPr>
            <a:noAutofit/>
          </a:bodyPr>
          <a:p>
            <a:pPr algn="l">
              <a:buClrTx/>
              <a:buSzTx/>
            </a:pPr>
            <a:r>
              <a:rPr lang="zh-CN" altLang="en-US" sz="1800" b="1"/>
              <a:t>例9.4 计算每门课程的平均成绩。</a:t>
            </a:r>
            <a:endParaRPr lang="zh-CN" altLang="en-US" sz="1800" b="1"/>
          </a:p>
          <a:p>
            <a:pPr algn="l">
              <a:buClrTx/>
              <a:buSzTx/>
            </a:pPr>
            <a:r>
              <a:rPr lang="zh-CN" altLang="en-US" sz="1800" b="1"/>
              <a:t>问题分析：</a:t>
            </a:r>
            <a:endParaRPr lang="zh-CN" altLang="en-US" sz="1800" b="1"/>
          </a:p>
          <a:p>
            <a:pPr algn="l">
              <a:buClrTx/>
              <a:buSzTx/>
            </a:pPr>
            <a:r>
              <a:rPr lang="zh-CN" altLang="en-US" sz="1800" b="1"/>
              <a:t> 定义 int score[3][5]存储五个人3门课的成绩。</a:t>
            </a:r>
            <a:endParaRPr lang="zh-CN" altLang="en-US" sz="1800" b="1"/>
          </a:p>
          <a:p>
            <a:pPr algn="l">
              <a:buClrTx/>
              <a:buSzTx/>
            </a:pPr>
            <a:r>
              <a:rPr lang="zh-CN" altLang="en-US" sz="1800" b="1"/>
              <a:t> 定义float courseAverage[3]存储各门课平均成绩。</a:t>
            </a:r>
            <a:endParaRPr lang="zh-CN" altLang="en-US" sz="1800" b="1"/>
          </a:p>
          <a:p>
            <a:pPr algn="l">
              <a:buClrTx/>
              <a:buSzTx/>
            </a:pPr>
            <a:r>
              <a:rPr lang="zh-CN" altLang="en-US" sz="1800" b="1"/>
              <a:t>算法描述：</a:t>
            </a:r>
            <a:endParaRPr lang="zh-CN" altLang="en-US" sz="1800" b="1"/>
          </a:p>
          <a:p>
            <a:pPr algn="l">
              <a:buClrTx/>
              <a:buSzTx/>
            </a:pPr>
            <a:r>
              <a:rPr lang="zh-CN" altLang="en-US" sz="1800" b="1"/>
              <a:t>1. 依次输入每门课程的成绩（每门课一行）。</a:t>
            </a:r>
            <a:endParaRPr lang="zh-CN" altLang="en-US" sz="1800" b="1"/>
          </a:p>
          <a:p>
            <a:pPr algn="l">
              <a:buClrTx/>
              <a:buSzTx/>
            </a:pPr>
            <a:r>
              <a:rPr lang="zh-CN" altLang="en-US" sz="1800" b="1"/>
              <a:t>2. 计算每门课程平均成绩，即对每行计算平均成绩。</a:t>
            </a:r>
            <a:endParaRPr lang="zh-CN" altLang="en-US" sz="1800" b="1"/>
          </a:p>
          <a:p>
            <a:pPr algn="l">
              <a:buClrTx/>
              <a:buSzTx/>
            </a:pPr>
            <a:r>
              <a:rPr lang="zh-CN" altLang="en-US" sz="1800" b="1"/>
              <a:t>3. 输出每门课程平均成绩。</a:t>
            </a:r>
            <a:endParaRPr lang="zh-CN" altLang="en-US" sz="1800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数组与</a:t>
            </a:r>
            <a:r>
              <a:rPr lang="zh-CN" altLang="en-US" sz="4800" dirty="0">
                <a:cs typeface="Arial" panose="020B0604020202020204" pitchFamily="34" charset="0"/>
              </a:rPr>
              <a:t>字符串</a:t>
            </a:r>
            <a:endParaRPr lang="zh-CN" altLang="en-US" sz="4800" dirty="0">
              <a:cs typeface="Arial" panose="020B0604020202020204" pitchFamily="34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74955" y="1524635"/>
            <a:ext cx="6619240" cy="4770755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 rtl="0">
              <a:lnSpc>
                <a:spcPct val="100000"/>
              </a:lnSpc>
              <a:spcAft>
                <a:spcPts val="500"/>
              </a:spcAft>
              <a:buFont typeface="Wingdings" panose="05000000000000000000" pitchFamily="2" charset="2"/>
              <a:buChar char="l"/>
            </a:pPr>
            <a:r>
              <a:rPr sz="2800" dirty="0">
                <a:cs typeface="Arial" panose="020B0604020202020204" pitchFamily="34" charset="0"/>
              </a:rPr>
              <a:t>字符串或串(String)是由数字、字母、下划线组成的一串字符。一般记为 s=“a1a2···an”(n&gt;=0)。</a:t>
            </a:r>
            <a:endParaRPr sz="2800" dirty="0">
              <a:cs typeface="Arial" panose="020B0604020202020204" pitchFamily="34" charset="0"/>
            </a:endParaRPr>
          </a:p>
          <a:p>
            <a:pPr marL="342900" indent="-342900" rtl="0">
              <a:lnSpc>
                <a:spcPct val="100000"/>
              </a:lnSpc>
              <a:spcAft>
                <a:spcPts val="500"/>
              </a:spcAft>
              <a:buFont typeface="Wingdings" panose="05000000000000000000" pitchFamily="2" charset="2"/>
              <a:buChar char="l"/>
            </a:pPr>
            <a:r>
              <a:rPr sz="2800" dirty="0">
                <a:cs typeface="Arial" panose="020B0604020202020204" pitchFamily="34" charset="0"/>
              </a:rPr>
              <a:t>它是编程语言中表示文本的数据类型。</a:t>
            </a:r>
            <a:endParaRPr sz="2800" dirty="0">
              <a:cs typeface="Arial" panose="020B0604020202020204" pitchFamily="34" charset="0"/>
            </a:endParaRPr>
          </a:p>
          <a:p>
            <a:pPr marL="342900" indent="-342900" rtl="0">
              <a:lnSpc>
                <a:spcPct val="100000"/>
              </a:lnSpc>
              <a:spcAft>
                <a:spcPts val="500"/>
              </a:spcAft>
              <a:buFont typeface="Wingdings" panose="05000000000000000000" pitchFamily="2" charset="2"/>
              <a:buChar char="l"/>
            </a:pPr>
            <a:endParaRPr sz="2800" dirty="0">
              <a:cs typeface="Arial" panose="020B0604020202020204" pitchFamily="34" charset="0"/>
            </a:endParaRPr>
          </a:p>
          <a:p>
            <a:pPr marL="342900" indent="-342900" rtl="0">
              <a:lnSpc>
                <a:spcPct val="100000"/>
              </a:lnSpc>
              <a:spcAft>
                <a:spcPts val="500"/>
              </a:spcAft>
              <a:buFont typeface="Wingdings" panose="05000000000000000000" pitchFamily="2" charset="2"/>
              <a:buChar char="l"/>
            </a:pPr>
            <a:r>
              <a:rPr lang="zh-CN" altLang="en-US" sz="2800" dirty="0">
                <a:cs typeface="Arial" panose="020B0604020202020204" pitchFamily="34" charset="0"/>
              </a:rPr>
              <a:t>在</a:t>
            </a:r>
            <a:r>
              <a:rPr lang="en-US" altLang="zh-CN" sz="2800" dirty="0">
                <a:cs typeface="Arial" panose="020B0604020202020204" pitchFamily="34" charset="0"/>
              </a:rPr>
              <a:t>C</a:t>
            </a:r>
            <a:r>
              <a:rPr lang="zh-CN" altLang="en-US" sz="2800" dirty="0">
                <a:cs typeface="Arial" panose="020B0604020202020204" pitchFamily="34" charset="0"/>
              </a:rPr>
              <a:t>语言中，字符串一般是借助</a:t>
            </a:r>
            <a:r>
              <a:rPr lang="zh-CN" altLang="en-US" sz="2800" dirty="0">
                <a:solidFill>
                  <a:srgbClr val="FF0000"/>
                </a:solidFill>
                <a:cs typeface="Arial" panose="020B0604020202020204" pitchFamily="34" charset="0"/>
              </a:rPr>
              <a:t>一维</a:t>
            </a:r>
            <a:r>
              <a:rPr lang="zh-CN" altLang="en-US" sz="2800" dirty="0">
                <a:cs typeface="Arial" panose="020B0604020202020204" pitchFamily="34" charset="0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cs typeface="Arial" panose="020B0604020202020204" pitchFamily="34" charset="0"/>
              </a:rPr>
              <a:t>字符数组</a:t>
            </a:r>
            <a:r>
              <a:rPr lang="zh-CN" altLang="en-US" sz="2800" dirty="0">
                <a:cs typeface="Arial" panose="020B0604020202020204" pitchFamily="34" charset="0"/>
              </a:rPr>
              <a:t>来实现的，并通过</a:t>
            </a:r>
            <a:r>
              <a:rPr lang="en-US" altLang="zh-CN" sz="2800" dirty="0">
                <a:cs typeface="Arial" panose="020B0604020202020204" pitchFamily="34" charset="0"/>
              </a:rPr>
              <a:t>&lt;string.h&gt;</a:t>
            </a:r>
            <a:r>
              <a:rPr lang="zh-CN" altLang="en-US" sz="2800" dirty="0">
                <a:cs typeface="Arial" panose="020B0604020202020204" pitchFamily="34" charset="0"/>
              </a:rPr>
              <a:t>中的各种函数对其进行操作。</a:t>
            </a:r>
            <a:endParaRPr lang="zh-CN" altLang="en-US" sz="2800" dirty="0">
              <a:cs typeface="Arial" panose="020B0604020202020204" pitchFamily="34" charset="0"/>
            </a:endParaRPr>
          </a:p>
          <a:p>
            <a:pPr marL="342900" indent="-342900" rtl="0">
              <a:lnSpc>
                <a:spcPct val="100000"/>
              </a:lnSpc>
              <a:spcAft>
                <a:spcPts val="500"/>
              </a:spcAft>
              <a:buFont typeface="Wingdings" panose="05000000000000000000" pitchFamily="2" charset="2"/>
              <a:buChar char="l"/>
            </a:pPr>
            <a:r>
              <a:rPr lang="zh-CN" altLang="en-US" sz="2800" dirty="0">
                <a:cs typeface="Arial" panose="020B0604020202020204" pitchFamily="34" charset="0"/>
              </a:rPr>
              <a:t>在</a:t>
            </a:r>
            <a:r>
              <a:rPr lang="en-US" altLang="zh-CN" sz="2800" dirty="0">
                <a:cs typeface="Arial" panose="020B0604020202020204" pitchFamily="34" charset="0"/>
              </a:rPr>
              <a:t>C++</a:t>
            </a:r>
            <a:r>
              <a:rPr lang="zh-CN" altLang="en-US" sz="2800" dirty="0">
                <a:cs typeface="Arial" panose="020B0604020202020204" pitchFamily="34" charset="0"/>
              </a:rPr>
              <a:t>中，可以直接使用</a:t>
            </a:r>
            <a:r>
              <a:rPr lang="en-US" altLang="zh-CN" sz="2800" dirty="0">
                <a:solidFill>
                  <a:schemeClr val="accent6"/>
                </a:solidFill>
                <a:cs typeface="Arial" panose="020B0604020202020204" pitchFamily="34" charset="0"/>
              </a:rPr>
              <a:t>String</a:t>
            </a:r>
            <a:r>
              <a:rPr lang="zh-CN" altLang="en-US" sz="2800" dirty="0">
                <a:cs typeface="Arial" panose="020B0604020202020204" pitchFamily="34" charset="0"/>
              </a:rPr>
              <a:t>类</a:t>
            </a:r>
            <a:endParaRPr lang="zh-CN" altLang="en-US" sz="2800" dirty="0"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40145" y="2924810"/>
            <a:ext cx="5904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/>
              <a:t>“OurEDA”</a:t>
            </a:r>
            <a:endParaRPr lang="en-US" altLang="zh-CN"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字符串与字符数组的联系</a:t>
            </a:r>
            <a:r>
              <a:rPr lang="zh-CN" altLang="en-US"/>
              <a:t>与区别</a:t>
            </a:r>
            <a:endParaRPr lang="zh-CN" altLang="en-US"/>
          </a:p>
        </p:txBody>
      </p:sp>
      <p:sp>
        <p:nvSpPr>
          <p:cNvPr id="31800" name="Rectangle 60"/>
          <p:cNvSpPr/>
          <p:nvPr/>
        </p:nvSpPr>
        <p:spPr>
          <a:xfrm>
            <a:off x="838518" y="1942942"/>
            <a:ext cx="170243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</a:rPr>
              <a:t>char A[N]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59492" name="Group 4"/>
          <p:cNvGraphicFramePr>
            <a:graphicFrameLocks noGrp="1"/>
          </p:cNvGraphicFramePr>
          <p:nvPr>
            <p:ph sz="quarter" idx="1"/>
          </p:nvPr>
        </p:nvGraphicFramePr>
        <p:xfrm>
          <a:off x="2808288" y="1916113"/>
          <a:ext cx="6011863" cy="576263"/>
        </p:xfrm>
        <a:graphic>
          <a:graphicData uri="http://schemas.openxmlformats.org/drawingml/2006/table">
            <a:tbl>
              <a:tblPr/>
              <a:tblGrid>
                <a:gridCol w="600075"/>
                <a:gridCol w="601662"/>
                <a:gridCol w="601663"/>
                <a:gridCol w="601662"/>
                <a:gridCol w="601663"/>
                <a:gridCol w="601662"/>
                <a:gridCol w="601663"/>
                <a:gridCol w="601662"/>
                <a:gridCol w="600075"/>
                <a:gridCol w="600075"/>
              </a:tblGrid>
              <a:tr h="57594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!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b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\0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Rectangle 60"/>
          <p:cNvSpPr/>
          <p:nvPr/>
        </p:nvSpPr>
        <p:spPr>
          <a:xfrm>
            <a:off x="838518" y="2663032"/>
            <a:ext cx="17030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</a:rPr>
              <a:t>char B[N]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2808288" y="2636203"/>
          <a:ext cx="6011863" cy="576263"/>
        </p:xfrm>
        <a:graphic>
          <a:graphicData uri="http://schemas.openxmlformats.org/drawingml/2006/table">
            <a:tbl>
              <a:tblPr/>
              <a:tblGrid>
                <a:gridCol w="600075"/>
                <a:gridCol w="601662"/>
                <a:gridCol w="601663"/>
                <a:gridCol w="601662"/>
                <a:gridCol w="601663"/>
                <a:gridCol w="601662"/>
                <a:gridCol w="601663"/>
                <a:gridCol w="601662"/>
                <a:gridCol w="600075"/>
                <a:gridCol w="600075"/>
              </a:tblGrid>
              <a:tr h="57594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!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60"/>
          <p:cNvSpPr/>
          <p:nvPr/>
        </p:nvSpPr>
        <p:spPr>
          <a:xfrm>
            <a:off x="9047798" y="1970247"/>
            <a:ext cx="13385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字符串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8" name="Rectangle 60"/>
          <p:cNvSpPr/>
          <p:nvPr/>
        </p:nvSpPr>
        <p:spPr>
          <a:xfrm>
            <a:off x="9048433" y="2690337"/>
            <a:ext cx="16941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字符数组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55410" y="1915795"/>
            <a:ext cx="576580" cy="5765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endCxn id="9" idx="2"/>
          </p:cNvCxnSpPr>
          <p:nvPr/>
        </p:nvCxnSpPr>
        <p:spPr>
          <a:xfrm flipV="1">
            <a:off x="6743700" y="2492375"/>
            <a:ext cx="0" cy="9366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0"/>
          <p:cNvSpPr/>
          <p:nvPr/>
        </p:nvSpPr>
        <p:spPr>
          <a:xfrm>
            <a:off x="6743383" y="3500597"/>
            <a:ext cx="479361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字符串的结束符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‘\0’(ASCII 0) 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5" y="4580890"/>
            <a:ext cx="121913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注：</a:t>
            </a:r>
            <a:endParaRPr lang="zh-CN" altLang="en-US" sz="2000"/>
          </a:p>
          <a:p>
            <a:r>
              <a:rPr lang="en-US" altLang="zh-CN" sz="2000"/>
              <a:t>1.</a:t>
            </a:r>
            <a:r>
              <a:rPr lang="zh-CN" altLang="en-US" sz="2000"/>
              <a:t>事实上，在</a:t>
            </a:r>
            <a:r>
              <a:rPr lang="en-US" altLang="zh-CN" sz="2000"/>
              <a:t>C</a:t>
            </a:r>
            <a:r>
              <a:rPr lang="zh-CN" altLang="en-US" sz="2000"/>
              <a:t>语言中，字符串与字符数组之间的区分并不明显，</a:t>
            </a:r>
            <a:r>
              <a:rPr lang="zh-CN" altLang="en-US" sz="2000">
                <a:solidFill>
                  <a:srgbClr val="FF0000"/>
                </a:solidFill>
              </a:rPr>
              <a:t>仅仅相差一个结尾符号</a:t>
            </a:r>
            <a:r>
              <a:rPr lang="zh-CN" altLang="en-US" sz="2000"/>
              <a:t>。</a:t>
            </a:r>
            <a:endParaRPr lang="zh-CN" altLang="en-US" sz="2000"/>
          </a:p>
          <a:p>
            <a:r>
              <a:rPr lang="en-US" altLang="zh-CN" sz="2000"/>
              <a:t>2.</a:t>
            </a:r>
            <a:r>
              <a:rPr lang="zh-CN" altLang="en-US" sz="2000"/>
              <a:t>这个结尾符号的用处在于我们编写与字符串有关的函数时，可以确定</a:t>
            </a:r>
            <a:r>
              <a:rPr lang="zh-CN" altLang="en-US" sz="2000">
                <a:solidFill>
                  <a:srgbClr val="FF0000"/>
                </a:solidFill>
              </a:rPr>
              <a:t>字符串的范围</a:t>
            </a:r>
            <a:r>
              <a:rPr lang="zh-CN" altLang="en-US" sz="2000"/>
              <a:t>，便于操作。</a:t>
            </a:r>
            <a:endParaRPr lang="zh-CN" altLang="en-US" sz="2000"/>
          </a:p>
          <a:p>
            <a:r>
              <a:rPr lang="en-US" altLang="zh-CN" sz="2000">
                <a:solidFill>
                  <a:srgbClr val="FF0000"/>
                </a:solidFill>
              </a:rPr>
              <a:t>3.</a:t>
            </a:r>
            <a:r>
              <a:rPr lang="zh-CN" altLang="en-US" sz="2000">
                <a:solidFill>
                  <a:srgbClr val="FF0000"/>
                </a:solidFill>
              </a:rPr>
              <a:t>可以说，字符串是特殊的字符变量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04520" y="1562100"/>
            <a:ext cx="11174095" cy="5138420"/>
          </a:xfrm>
        </p:spPr>
        <p:txBody>
          <a:bodyPr>
            <a:normAutofit fontScale="90000"/>
          </a:bodyPr>
          <a:p>
            <a:r>
              <a:rPr lang="zh-CN" altLang="en-US" sz="2800" b="1"/>
              <a:t>回顾：字符数组的赋值：</a:t>
            </a:r>
            <a:endParaRPr lang="zh-CN" altLang="en-US" sz="2800" b="1"/>
          </a:p>
          <a:p>
            <a:r>
              <a:rPr lang="en-US" altLang="zh-CN" sz="2800" b="1"/>
              <a:t>1.char s[]={‘H’,</a:t>
            </a:r>
            <a:r>
              <a:rPr lang="en-US" altLang="zh-CN" sz="2800" b="1">
                <a:sym typeface="+mn-ea"/>
              </a:rPr>
              <a:t>‘e’,</a:t>
            </a:r>
            <a:r>
              <a:rPr lang="en-US" altLang="zh-CN" sz="2800" b="1">
                <a:sym typeface="+mn-ea"/>
              </a:rPr>
              <a:t>‘l’</a:t>
            </a:r>
            <a:r>
              <a:rPr lang="en-US" altLang="zh-CN" sz="2800" b="1">
                <a:sym typeface="+mn-ea"/>
              </a:rPr>
              <a:t>,</a:t>
            </a:r>
            <a:r>
              <a:rPr lang="en-US" altLang="zh-CN" sz="2800" b="1">
                <a:sym typeface="+mn-ea"/>
              </a:rPr>
              <a:t>‘l’</a:t>
            </a:r>
            <a:r>
              <a:rPr lang="en-US" altLang="zh-CN" sz="2800" b="1">
                <a:sym typeface="+mn-ea"/>
              </a:rPr>
              <a:t>,</a:t>
            </a:r>
            <a:r>
              <a:rPr lang="en-US" altLang="zh-CN" sz="2800" b="1">
                <a:sym typeface="+mn-ea"/>
              </a:rPr>
              <a:t>‘o’</a:t>
            </a:r>
            <a:r>
              <a:rPr lang="en-US" altLang="zh-CN" sz="2800" b="1">
                <a:sym typeface="+mn-ea"/>
              </a:rPr>
              <a:t>,</a:t>
            </a:r>
            <a:r>
              <a:rPr lang="en-US" altLang="zh-CN" sz="2800" b="1">
                <a:sym typeface="+mn-ea"/>
              </a:rPr>
              <a:t>‘!’</a:t>
            </a:r>
            <a:r>
              <a:rPr lang="en-US" altLang="zh-CN" sz="2800" b="1"/>
              <a:t>};</a:t>
            </a:r>
            <a:endParaRPr lang="en-US" altLang="zh-CN" sz="2800" b="1"/>
          </a:p>
          <a:p>
            <a:r>
              <a:rPr lang="en-US" altLang="zh-CN" sz="2800" b="1"/>
              <a:t>2.char s[6]; 	</a:t>
            </a:r>
            <a:r>
              <a:rPr lang="en-US" altLang="zh-CN" sz="2800" b="1">
                <a:sym typeface="+mn-ea"/>
              </a:rPr>
              <a:t>s[0]=</a:t>
            </a:r>
            <a:r>
              <a:rPr lang="en-US" altLang="zh-CN" sz="2800" b="1">
                <a:sym typeface="+mn-ea"/>
              </a:rPr>
              <a:t>‘H’; </a:t>
            </a:r>
            <a:r>
              <a:rPr lang="en-US" altLang="zh-CN" sz="2800" b="1">
                <a:sym typeface="+mn-ea"/>
              </a:rPr>
              <a:t>s[1]=</a:t>
            </a:r>
            <a:r>
              <a:rPr lang="en-US" altLang="zh-CN" sz="2800" b="1">
                <a:sym typeface="+mn-ea"/>
              </a:rPr>
              <a:t>‘e’; </a:t>
            </a:r>
            <a:r>
              <a:rPr lang="en-US" altLang="zh-CN" sz="2800" b="1">
                <a:sym typeface="+mn-ea"/>
              </a:rPr>
              <a:t>s[2]=</a:t>
            </a:r>
            <a:r>
              <a:rPr lang="en-US" altLang="zh-CN" sz="2800" b="1">
                <a:sym typeface="+mn-ea"/>
              </a:rPr>
              <a:t>‘l’; </a:t>
            </a:r>
            <a:r>
              <a:rPr lang="en-US" altLang="zh-CN" sz="2800" b="1">
                <a:sym typeface="+mn-ea"/>
              </a:rPr>
              <a:t>s[3]=</a:t>
            </a:r>
            <a:r>
              <a:rPr lang="en-US" altLang="zh-CN" sz="2800" b="1">
                <a:sym typeface="+mn-ea"/>
              </a:rPr>
              <a:t>‘l’; </a:t>
            </a:r>
            <a:r>
              <a:rPr lang="en-US" altLang="zh-CN" sz="2800" b="1">
                <a:sym typeface="+mn-ea"/>
              </a:rPr>
              <a:t>s[4]=</a:t>
            </a:r>
            <a:r>
              <a:rPr lang="en-US" altLang="zh-CN" sz="2800" b="1">
                <a:sym typeface="+mn-ea"/>
              </a:rPr>
              <a:t>‘o’; s[5]=‘!’;</a:t>
            </a:r>
            <a:endParaRPr lang="en-US" altLang="zh-CN" sz="2800" b="1">
              <a:sym typeface="+mn-ea"/>
            </a:endParaRPr>
          </a:p>
          <a:p>
            <a:endParaRPr lang="en-US" altLang="zh-CN" sz="2800" b="1">
              <a:sym typeface="+mn-ea"/>
            </a:endParaRPr>
          </a:p>
          <a:p>
            <a:endParaRPr lang="en-US" altLang="zh-CN" sz="2800" b="1"/>
          </a:p>
          <a:p>
            <a:endParaRPr lang="en-US" altLang="zh-CN" sz="2800" b="1"/>
          </a:p>
          <a:p>
            <a:r>
              <a:rPr lang="en-US" altLang="zh-CN" sz="2800" b="1"/>
              <a:t> </a:t>
            </a:r>
            <a:r>
              <a:rPr lang="zh-CN" altLang="en-US" sz="2800" b="1"/>
              <a:t>没有结束符的字符数组，程序不能判定结尾，不能视作字符串</a:t>
            </a:r>
            <a:endParaRPr lang="en-US" altLang="zh-CN" sz="2800" b="1"/>
          </a:p>
          <a:p>
            <a:endParaRPr lang="en-US" altLang="zh-CN" sz="2800" b="1"/>
          </a:p>
          <a:p>
            <a:endParaRPr lang="en-US" altLang="zh-CN" sz="2800" b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字符串与字符数组的联系</a:t>
            </a:r>
            <a:r>
              <a:rPr lang="zh-CN" altLang="en-US"/>
              <a:t>与区别</a:t>
            </a:r>
            <a:endParaRPr lang="zh-CN" altLang="en-US"/>
          </a:p>
        </p:txBody>
      </p:sp>
      <p:sp>
        <p:nvSpPr>
          <p:cNvPr id="14" name="Rectangle 60"/>
          <p:cNvSpPr/>
          <p:nvPr/>
        </p:nvSpPr>
        <p:spPr>
          <a:xfrm>
            <a:off x="838518" y="3870167"/>
            <a:ext cx="17030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</a:rPr>
              <a:t>char B[N]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6" name="Group 4"/>
          <p:cNvGraphicFramePr>
            <a:graphicFrameLocks noGrp="1"/>
          </p:cNvGraphicFramePr>
          <p:nvPr/>
        </p:nvGraphicFramePr>
        <p:xfrm>
          <a:off x="2782888" y="3843338"/>
          <a:ext cx="6011863" cy="576263"/>
        </p:xfrm>
        <a:graphic>
          <a:graphicData uri="http://schemas.openxmlformats.org/drawingml/2006/table">
            <a:tbl>
              <a:tblPr/>
              <a:tblGrid>
                <a:gridCol w="600075"/>
                <a:gridCol w="601662"/>
                <a:gridCol w="601663"/>
                <a:gridCol w="601662"/>
                <a:gridCol w="601663"/>
                <a:gridCol w="601662"/>
                <a:gridCol w="601663"/>
                <a:gridCol w="601662"/>
                <a:gridCol w="600075"/>
                <a:gridCol w="600075"/>
              </a:tblGrid>
              <a:tr h="57594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!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矩形 21"/>
          <p:cNvSpPr/>
          <p:nvPr/>
        </p:nvSpPr>
        <p:spPr>
          <a:xfrm>
            <a:off x="6383655" y="3843655"/>
            <a:ext cx="631190" cy="59372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973445" y="4581525"/>
            <a:ext cx="1451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没有结束符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04520" y="1562100"/>
            <a:ext cx="11174095" cy="5138420"/>
          </a:xfrm>
        </p:spPr>
        <p:txBody>
          <a:bodyPr>
            <a:normAutofit fontScale="90000" lnSpcReduction="20000"/>
          </a:bodyPr>
          <a:p>
            <a:r>
              <a:rPr lang="zh-CN" altLang="en-US" sz="2800" b="1"/>
              <a:t>很简单，在原有字符数组的后面，加一个</a:t>
            </a:r>
            <a:r>
              <a:rPr lang="en-US" altLang="zh-CN" sz="2800" b="1"/>
              <a:t>‘\0’</a:t>
            </a:r>
            <a:r>
              <a:rPr lang="zh-CN" altLang="en-US" sz="2800" b="1"/>
              <a:t>就可以了</a:t>
            </a:r>
            <a:endParaRPr lang="en-US" altLang="zh-CN" sz="2800" b="1">
              <a:sym typeface="+mn-ea"/>
            </a:endParaRPr>
          </a:p>
          <a:p>
            <a:r>
              <a:rPr lang="zh-CN" altLang="en-US" sz="2800" b="1">
                <a:sym typeface="+mn-ea"/>
              </a:rPr>
              <a:t>例如</a:t>
            </a:r>
            <a:endParaRPr lang="en-US" altLang="zh-CN" sz="2800" b="1">
              <a:sym typeface="+mn-ea"/>
            </a:endParaRPr>
          </a:p>
          <a:p>
            <a:endParaRPr lang="en-US" altLang="zh-CN" sz="2800" b="1"/>
          </a:p>
          <a:p>
            <a:r>
              <a:rPr lang="en-US" altLang="zh-CN" sz="2800" b="1"/>
              <a:t>	</a:t>
            </a:r>
            <a:endParaRPr lang="en-US" altLang="zh-CN" sz="2800" b="1"/>
          </a:p>
          <a:p>
            <a:endParaRPr lang="en-US" altLang="zh-CN" sz="2800" b="1"/>
          </a:p>
          <a:p>
            <a:endParaRPr lang="en-US" altLang="zh-CN" sz="2800" b="1"/>
          </a:p>
          <a:p>
            <a:r>
              <a:rPr lang="en-US" altLang="zh-CN" sz="2800" b="1"/>
              <a:t> </a:t>
            </a:r>
            <a:r>
              <a:rPr lang="zh-CN" altLang="en-US" sz="2800" b="1"/>
              <a:t>那么这个字符数组就可以看做是字符串了</a:t>
            </a:r>
            <a:r>
              <a:rPr lang="en-US" altLang="zh-CN" sz="2800" b="1"/>
              <a:t>,</a:t>
            </a:r>
            <a:r>
              <a:rPr lang="zh-CN" altLang="en-US" sz="2800" b="1"/>
              <a:t>是不是很</a:t>
            </a:r>
            <a:r>
              <a:rPr lang="en-US" altLang="zh-CN" sz="2800" b="1"/>
              <a:t>easy</a:t>
            </a:r>
            <a:endParaRPr lang="en-US" altLang="zh-CN" sz="2800" b="1"/>
          </a:p>
          <a:p>
            <a:r>
              <a:rPr lang="en-US" altLang="zh-CN" sz="2800" b="1"/>
              <a:t> </a:t>
            </a:r>
            <a:r>
              <a:rPr lang="zh-CN" altLang="en-US" sz="2800" b="1"/>
              <a:t>那么接下来我们就可以对字符串进行一些特殊的操作了</a:t>
            </a:r>
            <a:endParaRPr lang="en-US" altLang="zh-CN" sz="2800" b="1"/>
          </a:p>
          <a:p>
            <a:endParaRPr lang="en-US" altLang="zh-CN" sz="2800" b="1"/>
          </a:p>
          <a:p>
            <a:endParaRPr lang="en-US" altLang="zh-CN" sz="2800" b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将一般的字符数组转变为</a:t>
            </a:r>
            <a:r>
              <a:rPr lang="zh-CN" altLang="en-US"/>
              <a:t>字符串</a:t>
            </a:r>
            <a:endParaRPr lang="zh-CN" altLang="en-US"/>
          </a:p>
        </p:txBody>
      </p:sp>
      <p:sp>
        <p:nvSpPr>
          <p:cNvPr id="14" name="Rectangle 60"/>
          <p:cNvSpPr/>
          <p:nvPr/>
        </p:nvSpPr>
        <p:spPr>
          <a:xfrm>
            <a:off x="1414463" y="2375377"/>
            <a:ext cx="17030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</a:rPr>
              <a:t>char B[N]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6" name="Group 4"/>
          <p:cNvGraphicFramePr>
            <a:graphicFrameLocks noGrp="1"/>
          </p:cNvGraphicFramePr>
          <p:nvPr/>
        </p:nvGraphicFramePr>
        <p:xfrm>
          <a:off x="3358833" y="2348548"/>
          <a:ext cx="6011863" cy="576263"/>
        </p:xfrm>
        <a:graphic>
          <a:graphicData uri="http://schemas.openxmlformats.org/drawingml/2006/table">
            <a:tbl>
              <a:tblPr/>
              <a:tblGrid>
                <a:gridCol w="600075"/>
                <a:gridCol w="601662"/>
                <a:gridCol w="601663"/>
                <a:gridCol w="601662"/>
                <a:gridCol w="601663"/>
                <a:gridCol w="601662"/>
                <a:gridCol w="601663"/>
                <a:gridCol w="601662"/>
                <a:gridCol w="600075"/>
                <a:gridCol w="600075"/>
              </a:tblGrid>
              <a:tr h="57594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!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矩形 21"/>
          <p:cNvSpPr/>
          <p:nvPr/>
        </p:nvSpPr>
        <p:spPr>
          <a:xfrm>
            <a:off x="6959600" y="2348865"/>
            <a:ext cx="631190" cy="59372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991475" y="3068955"/>
            <a:ext cx="1451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没有结束符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Rectangle 60"/>
          <p:cNvSpPr/>
          <p:nvPr/>
        </p:nvSpPr>
        <p:spPr>
          <a:xfrm>
            <a:off x="1486853" y="4103212"/>
            <a:ext cx="17030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</a:rPr>
              <a:t>char B[N]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3431223" y="4076383"/>
          <a:ext cx="6011863" cy="576263"/>
        </p:xfrm>
        <a:graphic>
          <a:graphicData uri="http://schemas.openxmlformats.org/drawingml/2006/table">
            <a:tbl>
              <a:tblPr/>
              <a:tblGrid>
                <a:gridCol w="600075"/>
                <a:gridCol w="601662"/>
                <a:gridCol w="601663"/>
                <a:gridCol w="601662"/>
                <a:gridCol w="601663"/>
                <a:gridCol w="601662"/>
                <a:gridCol w="601663"/>
                <a:gridCol w="601662"/>
                <a:gridCol w="600075"/>
                <a:gridCol w="600075"/>
              </a:tblGrid>
              <a:tr h="57594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!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\0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7031990" y="4076700"/>
            <a:ext cx="631190" cy="59372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183880" y="4796790"/>
            <a:ext cx="1451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有结束符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47440" y="3248660"/>
            <a:ext cx="3685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char B[6] = 0;</a:t>
            </a:r>
            <a:endParaRPr lang="en-US" altLang="zh-CN" sz="280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7319645" y="2951480"/>
            <a:ext cx="0" cy="11969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复习：</a:t>
            </a:r>
            <a:r>
              <a:rPr lang="en-US" altLang="zh-CN"/>
              <a:t>ASCII</a:t>
            </a:r>
            <a:r>
              <a:rPr lang="zh-CN" altLang="en-US"/>
              <a:t>码与转义</a:t>
            </a:r>
            <a:r>
              <a:rPr lang="zh-CN" altLang="en-US"/>
              <a:t>字符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9550" y="370840"/>
            <a:ext cx="5442585" cy="634238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959600" y="3284855"/>
            <a:ext cx="4176395" cy="360045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959600" y="4509135"/>
            <a:ext cx="4176395" cy="360045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959600" y="3644900"/>
            <a:ext cx="4176395" cy="268605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959600" y="3913505"/>
            <a:ext cx="4176395" cy="360045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959600" y="4869180"/>
            <a:ext cx="4176395" cy="624205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752080" y="5589270"/>
            <a:ext cx="3799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出题：字符串的长度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118745" y="1341120"/>
            <a:ext cx="6674485" cy="4949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字符串的</a:t>
            </a:r>
            <a:r>
              <a:rPr lang="zh-CN" altLang="en-US"/>
              <a:t>输入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4520" y="1562100"/>
            <a:ext cx="11174095" cy="5138420"/>
          </a:xfrm>
        </p:spPr>
        <p:txBody>
          <a:bodyPr>
            <a:normAutofit lnSpcReduction="10000"/>
          </a:bodyPr>
          <a:p>
            <a:pPr algn="l">
              <a:buClrTx/>
              <a:buSzTx/>
            </a:pPr>
            <a:r>
              <a:rPr lang="zh-CN" altLang="en-US" sz="2000" b="1"/>
              <a:t>首先，我们需要用函数让程序存入一段字符串，除了上述将普通的字符数组转变为字符串外，我们引入下列方式：</a:t>
            </a:r>
            <a:endParaRPr lang="zh-CN" altLang="en-US" sz="2000" b="1"/>
          </a:p>
          <a:p>
            <a:pPr algn="l">
              <a:buClrTx/>
              <a:buSzTx/>
            </a:pPr>
            <a:r>
              <a:rPr lang="zh-CN" altLang="en-US" sz="2000" b="1"/>
              <a:t>①直接定义（注意前两种和第三种之间的</a:t>
            </a:r>
            <a:r>
              <a:rPr lang="zh-CN" altLang="en-US" sz="2000" b="1"/>
              <a:t>区别）</a:t>
            </a:r>
            <a:endParaRPr lang="zh-CN" altLang="en-US" sz="2000" b="1"/>
          </a:p>
          <a:p>
            <a:pPr algn="l">
              <a:buClrTx/>
              <a:buSzTx/>
            </a:pPr>
            <a:r>
              <a:rPr lang="en-US" altLang="zh-CN" sz="2000" b="1"/>
              <a:t>	char str1[20] = “owo”;</a:t>
            </a:r>
            <a:endParaRPr lang="en-US" altLang="zh-CN" sz="2000" b="1"/>
          </a:p>
          <a:p>
            <a:pPr algn="l">
              <a:buClrTx/>
              <a:buSzTx/>
            </a:pPr>
            <a:r>
              <a:rPr lang="en-US" altLang="zh-CN" sz="2000" b="1"/>
              <a:t>	char str2[] = “qwq”	</a:t>
            </a:r>
            <a:endParaRPr lang="en-US" altLang="zh-CN" sz="2000" b="1"/>
          </a:p>
          <a:p>
            <a:pPr algn="l">
              <a:buClrTx/>
              <a:buSzTx/>
            </a:pPr>
            <a:r>
              <a:rPr lang="en-US" altLang="zh-CN" sz="2000" b="1"/>
              <a:t>	</a:t>
            </a:r>
            <a:r>
              <a:rPr lang="en-US" altLang="zh-CN" sz="2000" b="1">
                <a:solidFill>
                  <a:schemeClr val="accent1"/>
                </a:solidFill>
              </a:rPr>
              <a:t>char *p ="qwe";	</a:t>
            </a:r>
            <a:r>
              <a:rPr lang="zh-CN" altLang="en-US" sz="2000" b="1">
                <a:solidFill>
                  <a:schemeClr val="accent1"/>
                </a:solidFill>
              </a:rPr>
              <a:t>（不可</a:t>
            </a:r>
            <a:r>
              <a:rPr lang="zh-CN" altLang="en-US" sz="2000" b="1">
                <a:solidFill>
                  <a:schemeClr val="accent1"/>
                </a:solidFill>
              </a:rPr>
              <a:t>修改！）</a:t>
            </a:r>
            <a:endParaRPr lang="en-US" altLang="zh-CN" sz="2000" b="1"/>
          </a:p>
          <a:p>
            <a:pPr algn="l">
              <a:buClrTx/>
              <a:buSzTx/>
            </a:pPr>
            <a:r>
              <a:rPr lang="zh-CN" altLang="en-US" sz="2000" b="1"/>
              <a:t>注意对于一个已经定义过的字符数组，</a:t>
            </a:r>
            <a:r>
              <a:rPr lang="zh-CN" altLang="en-US" sz="2000" b="1">
                <a:solidFill>
                  <a:srgbClr val="FF0000"/>
                </a:solidFill>
              </a:rPr>
              <a:t>不能直接赋值或相互赋值</a:t>
            </a:r>
            <a:r>
              <a:rPr lang="zh-CN" altLang="en-US" sz="2000" b="1"/>
              <a:t>，</a:t>
            </a:r>
            <a:r>
              <a:rPr lang="zh-CN" altLang="en-US" sz="2000" b="1"/>
              <a:t>这点与数组相同。</a:t>
            </a:r>
            <a:endParaRPr lang="zh-CN" altLang="en-US" sz="2000" b="1"/>
          </a:p>
          <a:p>
            <a:pPr algn="l">
              <a:buClrTx/>
              <a:buSzTx/>
            </a:pPr>
            <a:r>
              <a:rPr lang="zh-CN" altLang="en-US" sz="2000" b="1"/>
              <a:t>例如：</a:t>
            </a:r>
            <a:r>
              <a:rPr lang="en-US" altLang="zh-CN" sz="2000" b="1"/>
              <a:t>char str[20]; str=”123”;</a:t>
            </a:r>
            <a:r>
              <a:rPr lang="zh-CN" altLang="en-US" sz="2000" b="1"/>
              <a:t>这种写法就是</a:t>
            </a:r>
            <a:r>
              <a:rPr lang="zh-CN" altLang="en-US" sz="2000" b="1">
                <a:solidFill>
                  <a:srgbClr val="FF0000"/>
                </a:solidFill>
              </a:rPr>
              <a:t>错误</a:t>
            </a:r>
            <a:r>
              <a:rPr lang="zh-CN" altLang="en-US" sz="2000" b="1"/>
              <a:t>的。</a:t>
            </a:r>
            <a:r>
              <a:rPr lang="en-US" altLang="zh-CN" sz="2000" b="1"/>
              <a:t>		</a:t>
            </a:r>
            <a:endParaRPr lang="zh-CN" altLang="en-US" sz="2400" b="1"/>
          </a:p>
          <a:p>
            <a:endParaRPr lang="zh-CN" altLang="en-US" sz="1800"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字符串的</a:t>
            </a:r>
            <a:r>
              <a:rPr lang="zh-CN" altLang="en-US"/>
              <a:t>输入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4520" y="1562100"/>
            <a:ext cx="11174095" cy="5138420"/>
          </a:xfrm>
        </p:spPr>
        <p:txBody>
          <a:bodyPr>
            <a:normAutofit lnSpcReduction="10000"/>
          </a:bodyPr>
          <a:p>
            <a:pPr algn="l">
              <a:buClrTx/>
              <a:buSzTx/>
            </a:pPr>
            <a:r>
              <a:rPr lang="zh-CN" altLang="en-US" sz="2000" b="1"/>
              <a:t>②函数</a:t>
            </a:r>
            <a:endParaRPr lang="zh-CN" altLang="en-US" sz="2000" b="1"/>
          </a:p>
          <a:p>
            <a:pPr algn="l">
              <a:buClrTx/>
              <a:buSzTx/>
            </a:pPr>
            <a:r>
              <a:rPr lang="zh-CN" altLang="en-US" sz="2000" b="1"/>
              <a:t>假设</a:t>
            </a:r>
            <a:r>
              <a:rPr lang="en-US" altLang="zh-CN" sz="2000" b="1"/>
              <a:t>char str[20];</a:t>
            </a:r>
            <a:endParaRPr lang="zh-CN" altLang="en-US" sz="2000" b="1"/>
          </a:p>
          <a:p>
            <a:pPr algn="l">
              <a:buClrTx/>
              <a:buSzTx/>
            </a:pPr>
            <a:r>
              <a:rPr lang="en-US" altLang="zh-CN" sz="2000" b="1"/>
              <a:t>1.scanf(“%</a:t>
            </a:r>
            <a:r>
              <a:rPr lang="en-US" altLang="zh-CN" sz="2000" b="1">
                <a:solidFill>
                  <a:srgbClr val="FF0000"/>
                </a:solidFill>
              </a:rPr>
              <a:t>s</a:t>
            </a:r>
            <a:r>
              <a:rPr lang="en-US" altLang="zh-CN" sz="2000" b="1"/>
              <a:t>”,</a:t>
            </a:r>
            <a:r>
              <a:rPr lang="en-US" altLang="zh-CN" sz="2000" b="1">
                <a:solidFill>
                  <a:srgbClr val="FF0000"/>
                </a:solidFill>
              </a:rPr>
              <a:t>str</a:t>
            </a:r>
            <a:r>
              <a:rPr lang="en-US" altLang="zh-CN" sz="2000" b="1"/>
              <a:t>);	</a:t>
            </a:r>
            <a:r>
              <a:rPr lang="zh-CN" altLang="en-US" sz="2000" b="1"/>
              <a:t>注意不要写成</a:t>
            </a:r>
            <a:r>
              <a:rPr lang="en-US" altLang="zh-CN" sz="2000" b="1">
                <a:sym typeface="+mn-ea"/>
              </a:rPr>
              <a:t>scanf(“%</a:t>
            </a:r>
            <a:r>
              <a:rPr lang="en-US" altLang="zh-CN" sz="2000" b="1">
                <a:solidFill>
                  <a:schemeClr val="tx1"/>
                </a:solidFill>
                <a:sym typeface="+mn-ea"/>
              </a:rPr>
              <a:t>s</a:t>
            </a:r>
            <a:r>
              <a:rPr lang="en-US" altLang="zh-CN" sz="2000" b="1">
                <a:sym typeface="+mn-ea"/>
              </a:rPr>
              <a:t>”,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&amp;</a:t>
            </a:r>
            <a:r>
              <a:rPr lang="en-US" altLang="zh-CN" sz="2000" b="1">
                <a:solidFill>
                  <a:schemeClr val="tx1"/>
                </a:solidFill>
                <a:sym typeface="+mn-ea"/>
              </a:rPr>
              <a:t>str</a:t>
            </a:r>
            <a:r>
              <a:rPr lang="en-US" altLang="zh-CN" sz="2000" b="1">
                <a:sym typeface="+mn-ea"/>
              </a:rPr>
              <a:t>);</a:t>
            </a:r>
            <a:endParaRPr lang="en-US" altLang="zh-CN" sz="2000" b="1">
              <a:sym typeface="+mn-ea"/>
            </a:endParaRPr>
          </a:p>
          <a:p>
            <a:pPr algn="l">
              <a:buClrTx/>
              <a:buSzTx/>
            </a:pPr>
            <a:r>
              <a:rPr lang="zh-CN" altLang="en-US" sz="2000" b="1"/>
              <a:t>用于向</a:t>
            </a:r>
            <a:r>
              <a:rPr lang="en-US" altLang="zh-CN" sz="2000" b="1"/>
              <a:t>str</a:t>
            </a:r>
            <a:r>
              <a:rPr lang="zh-CN" altLang="en-US" sz="2000" b="1"/>
              <a:t>中输入一个不含</a:t>
            </a:r>
            <a:r>
              <a:rPr lang="zh-CN" altLang="en-US" sz="2000" b="1">
                <a:solidFill>
                  <a:srgbClr val="FF0000"/>
                </a:solidFill>
              </a:rPr>
              <a:t>空白类字符</a:t>
            </a:r>
            <a:r>
              <a:rPr lang="zh-CN" altLang="en-US" sz="2000" b="1"/>
              <a:t>的字符串。例如输入为</a:t>
            </a:r>
            <a:r>
              <a:rPr lang="en-US" altLang="zh-CN" sz="2000" b="1"/>
              <a:t>“C language”</a:t>
            </a:r>
            <a:r>
              <a:rPr lang="zh-CN" altLang="en-US" sz="2000" b="1"/>
              <a:t>，使用</a:t>
            </a:r>
            <a:r>
              <a:rPr lang="en-US" altLang="zh-CN" sz="2000" b="1"/>
              <a:t>scanf()</a:t>
            </a:r>
            <a:r>
              <a:rPr lang="zh-CN" altLang="en-US" sz="2000" b="1"/>
              <a:t>函数时，读到空格时会终止。</a:t>
            </a:r>
            <a:endParaRPr lang="zh-CN" altLang="en-US" sz="2000" b="1"/>
          </a:p>
          <a:p>
            <a:pPr algn="l">
              <a:buClrTx/>
              <a:buSzTx/>
            </a:pPr>
            <a:r>
              <a:rPr lang="en-US" altLang="zh-CN" sz="2000" b="1"/>
              <a:t>2.gets(str);</a:t>
            </a:r>
            <a:endParaRPr lang="en-US" altLang="zh-CN" sz="2000" b="1"/>
          </a:p>
          <a:p>
            <a:pPr algn="l">
              <a:buClrTx/>
              <a:buSzTx/>
            </a:pPr>
            <a:r>
              <a:rPr lang="zh-CN" altLang="en-US" sz="2000" b="1"/>
              <a:t>用于读入完整的一行数据，遇到空白类字符不会停止，直到</a:t>
            </a:r>
            <a:r>
              <a:rPr lang="zh-CN" altLang="en-US" sz="2000" b="1"/>
              <a:t>换行。</a:t>
            </a:r>
            <a:endParaRPr lang="zh-CN" altLang="en-US" sz="2000" b="1"/>
          </a:p>
          <a:p>
            <a:pPr algn="l">
              <a:buClrTx/>
              <a:buSzTx/>
            </a:pPr>
            <a:endParaRPr lang="zh-CN" altLang="en-US" sz="2000" b="1"/>
          </a:p>
          <a:p>
            <a:pPr algn="l">
              <a:buClrTx/>
              <a:buSzTx/>
            </a:pPr>
            <a:r>
              <a:rPr lang="zh-CN" altLang="en-US" sz="2000" b="1"/>
              <a:t>注：有的编译器会强制使用</a:t>
            </a:r>
            <a:r>
              <a:rPr lang="en-US" altLang="zh-CN" sz="2000" b="1"/>
              <a:t>gets_s()</a:t>
            </a:r>
            <a:r>
              <a:rPr lang="zh-CN" altLang="en-US" sz="2000" b="1"/>
              <a:t>来代替</a:t>
            </a:r>
            <a:r>
              <a:rPr lang="en-US" altLang="zh-CN" sz="2000" b="1"/>
              <a:t>gets()</a:t>
            </a:r>
            <a:r>
              <a:rPr lang="zh-CN" altLang="en-US" sz="2000" b="1"/>
              <a:t>，现阶段忽略这个</a:t>
            </a:r>
            <a:r>
              <a:rPr lang="zh-CN" altLang="en-US" sz="2000" b="1"/>
              <a:t>问题即可。</a:t>
            </a:r>
            <a:endParaRPr lang="zh-CN" altLang="en-US" sz="2000" b="1"/>
          </a:p>
          <a:p>
            <a:endParaRPr lang="zh-CN" altLang="en-US" sz="2000"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字符串的输</a:t>
            </a:r>
            <a:r>
              <a:rPr lang="zh-CN" altLang="en-US"/>
              <a:t>出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4520" y="1562100"/>
            <a:ext cx="11174095" cy="5138420"/>
          </a:xfrm>
        </p:spPr>
        <p:txBody>
          <a:bodyPr>
            <a:normAutofit lnSpcReduction="10000"/>
          </a:bodyPr>
          <a:p>
            <a:pPr algn="l">
              <a:buClrTx/>
              <a:buSzTx/>
            </a:pPr>
            <a:r>
              <a:rPr lang="en-US" altLang="zh-CN" sz="2000" b="1"/>
              <a:t>1.printf(“%</a:t>
            </a:r>
            <a:r>
              <a:rPr lang="en-US" altLang="zh-CN" sz="2000" b="1">
                <a:solidFill>
                  <a:srgbClr val="FF0000"/>
                </a:solidFill>
              </a:rPr>
              <a:t>s</a:t>
            </a:r>
            <a:r>
              <a:rPr lang="en-US" altLang="zh-CN" sz="2000" b="1"/>
              <a:t>”,str);</a:t>
            </a:r>
            <a:endParaRPr lang="en-US" altLang="zh-CN" sz="2000" b="1"/>
          </a:p>
          <a:p>
            <a:pPr algn="l">
              <a:buClrTx/>
              <a:buSzTx/>
            </a:pPr>
            <a:r>
              <a:rPr lang="en-US" altLang="zh-CN" sz="2000" b="1"/>
              <a:t>2.</a:t>
            </a:r>
            <a:r>
              <a:rPr lang="en-US" altLang="zh-CN" sz="2000" b="1"/>
              <a:t>puts(str);</a:t>
            </a:r>
            <a:endParaRPr lang="zh-CN" altLang="en-US" sz="2000" b="1"/>
          </a:p>
          <a:p>
            <a:r>
              <a:rPr lang="zh-CN" altLang="en-US" sz="2000" b="1"/>
              <a:t>很简单，</a:t>
            </a:r>
            <a:r>
              <a:rPr lang="zh-CN" altLang="en-US" sz="2000" b="1"/>
              <a:t>不用多讲。</a:t>
            </a:r>
            <a:endParaRPr lang="zh-CN" altLang="en-US" sz="2000" b="1"/>
          </a:p>
          <a:p>
            <a:r>
              <a:rPr lang="zh-CN" altLang="en-US" sz="2000" b="1"/>
              <a:t>补充一点：这两个函数总是从</a:t>
            </a:r>
            <a:r>
              <a:rPr lang="en-US" altLang="zh-CN" sz="2000" b="1"/>
              <a:t>str</a:t>
            </a:r>
            <a:r>
              <a:rPr lang="zh-CN" altLang="en-US" sz="2000" b="1"/>
              <a:t>指向的位置一直输出到</a:t>
            </a:r>
            <a:r>
              <a:rPr lang="en-US" altLang="zh-CN" sz="2000" b="1"/>
              <a:t>‘\0’</a:t>
            </a:r>
            <a:r>
              <a:rPr lang="zh-CN" altLang="en-US" sz="2000" b="1"/>
              <a:t>之前。若有多个，只输出到</a:t>
            </a:r>
            <a:r>
              <a:rPr lang="zh-CN" altLang="en-US" sz="2000" b="1"/>
              <a:t>第一个。</a:t>
            </a:r>
            <a:endParaRPr lang="zh-CN" altLang="en-US" sz="2000" b="1"/>
          </a:p>
          <a:p>
            <a:endParaRPr lang="zh-CN" altLang="en-US" sz="2000" b="1"/>
          </a:p>
          <a:p>
            <a:r>
              <a:rPr lang="zh-CN" altLang="en-US" sz="2000" b="1"/>
              <a:t>当然，字符串是特殊的字符数组，我们也可以用变量</a:t>
            </a:r>
            <a:r>
              <a:rPr lang="en-US" altLang="zh-CN" sz="2000" b="1"/>
              <a:t>+</a:t>
            </a:r>
            <a:r>
              <a:rPr lang="zh-CN" altLang="en-US" sz="2000" b="1"/>
              <a:t>循环，一个一个字符输入输出，</a:t>
            </a:r>
            <a:r>
              <a:rPr lang="zh-CN" altLang="en-US" sz="2000" b="1"/>
              <a:t>都是一样的。</a:t>
            </a:r>
            <a:endParaRPr lang="zh-CN" altLang="en-US" sz="2000" b="1"/>
          </a:p>
          <a:p>
            <a:r>
              <a:rPr lang="zh-CN" altLang="en-US" sz="2000" b="1"/>
              <a:t>这个时候只要注意</a:t>
            </a:r>
            <a:r>
              <a:rPr lang="en-US" altLang="zh-CN" sz="2000" b="1"/>
              <a:t>’\0’</a:t>
            </a:r>
            <a:r>
              <a:rPr lang="zh-CN" altLang="en-US" sz="2000" b="1"/>
              <a:t>的</a:t>
            </a:r>
            <a:r>
              <a:rPr lang="zh-CN" altLang="en-US" sz="2000" b="1"/>
              <a:t>问题就可以啦。</a:t>
            </a:r>
            <a:endParaRPr lang="zh-CN" altLang="en-US" sz="2000" b="1"/>
          </a:p>
          <a:p>
            <a:endParaRPr lang="zh-CN" altLang="en-US" sz="2000" b="1"/>
          </a:p>
          <a:p>
            <a:r>
              <a:rPr lang="zh-CN" altLang="en-US" sz="2000" b="1"/>
              <a:t>下面我们结合</a:t>
            </a:r>
            <a:r>
              <a:rPr lang="en-US" altLang="zh-CN" sz="2000" b="1">
                <a:solidFill>
                  <a:srgbClr val="FF0000"/>
                </a:solidFill>
              </a:rPr>
              <a:t>&lt;string.h&gt;</a:t>
            </a:r>
            <a:r>
              <a:rPr lang="zh-CN" altLang="en-US" sz="2000" b="1"/>
              <a:t>中的函数介绍字符串的</a:t>
            </a:r>
            <a:r>
              <a:rPr lang="zh-CN" altLang="en-US" sz="2000" b="1"/>
              <a:t>处理。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一维数组的</a:t>
            </a:r>
            <a:r>
              <a:rPr lang="zh-CN" altLang="en-US"/>
              <a:t>声明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04520" y="1562100"/>
            <a:ext cx="11174095" cy="5138420"/>
          </a:xfrm>
        </p:spPr>
        <p:txBody>
          <a:bodyPr>
            <a:normAutofit/>
          </a:bodyPr>
          <a:p>
            <a:r>
              <a:rPr lang="zh-CN" altLang="en-US" sz="2400" b="1"/>
              <a:t>定义一维数组的一般格式</a:t>
            </a:r>
            <a:r>
              <a:rPr lang="zh-CN" altLang="en-US" sz="2400" b="1"/>
              <a:t>为：</a:t>
            </a:r>
            <a:endParaRPr lang="zh-CN" altLang="en-US" sz="2400" b="1"/>
          </a:p>
          <a:p>
            <a:r>
              <a:rPr lang="en-US" altLang="zh-CN" sz="2400" b="1"/>
              <a:t>	</a:t>
            </a:r>
            <a:r>
              <a:rPr lang="zh-CN" altLang="en-US" sz="2400" b="1"/>
              <a:t>类型说明符</a:t>
            </a:r>
            <a:r>
              <a:rPr lang="en-US" altLang="zh-CN" sz="2400" b="1"/>
              <a:t> </a:t>
            </a:r>
            <a:r>
              <a:rPr lang="zh-CN" altLang="en-US" sz="2400" b="1"/>
              <a:t>标识符</a:t>
            </a:r>
            <a:r>
              <a:rPr lang="en-US" altLang="zh-CN" sz="2400" b="1"/>
              <a:t>[</a:t>
            </a:r>
            <a:r>
              <a:rPr lang="zh-CN" altLang="en-US" sz="2400" b="1">
                <a:solidFill>
                  <a:srgbClr val="FF0000"/>
                </a:solidFill>
              </a:rPr>
              <a:t>常量表达式</a:t>
            </a:r>
            <a:r>
              <a:rPr lang="en-US" altLang="zh-CN" sz="2400" b="1"/>
              <a:t>]</a:t>
            </a:r>
            <a:endParaRPr lang="en-US" altLang="zh-CN" sz="2400" b="1"/>
          </a:p>
          <a:p>
            <a:r>
              <a:rPr lang="zh-CN" altLang="en-US" sz="2400" b="1"/>
              <a:t>例如</a:t>
            </a:r>
            <a:r>
              <a:rPr lang="en-US" altLang="zh-CN" sz="2400" b="1"/>
              <a:t>	int a[7];		//</a:t>
            </a:r>
            <a:r>
              <a:rPr lang="zh-CN" altLang="en-US" sz="2400" b="1">
                <a:sym typeface="+mn-ea"/>
              </a:rPr>
              <a:t>定义一个名字为</a:t>
            </a:r>
            <a:r>
              <a:rPr lang="en-US" altLang="zh-CN" sz="2400" b="1">
                <a:solidFill>
                  <a:srgbClr val="0070C0"/>
                </a:solidFill>
                <a:sym typeface="+mn-ea"/>
              </a:rPr>
              <a:t>a</a:t>
            </a:r>
            <a:r>
              <a:rPr lang="en-US" altLang="zh-CN" sz="2400" b="1">
                <a:sym typeface="+mn-ea"/>
              </a:rPr>
              <a:t>,</a:t>
            </a:r>
            <a:r>
              <a:rPr lang="zh-CN" altLang="en-US" sz="2400" b="1">
                <a:sym typeface="+mn-ea"/>
              </a:rPr>
              <a:t>具有</a:t>
            </a:r>
            <a:r>
              <a:rPr lang="en-US" altLang="zh-CN" sz="2400" b="1">
                <a:solidFill>
                  <a:srgbClr val="0070C0"/>
                </a:solidFill>
                <a:sym typeface="+mn-ea"/>
              </a:rPr>
              <a:t>7</a:t>
            </a:r>
            <a:r>
              <a:rPr lang="zh-CN" altLang="en-US" sz="2400" b="1">
                <a:sym typeface="+mn-ea"/>
              </a:rPr>
              <a:t>个元素的</a:t>
            </a:r>
            <a:r>
              <a:rPr lang="en-US" altLang="zh-CN" sz="2400" b="1">
                <a:solidFill>
                  <a:srgbClr val="0070C0"/>
                </a:solidFill>
                <a:sym typeface="+mn-ea"/>
              </a:rPr>
              <a:t>int</a:t>
            </a:r>
            <a:r>
              <a:rPr lang="zh-CN" altLang="en-US" sz="2400" b="1">
                <a:sym typeface="+mn-ea"/>
              </a:rPr>
              <a:t>类型数组</a:t>
            </a:r>
            <a:endParaRPr lang="zh-CN" altLang="en-US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	#define MAXSIZE 10</a:t>
            </a:r>
            <a:endParaRPr lang="zh-CN" altLang="en-US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	char str[</a:t>
            </a:r>
            <a:r>
              <a:rPr lang="en-US" altLang="zh-CN" sz="2400" b="1">
                <a:sym typeface="+mn-ea"/>
              </a:rPr>
              <a:t>MAXSIZE</a:t>
            </a:r>
            <a:r>
              <a:rPr lang="en-US" altLang="zh-CN" sz="2400" b="1">
                <a:sym typeface="+mn-ea"/>
              </a:rPr>
              <a:t>];//</a:t>
            </a:r>
            <a:r>
              <a:rPr lang="zh-CN" altLang="en-US" sz="2400" b="1">
                <a:sym typeface="+mn-ea"/>
              </a:rPr>
              <a:t>定义一个名字为</a:t>
            </a:r>
            <a:r>
              <a:rPr lang="en-US" altLang="zh-CN" sz="2400" b="1">
                <a:solidFill>
                  <a:srgbClr val="0070C0"/>
                </a:solidFill>
                <a:sym typeface="+mn-ea"/>
              </a:rPr>
              <a:t>str</a:t>
            </a:r>
            <a:r>
              <a:rPr lang="en-US" altLang="zh-CN" sz="2400" b="1">
                <a:sym typeface="+mn-ea"/>
              </a:rPr>
              <a:t>,</a:t>
            </a:r>
            <a:r>
              <a:rPr lang="zh-CN" altLang="en-US" sz="2400" b="1">
                <a:sym typeface="+mn-ea"/>
              </a:rPr>
              <a:t>具有</a:t>
            </a:r>
            <a:r>
              <a:rPr lang="en-US" altLang="zh-CN" sz="2400" b="1">
                <a:solidFill>
                  <a:srgbClr val="0070C0"/>
                </a:solidFill>
                <a:sym typeface="+mn-ea"/>
              </a:rPr>
              <a:t>10</a:t>
            </a:r>
            <a:r>
              <a:rPr lang="zh-CN" altLang="en-US" sz="2400" b="1">
                <a:sym typeface="+mn-ea"/>
              </a:rPr>
              <a:t>个元素的</a:t>
            </a:r>
            <a:r>
              <a:rPr lang="en-US" altLang="zh-CN" sz="2400" b="1">
                <a:solidFill>
                  <a:srgbClr val="0070C0"/>
                </a:solidFill>
                <a:sym typeface="+mn-ea"/>
              </a:rPr>
              <a:t>char</a:t>
            </a:r>
            <a:r>
              <a:rPr lang="zh-CN" altLang="en-US" sz="2400" b="1">
                <a:sym typeface="+mn-ea"/>
              </a:rPr>
              <a:t>类型数组</a:t>
            </a:r>
            <a:endParaRPr lang="zh-CN" altLang="en-US" sz="2400" b="1">
              <a:sym typeface="+mn-ea"/>
            </a:endParaRPr>
          </a:p>
          <a:p>
            <a:r>
              <a:rPr lang="en-US" altLang="zh-CN" sz="1800" b="1"/>
              <a:t>1.</a:t>
            </a:r>
            <a:r>
              <a:rPr lang="zh-CN" altLang="en-US" sz="1800" b="1"/>
              <a:t>定义数组必须用常量表达式（不可含有变量）。但实际中，某些</a:t>
            </a:r>
            <a:r>
              <a:rPr lang="en-US" altLang="zh-CN" sz="1800" b="1"/>
              <a:t>C++/C</a:t>
            </a:r>
            <a:r>
              <a:rPr lang="zh-CN" altLang="en-US" sz="1800" b="1"/>
              <a:t>编译器允许使用变量定义数组大小，此时变量必须有确切的值。</a:t>
            </a:r>
            <a:endParaRPr lang="zh-CN" altLang="en-US" sz="1800" b="1"/>
          </a:p>
          <a:p>
            <a:r>
              <a:rPr lang="en-US" altLang="zh-CN" sz="1800" b="1"/>
              <a:t>2.</a:t>
            </a:r>
            <a:r>
              <a:rPr lang="zh-CN" altLang="en-US" sz="1800" b="1"/>
              <a:t>数组在定义后不可随意改变大小，因此在定义数组时，要估计好所需的空间，一次性申请</a:t>
            </a:r>
            <a:endParaRPr lang="zh-CN" altLang="en-US" sz="1800" b="1"/>
          </a:p>
          <a:p>
            <a:r>
              <a:rPr lang="en-US" altLang="zh-CN" sz="1800" b="1"/>
              <a:t>3.</a:t>
            </a:r>
            <a:r>
              <a:rPr lang="zh-CN" altLang="en-US" sz="1800" b="1"/>
              <a:t>类型说明符既可以是</a:t>
            </a:r>
            <a:r>
              <a:rPr lang="en-US" altLang="zh-CN" sz="1800" b="1"/>
              <a:t>C</a:t>
            </a:r>
            <a:r>
              <a:rPr lang="zh-CN" altLang="en-US" sz="1800" b="1"/>
              <a:t>语言自带的数据类型，也可以是自己定义的数据</a:t>
            </a:r>
            <a:r>
              <a:rPr lang="zh-CN" altLang="en-US" sz="1800" b="1"/>
              <a:t>类型</a:t>
            </a:r>
            <a:endParaRPr lang="zh-CN" altLang="en-US" sz="1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字符串的</a:t>
            </a:r>
            <a:r>
              <a:rPr lang="zh-CN" altLang="en-US"/>
              <a:t>长度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4520" y="1562100"/>
            <a:ext cx="11174095" cy="5138420"/>
          </a:xfrm>
        </p:spPr>
        <p:txBody>
          <a:bodyPr>
            <a:normAutofit lnSpcReduction="10000"/>
          </a:bodyPr>
          <a:p>
            <a:r>
              <a:rPr lang="zh-CN" altLang="en-US" sz="2000" b="1"/>
              <a:t>常常混淆的两个概念：</a:t>
            </a:r>
            <a:r>
              <a:rPr lang="zh-CN" altLang="en-US" sz="2000" b="1">
                <a:solidFill>
                  <a:srgbClr val="FF0000"/>
                </a:solidFill>
              </a:rPr>
              <a:t>字符数组</a:t>
            </a:r>
            <a:r>
              <a:rPr lang="zh-CN" altLang="en-US" sz="2000" b="1"/>
              <a:t>的长度和</a:t>
            </a:r>
            <a:r>
              <a:rPr lang="zh-CN" altLang="en-US" sz="2000" b="1">
                <a:solidFill>
                  <a:srgbClr val="FF0000"/>
                </a:solidFill>
              </a:rPr>
              <a:t>字符串</a:t>
            </a:r>
            <a:r>
              <a:rPr lang="zh-CN" altLang="en-US" sz="2000" b="1"/>
              <a:t>的</a:t>
            </a:r>
            <a:r>
              <a:rPr lang="zh-CN" altLang="en-US" sz="2000" b="1"/>
              <a:t>长度</a:t>
            </a:r>
            <a:endParaRPr lang="zh-CN" altLang="en-US" sz="2000" b="1"/>
          </a:p>
          <a:p>
            <a:r>
              <a:rPr lang="zh-CN" altLang="en-US" sz="2000" b="1"/>
              <a:t>其实对应了两个函数：</a:t>
            </a:r>
            <a:r>
              <a:rPr lang="en-US" altLang="zh-CN" sz="2000" b="1"/>
              <a:t>sizeof()</a:t>
            </a:r>
            <a:r>
              <a:rPr lang="zh-CN" altLang="en-US" sz="2000" b="1"/>
              <a:t>和</a:t>
            </a:r>
            <a:r>
              <a:rPr lang="en-US" altLang="zh-CN" sz="2000" b="1"/>
              <a:t>strlen()</a:t>
            </a:r>
            <a:endParaRPr lang="en-US" altLang="zh-CN" sz="2000" b="1"/>
          </a:p>
          <a:p>
            <a:endParaRPr lang="en-US" altLang="zh-CN" sz="2000" b="1"/>
          </a:p>
          <a:p>
            <a:endParaRPr lang="en-US" altLang="zh-CN" sz="2000" b="1"/>
          </a:p>
          <a:p>
            <a:endParaRPr lang="en-US" altLang="zh-CN" sz="2000" b="1"/>
          </a:p>
          <a:p>
            <a:r>
              <a:rPr lang="zh-CN" altLang="en-US" sz="2000" b="1">
                <a:solidFill>
                  <a:srgbClr val="FF0000"/>
                </a:solidFill>
              </a:rPr>
              <a:t>字符数组</a:t>
            </a:r>
            <a:r>
              <a:rPr lang="zh-CN" altLang="en-US" sz="2000" b="1"/>
              <a:t>长度</a:t>
            </a:r>
            <a:r>
              <a:rPr lang="en-US" altLang="zh-CN" sz="2000" b="1"/>
              <a:t>=</a:t>
            </a:r>
            <a:r>
              <a:rPr lang="en-US" altLang="zh-CN" sz="2000" b="1">
                <a:solidFill>
                  <a:srgbClr val="FF0000"/>
                </a:solidFill>
              </a:rPr>
              <a:t>sizeof</a:t>
            </a:r>
            <a:r>
              <a:rPr lang="en-US" altLang="zh-CN" sz="2000" b="1"/>
              <a:t>(B)/</a:t>
            </a:r>
            <a:r>
              <a:rPr lang="en-US" altLang="zh-CN" sz="2000" b="1">
                <a:solidFill>
                  <a:srgbClr val="FF0000"/>
                </a:solidFill>
              </a:rPr>
              <a:t>sizeof</a:t>
            </a:r>
            <a:r>
              <a:rPr lang="en-US" altLang="zh-CN" sz="2000" b="1"/>
              <a:t>(char)</a:t>
            </a:r>
            <a:r>
              <a:rPr lang="zh-CN" altLang="en-US" sz="2000" b="1">
                <a:solidFill>
                  <a:srgbClr val="FF0000"/>
                </a:solidFill>
              </a:rPr>
              <a:t>，即存储单元的总个数</a:t>
            </a:r>
            <a:endParaRPr lang="zh-CN" altLang="en-US" sz="2000" b="1"/>
          </a:p>
          <a:p>
            <a:r>
              <a:rPr lang="zh-CN" altLang="en-US" sz="2000" b="1">
                <a:solidFill>
                  <a:srgbClr val="FF0000"/>
                </a:solidFill>
              </a:rPr>
              <a:t>字符串</a:t>
            </a:r>
            <a:r>
              <a:rPr lang="zh-CN" altLang="en-US" sz="2000" b="1"/>
              <a:t>的长度</a:t>
            </a:r>
            <a:r>
              <a:rPr lang="en-US" altLang="zh-CN" sz="2000" b="1"/>
              <a:t>=</a:t>
            </a:r>
            <a:r>
              <a:rPr lang="en-US" altLang="zh-CN" sz="2000" b="1">
                <a:solidFill>
                  <a:srgbClr val="FF0000"/>
                </a:solidFill>
              </a:rPr>
              <a:t>strlen</a:t>
            </a:r>
            <a:r>
              <a:rPr lang="en-US" altLang="zh-CN" sz="2000" b="1"/>
              <a:t>(str)</a:t>
            </a:r>
            <a:r>
              <a:rPr lang="zh-CN" altLang="en-US" sz="2000" b="1"/>
              <a:t>，计算的是</a:t>
            </a:r>
            <a:r>
              <a:rPr lang="en-US" altLang="zh-CN" sz="2000" b="1">
                <a:solidFill>
                  <a:srgbClr val="FF0000"/>
                </a:solidFill>
              </a:rPr>
              <a:t>str</a:t>
            </a:r>
            <a:r>
              <a:rPr lang="zh-CN" altLang="en-US" sz="2000" b="1">
                <a:solidFill>
                  <a:srgbClr val="FF0000"/>
                </a:solidFill>
              </a:rPr>
              <a:t>所指向的字符</a:t>
            </a:r>
            <a:r>
              <a:rPr lang="zh-CN" altLang="en-US" sz="2000" b="1"/>
              <a:t>到</a:t>
            </a:r>
            <a:r>
              <a:rPr lang="en-US" altLang="zh-CN" sz="2000" b="1">
                <a:solidFill>
                  <a:srgbClr val="FF0000"/>
                </a:solidFill>
              </a:rPr>
              <a:t>‘\0’</a:t>
            </a:r>
            <a:r>
              <a:rPr lang="zh-CN" altLang="en-US" sz="2000" b="1">
                <a:solidFill>
                  <a:srgbClr val="FF0000"/>
                </a:solidFill>
              </a:rPr>
              <a:t>前一个字符</a:t>
            </a:r>
            <a:r>
              <a:rPr lang="zh-CN" altLang="en-US" sz="2000" b="1"/>
              <a:t>的</a:t>
            </a:r>
            <a:r>
              <a:rPr lang="zh-CN" altLang="en-US" sz="2000" b="1"/>
              <a:t>个数</a:t>
            </a:r>
            <a:endParaRPr lang="zh-CN" altLang="en-US" sz="2000" b="1"/>
          </a:p>
          <a:p>
            <a:endParaRPr lang="zh-CN" altLang="en-US" sz="2000" b="1"/>
          </a:p>
          <a:p>
            <a:r>
              <a:rPr lang="zh-CN" altLang="en-US" sz="3600" b="1"/>
              <a:t>练习：求下列这个字符串的长度？</a:t>
            </a:r>
            <a:r>
              <a:rPr lang="en-US" altLang="zh-CN" sz="3600" b="1"/>
              <a:t>“abc\228\n\\\'\""</a:t>
            </a:r>
            <a:endParaRPr lang="en-US" altLang="zh-CN" sz="3600" b="1"/>
          </a:p>
        </p:txBody>
      </p:sp>
      <p:sp>
        <p:nvSpPr>
          <p:cNvPr id="14" name="Rectangle 60"/>
          <p:cNvSpPr/>
          <p:nvPr/>
        </p:nvSpPr>
        <p:spPr>
          <a:xfrm>
            <a:off x="1702753" y="2951322"/>
            <a:ext cx="180213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</a:rPr>
              <a:t>char B[10]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6" name="Group 4"/>
          <p:cNvGraphicFramePr>
            <a:graphicFrameLocks noGrp="1"/>
          </p:cNvGraphicFramePr>
          <p:nvPr/>
        </p:nvGraphicFramePr>
        <p:xfrm>
          <a:off x="3647123" y="2924493"/>
          <a:ext cx="6011863" cy="576263"/>
        </p:xfrm>
        <a:graphic>
          <a:graphicData uri="http://schemas.openxmlformats.org/drawingml/2006/table">
            <a:tbl>
              <a:tblPr/>
              <a:tblGrid>
                <a:gridCol w="600075"/>
                <a:gridCol w="601662"/>
                <a:gridCol w="601663"/>
                <a:gridCol w="601662"/>
                <a:gridCol w="601663"/>
                <a:gridCol w="601662"/>
                <a:gridCol w="601663"/>
                <a:gridCol w="601662"/>
                <a:gridCol w="600075"/>
                <a:gridCol w="600075"/>
              </a:tblGrid>
              <a:tr h="57594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!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\0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字符串的其它</a:t>
            </a:r>
            <a:r>
              <a:rPr lang="zh-CN" altLang="en-US"/>
              <a:t>操作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4520" y="1562100"/>
            <a:ext cx="11174095" cy="5138420"/>
          </a:xfrm>
        </p:spPr>
        <p:txBody>
          <a:bodyPr>
            <a:normAutofit lnSpcReduction="10000"/>
          </a:bodyPr>
          <a:p>
            <a:r>
              <a:rPr lang="en-US" altLang="zh-CN" sz="2000" b="1"/>
              <a:t>1.</a:t>
            </a:r>
            <a:r>
              <a:rPr lang="zh-CN" altLang="en-US" sz="2000" b="1"/>
              <a:t>两个字符串的连接</a:t>
            </a:r>
            <a:r>
              <a:rPr lang="en-US" altLang="zh-CN" sz="2000" b="1"/>
              <a:t>——strcat函数 		strcat(字符</a:t>
            </a:r>
            <a:r>
              <a:rPr lang="zh-CN" altLang="en-US" sz="2000" b="1"/>
              <a:t>串</a:t>
            </a:r>
            <a:r>
              <a:rPr lang="en-US" altLang="zh-CN" sz="2000" b="1"/>
              <a:t>1，字符</a:t>
            </a:r>
            <a:r>
              <a:rPr lang="zh-CN" altLang="en-US" sz="2000" b="1"/>
              <a:t>串</a:t>
            </a:r>
            <a:r>
              <a:rPr lang="en-US" altLang="zh-CN" sz="2000" b="1"/>
              <a:t>2);</a:t>
            </a:r>
            <a:endParaRPr lang="en-US" altLang="zh-CN" sz="2000" b="1"/>
          </a:p>
          <a:p>
            <a:endParaRPr lang="en-US" altLang="zh-CN" sz="2000" b="1"/>
          </a:p>
          <a:p>
            <a:endParaRPr lang="en-US" altLang="zh-CN" sz="2000" b="1"/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2345690" y="2204720"/>
            <a:ext cx="7691120" cy="42075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字符串的其它</a:t>
            </a:r>
            <a:r>
              <a:rPr lang="zh-CN" altLang="en-US"/>
              <a:t>操作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4520" y="1562100"/>
            <a:ext cx="11174095" cy="5138420"/>
          </a:xfrm>
        </p:spPr>
        <p:txBody>
          <a:bodyPr>
            <a:normAutofit lnSpcReduction="10000"/>
          </a:bodyPr>
          <a:p>
            <a:r>
              <a:rPr lang="en-US" altLang="zh-CN" sz="2000" b="1"/>
              <a:t>2.</a:t>
            </a:r>
            <a:r>
              <a:rPr lang="zh-CN" altLang="en-US" sz="2000" b="1"/>
              <a:t>字符串的复制</a:t>
            </a:r>
            <a:r>
              <a:rPr lang="en-US" altLang="zh-CN" sz="2000" b="1"/>
              <a:t>——</a:t>
            </a:r>
            <a:r>
              <a:rPr lang="en-US" altLang="zh-CN" sz="2000" b="1">
                <a:sym typeface="+mn-ea"/>
              </a:rPr>
              <a:t>strcpy</a:t>
            </a:r>
            <a:r>
              <a:rPr lang="en-US" altLang="zh-CN" sz="2000" b="1"/>
              <a:t>函数		strcpy(字符数组1，字符串2);</a:t>
            </a:r>
            <a:endParaRPr lang="en-US" altLang="zh-CN" sz="2000" b="1"/>
          </a:p>
          <a:p>
            <a:endParaRPr lang="en-US" altLang="zh-CN" sz="2000" b="1"/>
          </a:p>
          <a:p>
            <a:endParaRPr lang="en-US" altLang="zh-CN" sz="2000" b="1"/>
          </a:p>
          <a:p>
            <a:endParaRPr lang="en-US" altLang="zh-CN" sz="2000" b="1"/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1343660" y="2204720"/>
            <a:ext cx="9013825" cy="43357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字符串的其它</a:t>
            </a:r>
            <a:r>
              <a:rPr lang="zh-CN" altLang="en-US"/>
              <a:t>操作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4520" y="1562100"/>
            <a:ext cx="11174095" cy="5138420"/>
          </a:xfrm>
        </p:spPr>
        <p:txBody>
          <a:bodyPr>
            <a:normAutofit lnSpcReduction="10000"/>
          </a:bodyPr>
          <a:p>
            <a:r>
              <a:rPr lang="en-US" altLang="zh-CN" sz="2000" b="1"/>
              <a:t>3.</a:t>
            </a:r>
            <a:r>
              <a:rPr lang="zh-CN" altLang="en-US" sz="2000" b="1"/>
              <a:t>字符串的比较</a:t>
            </a:r>
            <a:r>
              <a:rPr lang="en-US" altLang="zh-CN" sz="2000" b="1"/>
              <a:t>——strcmp函数		strcmp(字符</a:t>
            </a:r>
            <a:r>
              <a:rPr lang="zh-CN" altLang="en-US" sz="2000" b="1"/>
              <a:t>串</a:t>
            </a:r>
            <a:r>
              <a:rPr lang="en-US" altLang="zh-CN" sz="2000" b="1"/>
              <a:t>1，字符串2);</a:t>
            </a:r>
            <a:endParaRPr lang="en-US" altLang="zh-CN" sz="2000" b="1"/>
          </a:p>
          <a:p>
            <a:r>
              <a:rPr lang="zh-CN" altLang="en-US" sz="2000" b="1"/>
              <a:t>逐位比较两个字符串</a:t>
            </a:r>
            <a:endParaRPr lang="zh-CN" altLang="en-US" sz="2000" b="1"/>
          </a:p>
          <a:p>
            <a:r>
              <a:rPr lang="en-US" altLang="zh-CN" sz="2000" b="1"/>
              <a:t>（1）如果全部字符相同，则认为两个字符串相等；</a:t>
            </a:r>
            <a:endParaRPr lang="en-US" altLang="zh-CN" sz="2000" b="1"/>
          </a:p>
          <a:p>
            <a:r>
              <a:rPr lang="en-US" altLang="zh-CN" sz="2000" b="1"/>
              <a:t>（2）若出现不相同的字符，则以第一对不相同的字符比较结果为准。（'a'&lt;'z'；'A'&lt;'Z'）。</a:t>
            </a:r>
            <a:endParaRPr lang="en-US" altLang="zh-CN" sz="2000" b="1"/>
          </a:p>
          <a:p>
            <a:r>
              <a:rPr lang="en-US" altLang="zh-CN" sz="2000" b="1"/>
              <a:t>比较的结果由函数值带回：</a:t>
            </a:r>
            <a:r>
              <a:rPr lang="zh-CN" altLang="en-US" sz="2000" b="1"/>
              <a:t>有</a:t>
            </a:r>
            <a:r>
              <a:rPr lang="en-US" altLang="zh-CN" sz="2000" b="1"/>
              <a:t>-1</a:t>
            </a:r>
            <a:r>
              <a:rPr lang="zh-CN" altLang="en-US" sz="2000" b="1"/>
              <a:t>，</a:t>
            </a:r>
            <a:r>
              <a:rPr lang="en-US" altLang="zh-CN" sz="2000" b="1"/>
              <a:t>0</a:t>
            </a:r>
            <a:r>
              <a:rPr lang="zh-CN" altLang="en-US" sz="2000" b="1"/>
              <a:t>，</a:t>
            </a:r>
            <a:r>
              <a:rPr lang="en-US" altLang="zh-CN" sz="2000" b="1"/>
              <a:t>1</a:t>
            </a:r>
            <a:r>
              <a:rPr lang="zh-CN" altLang="en-US" sz="2000" b="1"/>
              <a:t>三种结果</a:t>
            </a:r>
            <a:endParaRPr lang="zh-CN" altLang="en-US" sz="2000" b="1"/>
          </a:p>
          <a:p>
            <a:r>
              <a:rPr lang="zh-CN" altLang="en-US" sz="2000" b="1"/>
              <a:t>例如：</a:t>
            </a:r>
            <a:r>
              <a:rPr lang="en-US" altLang="zh-CN" sz="2000" b="1"/>
              <a:t>”abc” “abc”		</a:t>
            </a:r>
            <a:r>
              <a:rPr lang="zh-CN" altLang="en-US" sz="2000" b="1"/>
              <a:t>完全一致，返回</a:t>
            </a:r>
            <a:r>
              <a:rPr lang="en-US" altLang="zh-CN" sz="2000" b="1"/>
              <a:t>0</a:t>
            </a:r>
            <a:endParaRPr lang="en-US" altLang="zh-CN" sz="2000" b="1"/>
          </a:p>
          <a:p>
            <a:r>
              <a:rPr lang="en-US" altLang="zh-CN" sz="2000" b="1"/>
              <a:t>	“01a” 	“01b” 	‘a’&lt;’b’		</a:t>
            </a:r>
            <a:r>
              <a:rPr lang="zh-CN" altLang="en-US" sz="2000" b="1"/>
              <a:t>返回</a:t>
            </a:r>
            <a:r>
              <a:rPr lang="en-US" altLang="zh-CN" sz="2000" b="1"/>
              <a:t>-1</a:t>
            </a:r>
            <a:endParaRPr lang="en-US" altLang="zh-CN" sz="2000" b="1"/>
          </a:p>
          <a:p>
            <a:r>
              <a:rPr lang="en-US" altLang="zh-CN" sz="2000" b="1"/>
              <a:t>	</a:t>
            </a:r>
            <a:r>
              <a:rPr lang="en-US" altLang="zh-CN" sz="2000" b="1">
                <a:sym typeface="+mn-ea"/>
              </a:rPr>
              <a:t>“01</a:t>
            </a:r>
            <a:r>
              <a:rPr lang="en-US" altLang="zh-CN" sz="2000" b="1">
                <a:sym typeface="+mn-ea"/>
              </a:rPr>
              <a:t>b” 	“01a” 	‘a’&gt;’b’		</a:t>
            </a:r>
            <a:r>
              <a:rPr lang="zh-CN" altLang="en-US" sz="2000" b="1">
                <a:sym typeface="+mn-ea"/>
              </a:rPr>
              <a:t>返回</a:t>
            </a:r>
            <a:r>
              <a:rPr lang="en-US" altLang="zh-CN" sz="2000" b="1">
                <a:sym typeface="+mn-ea"/>
              </a:rPr>
              <a:t>1</a:t>
            </a:r>
            <a:endParaRPr lang="en-US" altLang="zh-CN" sz="2000" b="1"/>
          </a:p>
          <a:p>
            <a:endParaRPr lang="en-US" altLang="zh-CN" sz="2000" b="1"/>
          </a:p>
          <a:p>
            <a:endParaRPr lang="en-US" altLang="zh-CN" sz="2000" b="1"/>
          </a:p>
          <a:p>
            <a:endParaRPr lang="en-US" altLang="zh-CN" sz="2000" b="1"/>
          </a:p>
          <a:p>
            <a:endParaRPr lang="en-US" altLang="zh-CN" sz="2000"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字符串的其它</a:t>
            </a:r>
            <a:r>
              <a:rPr lang="zh-CN" altLang="en-US"/>
              <a:t>操作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4520" y="1562100"/>
            <a:ext cx="11174095" cy="5138420"/>
          </a:xfrm>
        </p:spPr>
        <p:txBody>
          <a:bodyPr>
            <a:normAutofit lnSpcReduction="10000"/>
          </a:bodyPr>
          <a:p>
            <a:r>
              <a:rPr lang="en-US" altLang="zh-CN" sz="2000" b="1"/>
              <a:t>4.</a:t>
            </a:r>
            <a:r>
              <a:rPr lang="zh-CN" altLang="en-US" sz="2000" b="1"/>
              <a:t>字符串转换小写</a:t>
            </a:r>
            <a:r>
              <a:rPr lang="en-US" altLang="zh-CN" sz="2000" b="1"/>
              <a:t>——</a:t>
            </a:r>
            <a:r>
              <a:rPr lang="en-US" altLang="zh-CN" sz="2000" b="1">
                <a:sym typeface="+mn-ea"/>
              </a:rPr>
              <a:t>strlwr</a:t>
            </a:r>
            <a:r>
              <a:rPr lang="en-US" altLang="zh-CN" sz="2000" b="1"/>
              <a:t>函数		strlwr(字符串);</a:t>
            </a:r>
            <a:endParaRPr lang="en-US" altLang="zh-CN" sz="2000" b="1"/>
          </a:p>
          <a:p>
            <a:endParaRPr lang="en-US" altLang="zh-CN" sz="2000" b="1"/>
          </a:p>
          <a:p>
            <a:endParaRPr lang="en-US" altLang="zh-CN" sz="2000" b="1"/>
          </a:p>
          <a:p>
            <a:endParaRPr lang="en-US" altLang="zh-CN" sz="2000" b="1"/>
          </a:p>
        </p:txBody>
      </p:sp>
      <p:pic>
        <p:nvPicPr>
          <p:cNvPr id="104" name="图片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2207895" y="2132330"/>
            <a:ext cx="6841490" cy="41090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字符串的其它</a:t>
            </a:r>
            <a:r>
              <a:rPr lang="zh-CN" altLang="en-US"/>
              <a:t>操作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4520" y="1562100"/>
            <a:ext cx="11174095" cy="5138420"/>
          </a:xfrm>
        </p:spPr>
        <p:txBody>
          <a:bodyPr>
            <a:normAutofit lnSpcReduction="10000"/>
          </a:bodyPr>
          <a:p>
            <a:r>
              <a:rPr lang="en-US" altLang="zh-CN" sz="2000" b="1"/>
              <a:t>5.</a:t>
            </a:r>
            <a:r>
              <a:rPr lang="zh-CN" altLang="en-US" sz="2000" b="1"/>
              <a:t>字符串转换大写</a:t>
            </a:r>
            <a:r>
              <a:rPr lang="en-US" altLang="zh-CN" sz="2000" b="1"/>
              <a:t>——</a:t>
            </a:r>
            <a:r>
              <a:rPr lang="en-US" altLang="zh-CN" sz="2000" b="1">
                <a:sym typeface="+mn-ea"/>
              </a:rPr>
              <a:t>strupr</a:t>
            </a:r>
            <a:r>
              <a:rPr lang="en-US" altLang="zh-CN" sz="2000" b="1"/>
              <a:t>函数		strupr(字符串);</a:t>
            </a:r>
            <a:endParaRPr lang="en-US" altLang="zh-CN" sz="2000" b="1"/>
          </a:p>
          <a:p>
            <a:endParaRPr lang="en-US" altLang="zh-CN" sz="2000" b="1"/>
          </a:p>
          <a:p>
            <a:endParaRPr lang="en-US" altLang="zh-CN" sz="2000" b="1"/>
          </a:p>
          <a:p>
            <a:endParaRPr lang="en-US" altLang="zh-CN" sz="2000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7940" y="2204720"/>
            <a:ext cx="6372860" cy="419227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字符串的其它</a:t>
            </a:r>
            <a:r>
              <a:rPr lang="zh-CN" altLang="en-US"/>
              <a:t>操作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4520" y="1562100"/>
            <a:ext cx="11174095" cy="5138420"/>
          </a:xfrm>
        </p:spPr>
        <p:txBody>
          <a:bodyPr>
            <a:normAutofit lnSpcReduction="10000"/>
          </a:bodyPr>
          <a:p>
            <a:r>
              <a:rPr lang="en-US" altLang="zh-CN" sz="2000" b="1"/>
              <a:t>6.</a:t>
            </a:r>
            <a:r>
              <a:rPr lang="zh-CN" altLang="en-US" sz="2000" b="1"/>
              <a:t>字符串查找函数</a:t>
            </a:r>
            <a:r>
              <a:rPr lang="en-US" altLang="zh-CN" sz="2000" b="1"/>
              <a:t>——</a:t>
            </a:r>
            <a:r>
              <a:rPr lang="en-US" altLang="zh-CN" sz="2000" b="1">
                <a:sym typeface="+mn-ea"/>
              </a:rPr>
              <a:t>strstr</a:t>
            </a:r>
            <a:r>
              <a:rPr lang="en-US" altLang="zh-CN" sz="2000" b="1"/>
              <a:t>函数		strstr(字符串1，字符串2);</a:t>
            </a:r>
            <a:endParaRPr lang="en-US" altLang="zh-CN" sz="2000" b="1"/>
          </a:p>
          <a:p>
            <a:endParaRPr lang="en-US" altLang="zh-CN" sz="2000" b="1"/>
          </a:p>
          <a:p>
            <a:endParaRPr lang="en-US" altLang="zh-CN" sz="2000" b="1"/>
          </a:p>
          <a:p>
            <a:endParaRPr lang="en-US" altLang="zh-CN" sz="20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3930" y="1988820"/>
            <a:ext cx="4817110" cy="490664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补充：NULL，0，'\0'，“0”，"\0"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44675"/>
            <a:ext cx="10516235" cy="4351655"/>
          </a:xfrm>
        </p:spPr>
        <p:txBody>
          <a:bodyPr/>
          <a:p>
            <a:r>
              <a:rPr lang="en-US" altLang="zh-CN" sz="2400"/>
              <a:t>NULL</a:t>
            </a:r>
            <a:r>
              <a:rPr lang="zh-CN" altLang="en-US" sz="2400"/>
              <a:t>：指针类型的</a:t>
            </a:r>
            <a:r>
              <a:rPr lang="en-US" altLang="zh-CN" sz="2400"/>
              <a:t>0</a:t>
            </a:r>
            <a:r>
              <a:rPr lang="zh-CN" altLang="en-US" sz="2400"/>
              <a:t>，代表空指针</a:t>
            </a:r>
            <a:r>
              <a:rPr lang="en-US" altLang="zh-CN" sz="2400"/>
              <a:t>(C++ nullptr)</a:t>
            </a:r>
            <a:r>
              <a:rPr lang="zh-CN" altLang="en-US" sz="2400"/>
              <a:t>，</a:t>
            </a:r>
            <a:r>
              <a:rPr lang="zh-CN" altLang="en-US" sz="2400">
                <a:solidFill>
                  <a:srgbClr val="0070C0"/>
                </a:solidFill>
              </a:rPr>
              <a:t>#define NULL (void*)0</a:t>
            </a:r>
            <a:endParaRPr lang="zh-CN" altLang="en-US" sz="2400"/>
          </a:p>
          <a:p>
            <a:r>
              <a:rPr lang="en-US" altLang="zh-CN" sz="2400"/>
              <a:t>0</a:t>
            </a:r>
            <a:r>
              <a:rPr lang="zh-CN" altLang="en-US" sz="2400"/>
              <a:t>：一个</a:t>
            </a:r>
            <a:r>
              <a:rPr lang="zh-CN" altLang="en-US" sz="2400"/>
              <a:t>数，int a = 0;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'\0'：实际上就是0，只不过它表示的是字符。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“0”：用双引号包裹的0是字符串，我们看不到的是它结尾还有一个’\0‘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"\0"：这也是字符串，只不过是两个空字符。使用strlen计算字符串长度为0。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字符串</a:t>
            </a:r>
            <a:r>
              <a:rPr lang="zh-CN" altLang="en-US"/>
              <a:t>实例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5280" y="1340485"/>
            <a:ext cx="7858760" cy="543052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493010"/>
            <a:ext cx="10515600" cy="2641600"/>
          </a:xfrm>
        </p:spPr>
        <p:txBody>
          <a:bodyPr rtlCol="0"/>
          <a:lstStyle/>
          <a:p>
            <a:pPr algn="ctr" rtl="0"/>
            <a:r>
              <a:rPr lang="zh-CN" altLang="en-US" dirty="0">
                <a:solidFill>
                  <a:srgbClr val="FF0000"/>
                </a:solidFill>
              </a:rPr>
              <a:t>感谢观看</a:t>
            </a:r>
            <a:br>
              <a:rPr lang="zh-CN" altLang="en-US" dirty="0">
                <a:solidFill>
                  <a:srgbClr val="FF0000"/>
                </a:solidFill>
              </a:rPr>
            </a:br>
            <a:r>
              <a:rPr lang="zh-CN" altLang="en-US" dirty="0">
                <a:solidFill>
                  <a:srgbClr val="FF0000"/>
                </a:solidFill>
              </a:rPr>
              <a:t>祝各位学弟学妹大学生活</a:t>
            </a:r>
            <a:r>
              <a:rPr lang="zh-CN" altLang="en-US" dirty="0">
                <a:solidFill>
                  <a:srgbClr val="FF0000"/>
                </a:solidFill>
              </a:rPr>
              <a:t>愉快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9445625" y="3213100"/>
            <a:ext cx="1908175" cy="18929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一维数组的</a:t>
            </a:r>
            <a:r>
              <a:rPr lang="zh-CN" altLang="en-US"/>
              <a:t>声明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04520" y="1562100"/>
            <a:ext cx="11174095" cy="5138420"/>
          </a:xfrm>
        </p:spPr>
        <p:txBody>
          <a:bodyPr>
            <a:normAutofit/>
          </a:bodyPr>
          <a:p>
            <a:pPr marL="0" lvl="1" algn="l" eaLnBrk="1" hangingPunct="1">
              <a:lnSpc>
                <a:spcPct val="130000"/>
              </a:lnSpc>
              <a:buClrTx/>
              <a:buSzTx/>
              <a:buNone/>
            </a:pPr>
            <a:r>
              <a:rPr lang="zh-CN" altLang="en-US" sz="2400" b="1">
                <a:sym typeface="+mn-ea"/>
              </a:rPr>
              <a:t>数组的空间在编译阶段分配</a:t>
            </a:r>
            <a:endParaRPr lang="zh-CN" altLang="en-US" sz="2400" b="1">
              <a:sym typeface="+mn-ea"/>
            </a:endParaRPr>
          </a:p>
          <a:p>
            <a:pPr marL="0" lvl="1" algn="l" eaLnBrk="1" hangingPunct="1">
              <a:lnSpc>
                <a:spcPct val="130000"/>
              </a:lnSpc>
              <a:buClrTx/>
              <a:buSzTx/>
              <a:buNone/>
            </a:pPr>
            <a:r>
              <a:rPr lang="zh-CN" altLang="en-US" sz="2400" b="1">
                <a:sym typeface="+mn-ea"/>
              </a:rPr>
              <a:t>数组占用空间大小的计算</a:t>
            </a:r>
            <a:r>
              <a:rPr lang="en-US" altLang="zh-CN" sz="2400" b="1">
                <a:sym typeface="+mn-ea"/>
              </a:rPr>
              <a:t>	</a:t>
            </a:r>
            <a:r>
              <a:rPr lang="zh-CN" altLang="en-US" sz="2400" b="1">
                <a:sym typeface="+mn-ea"/>
              </a:rPr>
              <a:t>sizeof运算符  </a:t>
            </a:r>
            <a:endParaRPr lang="zh-CN" altLang="en-US" sz="2400" b="1"/>
          </a:p>
          <a:p>
            <a:pPr marL="0" lvl="1" algn="l" eaLnBrk="1" hangingPunct="1">
              <a:lnSpc>
                <a:spcPct val="130000"/>
              </a:lnSpc>
              <a:buClrTx/>
              <a:buSzTx/>
              <a:buNone/>
            </a:pPr>
            <a:r>
              <a:rPr lang="zh-CN" altLang="en-US" sz="2400" b="1">
                <a:sym typeface="+mn-ea"/>
              </a:rPr>
              <a:t>数组总字节数=sizeof(类型)*数组长度</a:t>
            </a:r>
            <a:endParaRPr lang="zh-CN" altLang="en-US" sz="2400" b="1"/>
          </a:p>
          <a:p>
            <a:endParaRPr lang="zh-CN" altLang="en-US" sz="1800" b="1"/>
          </a:p>
          <a:p>
            <a:r>
              <a:rPr lang="zh-CN" altLang="en-US" sz="1800" b="1"/>
              <a:t>例如</a:t>
            </a:r>
            <a:r>
              <a:rPr lang="en-US" altLang="zh-CN" sz="1800" b="1"/>
              <a:t>:</a:t>
            </a:r>
            <a:endParaRPr lang="en-US" altLang="zh-CN" sz="1800" b="1"/>
          </a:p>
        </p:txBody>
      </p:sp>
      <p:grpSp>
        <p:nvGrpSpPr>
          <p:cNvPr id="16392" name="Group 27"/>
          <p:cNvGrpSpPr/>
          <p:nvPr/>
        </p:nvGrpSpPr>
        <p:grpSpPr>
          <a:xfrm>
            <a:off x="9531668" y="2070100"/>
            <a:ext cx="1533525" cy="4024313"/>
            <a:chOff x="3139" y="1077"/>
            <a:chExt cx="966" cy="2535"/>
          </a:xfrm>
        </p:grpSpPr>
        <p:sp>
          <p:nvSpPr>
            <p:cNvPr id="16394" name="Line 28"/>
            <p:cNvSpPr/>
            <p:nvPr/>
          </p:nvSpPr>
          <p:spPr>
            <a:xfrm>
              <a:off x="3525" y="1336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395" name="AutoShape 29"/>
            <p:cNvSpPr/>
            <p:nvPr/>
          </p:nvSpPr>
          <p:spPr>
            <a:xfrm>
              <a:off x="3525" y="1077"/>
              <a:ext cx="580" cy="2247"/>
            </a:xfrm>
            <a:prstGeom prst="wave">
              <a:avLst>
                <a:gd name="adj1" fmla="val 2611"/>
                <a:gd name="adj2" fmla="val 0"/>
              </a:avLst>
            </a:prstGeom>
            <a:solidFill>
              <a:srgbClr val="CCEC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396" name="Line 30"/>
            <p:cNvSpPr/>
            <p:nvPr/>
          </p:nvSpPr>
          <p:spPr>
            <a:xfrm>
              <a:off x="3525" y="1509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397" name="Line 31"/>
            <p:cNvSpPr/>
            <p:nvPr/>
          </p:nvSpPr>
          <p:spPr>
            <a:xfrm>
              <a:off x="3525" y="1855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398" name="Line 32"/>
            <p:cNvSpPr/>
            <p:nvPr/>
          </p:nvSpPr>
          <p:spPr>
            <a:xfrm>
              <a:off x="3525" y="1682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399" name="Line 33"/>
            <p:cNvSpPr/>
            <p:nvPr/>
          </p:nvSpPr>
          <p:spPr>
            <a:xfrm>
              <a:off x="3525" y="2028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00" name="Line 34"/>
            <p:cNvSpPr/>
            <p:nvPr/>
          </p:nvSpPr>
          <p:spPr>
            <a:xfrm>
              <a:off x="3525" y="2201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01" name="Line 35"/>
            <p:cNvSpPr/>
            <p:nvPr/>
          </p:nvSpPr>
          <p:spPr>
            <a:xfrm>
              <a:off x="3525" y="2546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02" name="Line 36"/>
            <p:cNvSpPr/>
            <p:nvPr/>
          </p:nvSpPr>
          <p:spPr>
            <a:xfrm>
              <a:off x="3525" y="2719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03" name="Line 37"/>
            <p:cNvSpPr/>
            <p:nvPr/>
          </p:nvSpPr>
          <p:spPr>
            <a:xfrm>
              <a:off x="3525" y="2892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04" name="Line 38"/>
            <p:cNvSpPr/>
            <p:nvPr/>
          </p:nvSpPr>
          <p:spPr>
            <a:xfrm>
              <a:off x="3525" y="1423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6405" name="Line 39"/>
            <p:cNvSpPr/>
            <p:nvPr/>
          </p:nvSpPr>
          <p:spPr>
            <a:xfrm>
              <a:off x="3525" y="1769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6406" name="Line 40"/>
            <p:cNvSpPr/>
            <p:nvPr/>
          </p:nvSpPr>
          <p:spPr>
            <a:xfrm>
              <a:off x="3525" y="1596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6407" name="Line 41"/>
            <p:cNvSpPr/>
            <p:nvPr/>
          </p:nvSpPr>
          <p:spPr>
            <a:xfrm>
              <a:off x="3525" y="1941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6408" name="Line 42"/>
            <p:cNvSpPr/>
            <p:nvPr/>
          </p:nvSpPr>
          <p:spPr>
            <a:xfrm>
              <a:off x="3525" y="2114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6409" name="Line 43"/>
            <p:cNvSpPr/>
            <p:nvPr/>
          </p:nvSpPr>
          <p:spPr>
            <a:xfrm>
              <a:off x="3525" y="2287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6410" name="Line 44"/>
            <p:cNvSpPr/>
            <p:nvPr/>
          </p:nvSpPr>
          <p:spPr>
            <a:xfrm>
              <a:off x="3525" y="2632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6411" name="Line 45"/>
            <p:cNvSpPr/>
            <p:nvPr/>
          </p:nvSpPr>
          <p:spPr>
            <a:xfrm>
              <a:off x="3525" y="2805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6412" name="Line 46"/>
            <p:cNvSpPr/>
            <p:nvPr/>
          </p:nvSpPr>
          <p:spPr>
            <a:xfrm>
              <a:off x="3525" y="2978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6413" name="Line 47"/>
            <p:cNvSpPr/>
            <p:nvPr/>
          </p:nvSpPr>
          <p:spPr>
            <a:xfrm>
              <a:off x="3525" y="1336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14" name="Line 48"/>
            <p:cNvSpPr/>
            <p:nvPr/>
          </p:nvSpPr>
          <p:spPr>
            <a:xfrm>
              <a:off x="3525" y="3065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15" name="Text Box 49"/>
            <p:cNvSpPr txBox="1"/>
            <p:nvPr/>
          </p:nvSpPr>
          <p:spPr>
            <a:xfrm>
              <a:off x="3139" y="1279"/>
              <a:ext cx="386" cy="190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r">
                <a:lnSpc>
                  <a:spcPct val="11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a[0]</a:t>
              </a:r>
              <a:endParaRPr lang="en-US" altLang="zh-CN" sz="1600" dirty="0">
                <a:latin typeface="Times New Roman" panose="02020603050405020304" pitchFamily="18" charset="0"/>
              </a:endParaRPr>
            </a:p>
            <a:p>
              <a:pPr algn="r">
                <a:lnSpc>
                  <a:spcPct val="130000"/>
                </a:lnSpc>
              </a:pPr>
              <a:endParaRPr lang="en-US" altLang="zh-CN" sz="1600" dirty="0">
                <a:latin typeface="Times New Roman" panose="02020603050405020304" pitchFamily="18" charset="0"/>
              </a:endParaRPr>
            </a:p>
            <a:p>
              <a:pPr algn="r">
                <a:lnSpc>
                  <a:spcPct val="13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a[1]</a:t>
              </a:r>
              <a:endParaRPr lang="en-US" altLang="zh-CN" sz="1600" dirty="0">
                <a:latin typeface="Times New Roman" panose="02020603050405020304" pitchFamily="18" charset="0"/>
              </a:endParaRPr>
            </a:p>
            <a:p>
              <a:pPr algn="r">
                <a:lnSpc>
                  <a:spcPct val="130000"/>
                </a:lnSpc>
              </a:pPr>
              <a:endParaRPr lang="en-US" altLang="zh-CN" sz="1600" dirty="0">
                <a:latin typeface="Times New Roman" panose="02020603050405020304" pitchFamily="18" charset="0"/>
              </a:endParaRPr>
            </a:p>
            <a:p>
              <a:pPr algn="r">
                <a:lnSpc>
                  <a:spcPct val="13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a[2]</a:t>
              </a:r>
              <a:endParaRPr lang="en-US" altLang="zh-CN" sz="1600" dirty="0">
                <a:latin typeface="Times New Roman" panose="02020603050405020304" pitchFamily="18" charset="0"/>
              </a:endParaRPr>
            </a:p>
            <a:p>
              <a:pPr algn="r">
                <a:lnSpc>
                  <a:spcPct val="13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…</a:t>
              </a:r>
              <a:endParaRPr lang="en-US" altLang="zh-CN" sz="1600" dirty="0">
                <a:latin typeface="Times New Roman" panose="02020603050405020304" pitchFamily="18" charset="0"/>
              </a:endParaRPr>
            </a:p>
            <a:p>
              <a:pPr algn="r">
                <a:lnSpc>
                  <a:spcPct val="13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a[6]</a:t>
              </a:r>
              <a:endParaRPr lang="en-US" altLang="zh-CN" sz="1600" dirty="0">
                <a:latin typeface="Times New Roman" panose="02020603050405020304" pitchFamily="18" charset="0"/>
              </a:endParaRPr>
            </a:p>
            <a:p>
              <a:pPr algn="r">
                <a:lnSpc>
                  <a:spcPct val="130000"/>
                </a:lnSpc>
              </a:pPr>
              <a:endParaRPr lang="en-US" altLang="zh-CN" sz="1600" dirty="0">
                <a:latin typeface="Times New Roman" panose="02020603050405020304" pitchFamily="18" charset="0"/>
              </a:endParaRPr>
            </a:p>
            <a:p>
              <a:pPr algn="r">
                <a:lnSpc>
                  <a:spcPct val="13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a[7]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16416" name="Text Box 50"/>
            <p:cNvSpPr txBox="1"/>
            <p:nvPr/>
          </p:nvSpPr>
          <p:spPr>
            <a:xfrm>
              <a:off x="3525" y="3353"/>
              <a:ext cx="580" cy="25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ctr"/>
              <a:r>
                <a:rPr lang="zh-CN" altLang="en-US" sz="1600" dirty="0">
                  <a:latin typeface="Times New Roman" panose="02020603050405020304" pitchFamily="18" charset="0"/>
                </a:rPr>
                <a:t>数组</a:t>
              </a:r>
              <a:r>
                <a:rPr lang="en-US" altLang="zh-CN" sz="1600" dirty="0">
                  <a:latin typeface="Times New Roman" panose="02020603050405020304" pitchFamily="18" charset="0"/>
                </a:rPr>
                <a:t>a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16417" name="Rectangle 51"/>
            <p:cNvSpPr/>
            <p:nvPr/>
          </p:nvSpPr>
          <p:spPr>
            <a:xfrm>
              <a:off x="3515" y="1343"/>
              <a:ext cx="590" cy="363"/>
            </a:xfrm>
            <a:prstGeom prst="rect">
              <a:avLst/>
            </a:prstGeom>
            <a:solidFill>
              <a:srgbClr val="FFFF00">
                <a:alpha val="43921"/>
              </a:srgb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1272" name="Rectangle 6"/>
          <p:cNvSpPr/>
          <p:nvPr/>
        </p:nvSpPr>
        <p:spPr>
          <a:xfrm>
            <a:off x="1343343" y="4149090"/>
            <a:ext cx="4572000" cy="953135"/>
          </a:xfrm>
          <a:prstGeom prst="rect">
            <a:avLst/>
          </a:prstGeom>
          <a:noFill/>
          <a:ln w="9525" cap="flat" cmpd="sng">
            <a:solidFill>
              <a:srgbClr val="0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1"/>
            <a:r>
              <a:rPr lang="en-US" altLang="zh-CN" sz="2800" dirty="0">
                <a:latin typeface="Times New Roman" panose="02020603050405020304" pitchFamily="18" charset="0"/>
              </a:rPr>
              <a:t>int a[7];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</a:rPr>
              <a:t>sizeof(a)=sizeof(int)*7;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一维数组的结构和</a:t>
            </a:r>
            <a:r>
              <a:rPr lang="zh-CN" altLang="en-US"/>
              <a:t>引用</a:t>
            </a:r>
            <a:endParaRPr lang="zh-CN" altLang="en-US"/>
          </a:p>
        </p:txBody>
      </p:sp>
      <p:graphicFrame>
        <p:nvGraphicFramePr>
          <p:cNvPr id="8" name="Group 40"/>
          <p:cNvGraphicFramePr>
            <a:graphicFrameLocks noGrp="1"/>
          </p:cNvGraphicFramePr>
          <p:nvPr/>
        </p:nvGraphicFramePr>
        <p:xfrm>
          <a:off x="6455728" y="1556385"/>
          <a:ext cx="5480050" cy="576580"/>
        </p:xfrm>
        <a:graphic>
          <a:graphicData uri="http://schemas.openxmlformats.org/drawingml/2006/table">
            <a:tbl>
              <a:tblPr/>
              <a:tblGrid>
                <a:gridCol w="782637"/>
                <a:gridCol w="782638"/>
                <a:gridCol w="782637"/>
                <a:gridCol w="782638"/>
                <a:gridCol w="782637"/>
                <a:gridCol w="782638"/>
                <a:gridCol w="784225"/>
              </a:tblGrid>
              <a:tr h="57658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a[0]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a[1]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a[2]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a[3]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a[4]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a[5]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a[6]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6456045" y="1538605"/>
            <a:ext cx="791845" cy="60642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144250" y="1526540"/>
            <a:ext cx="791845" cy="60642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6852285" y="2164715"/>
            <a:ext cx="0" cy="54546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960235" y="2197100"/>
            <a:ext cx="40011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数组下标从</a:t>
            </a:r>
            <a:r>
              <a:rPr lang="en-US" altLang="zh-CN" sz="2800">
                <a:solidFill>
                  <a:srgbClr val="FF0000"/>
                </a:solidFill>
              </a:rPr>
              <a:t>0</a:t>
            </a:r>
            <a:r>
              <a:rPr lang="zh-CN" altLang="en-US" sz="2800">
                <a:solidFill>
                  <a:srgbClr val="FF0000"/>
                </a:solidFill>
              </a:rPr>
              <a:t>开始！！！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35915" y="1526540"/>
            <a:ext cx="5851525" cy="5121910"/>
          </a:xfrm>
        </p:spPr>
        <p:txBody>
          <a:bodyPr>
            <a:normAutofit/>
          </a:bodyPr>
          <a:p>
            <a:r>
              <a:rPr lang="zh-CN" altLang="en-US" sz="2400" b="1">
                <a:sym typeface="+mn-ea"/>
              </a:rPr>
              <a:t>引用数组元素的</a:t>
            </a:r>
            <a:r>
              <a:rPr lang="zh-CN" altLang="en-US" sz="2400" b="1">
                <a:sym typeface="+mn-ea"/>
              </a:rPr>
              <a:t>一般格式</a:t>
            </a:r>
            <a:endParaRPr lang="zh-CN" altLang="en-US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	</a:t>
            </a:r>
            <a:r>
              <a:rPr lang="zh-CN" altLang="en-US" sz="2400" b="1">
                <a:sym typeface="+mn-ea"/>
              </a:rPr>
              <a:t>数组名</a:t>
            </a:r>
            <a:r>
              <a:rPr lang="en-US" altLang="zh-CN" sz="2400" b="1">
                <a:sym typeface="+mn-ea"/>
              </a:rPr>
              <a:t>[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下标</a:t>
            </a:r>
            <a:r>
              <a:rPr lang="en-US" altLang="zh-CN" sz="2400" b="1">
                <a:sym typeface="+mn-ea"/>
              </a:rPr>
              <a:t>]	(</a:t>
            </a:r>
            <a:r>
              <a:rPr lang="zh-CN" altLang="en-US" sz="2400" b="1">
                <a:sym typeface="+mn-ea"/>
              </a:rPr>
              <a:t>相当于一个变量）</a:t>
            </a:r>
            <a:endParaRPr lang="en-US" altLang="zh-CN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例如：</a:t>
            </a:r>
            <a:endParaRPr lang="zh-CN" altLang="en-US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	</a:t>
            </a:r>
            <a:r>
              <a:rPr lang="en-US" altLang="zh-CN" sz="2400" b="1">
                <a:sym typeface="+mn-ea"/>
              </a:rPr>
              <a:t>a[0]=1;</a:t>
            </a:r>
            <a:endParaRPr lang="en-US" altLang="zh-CN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	b=a[0];</a:t>
            </a:r>
            <a:endParaRPr lang="en-US" altLang="zh-CN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	...</a:t>
            </a:r>
            <a:endParaRPr lang="en-US" altLang="zh-CN" sz="2400" b="1">
              <a:sym typeface="+mn-ea"/>
            </a:endParaRPr>
          </a:p>
          <a:p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※</a:t>
            </a:r>
            <a:r>
              <a:rPr lang="zh-CN" altLang="en-US" sz="2000" b="1">
                <a:solidFill>
                  <a:schemeClr val="tx1"/>
                </a:solidFill>
                <a:sym typeface="+mn-ea"/>
              </a:rPr>
              <a:t>其中对于一个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n</a:t>
            </a:r>
            <a:r>
              <a:rPr lang="zh-CN" altLang="en-US" sz="2000" b="1">
                <a:solidFill>
                  <a:schemeClr val="tx1"/>
                </a:solidFill>
                <a:sym typeface="+mn-ea"/>
              </a:rPr>
              <a:t>个元素组成的数组，下标范围是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0~n-1</a:t>
            </a:r>
            <a:endParaRPr lang="zh-CN" altLang="en-US" sz="2000" b="1">
              <a:solidFill>
                <a:srgbClr val="FF0000"/>
              </a:solidFill>
              <a:sym typeface="+mn-ea"/>
            </a:endParaRPr>
          </a:p>
          <a:p>
            <a:endParaRPr lang="zh-CN" altLang="en-US" sz="2000" b="1">
              <a:solidFill>
                <a:srgbClr val="FF0000"/>
              </a:solidFill>
              <a:sym typeface="+mn-ea"/>
            </a:endParaRPr>
          </a:p>
        </p:txBody>
      </p:sp>
      <p:grpSp>
        <p:nvGrpSpPr>
          <p:cNvPr id="16392" name="Group 27"/>
          <p:cNvGrpSpPr/>
          <p:nvPr/>
        </p:nvGrpSpPr>
        <p:grpSpPr>
          <a:xfrm>
            <a:off x="7715568" y="2783205"/>
            <a:ext cx="1533525" cy="4024313"/>
            <a:chOff x="3139" y="1077"/>
            <a:chExt cx="966" cy="2535"/>
          </a:xfrm>
        </p:grpSpPr>
        <p:sp>
          <p:nvSpPr>
            <p:cNvPr id="16394" name="Line 28"/>
            <p:cNvSpPr/>
            <p:nvPr/>
          </p:nvSpPr>
          <p:spPr>
            <a:xfrm>
              <a:off x="3525" y="1336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395" name="AutoShape 29"/>
            <p:cNvSpPr/>
            <p:nvPr/>
          </p:nvSpPr>
          <p:spPr>
            <a:xfrm>
              <a:off x="3525" y="1077"/>
              <a:ext cx="580" cy="2247"/>
            </a:xfrm>
            <a:prstGeom prst="wave">
              <a:avLst>
                <a:gd name="adj1" fmla="val 2611"/>
                <a:gd name="adj2" fmla="val 0"/>
              </a:avLst>
            </a:prstGeom>
            <a:solidFill>
              <a:srgbClr val="CCEC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396" name="Line 30"/>
            <p:cNvSpPr/>
            <p:nvPr/>
          </p:nvSpPr>
          <p:spPr>
            <a:xfrm>
              <a:off x="3525" y="1509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397" name="Line 31"/>
            <p:cNvSpPr/>
            <p:nvPr/>
          </p:nvSpPr>
          <p:spPr>
            <a:xfrm>
              <a:off x="3525" y="1855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398" name="Line 32"/>
            <p:cNvSpPr/>
            <p:nvPr/>
          </p:nvSpPr>
          <p:spPr>
            <a:xfrm>
              <a:off x="3525" y="1682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399" name="Line 33"/>
            <p:cNvSpPr/>
            <p:nvPr/>
          </p:nvSpPr>
          <p:spPr>
            <a:xfrm>
              <a:off x="3525" y="2028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00" name="Line 34"/>
            <p:cNvSpPr/>
            <p:nvPr/>
          </p:nvSpPr>
          <p:spPr>
            <a:xfrm>
              <a:off x="3525" y="2201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01" name="Line 35"/>
            <p:cNvSpPr/>
            <p:nvPr/>
          </p:nvSpPr>
          <p:spPr>
            <a:xfrm>
              <a:off x="3525" y="2546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02" name="Line 36"/>
            <p:cNvSpPr/>
            <p:nvPr/>
          </p:nvSpPr>
          <p:spPr>
            <a:xfrm>
              <a:off x="3525" y="2719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03" name="Line 37"/>
            <p:cNvSpPr/>
            <p:nvPr/>
          </p:nvSpPr>
          <p:spPr>
            <a:xfrm>
              <a:off x="3525" y="2892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04" name="Line 38"/>
            <p:cNvSpPr/>
            <p:nvPr/>
          </p:nvSpPr>
          <p:spPr>
            <a:xfrm>
              <a:off x="3525" y="1423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6405" name="Line 39"/>
            <p:cNvSpPr/>
            <p:nvPr/>
          </p:nvSpPr>
          <p:spPr>
            <a:xfrm>
              <a:off x="3525" y="1769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6406" name="Line 40"/>
            <p:cNvSpPr/>
            <p:nvPr/>
          </p:nvSpPr>
          <p:spPr>
            <a:xfrm>
              <a:off x="3525" y="1596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6407" name="Line 41"/>
            <p:cNvSpPr/>
            <p:nvPr/>
          </p:nvSpPr>
          <p:spPr>
            <a:xfrm>
              <a:off x="3525" y="1941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6408" name="Line 42"/>
            <p:cNvSpPr/>
            <p:nvPr/>
          </p:nvSpPr>
          <p:spPr>
            <a:xfrm>
              <a:off x="3525" y="2114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6409" name="Line 43"/>
            <p:cNvSpPr/>
            <p:nvPr/>
          </p:nvSpPr>
          <p:spPr>
            <a:xfrm>
              <a:off x="3525" y="2287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6410" name="Line 44"/>
            <p:cNvSpPr/>
            <p:nvPr/>
          </p:nvSpPr>
          <p:spPr>
            <a:xfrm>
              <a:off x="3525" y="2632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6411" name="Line 45"/>
            <p:cNvSpPr/>
            <p:nvPr/>
          </p:nvSpPr>
          <p:spPr>
            <a:xfrm>
              <a:off x="3525" y="2805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6412" name="Line 46"/>
            <p:cNvSpPr/>
            <p:nvPr/>
          </p:nvSpPr>
          <p:spPr>
            <a:xfrm>
              <a:off x="3525" y="2978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6413" name="Line 47"/>
            <p:cNvSpPr/>
            <p:nvPr/>
          </p:nvSpPr>
          <p:spPr>
            <a:xfrm>
              <a:off x="3525" y="1336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14" name="Line 48"/>
            <p:cNvSpPr/>
            <p:nvPr/>
          </p:nvSpPr>
          <p:spPr>
            <a:xfrm>
              <a:off x="3525" y="3065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15" name="Text Box 49"/>
            <p:cNvSpPr txBox="1"/>
            <p:nvPr/>
          </p:nvSpPr>
          <p:spPr>
            <a:xfrm>
              <a:off x="3139" y="1279"/>
              <a:ext cx="386" cy="190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r">
                <a:lnSpc>
                  <a:spcPct val="11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a[0]</a:t>
              </a:r>
              <a:endParaRPr lang="en-US" altLang="zh-CN" sz="1600" dirty="0">
                <a:latin typeface="Times New Roman" panose="02020603050405020304" pitchFamily="18" charset="0"/>
              </a:endParaRPr>
            </a:p>
            <a:p>
              <a:pPr algn="r">
                <a:lnSpc>
                  <a:spcPct val="130000"/>
                </a:lnSpc>
              </a:pPr>
              <a:endParaRPr lang="en-US" altLang="zh-CN" sz="1600" dirty="0">
                <a:latin typeface="Times New Roman" panose="02020603050405020304" pitchFamily="18" charset="0"/>
              </a:endParaRPr>
            </a:p>
            <a:p>
              <a:pPr algn="r">
                <a:lnSpc>
                  <a:spcPct val="13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a[1]</a:t>
              </a:r>
              <a:endParaRPr lang="en-US" altLang="zh-CN" sz="1600" dirty="0">
                <a:latin typeface="Times New Roman" panose="02020603050405020304" pitchFamily="18" charset="0"/>
              </a:endParaRPr>
            </a:p>
            <a:p>
              <a:pPr algn="r">
                <a:lnSpc>
                  <a:spcPct val="130000"/>
                </a:lnSpc>
              </a:pPr>
              <a:endParaRPr lang="en-US" altLang="zh-CN" sz="1600" dirty="0">
                <a:latin typeface="Times New Roman" panose="02020603050405020304" pitchFamily="18" charset="0"/>
              </a:endParaRPr>
            </a:p>
            <a:p>
              <a:pPr algn="r">
                <a:lnSpc>
                  <a:spcPct val="13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a[2]</a:t>
              </a:r>
              <a:endParaRPr lang="en-US" altLang="zh-CN" sz="1600" dirty="0">
                <a:latin typeface="Times New Roman" panose="02020603050405020304" pitchFamily="18" charset="0"/>
              </a:endParaRPr>
            </a:p>
            <a:p>
              <a:pPr algn="r">
                <a:lnSpc>
                  <a:spcPct val="13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…</a:t>
              </a:r>
              <a:endParaRPr lang="en-US" altLang="zh-CN" sz="1600" dirty="0">
                <a:latin typeface="Times New Roman" panose="02020603050405020304" pitchFamily="18" charset="0"/>
              </a:endParaRPr>
            </a:p>
            <a:p>
              <a:pPr algn="r">
                <a:lnSpc>
                  <a:spcPct val="13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a[6]</a:t>
              </a:r>
              <a:endParaRPr lang="en-US" altLang="zh-CN" sz="1600" dirty="0">
                <a:latin typeface="Times New Roman" panose="02020603050405020304" pitchFamily="18" charset="0"/>
              </a:endParaRPr>
            </a:p>
            <a:p>
              <a:pPr algn="r">
                <a:lnSpc>
                  <a:spcPct val="130000"/>
                </a:lnSpc>
              </a:pPr>
              <a:endParaRPr lang="en-US" altLang="zh-CN" sz="1600" dirty="0">
                <a:latin typeface="Times New Roman" panose="02020603050405020304" pitchFamily="18" charset="0"/>
              </a:endParaRPr>
            </a:p>
            <a:p>
              <a:pPr algn="r">
                <a:lnSpc>
                  <a:spcPct val="13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a[7]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16416" name="Text Box 50"/>
            <p:cNvSpPr txBox="1"/>
            <p:nvPr/>
          </p:nvSpPr>
          <p:spPr>
            <a:xfrm>
              <a:off x="3525" y="3353"/>
              <a:ext cx="580" cy="25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ctr"/>
              <a:r>
                <a:rPr lang="zh-CN" altLang="en-US" sz="1600" dirty="0">
                  <a:latin typeface="Times New Roman" panose="02020603050405020304" pitchFamily="18" charset="0"/>
                </a:rPr>
                <a:t>数组</a:t>
              </a:r>
              <a:r>
                <a:rPr lang="en-US" altLang="zh-CN" sz="1600" dirty="0">
                  <a:latin typeface="Times New Roman" panose="02020603050405020304" pitchFamily="18" charset="0"/>
                </a:rPr>
                <a:t>a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16417" name="Rectangle 51"/>
            <p:cNvSpPr/>
            <p:nvPr/>
          </p:nvSpPr>
          <p:spPr>
            <a:xfrm>
              <a:off x="3515" y="1343"/>
              <a:ext cx="590" cy="363"/>
            </a:xfrm>
            <a:prstGeom prst="rect">
              <a:avLst/>
            </a:prstGeom>
            <a:solidFill>
              <a:srgbClr val="FFFF00">
                <a:alpha val="43921"/>
              </a:srgb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一维数组的结构和</a:t>
            </a:r>
            <a:r>
              <a:rPr lang="zh-CN" altLang="en-US"/>
              <a:t>引用</a:t>
            </a:r>
            <a:endParaRPr lang="zh-CN" altLang="en-US"/>
          </a:p>
        </p:txBody>
      </p:sp>
      <p:graphicFrame>
        <p:nvGraphicFramePr>
          <p:cNvPr id="8" name="Group 40"/>
          <p:cNvGraphicFramePr>
            <a:graphicFrameLocks noGrp="1"/>
          </p:cNvGraphicFramePr>
          <p:nvPr/>
        </p:nvGraphicFramePr>
        <p:xfrm>
          <a:off x="6455728" y="1556385"/>
          <a:ext cx="5480050" cy="576580"/>
        </p:xfrm>
        <a:graphic>
          <a:graphicData uri="http://schemas.openxmlformats.org/drawingml/2006/table">
            <a:tbl>
              <a:tblPr/>
              <a:tblGrid>
                <a:gridCol w="782637"/>
                <a:gridCol w="782638"/>
                <a:gridCol w="782637"/>
                <a:gridCol w="782638"/>
                <a:gridCol w="782637"/>
                <a:gridCol w="782638"/>
                <a:gridCol w="784225"/>
              </a:tblGrid>
              <a:tr h="57658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a[0]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a[1]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a[2]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a[3]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a[4]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a[5]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a[6]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6456045" y="1538605"/>
            <a:ext cx="791845" cy="60642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144250" y="1526540"/>
            <a:ext cx="791845" cy="60642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6852285" y="2164715"/>
            <a:ext cx="0" cy="54546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960235" y="2197100"/>
            <a:ext cx="40011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数组下标从</a:t>
            </a:r>
            <a:r>
              <a:rPr lang="en-US" altLang="zh-CN" sz="2800">
                <a:solidFill>
                  <a:srgbClr val="FF0000"/>
                </a:solidFill>
              </a:rPr>
              <a:t>0</a:t>
            </a:r>
            <a:r>
              <a:rPr lang="zh-CN" altLang="en-US" sz="2800">
                <a:solidFill>
                  <a:srgbClr val="FF0000"/>
                </a:solidFill>
              </a:rPr>
              <a:t>开始！！！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35915" y="1526540"/>
            <a:ext cx="6089650" cy="5121910"/>
          </a:xfrm>
        </p:spPr>
        <p:txBody>
          <a:bodyPr>
            <a:normAutofit lnSpcReduction="20000"/>
          </a:bodyPr>
          <a:p>
            <a:pPr algn="l">
              <a:buClrTx/>
              <a:buSzTx/>
            </a:pPr>
            <a:r>
              <a:rPr lang="zh-CN" altLang="en-US" sz="2400" b="1">
                <a:sym typeface="+mn-ea"/>
              </a:rPr>
              <a:t>引用数组元素要点：int a[N]</a:t>
            </a:r>
            <a:endParaRPr lang="zh-CN" altLang="en-US" sz="2400" b="1">
              <a:sym typeface="+mn-ea"/>
            </a:endParaRPr>
          </a:p>
          <a:p>
            <a:pPr algn="l">
              <a:buClrTx/>
              <a:buSzTx/>
            </a:pPr>
            <a:r>
              <a:rPr lang="en-US" altLang="zh-CN" sz="2400" b="1">
                <a:sym typeface="+mn-ea"/>
              </a:rPr>
              <a:t>1.</a:t>
            </a:r>
            <a:r>
              <a:rPr lang="zh-CN" altLang="en-US" sz="2400" b="1">
                <a:sym typeface="+mn-ea"/>
              </a:rPr>
              <a:t>下标从0到N-1，即a[0]、…a[N-1] ;</a:t>
            </a:r>
            <a:endParaRPr lang="zh-CN" altLang="en-US" sz="2400" b="1">
              <a:sym typeface="+mn-ea"/>
            </a:endParaRPr>
          </a:p>
          <a:p>
            <a:pPr algn="l">
              <a:buClrTx/>
              <a:buSzTx/>
            </a:pPr>
            <a:r>
              <a:rPr lang="en-US" altLang="zh-CN" sz="2400" b="1">
                <a:sym typeface="+mn-ea"/>
              </a:rPr>
              <a:t>2.</a:t>
            </a:r>
            <a:r>
              <a:rPr lang="zh-CN" altLang="en-US" sz="2400" b="1">
                <a:sym typeface="+mn-ea"/>
              </a:rPr>
              <a:t>引用数组下标越界时，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编译时不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一定报错</a:t>
            </a:r>
            <a:endParaRPr lang="zh-CN" altLang="en-US" sz="2400" b="1">
              <a:sym typeface="+mn-ea"/>
            </a:endParaRPr>
          </a:p>
          <a:p>
            <a:pPr algn="l">
              <a:buClrTx/>
              <a:buSzTx/>
            </a:pPr>
            <a:r>
              <a:rPr lang="zh-CN" altLang="en-US" sz="2400" b="1">
                <a:sym typeface="+mn-ea"/>
              </a:rPr>
              <a:t>   运行</a:t>
            </a:r>
            <a:r>
              <a:rPr lang="zh-CN" altLang="en-US" sz="2400" b="1">
                <a:sym typeface="+mn-ea"/>
              </a:rPr>
              <a:t>时数组越界访问可能造成严重错误!</a:t>
            </a:r>
            <a:endParaRPr lang="zh-CN" altLang="en-US" sz="2400" b="1">
              <a:sym typeface="+mn-ea"/>
            </a:endParaRPr>
          </a:p>
          <a:p>
            <a:pPr algn="l">
              <a:buClrTx/>
              <a:buSzTx/>
            </a:pPr>
            <a:r>
              <a:rPr lang="en-US" altLang="zh-CN" sz="2400" b="1">
                <a:solidFill>
                  <a:srgbClr val="FF0000"/>
                </a:solidFill>
                <a:sym typeface="+mn-ea"/>
              </a:rPr>
              <a:t>	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（这个地方其实很容易出错） </a:t>
            </a:r>
            <a:endParaRPr lang="zh-CN" altLang="en-US" sz="2400" b="1">
              <a:solidFill>
                <a:srgbClr val="FF0000"/>
              </a:solidFill>
              <a:sym typeface="+mn-ea"/>
            </a:endParaRPr>
          </a:p>
          <a:p>
            <a:pPr algn="l">
              <a:buClrTx/>
              <a:buSzTx/>
            </a:pPr>
            <a:r>
              <a:rPr lang="en-US" altLang="zh-CN" sz="2400" b="1">
                <a:sym typeface="+mn-ea"/>
              </a:rPr>
              <a:t>3.</a:t>
            </a:r>
            <a:r>
              <a:rPr lang="zh-CN" altLang="en-US" sz="2400" b="1">
                <a:sym typeface="+mn-ea"/>
              </a:rPr>
              <a:t>不能一次引用整个数组, 只能单个使用每个数组元素，</a:t>
            </a:r>
            <a:endParaRPr lang="zh-CN" altLang="en-US" sz="2400" b="1">
              <a:sym typeface="+mn-ea"/>
            </a:endParaRPr>
          </a:p>
          <a:p>
            <a:pPr algn="l">
              <a:buClrTx/>
              <a:buSzTx/>
            </a:pPr>
            <a:r>
              <a:rPr lang="en-US" altLang="zh-CN" sz="2400" b="1">
                <a:sym typeface="+mn-ea"/>
              </a:rPr>
              <a:t>4.</a:t>
            </a:r>
            <a:r>
              <a:rPr lang="zh-CN" altLang="en-US" sz="2400" b="1">
                <a:sym typeface="+mn-ea"/>
              </a:rPr>
              <a:t>不能用一个数组直接给另一个数组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整体</a:t>
            </a:r>
            <a:r>
              <a:rPr lang="zh-CN" altLang="en-US" sz="2400" b="1">
                <a:sym typeface="+mn-ea"/>
              </a:rPr>
              <a:t>赋值</a:t>
            </a:r>
            <a:endParaRPr lang="en-US" altLang="zh-CN" sz="2400" b="1">
              <a:sym typeface="+mn-ea"/>
            </a:endParaRPr>
          </a:p>
        </p:txBody>
      </p:sp>
      <p:grpSp>
        <p:nvGrpSpPr>
          <p:cNvPr id="16392" name="Group 27"/>
          <p:cNvGrpSpPr/>
          <p:nvPr/>
        </p:nvGrpSpPr>
        <p:grpSpPr>
          <a:xfrm>
            <a:off x="7715568" y="2783205"/>
            <a:ext cx="1533525" cy="4024313"/>
            <a:chOff x="3139" y="1077"/>
            <a:chExt cx="966" cy="2535"/>
          </a:xfrm>
        </p:grpSpPr>
        <p:sp>
          <p:nvSpPr>
            <p:cNvPr id="16394" name="Line 28"/>
            <p:cNvSpPr/>
            <p:nvPr/>
          </p:nvSpPr>
          <p:spPr>
            <a:xfrm>
              <a:off x="3525" y="1336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395" name="AutoShape 29"/>
            <p:cNvSpPr/>
            <p:nvPr/>
          </p:nvSpPr>
          <p:spPr>
            <a:xfrm>
              <a:off x="3525" y="1077"/>
              <a:ext cx="580" cy="2247"/>
            </a:xfrm>
            <a:prstGeom prst="wave">
              <a:avLst>
                <a:gd name="adj1" fmla="val 2611"/>
                <a:gd name="adj2" fmla="val 0"/>
              </a:avLst>
            </a:prstGeom>
            <a:solidFill>
              <a:srgbClr val="CCEC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396" name="Line 30"/>
            <p:cNvSpPr/>
            <p:nvPr/>
          </p:nvSpPr>
          <p:spPr>
            <a:xfrm>
              <a:off x="3525" y="1509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397" name="Line 31"/>
            <p:cNvSpPr/>
            <p:nvPr/>
          </p:nvSpPr>
          <p:spPr>
            <a:xfrm>
              <a:off x="3525" y="1855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398" name="Line 32"/>
            <p:cNvSpPr/>
            <p:nvPr/>
          </p:nvSpPr>
          <p:spPr>
            <a:xfrm>
              <a:off x="3525" y="1682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399" name="Line 33"/>
            <p:cNvSpPr/>
            <p:nvPr/>
          </p:nvSpPr>
          <p:spPr>
            <a:xfrm>
              <a:off x="3525" y="2028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00" name="Line 34"/>
            <p:cNvSpPr/>
            <p:nvPr/>
          </p:nvSpPr>
          <p:spPr>
            <a:xfrm>
              <a:off x="3525" y="2201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01" name="Line 35"/>
            <p:cNvSpPr/>
            <p:nvPr/>
          </p:nvSpPr>
          <p:spPr>
            <a:xfrm>
              <a:off x="3525" y="2546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02" name="Line 36"/>
            <p:cNvSpPr/>
            <p:nvPr/>
          </p:nvSpPr>
          <p:spPr>
            <a:xfrm>
              <a:off x="3525" y="2719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03" name="Line 37"/>
            <p:cNvSpPr/>
            <p:nvPr/>
          </p:nvSpPr>
          <p:spPr>
            <a:xfrm>
              <a:off x="3525" y="2892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04" name="Line 38"/>
            <p:cNvSpPr/>
            <p:nvPr/>
          </p:nvSpPr>
          <p:spPr>
            <a:xfrm>
              <a:off x="3525" y="1423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6405" name="Line 39"/>
            <p:cNvSpPr/>
            <p:nvPr/>
          </p:nvSpPr>
          <p:spPr>
            <a:xfrm>
              <a:off x="3525" y="1769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6406" name="Line 40"/>
            <p:cNvSpPr/>
            <p:nvPr/>
          </p:nvSpPr>
          <p:spPr>
            <a:xfrm>
              <a:off x="3525" y="1596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6407" name="Line 41"/>
            <p:cNvSpPr/>
            <p:nvPr/>
          </p:nvSpPr>
          <p:spPr>
            <a:xfrm>
              <a:off x="3525" y="1941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6408" name="Line 42"/>
            <p:cNvSpPr/>
            <p:nvPr/>
          </p:nvSpPr>
          <p:spPr>
            <a:xfrm>
              <a:off x="3525" y="2114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6409" name="Line 43"/>
            <p:cNvSpPr/>
            <p:nvPr/>
          </p:nvSpPr>
          <p:spPr>
            <a:xfrm>
              <a:off x="3525" y="2287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6410" name="Line 44"/>
            <p:cNvSpPr/>
            <p:nvPr/>
          </p:nvSpPr>
          <p:spPr>
            <a:xfrm>
              <a:off x="3525" y="2632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6411" name="Line 45"/>
            <p:cNvSpPr/>
            <p:nvPr/>
          </p:nvSpPr>
          <p:spPr>
            <a:xfrm>
              <a:off x="3525" y="2805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6412" name="Line 46"/>
            <p:cNvSpPr/>
            <p:nvPr/>
          </p:nvSpPr>
          <p:spPr>
            <a:xfrm>
              <a:off x="3525" y="2978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6413" name="Line 47"/>
            <p:cNvSpPr/>
            <p:nvPr/>
          </p:nvSpPr>
          <p:spPr>
            <a:xfrm>
              <a:off x="3525" y="1336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14" name="Line 48"/>
            <p:cNvSpPr/>
            <p:nvPr/>
          </p:nvSpPr>
          <p:spPr>
            <a:xfrm>
              <a:off x="3525" y="3065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15" name="Text Box 49"/>
            <p:cNvSpPr txBox="1"/>
            <p:nvPr/>
          </p:nvSpPr>
          <p:spPr>
            <a:xfrm>
              <a:off x="3139" y="1279"/>
              <a:ext cx="386" cy="190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r">
                <a:lnSpc>
                  <a:spcPct val="11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a[0]</a:t>
              </a:r>
              <a:endParaRPr lang="en-US" altLang="zh-CN" sz="1600" dirty="0">
                <a:latin typeface="Times New Roman" panose="02020603050405020304" pitchFamily="18" charset="0"/>
              </a:endParaRPr>
            </a:p>
            <a:p>
              <a:pPr algn="r">
                <a:lnSpc>
                  <a:spcPct val="130000"/>
                </a:lnSpc>
              </a:pPr>
              <a:endParaRPr lang="en-US" altLang="zh-CN" sz="1600" dirty="0">
                <a:latin typeface="Times New Roman" panose="02020603050405020304" pitchFamily="18" charset="0"/>
              </a:endParaRPr>
            </a:p>
            <a:p>
              <a:pPr algn="r">
                <a:lnSpc>
                  <a:spcPct val="13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a[1]</a:t>
              </a:r>
              <a:endParaRPr lang="en-US" altLang="zh-CN" sz="1600" dirty="0">
                <a:latin typeface="Times New Roman" panose="02020603050405020304" pitchFamily="18" charset="0"/>
              </a:endParaRPr>
            </a:p>
            <a:p>
              <a:pPr algn="r">
                <a:lnSpc>
                  <a:spcPct val="130000"/>
                </a:lnSpc>
              </a:pPr>
              <a:endParaRPr lang="en-US" altLang="zh-CN" sz="1600" dirty="0">
                <a:latin typeface="Times New Roman" panose="02020603050405020304" pitchFamily="18" charset="0"/>
              </a:endParaRPr>
            </a:p>
            <a:p>
              <a:pPr algn="r">
                <a:lnSpc>
                  <a:spcPct val="13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a[2]</a:t>
              </a:r>
              <a:endParaRPr lang="en-US" altLang="zh-CN" sz="1600" dirty="0">
                <a:latin typeface="Times New Roman" panose="02020603050405020304" pitchFamily="18" charset="0"/>
              </a:endParaRPr>
            </a:p>
            <a:p>
              <a:pPr algn="r">
                <a:lnSpc>
                  <a:spcPct val="13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…</a:t>
              </a:r>
              <a:endParaRPr lang="en-US" altLang="zh-CN" sz="1600" dirty="0">
                <a:latin typeface="Times New Roman" panose="02020603050405020304" pitchFamily="18" charset="0"/>
              </a:endParaRPr>
            </a:p>
            <a:p>
              <a:pPr algn="r">
                <a:lnSpc>
                  <a:spcPct val="13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a[6]</a:t>
              </a:r>
              <a:endParaRPr lang="en-US" altLang="zh-CN" sz="1600" dirty="0">
                <a:latin typeface="Times New Roman" panose="02020603050405020304" pitchFamily="18" charset="0"/>
              </a:endParaRPr>
            </a:p>
            <a:p>
              <a:pPr algn="r">
                <a:lnSpc>
                  <a:spcPct val="130000"/>
                </a:lnSpc>
              </a:pPr>
              <a:endParaRPr lang="en-US" altLang="zh-CN" sz="1600" dirty="0">
                <a:latin typeface="Times New Roman" panose="02020603050405020304" pitchFamily="18" charset="0"/>
              </a:endParaRPr>
            </a:p>
            <a:p>
              <a:pPr algn="r">
                <a:lnSpc>
                  <a:spcPct val="13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a[7]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16416" name="Text Box 50"/>
            <p:cNvSpPr txBox="1"/>
            <p:nvPr/>
          </p:nvSpPr>
          <p:spPr>
            <a:xfrm>
              <a:off x="3525" y="3353"/>
              <a:ext cx="580" cy="25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ctr"/>
              <a:r>
                <a:rPr lang="zh-CN" altLang="en-US" sz="1600" dirty="0">
                  <a:latin typeface="Times New Roman" panose="02020603050405020304" pitchFamily="18" charset="0"/>
                </a:rPr>
                <a:t>数组</a:t>
              </a:r>
              <a:r>
                <a:rPr lang="en-US" altLang="zh-CN" sz="1600" dirty="0">
                  <a:latin typeface="Times New Roman" panose="02020603050405020304" pitchFamily="18" charset="0"/>
                </a:rPr>
                <a:t>a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16417" name="Rectangle 51"/>
            <p:cNvSpPr/>
            <p:nvPr/>
          </p:nvSpPr>
          <p:spPr>
            <a:xfrm>
              <a:off x="3515" y="1343"/>
              <a:ext cx="590" cy="363"/>
            </a:xfrm>
            <a:prstGeom prst="rect">
              <a:avLst/>
            </a:prstGeom>
            <a:solidFill>
              <a:srgbClr val="FFFF00">
                <a:alpha val="43921"/>
              </a:srgb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一维数组的结构和引用（涉及到后面的</a:t>
            </a:r>
            <a:r>
              <a:rPr lang="zh-CN" altLang="en-US"/>
              <a:t>知识）</a:t>
            </a:r>
            <a:endParaRPr lang="en-US" altLang="zh-CN"/>
          </a:p>
        </p:txBody>
      </p:sp>
      <p:graphicFrame>
        <p:nvGraphicFramePr>
          <p:cNvPr id="8" name="Group 40"/>
          <p:cNvGraphicFramePr>
            <a:graphicFrameLocks noGrp="1"/>
          </p:cNvGraphicFramePr>
          <p:nvPr/>
        </p:nvGraphicFramePr>
        <p:xfrm>
          <a:off x="6455728" y="1556385"/>
          <a:ext cx="5480050" cy="576580"/>
        </p:xfrm>
        <a:graphic>
          <a:graphicData uri="http://schemas.openxmlformats.org/drawingml/2006/table">
            <a:tbl>
              <a:tblPr/>
              <a:tblGrid>
                <a:gridCol w="782637"/>
                <a:gridCol w="782638"/>
                <a:gridCol w="782637"/>
                <a:gridCol w="782638"/>
                <a:gridCol w="782637"/>
                <a:gridCol w="782638"/>
                <a:gridCol w="784225"/>
              </a:tblGrid>
              <a:tr h="57658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a[0]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a[1]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a[2]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a[3]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a[4]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a[5]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a[6]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6456045" y="1538605"/>
            <a:ext cx="791845" cy="60642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144250" y="1526540"/>
            <a:ext cx="791845" cy="60642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6852285" y="2164715"/>
            <a:ext cx="0" cy="54546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960235" y="2197100"/>
            <a:ext cx="40011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数组下标从</a:t>
            </a:r>
            <a:r>
              <a:rPr lang="en-US" altLang="zh-CN" sz="2800">
                <a:solidFill>
                  <a:srgbClr val="FF0000"/>
                </a:solidFill>
              </a:rPr>
              <a:t>0</a:t>
            </a:r>
            <a:r>
              <a:rPr lang="zh-CN" altLang="en-US" sz="2800">
                <a:solidFill>
                  <a:srgbClr val="FF0000"/>
                </a:solidFill>
              </a:rPr>
              <a:t>开始！！！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35915" y="1526540"/>
            <a:ext cx="6068695" cy="5121910"/>
          </a:xfrm>
        </p:spPr>
        <p:txBody>
          <a:bodyPr>
            <a:normAutofit/>
          </a:bodyPr>
          <a:p>
            <a:r>
              <a:rPr lang="zh-CN" altLang="en-US" sz="2000" b="1">
                <a:solidFill>
                  <a:schemeClr val="tx1"/>
                </a:solidFill>
                <a:sym typeface="+mn-ea"/>
              </a:rPr>
              <a:t>其实，数组名是一个所定义数据类型的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指针</a:t>
            </a:r>
            <a:r>
              <a:rPr lang="zh-CN" altLang="en-US" sz="2000" b="1">
                <a:solidFill>
                  <a:schemeClr val="tx1"/>
                </a:solidFill>
                <a:sym typeface="+mn-ea"/>
              </a:rPr>
              <a:t>，因此以下形式的引用是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等价</a:t>
            </a:r>
            <a:r>
              <a:rPr lang="zh-CN" altLang="en-US" sz="2000" b="1">
                <a:solidFill>
                  <a:schemeClr val="tx1"/>
                </a:solidFill>
                <a:sym typeface="+mn-ea"/>
              </a:rPr>
              <a:t>的：</a:t>
            </a:r>
            <a:endParaRPr lang="zh-CN" altLang="en-US" sz="2000" b="1">
              <a:solidFill>
                <a:schemeClr val="tx1"/>
              </a:solidFill>
              <a:sym typeface="+mn-ea"/>
            </a:endParaRPr>
          </a:p>
          <a:p>
            <a:r>
              <a:rPr lang="en-US" altLang="zh-CN" sz="2000" b="1">
                <a:solidFill>
                  <a:schemeClr val="tx1"/>
                </a:solidFill>
                <a:sym typeface="+mn-ea"/>
              </a:rPr>
              <a:t>	a[1]	*(a+1)		</a:t>
            </a:r>
            <a:endParaRPr lang="en-US" altLang="zh-CN" sz="2000" b="1">
              <a:solidFill>
                <a:schemeClr val="tx1"/>
              </a:solidFill>
              <a:sym typeface="+mn-ea"/>
            </a:endParaRPr>
          </a:p>
          <a:p>
            <a:endParaRPr lang="en-US" altLang="zh-CN" sz="2000" b="1">
              <a:solidFill>
                <a:schemeClr val="tx1"/>
              </a:solidFill>
              <a:sym typeface="+mn-ea"/>
            </a:endParaRPr>
          </a:p>
          <a:p>
            <a:r>
              <a:rPr lang="zh-CN" altLang="en-US" sz="2000" b="1">
                <a:solidFill>
                  <a:schemeClr val="tx1"/>
                </a:solidFill>
                <a:sym typeface="+mn-ea"/>
              </a:rPr>
              <a:t>在标准输入输出函数中：</a:t>
            </a:r>
            <a:endParaRPr lang="zh-CN" altLang="en-US" sz="2000" b="1">
              <a:solidFill>
                <a:schemeClr val="tx1"/>
              </a:solidFill>
              <a:sym typeface="+mn-ea"/>
            </a:endParaRPr>
          </a:p>
          <a:p>
            <a:r>
              <a:rPr lang="en-US" altLang="zh-CN" sz="2000" b="1">
                <a:solidFill>
                  <a:schemeClr val="tx1"/>
                </a:solidFill>
                <a:sym typeface="+mn-ea"/>
              </a:rPr>
              <a:t>scanf(“%d”,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&amp;a[1]</a:t>
            </a:r>
            <a:r>
              <a:rPr lang="en-US" altLang="zh-CN" sz="2000" b="1">
                <a:solidFill>
                  <a:schemeClr val="tx1"/>
                </a:solidFill>
                <a:sym typeface="+mn-ea"/>
              </a:rPr>
              <a:t>);    </a:t>
            </a:r>
            <a:r>
              <a:rPr lang="zh-CN" altLang="en-US" sz="2000" b="1">
                <a:solidFill>
                  <a:srgbClr val="0070C0"/>
                </a:solidFill>
                <a:sym typeface="+mn-ea"/>
              </a:rPr>
              <a:t>等价于</a:t>
            </a:r>
            <a:r>
              <a:rPr lang="en-US" altLang="zh-CN" sz="2000" b="1">
                <a:solidFill>
                  <a:schemeClr val="tx1"/>
                </a:solidFill>
                <a:sym typeface="+mn-ea"/>
              </a:rPr>
              <a:t>	scanf(“%d”,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a+1</a:t>
            </a:r>
            <a:r>
              <a:rPr lang="en-US" altLang="zh-CN" sz="2000" b="1">
                <a:solidFill>
                  <a:schemeClr val="tx1"/>
                </a:solidFill>
                <a:sym typeface="+mn-ea"/>
              </a:rPr>
              <a:t>);</a:t>
            </a:r>
            <a:endParaRPr lang="en-US" altLang="zh-CN" sz="2000" b="1">
              <a:solidFill>
                <a:schemeClr val="tx1"/>
              </a:solidFill>
              <a:sym typeface="+mn-ea"/>
            </a:endParaRPr>
          </a:p>
          <a:p>
            <a:r>
              <a:rPr lang="en-US" altLang="zh-CN" sz="2000" b="1">
                <a:solidFill>
                  <a:schemeClr val="tx1"/>
                </a:solidFill>
                <a:sym typeface="+mn-ea"/>
              </a:rPr>
              <a:t>printf(“%f”,f[1]);	</a:t>
            </a:r>
            <a:r>
              <a:rPr lang="zh-CN" altLang="en-US" sz="2000" b="1">
                <a:solidFill>
                  <a:srgbClr val="0070C0"/>
                </a:solidFill>
                <a:sym typeface="+mn-ea"/>
              </a:rPr>
              <a:t>等价于</a:t>
            </a:r>
            <a:r>
              <a:rPr lang="en-US" altLang="zh-CN" sz="2000" b="1">
                <a:solidFill>
                  <a:schemeClr val="tx1"/>
                </a:solidFill>
                <a:sym typeface="+mn-ea"/>
              </a:rPr>
              <a:t>	</a:t>
            </a:r>
            <a:r>
              <a:rPr lang="en-US" altLang="zh-CN" sz="2000" b="1">
                <a:solidFill>
                  <a:schemeClr val="tx1"/>
                </a:solidFill>
                <a:sym typeface="+mn-ea"/>
              </a:rPr>
              <a:t>printf(“%f”,*(f+1)</a:t>
            </a:r>
            <a:r>
              <a:rPr lang="en-US" altLang="zh-CN" sz="2000" b="1">
                <a:solidFill>
                  <a:schemeClr val="tx1"/>
                </a:solidFill>
                <a:sym typeface="+mn-ea"/>
              </a:rPr>
              <a:t>);</a:t>
            </a:r>
            <a:endParaRPr lang="en-US" altLang="zh-CN" sz="2000" b="1">
              <a:solidFill>
                <a:schemeClr val="tx1"/>
              </a:solidFill>
              <a:sym typeface="+mn-ea"/>
            </a:endParaRPr>
          </a:p>
          <a:p>
            <a:endParaRPr lang="en-US" altLang="zh-CN" sz="2000" b="1">
              <a:solidFill>
                <a:schemeClr val="tx1"/>
              </a:solidFill>
              <a:sym typeface="+mn-ea"/>
            </a:endParaRPr>
          </a:p>
        </p:txBody>
      </p:sp>
      <p:grpSp>
        <p:nvGrpSpPr>
          <p:cNvPr id="16392" name="Group 27"/>
          <p:cNvGrpSpPr/>
          <p:nvPr/>
        </p:nvGrpSpPr>
        <p:grpSpPr>
          <a:xfrm>
            <a:off x="7715568" y="2783205"/>
            <a:ext cx="1533525" cy="4024313"/>
            <a:chOff x="3139" y="1077"/>
            <a:chExt cx="966" cy="2535"/>
          </a:xfrm>
        </p:grpSpPr>
        <p:sp>
          <p:nvSpPr>
            <p:cNvPr id="16394" name="Line 28"/>
            <p:cNvSpPr/>
            <p:nvPr/>
          </p:nvSpPr>
          <p:spPr>
            <a:xfrm>
              <a:off x="3525" y="1336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395" name="AutoShape 29"/>
            <p:cNvSpPr/>
            <p:nvPr/>
          </p:nvSpPr>
          <p:spPr>
            <a:xfrm>
              <a:off x="3525" y="1077"/>
              <a:ext cx="580" cy="2247"/>
            </a:xfrm>
            <a:prstGeom prst="wave">
              <a:avLst>
                <a:gd name="adj1" fmla="val 2611"/>
                <a:gd name="adj2" fmla="val 0"/>
              </a:avLst>
            </a:prstGeom>
            <a:solidFill>
              <a:srgbClr val="CCEC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396" name="Line 30"/>
            <p:cNvSpPr/>
            <p:nvPr/>
          </p:nvSpPr>
          <p:spPr>
            <a:xfrm>
              <a:off x="3525" y="1509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397" name="Line 31"/>
            <p:cNvSpPr/>
            <p:nvPr/>
          </p:nvSpPr>
          <p:spPr>
            <a:xfrm>
              <a:off x="3525" y="1855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398" name="Line 32"/>
            <p:cNvSpPr/>
            <p:nvPr/>
          </p:nvSpPr>
          <p:spPr>
            <a:xfrm>
              <a:off x="3525" y="1682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399" name="Line 33"/>
            <p:cNvSpPr/>
            <p:nvPr/>
          </p:nvSpPr>
          <p:spPr>
            <a:xfrm>
              <a:off x="3525" y="2028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00" name="Line 34"/>
            <p:cNvSpPr/>
            <p:nvPr/>
          </p:nvSpPr>
          <p:spPr>
            <a:xfrm>
              <a:off x="3525" y="2201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01" name="Line 35"/>
            <p:cNvSpPr/>
            <p:nvPr/>
          </p:nvSpPr>
          <p:spPr>
            <a:xfrm>
              <a:off x="3525" y="2546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02" name="Line 36"/>
            <p:cNvSpPr/>
            <p:nvPr/>
          </p:nvSpPr>
          <p:spPr>
            <a:xfrm>
              <a:off x="3525" y="2719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03" name="Line 37"/>
            <p:cNvSpPr/>
            <p:nvPr/>
          </p:nvSpPr>
          <p:spPr>
            <a:xfrm>
              <a:off x="3525" y="2892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04" name="Line 38"/>
            <p:cNvSpPr/>
            <p:nvPr/>
          </p:nvSpPr>
          <p:spPr>
            <a:xfrm>
              <a:off x="3525" y="1423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6405" name="Line 39"/>
            <p:cNvSpPr/>
            <p:nvPr/>
          </p:nvSpPr>
          <p:spPr>
            <a:xfrm>
              <a:off x="3525" y="1769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6406" name="Line 40"/>
            <p:cNvSpPr/>
            <p:nvPr/>
          </p:nvSpPr>
          <p:spPr>
            <a:xfrm>
              <a:off x="3525" y="1596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6407" name="Line 41"/>
            <p:cNvSpPr/>
            <p:nvPr/>
          </p:nvSpPr>
          <p:spPr>
            <a:xfrm>
              <a:off x="3525" y="1941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6408" name="Line 42"/>
            <p:cNvSpPr/>
            <p:nvPr/>
          </p:nvSpPr>
          <p:spPr>
            <a:xfrm>
              <a:off x="3525" y="2114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6409" name="Line 43"/>
            <p:cNvSpPr/>
            <p:nvPr/>
          </p:nvSpPr>
          <p:spPr>
            <a:xfrm>
              <a:off x="3525" y="2287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6410" name="Line 44"/>
            <p:cNvSpPr/>
            <p:nvPr/>
          </p:nvSpPr>
          <p:spPr>
            <a:xfrm>
              <a:off x="3525" y="2632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6411" name="Line 45"/>
            <p:cNvSpPr/>
            <p:nvPr/>
          </p:nvSpPr>
          <p:spPr>
            <a:xfrm>
              <a:off x="3525" y="2805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6412" name="Line 46"/>
            <p:cNvSpPr/>
            <p:nvPr/>
          </p:nvSpPr>
          <p:spPr>
            <a:xfrm>
              <a:off x="3525" y="2978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6413" name="Line 47"/>
            <p:cNvSpPr/>
            <p:nvPr/>
          </p:nvSpPr>
          <p:spPr>
            <a:xfrm>
              <a:off x="3525" y="1336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14" name="Line 48"/>
            <p:cNvSpPr/>
            <p:nvPr/>
          </p:nvSpPr>
          <p:spPr>
            <a:xfrm>
              <a:off x="3525" y="3065"/>
              <a:ext cx="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15" name="Text Box 49"/>
            <p:cNvSpPr txBox="1"/>
            <p:nvPr/>
          </p:nvSpPr>
          <p:spPr>
            <a:xfrm>
              <a:off x="3139" y="1279"/>
              <a:ext cx="386" cy="190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r">
                <a:lnSpc>
                  <a:spcPct val="11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a[0]</a:t>
              </a:r>
              <a:endParaRPr lang="en-US" altLang="zh-CN" sz="1600" dirty="0">
                <a:latin typeface="Times New Roman" panose="02020603050405020304" pitchFamily="18" charset="0"/>
              </a:endParaRPr>
            </a:p>
            <a:p>
              <a:pPr algn="r">
                <a:lnSpc>
                  <a:spcPct val="130000"/>
                </a:lnSpc>
              </a:pPr>
              <a:endParaRPr lang="en-US" altLang="zh-CN" sz="1600" dirty="0">
                <a:latin typeface="Times New Roman" panose="02020603050405020304" pitchFamily="18" charset="0"/>
              </a:endParaRPr>
            </a:p>
            <a:p>
              <a:pPr algn="r">
                <a:lnSpc>
                  <a:spcPct val="13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a[1]</a:t>
              </a:r>
              <a:endParaRPr lang="en-US" altLang="zh-CN" sz="1600" dirty="0">
                <a:latin typeface="Times New Roman" panose="02020603050405020304" pitchFamily="18" charset="0"/>
              </a:endParaRPr>
            </a:p>
            <a:p>
              <a:pPr algn="r">
                <a:lnSpc>
                  <a:spcPct val="130000"/>
                </a:lnSpc>
              </a:pPr>
              <a:endParaRPr lang="en-US" altLang="zh-CN" sz="1600" dirty="0">
                <a:latin typeface="Times New Roman" panose="02020603050405020304" pitchFamily="18" charset="0"/>
              </a:endParaRPr>
            </a:p>
            <a:p>
              <a:pPr algn="r">
                <a:lnSpc>
                  <a:spcPct val="13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a[2]</a:t>
              </a:r>
              <a:endParaRPr lang="en-US" altLang="zh-CN" sz="1600" dirty="0">
                <a:latin typeface="Times New Roman" panose="02020603050405020304" pitchFamily="18" charset="0"/>
              </a:endParaRPr>
            </a:p>
            <a:p>
              <a:pPr algn="r">
                <a:lnSpc>
                  <a:spcPct val="13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…</a:t>
              </a:r>
              <a:endParaRPr lang="en-US" altLang="zh-CN" sz="1600" dirty="0">
                <a:latin typeface="Times New Roman" panose="02020603050405020304" pitchFamily="18" charset="0"/>
              </a:endParaRPr>
            </a:p>
            <a:p>
              <a:pPr algn="r">
                <a:lnSpc>
                  <a:spcPct val="13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a[6]</a:t>
              </a:r>
              <a:endParaRPr lang="en-US" altLang="zh-CN" sz="1600" dirty="0">
                <a:latin typeface="Times New Roman" panose="02020603050405020304" pitchFamily="18" charset="0"/>
              </a:endParaRPr>
            </a:p>
            <a:p>
              <a:pPr algn="r">
                <a:lnSpc>
                  <a:spcPct val="130000"/>
                </a:lnSpc>
              </a:pPr>
              <a:endParaRPr lang="en-US" altLang="zh-CN" sz="1600" dirty="0">
                <a:latin typeface="Times New Roman" panose="02020603050405020304" pitchFamily="18" charset="0"/>
              </a:endParaRPr>
            </a:p>
            <a:p>
              <a:pPr algn="r">
                <a:lnSpc>
                  <a:spcPct val="13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a[7]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16416" name="Text Box 50"/>
            <p:cNvSpPr txBox="1"/>
            <p:nvPr/>
          </p:nvSpPr>
          <p:spPr>
            <a:xfrm>
              <a:off x="3525" y="3353"/>
              <a:ext cx="580" cy="25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ctr"/>
              <a:r>
                <a:rPr lang="zh-CN" altLang="en-US" sz="1600" dirty="0">
                  <a:latin typeface="Times New Roman" panose="02020603050405020304" pitchFamily="18" charset="0"/>
                </a:rPr>
                <a:t>数组</a:t>
              </a:r>
              <a:r>
                <a:rPr lang="en-US" altLang="zh-CN" sz="1600" dirty="0">
                  <a:latin typeface="Times New Roman" panose="02020603050405020304" pitchFamily="18" charset="0"/>
                </a:rPr>
                <a:t>a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16417" name="Rectangle 51"/>
            <p:cNvSpPr/>
            <p:nvPr/>
          </p:nvSpPr>
          <p:spPr>
            <a:xfrm>
              <a:off x="3515" y="1343"/>
              <a:ext cx="590" cy="363"/>
            </a:xfrm>
            <a:prstGeom prst="rect">
              <a:avLst/>
            </a:prstGeom>
            <a:solidFill>
              <a:srgbClr val="FFFF00">
                <a:alpha val="43921"/>
              </a:srgb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一维数组的</a:t>
            </a:r>
            <a:r>
              <a:rPr lang="zh-CN" altLang="en-US"/>
              <a:t>初始化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4520" y="1562100"/>
            <a:ext cx="11174095" cy="5138420"/>
          </a:xfrm>
        </p:spPr>
        <p:txBody>
          <a:bodyPr>
            <a:normAutofit lnSpcReduction="10000"/>
          </a:bodyPr>
          <a:p>
            <a:r>
              <a:rPr lang="zh-CN" altLang="en-US" sz="2400" b="1"/>
              <a:t>程序在引用数组元素的值之前，必须为数组元素设置初始值，不然其中的值是</a:t>
            </a:r>
            <a:r>
              <a:rPr lang="zh-CN" altLang="en-US" sz="2400" b="1">
                <a:solidFill>
                  <a:srgbClr val="FF0000"/>
                </a:solidFill>
              </a:rPr>
              <a:t>不确定的</a:t>
            </a:r>
            <a:r>
              <a:rPr lang="zh-CN" altLang="en-US" sz="2400" b="1"/>
              <a:t>。元素数组的初始值可以</a:t>
            </a:r>
            <a:r>
              <a:rPr lang="zh-CN" altLang="en-US" sz="2400" b="1">
                <a:solidFill>
                  <a:srgbClr val="FF0000"/>
                </a:solidFill>
              </a:rPr>
              <a:t>在定义时直接给定</a:t>
            </a:r>
            <a:r>
              <a:rPr lang="zh-CN" altLang="en-US" sz="2400" b="1"/>
              <a:t>，也可以</a:t>
            </a:r>
            <a:r>
              <a:rPr lang="zh-CN" altLang="en-US" sz="2400" b="1">
                <a:solidFill>
                  <a:srgbClr val="FF0000"/>
                </a:solidFill>
              </a:rPr>
              <a:t>定义后输入</a:t>
            </a:r>
            <a:r>
              <a:rPr lang="zh-CN" altLang="en-US" sz="2400" b="1"/>
              <a:t>。</a:t>
            </a:r>
            <a:endParaRPr lang="zh-CN" altLang="en-US" sz="2400" b="1"/>
          </a:p>
          <a:p>
            <a:r>
              <a:rPr lang="zh-CN" altLang="en-US" sz="2400" b="1"/>
              <a:t>①</a:t>
            </a:r>
            <a:r>
              <a:rPr lang="en-US" altLang="zh-CN" sz="2400" b="1"/>
              <a:t> </a:t>
            </a:r>
            <a:r>
              <a:rPr lang="zh-CN" altLang="en-US" sz="2400" b="1"/>
              <a:t>数组定义时，顺序列出全部初值。</a:t>
            </a:r>
            <a:r>
              <a:rPr lang="en-US" altLang="zh-CN" sz="2400" b="1"/>
              <a:t> int a[3]={0,1,2};</a:t>
            </a:r>
            <a:endParaRPr lang="en-US" altLang="zh-CN" sz="2400" b="1"/>
          </a:p>
          <a:p>
            <a:r>
              <a:rPr lang="zh-CN" altLang="en-US" sz="2400" b="1">
                <a:sym typeface="+mn-ea"/>
              </a:rPr>
              <a:t>②</a:t>
            </a:r>
            <a:r>
              <a:rPr lang="en-US" altLang="zh-CN" sz="2400" b="1">
                <a:sym typeface="+mn-ea"/>
              </a:rPr>
              <a:t> </a:t>
            </a:r>
            <a:r>
              <a:rPr lang="zh-CN" altLang="en-US" sz="2400" b="1">
                <a:sym typeface="+mn-ea"/>
              </a:rPr>
              <a:t>数组定义时，顺序列出</a:t>
            </a:r>
            <a:r>
              <a:rPr lang="zh-CN" altLang="en-US" sz="2400" b="1">
                <a:sym typeface="+mn-ea"/>
              </a:rPr>
              <a:t>部分初值。</a:t>
            </a:r>
            <a:r>
              <a:rPr lang="en-US" altLang="zh-CN" sz="2400" b="1">
                <a:sym typeface="+mn-ea"/>
              </a:rPr>
              <a:t> int a[5]={0,1,2};</a:t>
            </a:r>
            <a:endParaRPr lang="en-US" altLang="zh-CN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	</a:t>
            </a:r>
            <a:r>
              <a:rPr lang="zh-CN" altLang="en-US" sz="2000" b="1">
                <a:sym typeface="+mn-ea"/>
              </a:rPr>
              <a:t>这时，</a:t>
            </a:r>
            <a:r>
              <a:rPr lang="en-US" altLang="zh-CN" sz="2000" b="1">
                <a:sym typeface="+mn-ea"/>
              </a:rPr>
              <a:t>a[0]-a[2]</a:t>
            </a:r>
            <a:r>
              <a:rPr lang="zh-CN" altLang="en-US" sz="2000" b="1">
                <a:sym typeface="+mn-ea"/>
              </a:rPr>
              <a:t>被赋值为</a:t>
            </a:r>
            <a:r>
              <a:rPr lang="en-US" altLang="zh-CN" sz="2000" b="1">
                <a:sym typeface="+mn-ea"/>
              </a:rPr>
              <a:t>1,2,3 </a:t>
            </a:r>
            <a:r>
              <a:rPr lang="zh-CN" altLang="en-US" sz="2000" b="1">
                <a:sym typeface="+mn-ea"/>
              </a:rPr>
              <a:t>未被指定初值的元素被赋值为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0</a:t>
            </a:r>
            <a:endParaRPr lang="en-US" altLang="zh-CN" sz="2000" b="1">
              <a:solidFill>
                <a:srgbClr val="FF0000"/>
              </a:solidFill>
              <a:sym typeface="+mn-ea"/>
            </a:endParaRPr>
          </a:p>
          <a:p>
            <a:pPr algn="l">
              <a:buClrTx/>
              <a:buSzTx/>
            </a:pPr>
            <a:r>
              <a:rPr lang="zh-CN" altLang="en-US" sz="2400" b="1">
                <a:sym typeface="+mn-ea"/>
              </a:rPr>
              <a:t>③</a:t>
            </a:r>
            <a:r>
              <a:rPr lang="en-US" altLang="zh-CN" sz="2400" b="1">
                <a:sym typeface="+mn-ea"/>
              </a:rPr>
              <a:t> </a:t>
            </a:r>
            <a:r>
              <a:rPr lang="zh-CN" altLang="en-US" sz="2400" b="1">
                <a:sym typeface="+mn-ea"/>
              </a:rPr>
              <a:t>数组定义时可以不指定大小，只给出初值</a:t>
            </a:r>
            <a:r>
              <a:rPr lang="en-US" altLang="zh-CN" sz="2400" b="1">
                <a:sym typeface="+mn-ea"/>
              </a:rPr>
              <a:t> int a[]={1,1,4,5,1,4};</a:t>
            </a:r>
            <a:endParaRPr lang="en-US" altLang="zh-CN" sz="2400" b="1">
              <a:sym typeface="+mn-ea"/>
            </a:endParaRPr>
          </a:p>
          <a:p>
            <a:pPr algn="l">
              <a:buClrTx/>
              <a:buSzTx/>
            </a:pPr>
            <a:r>
              <a:rPr lang="en-US" altLang="zh-CN" sz="2400" b="1">
                <a:sym typeface="+mn-ea"/>
              </a:rPr>
              <a:t>	</a:t>
            </a:r>
            <a:r>
              <a:rPr lang="zh-CN" altLang="en-US" sz="2000" b="1">
                <a:sym typeface="+mn-ea"/>
              </a:rPr>
              <a:t>这时，编译器会自动为数组指定大小为后面元素的个数</a:t>
            </a:r>
            <a:endParaRPr lang="zh-CN" altLang="en-US" sz="2000" b="1">
              <a:sym typeface="+mn-ea"/>
            </a:endParaRPr>
          </a:p>
          <a:p>
            <a:pPr algn="l">
              <a:buClrTx/>
              <a:buSzTx/>
            </a:pPr>
            <a:r>
              <a:rPr lang="en-US" altLang="zh-CN" sz="2000" b="1">
                <a:sym typeface="+mn-ea"/>
              </a:rPr>
              <a:t>	</a:t>
            </a:r>
            <a:r>
              <a:rPr lang="zh-CN" altLang="en-US" sz="2000" b="1">
                <a:solidFill>
                  <a:srgbClr val="0070C0"/>
                </a:solidFill>
                <a:sym typeface="+mn-ea"/>
              </a:rPr>
              <a:t>若希望全部初始化为</a:t>
            </a:r>
            <a:r>
              <a:rPr lang="en-US" altLang="zh-CN" sz="2000" b="1">
                <a:solidFill>
                  <a:srgbClr val="0070C0"/>
                </a:solidFill>
                <a:sym typeface="+mn-ea"/>
              </a:rPr>
              <a:t>0</a:t>
            </a:r>
            <a:r>
              <a:rPr lang="zh-CN" altLang="en-US" sz="2000" b="1">
                <a:solidFill>
                  <a:srgbClr val="0070C0"/>
                </a:solidFill>
                <a:sym typeface="+mn-ea"/>
              </a:rPr>
              <a:t>，可以写作</a:t>
            </a:r>
            <a:r>
              <a:rPr lang="en-US" altLang="zh-CN" sz="2000" b="1">
                <a:solidFill>
                  <a:srgbClr val="0070C0"/>
                </a:solidFill>
                <a:sym typeface="+mn-ea"/>
              </a:rPr>
              <a:t>int a[10]={0};</a:t>
            </a:r>
            <a:endParaRPr lang="zh-CN" altLang="en-US" sz="2000" b="1"/>
          </a:p>
          <a:p>
            <a:endParaRPr lang="en-US" altLang="zh-CN" sz="2000" b="1"/>
          </a:p>
          <a:p>
            <a:endParaRPr lang="zh-CN" altLang="en-US" sz="2400" b="1"/>
          </a:p>
          <a:p>
            <a:endParaRPr lang="zh-CN" altLang="en-US" sz="18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一维数组的</a:t>
            </a:r>
            <a:r>
              <a:rPr lang="zh-CN" altLang="en-US"/>
              <a:t>初始化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4520" y="1562100"/>
            <a:ext cx="11174095" cy="5138420"/>
          </a:xfrm>
        </p:spPr>
        <p:txBody>
          <a:bodyPr>
            <a:normAutofit fontScale="90000"/>
          </a:bodyPr>
          <a:p>
            <a:r>
              <a:rPr lang="zh-CN" altLang="en-US" sz="2400" b="1"/>
              <a:t>注意：使用直接赋值这种方式对数组进行初始化，</a:t>
            </a:r>
            <a:r>
              <a:rPr lang="zh-CN" altLang="en-US" sz="2400" b="1">
                <a:solidFill>
                  <a:srgbClr val="FF0000"/>
                </a:solidFill>
              </a:rPr>
              <a:t>仅限于定义数组时使用</a:t>
            </a:r>
            <a:r>
              <a:rPr lang="zh-CN" altLang="en-US" sz="2400" b="1"/>
              <a:t>。</a:t>
            </a:r>
            <a:endParaRPr lang="zh-CN" altLang="en-US" sz="2400" b="1"/>
          </a:p>
          <a:p>
            <a:r>
              <a:rPr lang="zh-CN" altLang="en-US" sz="2400" b="1"/>
              <a:t>例如：</a:t>
            </a:r>
            <a:r>
              <a:rPr lang="en-US" altLang="zh-CN" sz="2400" b="1"/>
              <a:t>int a[3];</a:t>
            </a:r>
            <a:endParaRPr lang="en-US" altLang="zh-CN" sz="2400" b="1"/>
          </a:p>
          <a:p>
            <a:r>
              <a:rPr lang="en-US" altLang="zh-CN" sz="2400" b="1"/>
              <a:t>	a={1,2,3};	</a:t>
            </a:r>
            <a:r>
              <a:rPr lang="zh-CN" altLang="en-US" sz="2400" b="1"/>
              <a:t>这种方法是</a:t>
            </a:r>
            <a:r>
              <a:rPr lang="zh-CN" altLang="en-US" sz="2400" b="1">
                <a:solidFill>
                  <a:srgbClr val="FF0000"/>
                </a:solidFill>
              </a:rPr>
              <a:t>错误的！！！</a:t>
            </a:r>
            <a:endParaRPr lang="zh-CN" altLang="en-US" sz="2400" b="1">
              <a:solidFill>
                <a:srgbClr val="FF0000"/>
              </a:solidFill>
            </a:endParaRPr>
          </a:p>
          <a:p>
            <a:endParaRPr lang="zh-CN" altLang="en-US" sz="2400" b="1"/>
          </a:p>
          <a:p>
            <a:r>
              <a:rPr lang="zh-CN" altLang="en-US" sz="2400" b="1"/>
              <a:t>若在定义之后想对数组初始化，只能挨个赋值（</a:t>
            </a:r>
            <a:r>
              <a:rPr lang="zh-CN" altLang="en-US" sz="2400" b="1"/>
              <a:t>其实这种方式比较</a:t>
            </a:r>
            <a:r>
              <a:rPr lang="zh-CN" altLang="en-US" sz="2400" b="1"/>
              <a:t>常用）：</a:t>
            </a:r>
            <a:endParaRPr lang="zh-CN" altLang="en-US" sz="2400" b="1"/>
          </a:p>
          <a:p>
            <a:r>
              <a:rPr lang="en-US" altLang="zh-CN" sz="2400" b="1"/>
              <a:t>	int a[3];</a:t>
            </a:r>
            <a:endParaRPr lang="en-US" altLang="zh-CN" sz="2400" b="1"/>
          </a:p>
          <a:p>
            <a:r>
              <a:rPr lang="en-US" altLang="zh-CN" sz="2400" b="1"/>
              <a:t>	for(int i=0;</a:t>
            </a:r>
            <a:r>
              <a:rPr lang="en-US" altLang="zh-CN" sz="2400" b="1">
                <a:solidFill>
                  <a:srgbClr val="FF0000"/>
                </a:solidFill>
              </a:rPr>
              <a:t>i&lt;3</a:t>
            </a:r>
            <a:r>
              <a:rPr lang="en-US" altLang="zh-CN" sz="2400" b="1"/>
              <a:t>;i++) a[i]=i;</a:t>
            </a:r>
            <a:endParaRPr lang="zh-CN" altLang="en-US" sz="2400" b="1"/>
          </a:p>
          <a:p>
            <a:r>
              <a:rPr lang="zh-CN" altLang="en-US" sz="2400" b="1"/>
              <a:t>初始化是一种美德！初始化是一种习惯！初始化是一种精神！一定记得初始化！</a:t>
            </a:r>
            <a:endParaRPr lang="zh-CN" altLang="en-US" sz="2400" b="1"/>
          </a:p>
          <a:p>
            <a:endParaRPr lang="zh-CN" altLang="en-US" sz="1800" b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560,&quot;width&quot;:1584}"/>
</p:tagLst>
</file>

<file path=ppt/tags/tag2.xml><?xml version="1.0" encoding="utf-8"?>
<p:tagLst xmlns:p="http://schemas.openxmlformats.org/presentationml/2006/main">
  <p:tag name="KSO_WM_UNIT_PLACING_PICTURE_USER_VIEWPORT" val="{&quot;height&quot;:6996,&quot;width&quot;:13344}"/>
</p:tagLst>
</file>

<file path=ppt/tags/tag3.xml><?xml version="1.0" encoding="utf-8"?>
<p:tagLst xmlns:p="http://schemas.openxmlformats.org/presentationml/2006/main">
  <p:tag name="COMMONDATA" val="eyJoZGlkIjoiOTg2OTY3ZDcyMTRlNWNlYzRhMzU4YmI0MTkxMjRlYzUifQ=="/>
  <p:tag name="KSO_WPP_MARK_KEY" val="e7b799b3-62d2-46a5-8e92-781466f90139"/>
</p:tagLst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欢迎文档</Template>
  <TotalTime>0</TotalTime>
  <Words>6146</Words>
  <Application>WPS 演示</Application>
  <PresentationFormat>宽屏</PresentationFormat>
  <Paragraphs>721</Paragraphs>
  <Slides>39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Arial</vt:lpstr>
      <vt:lpstr>宋体</vt:lpstr>
      <vt:lpstr>Wingdings</vt:lpstr>
      <vt:lpstr>Microsoft YaHei UI</vt:lpstr>
      <vt:lpstr>Times New Roman</vt:lpstr>
      <vt:lpstr>微软雅黑</vt:lpstr>
      <vt:lpstr>Arial Unicode MS</vt:lpstr>
      <vt:lpstr>黑体</vt:lpstr>
      <vt:lpstr>欢迎文档</vt:lpstr>
      <vt:lpstr>OurEDA 2022级C语言沙龙（三）  数组</vt:lpstr>
      <vt:lpstr>数组</vt:lpstr>
      <vt:lpstr>一维数组的声明</vt:lpstr>
      <vt:lpstr>一维数组的声明</vt:lpstr>
      <vt:lpstr>一维数组的结构和引用</vt:lpstr>
      <vt:lpstr>一维数组的结构和引用</vt:lpstr>
      <vt:lpstr>一维数组的结构和引用（涉及到后面的知识）</vt:lpstr>
      <vt:lpstr>一维数组的初始化</vt:lpstr>
      <vt:lpstr>一维数组的初始化</vt:lpstr>
      <vt:lpstr>一维数组的初始化</vt:lpstr>
      <vt:lpstr>例：数组的输入输出</vt:lpstr>
      <vt:lpstr>一维数组的应用——冒泡排序</vt:lpstr>
      <vt:lpstr>一维数组的应用——冒泡排序</vt:lpstr>
      <vt:lpstr>一维数组的应用——冒泡排序</vt:lpstr>
      <vt:lpstr>二维数组的概念</vt:lpstr>
      <vt:lpstr>二维数组的声明</vt:lpstr>
      <vt:lpstr>※二维数组的存储结构——线性存储</vt:lpstr>
      <vt:lpstr>二维数组的引用</vt:lpstr>
      <vt:lpstr>二维数组的结构和引用（涉及到后面的知识）</vt:lpstr>
      <vt:lpstr>二维数组的初始化</vt:lpstr>
      <vt:lpstr>二维数组实例</vt:lpstr>
      <vt:lpstr>数组与字符串</vt:lpstr>
      <vt:lpstr>字符串与字符数组的联系与区别</vt:lpstr>
      <vt:lpstr>字符串与字符数组的联系与区别</vt:lpstr>
      <vt:lpstr>将一般的字符数组转变为字符串</vt:lpstr>
      <vt:lpstr>复习：ASCII码与转义字符</vt:lpstr>
      <vt:lpstr>字符串的输入</vt:lpstr>
      <vt:lpstr>字符串的输入</vt:lpstr>
      <vt:lpstr>字符串的输出</vt:lpstr>
      <vt:lpstr>字符串的长度</vt:lpstr>
      <vt:lpstr>字符串的其它操作</vt:lpstr>
      <vt:lpstr>字符串的其它操作</vt:lpstr>
      <vt:lpstr>字符串的其它操作</vt:lpstr>
      <vt:lpstr>字符串的其它操作</vt:lpstr>
      <vt:lpstr>字符串的其它操作</vt:lpstr>
      <vt:lpstr>字符串的其它操作</vt:lpstr>
      <vt:lpstr>补充：NULL，0，'\0'，“0”，"\0"</vt:lpstr>
      <vt:lpstr>字符串实例</vt:lpstr>
      <vt:lpstr>感谢观看 祝各位学弟学妹大学生活愉快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鹏城实验室讨论稿汇报</dc:title>
  <dc:creator>Ming Zhu</dc:creator>
  <cp:lastModifiedBy>Tateishi Shima</cp:lastModifiedBy>
  <cp:revision>168</cp:revision>
  <dcterms:created xsi:type="dcterms:W3CDTF">2018-12-19T12:19:00Z</dcterms:created>
  <dcterms:modified xsi:type="dcterms:W3CDTF">2022-10-16T12:30:38Z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v-rimour@microsoft.com</vt:lpwstr>
  </property>
  <property fmtid="{D5CDD505-2E9C-101B-9397-08002B2CF9AE}" pid="5" name="MSIP_Label_f42aa342-8706-4288-bd11-ebb85995028c_SetDate">
    <vt:lpwstr>2018-02-19T06:21:30.1318915Z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ICV">
    <vt:lpwstr>6AB4A8100598494BAB2CFA9D9CFCADB9</vt:lpwstr>
  </property>
  <property fmtid="{D5CDD505-2E9C-101B-9397-08002B2CF9AE}" pid="11" name="KSOProductBuildVer">
    <vt:lpwstr>2052-11.1.0.12598</vt:lpwstr>
  </property>
</Properties>
</file>