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77" r:id="rId6"/>
    <p:sldId id="264" r:id="rId7"/>
    <p:sldId id="294" r:id="rId8"/>
    <p:sldId id="260" r:id="rId9"/>
    <p:sldId id="279"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204" autoAdjust="0"/>
  </p:normalViewPr>
  <p:slideViewPr>
    <p:cSldViewPr snapToGrid="0">
      <p:cViewPr varScale="1">
        <p:scale>
          <a:sx n="64" d="100"/>
          <a:sy n="64" d="100"/>
        </p:scale>
        <p:origin x="978" y="66"/>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6/6/2024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6/6/2024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2769560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1003174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3110401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1648291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3607125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6856292" cy="3590596"/>
          </a:xfrm>
        </p:spPr>
        <p:txBody>
          <a:bodyPr>
            <a:normAutofit/>
          </a:bodyPr>
          <a:lstStyle/>
          <a:p>
            <a:r>
              <a:rPr lang="en-US" dirty="0"/>
              <a:t>Executive Summary</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29187" y="299803"/>
            <a:ext cx="6343650" cy="774449"/>
          </a:xfrm>
        </p:spPr>
        <p:txBody>
          <a:bodyPr>
            <a:normAutofit/>
          </a:bodyPr>
          <a:lstStyle/>
          <a:p>
            <a:r>
              <a:rPr lang="en-US" dirty="0"/>
              <a:t>Agenda</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938713" y="1074253"/>
            <a:ext cx="6338887" cy="4894748"/>
          </a:xfrm>
        </p:spPr>
        <p:txBody>
          <a:bodyPr>
            <a:normAutofit/>
          </a:bodyPr>
          <a:lstStyle/>
          <a:p>
            <a:r>
              <a:rPr lang="en-US" b="1" dirty="0"/>
              <a:t>Situation</a:t>
            </a:r>
          </a:p>
          <a:p>
            <a:r>
              <a:rPr lang="en-US" b="1" dirty="0"/>
              <a:t>Complication</a:t>
            </a:r>
            <a:endParaRPr lang="en-US" dirty="0"/>
          </a:p>
          <a:p>
            <a:r>
              <a:rPr lang="en-US" b="1" dirty="0"/>
              <a:t>Question</a:t>
            </a:r>
          </a:p>
          <a:p>
            <a:r>
              <a:rPr lang="en-US" b="1" dirty="0"/>
              <a:t>Answer</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70500" y="686249"/>
            <a:ext cx="6589150" cy="782786"/>
          </a:xfrm>
        </p:spPr>
        <p:txBody>
          <a:bodyPr/>
          <a:lstStyle/>
          <a:p>
            <a:r>
              <a:rPr lang="en-US" dirty="0"/>
              <a:t>Situation</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sz="half" idx="14"/>
          </p:nvPr>
        </p:nvSpPr>
        <p:spPr>
          <a:xfrm>
            <a:off x="762000" y="1469035"/>
            <a:ext cx="6597650" cy="1274165"/>
          </a:xfrm>
        </p:spPr>
        <p:txBody>
          <a:bodyPr vert="horz" lIns="91440" tIns="45720" rIns="91440" bIns="45720" rtlCol="0" anchor="t">
            <a:normAutofit lnSpcReduction="10000"/>
          </a:bodyPr>
          <a:lstStyle/>
          <a:p>
            <a:pPr algn="just">
              <a:lnSpc>
                <a:spcPct val="100000"/>
              </a:lnSpc>
            </a:pPr>
            <a:r>
              <a:rPr lang="en-US" sz="2400" dirty="0"/>
              <a:t>A gas and electricity utility company faces customer churn, particularly among SMEs. Pricing changes are suspected as a key driver.</a:t>
            </a:r>
          </a:p>
          <a:p>
            <a:pPr algn="just">
              <a:lnSpc>
                <a:spcPct val="100000"/>
              </a:lnSpc>
            </a:pPr>
            <a:endParaRPr lang="en-US" sz="2400" dirty="0"/>
          </a:p>
          <a:p>
            <a:pPr algn="just"/>
            <a:endParaRPr lang="en-US" dirty="0"/>
          </a:p>
        </p:txBody>
      </p:sp>
      <p:sp>
        <p:nvSpPr>
          <p:cNvPr id="6" name="Slide Number Placeholder 5">
            <a:extLst>
              <a:ext uri="{FF2B5EF4-FFF2-40B4-BE49-F238E27FC236}">
                <a16:creationId xmlns:a16="http://schemas.microsoft.com/office/drawing/2014/main" id="{A4AC050D-BAF4-C23C-F8EC-24DEC4293002}"/>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4" name="Title 1">
            <a:extLst>
              <a:ext uri="{FF2B5EF4-FFF2-40B4-BE49-F238E27FC236}">
                <a16:creationId xmlns:a16="http://schemas.microsoft.com/office/drawing/2014/main" id="{4A6395F2-7B99-1C35-DECF-20082BE34453}"/>
              </a:ext>
            </a:extLst>
          </p:cNvPr>
          <p:cNvSpPr txBox="1">
            <a:spLocks/>
          </p:cNvSpPr>
          <p:nvPr/>
        </p:nvSpPr>
        <p:spPr>
          <a:xfrm>
            <a:off x="770500" y="3037607"/>
            <a:ext cx="6589150" cy="782786"/>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dirty="0"/>
              <a:t>Complication</a:t>
            </a:r>
          </a:p>
        </p:txBody>
      </p:sp>
      <p:sp>
        <p:nvSpPr>
          <p:cNvPr id="5" name="Content Placeholder 2">
            <a:extLst>
              <a:ext uri="{FF2B5EF4-FFF2-40B4-BE49-F238E27FC236}">
                <a16:creationId xmlns:a16="http://schemas.microsoft.com/office/drawing/2014/main" id="{9D87AD85-8DBB-5711-7E74-7E02B7A31791}"/>
              </a:ext>
            </a:extLst>
          </p:cNvPr>
          <p:cNvSpPr txBox="1">
            <a:spLocks/>
          </p:cNvSpPr>
          <p:nvPr/>
        </p:nvSpPr>
        <p:spPr>
          <a:xfrm>
            <a:off x="761999" y="3827887"/>
            <a:ext cx="7182787" cy="2782775"/>
          </a:xfrm>
          <a:prstGeom prst="rect">
            <a:avLst/>
          </a:prstGeom>
        </p:spPr>
        <p:txBody>
          <a:bodyPr vert="horz" lIns="91440" tIns="45720" rIns="91440" bIns="45720" rtlCol="0" anchor="t">
            <a:noAutofit/>
          </a:bodyPr>
          <a:lst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chemeClr val="bg1"/>
                </a:solidFill>
                <a:latin typeface="+mn-lt"/>
                <a:ea typeface="+mn-ea"/>
                <a:cs typeface="+mn-cs"/>
              </a:defRPr>
            </a:lvl1pPr>
            <a:lvl2pPr marL="457200" indent="-228600" algn="l" defTabSz="914400" rtl="0" eaLnBrk="1" latinLnBrk="0" hangingPunct="1">
              <a:lnSpc>
                <a:spcPts val="2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914400" indent="-228600" algn="l" defTabSz="914400" rtl="0" eaLnBrk="1" latinLnBrk="0" hangingPunct="1">
              <a:lnSpc>
                <a:spcPts val="2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3pPr>
            <a:lvl4pPr marL="1371600" indent="-228600" algn="l" defTabSz="914400" rtl="0" eaLnBrk="1" latinLnBrk="0" hangingPunct="1">
              <a:lnSpc>
                <a:spcPts val="2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4pPr>
            <a:lvl5pPr marL="1828800" indent="-228600" algn="l" defTabSz="914400" rtl="0" eaLnBrk="1" latinLnBrk="0" hangingPunct="1">
              <a:lnSpc>
                <a:spcPts val="2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2400" dirty="0"/>
              <a:t>The utility company operates in a dynamic market with market volatility and regulatory changes where energy prices fluctuate frequently. Additionally, regulatory policies impact pricing structures and customer expectations. These external factors make it challenging to stabilize customer retention rates.</a:t>
            </a:r>
          </a:p>
          <a:p>
            <a:pPr algn="just"/>
            <a:endParaRPr lang="en-US" sz="2400" dirty="0"/>
          </a:p>
        </p:txBody>
      </p:sp>
    </p:spTree>
    <p:extLst>
      <p:ext uri="{BB962C8B-B14F-4D97-AF65-F5344CB8AC3E}">
        <p14:creationId xmlns:p14="http://schemas.microsoft.com/office/powerpoint/2010/main" val="134637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71736" y="896112"/>
            <a:ext cx="9389288" cy="797777"/>
          </a:xfrm>
        </p:spPr>
        <p:txBody>
          <a:bodyPr/>
          <a:lstStyle/>
          <a:p>
            <a:r>
              <a:rPr lang="en-US" dirty="0"/>
              <a:t>Question</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771524" y="1693889"/>
            <a:ext cx="9389287" cy="797777"/>
          </a:xfrm>
        </p:spPr>
        <p:txBody>
          <a:bodyPr vert="horz" lIns="91440" tIns="45720" rIns="91440" bIns="45720" rtlCol="0" anchor="t">
            <a:normAutofit/>
          </a:bodyPr>
          <a:lstStyle/>
          <a:p>
            <a:pPr algn="just">
              <a:lnSpc>
                <a:spcPct val="100000"/>
              </a:lnSpc>
            </a:pPr>
            <a:r>
              <a:rPr lang="en-US" sz="2400" dirty="0"/>
              <a:t>Is churn driven by the customers' price sensitivity?</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
        <p:nvSpPr>
          <p:cNvPr id="3" name="TextBox 2">
            <a:extLst>
              <a:ext uri="{FF2B5EF4-FFF2-40B4-BE49-F238E27FC236}">
                <a16:creationId xmlns:a16="http://schemas.microsoft.com/office/drawing/2014/main" id="{AE997193-A651-4FF2-988B-FF499490AD2C}"/>
              </a:ext>
            </a:extLst>
          </p:cNvPr>
          <p:cNvSpPr txBox="1"/>
          <p:nvPr/>
        </p:nvSpPr>
        <p:spPr>
          <a:xfrm>
            <a:off x="771523" y="4226777"/>
            <a:ext cx="9389287" cy="1477328"/>
          </a:xfrm>
          <a:prstGeom prst="rect">
            <a:avLst/>
          </a:prstGeom>
          <a:noFill/>
        </p:spPr>
        <p:txBody>
          <a:bodyPr wrap="square" rtlCol="0">
            <a:spAutoFit/>
          </a:bodyPr>
          <a:lstStyle/>
          <a:p>
            <a:r>
              <a:rPr lang="en-US" sz="2400" dirty="0"/>
              <a:t>Build a predictive model to identify churn-prone customers based on price sensitivity and accounting for a 20% discount retention strategy.</a:t>
            </a:r>
          </a:p>
          <a:p>
            <a:endParaRPr lang="en-KE" dirty="0"/>
          </a:p>
        </p:txBody>
      </p:sp>
      <p:sp>
        <p:nvSpPr>
          <p:cNvPr id="5" name="Title 3">
            <a:extLst>
              <a:ext uri="{FF2B5EF4-FFF2-40B4-BE49-F238E27FC236}">
                <a16:creationId xmlns:a16="http://schemas.microsoft.com/office/drawing/2014/main" id="{F31CA695-36D9-B018-4FCF-AA155B30DDBC}"/>
              </a:ext>
            </a:extLst>
          </p:cNvPr>
          <p:cNvSpPr txBox="1">
            <a:spLocks/>
          </p:cNvSpPr>
          <p:nvPr/>
        </p:nvSpPr>
        <p:spPr>
          <a:xfrm>
            <a:off x="771524" y="3429000"/>
            <a:ext cx="9389288" cy="797777"/>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cap="all" baseline="0">
                <a:solidFill>
                  <a:schemeClr val="accent1"/>
                </a:solidFill>
                <a:latin typeface="+mj-lt"/>
                <a:ea typeface="+mj-ea"/>
                <a:cs typeface="+mj-cs"/>
              </a:defRPr>
            </a:lvl1pPr>
          </a:lstStyle>
          <a:p>
            <a:r>
              <a:rPr lang="en-US" dirty="0"/>
              <a:t>Solution</a:t>
            </a:r>
          </a:p>
        </p:txBody>
      </p:sp>
    </p:spTree>
    <p:extLst>
      <p:ext uri="{BB962C8B-B14F-4D97-AF65-F5344CB8AC3E}">
        <p14:creationId xmlns:p14="http://schemas.microsoft.com/office/powerpoint/2010/main" val="114186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1485355" y="273430"/>
            <a:ext cx="9866540" cy="932689"/>
          </a:xfrm>
        </p:spPr>
        <p:txBody>
          <a:bodyPr anchor="t">
            <a:normAutofit/>
          </a:bodyPr>
          <a:lstStyle/>
          <a:p>
            <a:r>
              <a:rPr lang="en-US" dirty="0"/>
              <a:t>Key findings</a:t>
            </a:r>
          </a:p>
        </p:txBody>
      </p:sp>
      <p:sp>
        <p:nvSpPr>
          <p:cNvPr id="2" name="Slide Number Placeholder 1">
            <a:extLst>
              <a:ext uri="{FF2B5EF4-FFF2-40B4-BE49-F238E27FC236}">
                <a16:creationId xmlns:a16="http://schemas.microsoft.com/office/drawing/2014/main" id="{660EB401-2F91-2D90-C859-96484861E564}"/>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5</a:t>
            </a:fld>
            <a:endParaRPr lang="en-US"/>
          </a:p>
        </p:txBody>
      </p:sp>
      <p:sp>
        <p:nvSpPr>
          <p:cNvPr id="22" name="Content Placeholder 21">
            <a:extLst>
              <a:ext uri="{FF2B5EF4-FFF2-40B4-BE49-F238E27FC236}">
                <a16:creationId xmlns:a16="http://schemas.microsoft.com/office/drawing/2014/main" id="{04D0C4E5-31C5-AC32-0DBF-A606CA394308}"/>
              </a:ext>
            </a:extLst>
          </p:cNvPr>
          <p:cNvSpPr>
            <a:spLocks noGrp="1"/>
          </p:cNvSpPr>
          <p:nvPr>
            <p:ph sz="half" idx="15"/>
          </p:nvPr>
        </p:nvSpPr>
        <p:spPr>
          <a:xfrm>
            <a:off x="1552575" y="1206120"/>
            <a:ext cx="9300304" cy="4911652"/>
          </a:xfrm>
        </p:spPr>
        <p:txBody>
          <a:bodyPr>
            <a:normAutofit fontScale="85000" lnSpcReduction="10000"/>
          </a:bodyPr>
          <a:lstStyle/>
          <a:p>
            <a:pPr algn="just">
              <a:lnSpc>
                <a:spcPct val="150000"/>
              </a:lnSpc>
            </a:pPr>
            <a:r>
              <a:rPr lang="en-US" dirty="0"/>
              <a:t>- Net margin and consumption over 12 months are the top drivers for churn in this model</a:t>
            </a:r>
          </a:p>
          <a:p>
            <a:pPr algn="just">
              <a:lnSpc>
                <a:spcPct val="150000"/>
              </a:lnSpc>
            </a:pPr>
            <a:r>
              <a:rPr lang="en-US" dirty="0"/>
              <a:t>- Margin on power subscription is also an influential driver</a:t>
            </a:r>
          </a:p>
          <a:p>
            <a:pPr algn="just">
              <a:lnSpc>
                <a:spcPct val="150000"/>
              </a:lnSpc>
            </a:pPr>
            <a:r>
              <a:rPr lang="en-US" dirty="0"/>
              <a:t>- Time seems to be an influential factor, especially the number of months they have been active, their tenure, and the number of months since they updated their contract</a:t>
            </a:r>
          </a:p>
          <a:p>
            <a:pPr algn="just">
              <a:lnSpc>
                <a:spcPct val="150000"/>
              </a:lnSpc>
            </a:pPr>
            <a:r>
              <a:rPr lang="en-US" dirty="0"/>
              <a:t>- The feature that our colleague recommended is in the top half in terms of how influential it is and some of the features built off the back of this outperform it</a:t>
            </a:r>
          </a:p>
          <a:p>
            <a:pPr marL="285750" indent="-285750" algn="just">
              <a:lnSpc>
                <a:spcPct val="150000"/>
              </a:lnSpc>
              <a:buFontTx/>
              <a:buChar char="-"/>
            </a:pPr>
            <a:r>
              <a:rPr lang="en-US" dirty="0"/>
              <a:t>Our price sensitivity features are scattered around but are not the main driver for a customer churning</a:t>
            </a:r>
          </a:p>
          <a:p>
            <a:pPr algn="just">
              <a:lnSpc>
                <a:spcPct val="150000"/>
              </a:lnSpc>
            </a:pPr>
            <a:r>
              <a:rPr lang="en-US" dirty="0"/>
              <a:t>NB The last observation is important because this relates to our original hypothesis:</a:t>
            </a:r>
          </a:p>
          <a:p>
            <a:pPr algn="just">
              <a:lnSpc>
                <a:spcPct val="150000"/>
              </a:lnSpc>
            </a:pPr>
            <a:r>
              <a:rPr lang="en-US" dirty="0"/>
              <a:t> &gt; Is churn driven by the customers' price sensitivity?</a:t>
            </a:r>
          </a:p>
          <a:p>
            <a:pPr marL="285750" indent="-285750" algn="just">
              <a:lnSpc>
                <a:spcPct val="150000"/>
              </a:lnSpc>
              <a:buFontTx/>
              <a:buChar char="-"/>
            </a:pPr>
            <a:endParaRPr lang="en-US" dirty="0"/>
          </a:p>
          <a:p>
            <a:pPr marL="285750" indent="-285750" algn="just">
              <a:lnSpc>
                <a:spcPct val="150000"/>
              </a:lnSpc>
              <a:buFontTx/>
              <a:buChar char="-"/>
            </a:pPr>
            <a:r>
              <a:rPr lang="en-US" dirty="0"/>
              <a:t>Based on the output of the feature importances, it is not a main driver but it is a weak contributor. However, to arrive at a conclusive result, more experimentation is needed.</a:t>
            </a:r>
          </a:p>
          <a:p>
            <a:pPr algn="just">
              <a:lnSpc>
                <a:spcPct val="150000"/>
              </a:lnSpc>
            </a:pPr>
            <a:endParaRPr lang="en-KE" dirty="0"/>
          </a:p>
        </p:txBody>
      </p:sp>
    </p:spTree>
    <p:extLst>
      <p:ext uri="{BB962C8B-B14F-4D97-AF65-F5344CB8AC3E}">
        <p14:creationId xmlns:p14="http://schemas.microsoft.com/office/powerpoint/2010/main" val="566997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716228"/>
            <a:ext cx="9866540" cy="917699"/>
          </a:xfrm>
        </p:spPr>
        <p:txBody>
          <a:bodyPr>
            <a:normAutofit/>
          </a:bodyPr>
          <a:lstStyle/>
          <a:p>
            <a:r>
              <a:rPr lang="en-US" dirty="0"/>
              <a:t>ANSWER</a:t>
            </a:r>
          </a:p>
        </p:txBody>
      </p:sp>
      <p:sp>
        <p:nvSpPr>
          <p:cNvPr id="7" name="Text Placeholder 6">
            <a:extLst>
              <a:ext uri="{FF2B5EF4-FFF2-40B4-BE49-F238E27FC236}">
                <a16:creationId xmlns:a16="http://schemas.microsoft.com/office/drawing/2014/main" id="{3FF2D739-E475-54F8-C832-F04A983D0F24}"/>
              </a:ext>
            </a:extLst>
          </p:cNvPr>
          <p:cNvSpPr>
            <a:spLocks noGrp="1"/>
          </p:cNvSpPr>
          <p:nvPr>
            <p:ph sz="half" idx="15"/>
          </p:nvPr>
        </p:nvSpPr>
        <p:spPr>
          <a:xfrm>
            <a:off x="1552574" y="1813809"/>
            <a:ext cx="8955530" cy="1329311"/>
          </a:xfrm>
        </p:spPr>
        <p:txBody>
          <a:bodyPr>
            <a:normAutofit/>
          </a:bodyPr>
          <a:lstStyle/>
          <a:p>
            <a:pPr algn="just"/>
            <a:r>
              <a:rPr lang="en-US" sz="2400" dirty="0"/>
              <a:t>Based on the output of the feature importances, it is not a main driver but it is a weak contributor. However, to arrive at a conclusive result, more experimentation is needed.</a:t>
            </a:r>
          </a:p>
          <a:p>
            <a:pPr algn="just"/>
            <a:endParaRPr lang="en-US" dirty="0"/>
          </a:p>
        </p:txBody>
      </p:sp>
      <p:sp>
        <p:nvSpPr>
          <p:cNvPr id="13" name="Slide Number Placeholder 12">
            <a:extLst>
              <a:ext uri="{FF2B5EF4-FFF2-40B4-BE49-F238E27FC236}">
                <a16:creationId xmlns:a16="http://schemas.microsoft.com/office/drawing/2014/main" id="{A540B739-30F9-C86F-67ED-2197DC1E598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425246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900245" y="544285"/>
            <a:ext cx="5528217" cy="2685383"/>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5896340" y="3423773"/>
            <a:ext cx="5528217" cy="2029969"/>
          </a:xfrm>
        </p:spPr>
        <p:txBody>
          <a:bodyPr bIns="0">
            <a:normAutofit/>
          </a:bodyPr>
          <a:lstStyle/>
          <a:p>
            <a:r>
              <a:rPr lang="en-US" dirty="0"/>
              <a:t>Tatenda Kabanda</a:t>
            </a:r>
          </a:p>
          <a:p>
            <a:r>
              <a:rPr lang="en-US" dirty="0"/>
              <a:t>+254768468704</a:t>
            </a:r>
          </a:p>
          <a:p>
            <a:r>
              <a:rPr lang="en-US" dirty="0"/>
              <a:t>dennis99tatenda@gmail.com</a:t>
            </a:r>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{F8F42BDB-BD28-4B92-9713-AB50F76FB97C}tf33968143_win32</Template>
  <TotalTime>120</TotalTime>
  <Words>341</Words>
  <Application>Microsoft Office PowerPoint</Application>
  <PresentationFormat>Widescreen</PresentationFormat>
  <Paragraphs>42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Avenir Next LT Pro</vt:lpstr>
      <vt:lpstr>Calibri</vt:lpstr>
      <vt:lpstr>Custom</vt:lpstr>
      <vt:lpstr>Executive Summary</vt:lpstr>
      <vt:lpstr>Agenda</vt:lpstr>
      <vt:lpstr>Situation</vt:lpstr>
      <vt:lpstr>Question</vt:lpstr>
      <vt:lpstr>Key findings</vt:lpstr>
      <vt:lpstr>ANSWER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Tatenda D. Kabanda</dc:creator>
  <cp:lastModifiedBy>Tatenda D. Kabanda</cp:lastModifiedBy>
  <cp:revision>3</cp:revision>
  <dcterms:created xsi:type="dcterms:W3CDTF">2024-06-05T16:11:51Z</dcterms:created>
  <dcterms:modified xsi:type="dcterms:W3CDTF">2024-06-05T23:48:56Z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