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4"/>
  </p:sldMasterIdLst>
  <p:notesMasterIdLst>
    <p:notesMasterId r:id="rId15"/>
  </p:notesMasterIdLst>
  <p:handoutMasterIdLst>
    <p:handoutMasterId r:id="rId16"/>
  </p:handoutMasterIdLst>
  <p:sldIdLst>
    <p:sldId id="258" r:id="rId5"/>
    <p:sldId id="2032092732" r:id="rId6"/>
    <p:sldId id="297" r:id="rId7"/>
    <p:sldId id="2032092734" r:id="rId8"/>
    <p:sldId id="2032092742" r:id="rId9"/>
    <p:sldId id="2032092744" r:id="rId10"/>
    <p:sldId id="2032092745" r:id="rId11"/>
    <p:sldId id="2032092746" r:id="rId12"/>
    <p:sldId id="2032092743" r:id="rId13"/>
    <p:sldId id="2032092741" r:id="rId14"/>
  </p:sldIdLst>
  <p:sldSz cx="12192000" cy="6858000"/>
  <p:notesSz cx="7010400" cy="9296400"/>
  <p:defaultTex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uPriya Singh" initials="MS" lastIdx="15" clrIdx="0">
    <p:extLst>
      <p:ext uri="{19B8F6BF-5375-455C-9EA6-DF929625EA0E}">
        <p15:presenceInfo xmlns:p15="http://schemas.microsoft.com/office/powerpoint/2012/main" userId="ManuPriya Singh" providerId="None"/>
      </p:ext>
    </p:extLst>
  </p:cmAuthor>
  <p:cmAuthor id="2" name="Elisabeth Sullivan" initials="ES" lastIdx="37" clrIdx="1">
    <p:extLst>
      <p:ext uri="{19B8F6BF-5375-455C-9EA6-DF929625EA0E}">
        <p15:presenceInfo xmlns:p15="http://schemas.microsoft.com/office/powerpoint/2012/main" userId="S::elisabeth.sullivan@zs.com::233161cf-5802-414e-b627-8596d3402e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3A1A8"/>
    <a:srgbClr val="75737D"/>
    <a:srgbClr val="76737E"/>
    <a:srgbClr val="484553"/>
    <a:srgbClr val="F4F3F3"/>
    <a:srgbClr val="1A1628"/>
    <a:srgbClr val="D1D0D4"/>
    <a:srgbClr val="74727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60" autoAdjust="0"/>
    <p:restoredTop sz="97078" autoAdjust="0"/>
  </p:normalViewPr>
  <p:slideViewPr>
    <p:cSldViewPr snapToGrid="0" snapToObjects="1">
      <p:cViewPr varScale="1">
        <p:scale>
          <a:sx n="86" d="100"/>
          <a:sy n="86" d="100"/>
        </p:scale>
        <p:origin x="715" y="58"/>
      </p:cViewPr>
      <p:guideLst/>
    </p:cSldViewPr>
  </p:slideViewPr>
  <p:notesTextViewPr>
    <p:cViewPr>
      <p:scale>
        <a:sx n="100" d="100"/>
        <a:sy n="100" d="100"/>
      </p:scale>
      <p:origin x="0" y="0"/>
    </p:cViewPr>
  </p:notesTextViewPr>
  <p:sorterViewPr>
    <p:cViewPr>
      <p:scale>
        <a:sx n="66" d="100"/>
        <a:sy n="66" d="100"/>
      </p:scale>
      <p:origin x="0" y="-1560"/>
    </p:cViewPr>
  </p:sorterViewPr>
  <p:notesViewPr>
    <p:cSldViewPr snapToGrid="0" snapToObjects="1">
      <p:cViewPr varScale="1">
        <p:scale>
          <a:sx n="94" d="100"/>
          <a:sy n="94" d="100"/>
        </p:scale>
        <p:origin x="356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22A2EA-1996-4D7B-A68D-EBE15D637A8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E88FC36C-3CA2-41B0-8F56-C3EF99AC8F18}">
      <dgm:prSet phldrT="[Text]"/>
      <dgm:spPr/>
      <dgm:t>
        <a:bodyPr/>
        <a:lstStyle/>
        <a:p>
          <a:r>
            <a:rPr lang="en-IN" dirty="0"/>
            <a:t>Highlights</a:t>
          </a:r>
        </a:p>
      </dgm:t>
    </dgm:pt>
    <dgm:pt modelId="{758F2AF4-CA01-4FAF-AB8C-E8F2890E1B71}" type="parTrans" cxnId="{C5BE22AF-3249-4832-B341-C1BE1DE4A456}">
      <dgm:prSet/>
      <dgm:spPr/>
      <dgm:t>
        <a:bodyPr/>
        <a:lstStyle/>
        <a:p>
          <a:endParaRPr lang="en-IN"/>
        </a:p>
      </dgm:t>
    </dgm:pt>
    <dgm:pt modelId="{9C5FFB6F-68DE-4FCB-AB3B-37EDEEE43E10}" type="sibTrans" cxnId="{C5BE22AF-3249-4832-B341-C1BE1DE4A456}">
      <dgm:prSet/>
      <dgm:spPr/>
      <dgm:t>
        <a:bodyPr/>
        <a:lstStyle/>
        <a:p>
          <a:endParaRPr lang="en-IN"/>
        </a:p>
      </dgm:t>
    </dgm:pt>
    <dgm:pt modelId="{68A4B152-1A42-4ED8-AD9F-8D76BE335AFB}">
      <dgm:prSet phldrT="[Text]"/>
      <dgm:spPr/>
      <dgm:t>
        <a:bodyPr/>
        <a:lstStyle/>
        <a:p>
          <a:pPr>
            <a:buFont typeface="Arial" panose="020B0604020202020204" pitchFamily="34" charset="0"/>
            <a:buChar char="•"/>
          </a:pPr>
          <a:r>
            <a:rPr lang="en-US" b="0" i="0" dirty="0"/>
            <a:t>A monthly overview of the sales operations and activity of the company</a:t>
          </a:r>
          <a:endParaRPr lang="en-IN" dirty="0"/>
        </a:p>
      </dgm:t>
    </dgm:pt>
    <dgm:pt modelId="{9979DB36-B7AD-45CE-98C9-C694B875D621}" type="parTrans" cxnId="{9E1E4C69-FFC0-4908-B5C0-77DEF48BAF15}">
      <dgm:prSet/>
      <dgm:spPr/>
      <dgm:t>
        <a:bodyPr/>
        <a:lstStyle/>
        <a:p>
          <a:endParaRPr lang="en-IN"/>
        </a:p>
      </dgm:t>
    </dgm:pt>
    <dgm:pt modelId="{8BE1FC3A-2076-494F-875A-DE1036BA4B72}" type="sibTrans" cxnId="{9E1E4C69-FFC0-4908-B5C0-77DEF48BAF15}">
      <dgm:prSet/>
      <dgm:spPr/>
      <dgm:t>
        <a:bodyPr/>
        <a:lstStyle/>
        <a:p>
          <a:endParaRPr lang="en-IN"/>
        </a:p>
      </dgm:t>
    </dgm:pt>
    <dgm:pt modelId="{DB019A07-1732-465C-A79D-36D07A530DDB}">
      <dgm:prSet phldrT="[Text]"/>
      <dgm:spPr/>
      <dgm:t>
        <a:bodyPr/>
        <a:lstStyle/>
        <a:p>
          <a:r>
            <a:rPr lang="en-IN" dirty="0"/>
            <a:t>Specific Sales KPIs</a:t>
          </a:r>
        </a:p>
      </dgm:t>
    </dgm:pt>
    <dgm:pt modelId="{96A5F7C3-9D59-41BC-850D-91FB61969848}" type="parTrans" cxnId="{1C68C95D-83E4-46BD-BA55-B6C9BA38F970}">
      <dgm:prSet/>
      <dgm:spPr/>
      <dgm:t>
        <a:bodyPr/>
        <a:lstStyle/>
        <a:p>
          <a:endParaRPr lang="en-IN"/>
        </a:p>
      </dgm:t>
    </dgm:pt>
    <dgm:pt modelId="{464D325F-BC17-40DE-BBC6-F0CA517EF2BA}" type="sibTrans" cxnId="{1C68C95D-83E4-46BD-BA55-B6C9BA38F970}">
      <dgm:prSet/>
      <dgm:spPr/>
      <dgm:t>
        <a:bodyPr/>
        <a:lstStyle/>
        <a:p>
          <a:endParaRPr lang="en-IN"/>
        </a:p>
      </dgm:t>
    </dgm:pt>
    <dgm:pt modelId="{315EE325-5E8B-4613-BD89-0F1647741942}">
      <dgm:prSet phldrT="[Text]"/>
      <dgm:spPr/>
      <dgm:t>
        <a:bodyPr/>
        <a:lstStyle/>
        <a:p>
          <a:r>
            <a:rPr lang="en-US" b="0" i="0" dirty="0"/>
            <a:t>The performance dashboard which enable to track the customer acquisition costs, the average revenue per unit, and various other KPIs.</a:t>
          </a:r>
          <a:endParaRPr lang="en-IN" dirty="0"/>
        </a:p>
      </dgm:t>
    </dgm:pt>
    <dgm:pt modelId="{8E934E87-4124-4AAE-8159-FD435FAABC37}" type="parTrans" cxnId="{2CD3C001-852C-4417-91A9-C8BD84C0372C}">
      <dgm:prSet/>
      <dgm:spPr/>
      <dgm:t>
        <a:bodyPr/>
        <a:lstStyle/>
        <a:p>
          <a:endParaRPr lang="en-IN"/>
        </a:p>
      </dgm:t>
    </dgm:pt>
    <dgm:pt modelId="{F9E07567-8442-4EF8-B2F7-E5ABF3E21650}" type="sibTrans" cxnId="{2CD3C001-852C-4417-91A9-C8BD84C0372C}">
      <dgm:prSet/>
      <dgm:spPr/>
      <dgm:t>
        <a:bodyPr/>
        <a:lstStyle/>
        <a:p>
          <a:endParaRPr lang="en-IN"/>
        </a:p>
      </dgm:t>
    </dgm:pt>
    <dgm:pt modelId="{D0AA3F89-36A6-41AD-BC82-55E02AE54C2F}">
      <dgm:prSet phldrT="[Text]"/>
      <dgm:spPr/>
      <dgm:t>
        <a:bodyPr/>
        <a:lstStyle/>
        <a:p>
          <a:r>
            <a:rPr lang="en-IN" dirty="0"/>
            <a:t>Graphs and Charts</a:t>
          </a:r>
        </a:p>
      </dgm:t>
    </dgm:pt>
    <dgm:pt modelId="{E600DB2C-6C0D-43A7-A83B-7E720179FF27}" type="parTrans" cxnId="{0C5A656E-506C-43D7-B0FA-EFD8E9CBA4EF}">
      <dgm:prSet/>
      <dgm:spPr/>
      <dgm:t>
        <a:bodyPr/>
        <a:lstStyle/>
        <a:p>
          <a:endParaRPr lang="en-IN"/>
        </a:p>
      </dgm:t>
    </dgm:pt>
    <dgm:pt modelId="{BD8ED839-083F-4588-A729-BB5CEDA7800A}" type="sibTrans" cxnId="{0C5A656E-506C-43D7-B0FA-EFD8E9CBA4EF}">
      <dgm:prSet/>
      <dgm:spPr/>
      <dgm:t>
        <a:bodyPr/>
        <a:lstStyle/>
        <a:p>
          <a:endParaRPr lang="en-IN"/>
        </a:p>
      </dgm:t>
    </dgm:pt>
    <dgm:pt modelId="{00B1E174-170A-43A6-90DE-3431A04A82F7}">
      <dgm:prSet phldrT="[Text]"/>
      <dgm:spPr/>
      <dgm:t>
        <a:bodyPr/>
        <a:lstStyle/>
        <a:p>
          <a:r>
            <a:rPr lang="en-US" b="0" i="0" dirty="0"/>
            <a:t>It will not only summarize the major insights drawn out but also question the next steps.</a:t>
          </a:r>
          <a:endParaRPr lang="en-IN" dirty="0"/>
        </a:p>
      </dgm:t>
    </dgm:pt>
    <dgm:pt modelId="{0F192EC0-99B1-4E01-BEAC-F8A11D53C32A}" type="parTrans" cxnId="{0DE2B195-F423-4F32-BF22-83531940BB01}">
      <dgm:prSet/>
      <dgm:spPr/>
      <dgm:t>
        <a:bodyPr/>
        <a:lstStyle/>
        <a:p>
          <a:endParaRPr lang="en-IN"/>
        </a:p>
      </dgm:t>
    </dgm:pt>
    <dgm:pt modelId="{B3720261-C4BD-4333-A237-9242F4099B88}" type="sibTrans" cxnId="{0DE2B195-F423-4F32-BF22-83531940BB01}">
      <dgm:prSet/>
      <dgm:spPr/>
      <dgm:t>
        <a:bodyPr/>
        <a:lstStyle/>
        <a:p>
          <a:endParaRPr lang="en-IN"/>
        </a:p>
      </dgm:t>
    </dgm:pt>
    <dgm:pt modelId="{9D855AC9-FD7C-4139-8834-2F8201FBC898}">
      <dgm:prSet phldrT="[Text]"/>
      <dgm:spPr/>
      <dgm:t>
        <a:bodyPr/>
        <a:lstStyle/>
        <a:p>
          <a:r>
            <a:rPr lang="en-IN" dirty="0"/>
            <a:t>Executive Sales Summary</a:t>
          </a:r>
        </a:p>
      </dgm:t>
    </dgm:pt>
    <dgm:pt modelId="{96720E48-5614-421C-B92B-CA51CCAEE2C4}" type="parTrans" cxnId="{53C24D48-2900-42F3-A8E1-A11E5C783764}">
      <dgm:prSet/>
      <dgm:spPr/>
      <dgm:t>
        <a:bodyPr/>
        <a:lstStyle/>
        <a:p>
          <a:endParaRPr lang="en-IN"/>
        </a:p>
      </dgm:t>
    </dgm:pt>
    <dgm:pt modelId="{037CFB44-E83B-4034-A36B-5CC4D4C3D81D}" type="sibTrans" cxnId="{53C24D48-2900-42F3-A8E1-A11E5C783764}">
      <dgm:prSet/>
      <dgm:spPr/>
      <dgm:t>
        <a:bodyPr/>
        <a:lstStyle/>
        <a:p>
          <a:endParaRPr lang="en-IN"/>
        </a:p>
      </dgm:t>
    </dgm:pt>
    <dgm:pt modelId="{0C32B2C1-568D-4B64-8E53-0E7ECDDF1C50}">
      <dgm:prSet/>
      <dgm:spPr/>
      <dgm:t>
        <a:bodyPr/>
        <a:lstStyle/>
        <a:p>
          <a:r>
            <a:rPr lang="en-IN" dirty="0"/>
            <a:t>To visualize all the data collected</a:t>
          </a:r>
        </a:p>
      </dgm:t>
    </dgm:pt>
    <dgm:pt modelId="{0C7A1008-9EBD-4FC8-9238-6D39D08FFC71}" type="parTrans" cxnId="{41B9C1A4-EABA-4B49-857D-EEF528136394}">
      <dgm:prSet/>
      <dgm:spPr/>
      <dgm:t>
        <a:bodyPr/>
        <a:lstStyle/>
        <a:p>
          <a:endParaRPr lang="en-IN"/>
        </a:p>
      </dgm:t>
    </dgm:pt>
    <dgm:pt modelId="{EF9044B3-6979-484A-91C7-525D7BF21B65}" type="sibTrans" cxnId="{41B9C1A4-EABA-4B49-857D-EEF528136394}">
      <dgm:prSet/>
      <dgm:spPr/>
      <dgm:t>
        <a:bodyPr/>
        <a:lstStyle/>
        <a:p>
          <a:endParaRPr lang="en-IN"/>
        </a:p>
      </dgm:t>
    </dgm:pt>
    <dgm:pt modelId="{DCC0945A-AC1D-4B5B-9E0F-F42BA18D4A5B}" type="pres">
      <dgm:prSet presAssocID="{1422A2EA-1996-4D7B-A68D-EBE15D637A8A}" presName="linearFlow" presStyleCnt="0">
        <dgm:presLayoutVars>
          <dgm:dir/>
          <dgm:animLvl val="lvl"/>
          <dgm:resizeHandles val="exact"/>
        </dgm:presLayoutVars>
      </dgm:prSet>
      <dgm:spPr/>
    </dgm:pt>
    <dgm:pt modelId="{0F2CC237-0175-45CC-B84B-9FDB0920F01D}" type="pres">
      <dgm:prSet presAssocID="{E88FC36C-3CA2-41B0-8F56-C3EF99AC8F18}" presName="composite" presStyleCnt="0"/>
      <dgm:spPr/>
    </dgm:pt>
    <dgm:pt modelId="{6EA27803-0064-4F59-AD5D-C31A56FA52FA}" type="pres">
      <dgm:prSet presAssocID="{E88FC36C-3CA2-41B0-8F56-C3EF99AC8F18}" presName="parentText" presStyleLbl="alignNode1" presStyleIdx="0" presStyleCnt="4">
        <dgm:presLayoutVars>
          <dgm:chMax val="1"/>
          <dgm:bulletEnabled val="1"/>
        </dgm:presLayoutVars>
      </dgm:prSet>
      <dgm:spPr/>
    </dgm:pt>
    <dgm:pt modelId="{F7925F0E-118E-4830-BD4E-A0E21A58CA1D}" type="pres">
      <dgm:prSet presAssocID="{E88FC36C-3CA2-41B0-8F56-C3EF99AC8F18}" presName="descendantText" presStyleLbl="alignAcc1" presStyleIdx="0" presStyleCnt="4" custLinFactNeighborX="0" custLinFactNeighborY="-219">
        <dgm:presLayoutVars>
          <dgm:bulletEnabled val="1"/>
        </dgm:presLayoutVars>
      </dgm:prSet>
      <dgm:spPr/>
    </dgm:pt>
    <dgm:pt modelId="{FA1D625B-9A0C-4DF5-B0CE-C06C0F0DC40A}" type="pres">
      <dgm:prSet presAssocID="{9C5FFB6F-68DE-4FCB-AB3B-37EDEEE43E10}" presName="sp" presStyleCnt="0"/>
      <dgm:spPr/>
    </dgm:pt>
    <dgm:pt modelId="{AB48323D-0305-4476-AAEB-4E25E1A23D7C}" type="pres">
      <dgm:prSet presAssocID="{DB019A07-1732-465C-A79D-36D07A530DDB}" presName="composite" presStyleCnt="0"/>
      <dgm:spPr/>
    </dgm:pt>
    <dgm:pt modelId="{0944FFE0-00A4-43F9-B48B-A9C6F1F829FF}" type="pres">
      <dgm:prSet presAssocID="{DB019A07-1732-465C-A79D-36D07A530DDB}" presName="parentText" presStyleLbl="alignNode1" presStyleIdx="1" presStyleCnt="4">
        <dgm:presLayoutVars>
          <dgm:chMax val="1"/>
          <dgm:bulletEnabled val="1"/>
        </dgm:presLayoutVars>
      </dgm:prSet>
      <dgm:spPr/>
    </dgm:pt>
    <dgm:pt modelId="{CFD1A723-2137-499E-A0EC-511A21F41953}" type="pres">
      <dgm:prSet presAssocID="{DB019A07-1732-465C-A79D-36D07A530DDB}" presName="descendantText" presStyleLbl="alignAcc1" presStyleIdx="1" presStyleCnt="4" custLinFactNeighborY="0">
        <dgm:presLayoutVars>
          <dgm:bulletEnabled val="1"/>
        </dgm:presLayoutVars>
      </dgm:prSet>
      <dgm:spPr/>
    </dgm:pt>
    <dgm:pt modelId="{41FBC64C-BD1F-4C84-8A3A-78ADF6D962E9}" type="pres">
      <dgm:prSet presAssocID="{464D325F-BC17-40DE-BBC6-F0CA517EF2BA}" presName="sp" presStyleCnt="0"/>
      <dgm:spPr/>
    </dgm:pt>
    <dgm:pt modelId="{9D0A7322-6C44-4EB4-A27B-26C14F70EF3B}" type="pres">
      <dgm:prSet presAssocID="{D0AA3F89-36A6-41AD-BC82-55E02AE54C2F}" presName="composite" presStyleCnt="0"/>
      <dgm:spPr/>
    </dgm:pt>
    <dgm:pt modelId="{BF1DCC0D-A778-488F-82E6-24966A966FBC}" type="pres">
      <dgm:prSet presAssocID="{D0AA3F89-36A6-41AD-BC82-55E02AE54C2F}" presName="parentText" presStyleLbl="alignNode1" presStyleIdx="2" presStyleCnt="4">
        <dgm:presLayoutVars>
          <dgm:chMax val="1"/>
          <dgm:bulletEnabled val="1"/>
        </dgm:presLayoutVars>
      </dgm:prSet>
      <dgm:spPr/>
    </dgm:pt>
    <dgm:pt modelId="{E2DD7351-6FA3-4B40-ADF7-0077163F5BB5}" type="pres">
      <dgm:prSet presAssocID="{D0AA3F89-36A6-41AD-BC82-55E02AE54C2F}" presName="descendantText" presStyleLbl="alignAcc1" presStyleIdx="2" presStyleCnt="4" custLinFactNeighborY="0">
        <dgm:presLayoutVars>
          <dgm:bulletEnabled val="1"/>
        </dgm:presLayoutVars>
      </dgm:prSet>
      <dgm:spPr/>
    </dgm:pt>
    <dgm:pt modelId="{5C199F36-D011-4FC4-8C02-4C4F22A354D6}" type="pres">
      <dgm:prSet presAssocID="{BD8ED839-083F-4588-A729-BB5CEDA7800A}" presName="sp" presStyleCnt="0"/>
      <dgm:spPr/>
    </dgm:pt>
    <dgm:pt modelId="{1976885C-D1CF-465B-B3F0-E83AE99C2A61}" type="pres">
      <dgm:prSet presAssocID="{9D855AC9-FD7C-4139-8834-2F8201FBC898}" presName="composite" presStyleCnt="0"/>
      <dgm:spPr/>
    </dgm:pt>
    <dgm:pt modelId="{C1F3C4FD-A88E-4A93-A734-72377EA5233B}" type="pres">
      <dgm:prSet presAssocID="{9D855AC9-FD7C-4139-8834-2F8201FBC898}" presName="parentText" presStyleLbl="alignNode1" presStyleIdx="3" presStyleCnt="4">
        <dgm:presLayoutVars>
          <dgm:chMax val="1"/>
          <dgm:bulletEnabled val="1"/>
        </dgm:presLayoutVars>
      </dgm:prSet>
      <dgm:spPr/>
    </dgm:pt>
    <dgm:pt modelId="{E86C6D4F-59E9-49EF-8FBD-CF1E0BD77979}" type="pres">
      <dgm:prSet presAssocID="{9D855AC9-FD7C-4139-8834-2F8201FBC898}" presName="descendantText" presStyleLbl="alignAcc1" presStyleIdx="3" presStyleCnt="4" custLinFactNeighborY="0">
        <dgm:presLayoutVars>
          <dgm:bulletEnabled val="1"/>
        </dgm:presLayoutVars>
      </dgm:prSet>
      <dgm:spPr/>
    </dgm:pt>
  </dgm:ptLst>
  <dgm:cxnLst>
    <dgm:cxn modelId="{2CD3C001-852C-4417-91A9-C8BD84C0372C}" srcId="{DB019A07-1732-465C-A79D-36D07A530DDB}" destId="{315EE325-5E8B-4613-BD89-0F1647741942}" srcOrd="0" destOrd="0" parTransId="{8E934E87-4124-4AAE-8159-FD435FAABC37}" sibTransId="{F9E07567-8442-4EF8-B2F7-E5ABF3E21650}"/>
    <dgm:cxn modelId="{6AB00505-74E6-4F3A-B5A6-C1E811EB062D}" type="presOf" srcId="{E88FC36C-3CA2-41B0-8F56-C3EF99AC8F18}" destId="{6EA27803-0064-4F59-AD5D-C31A56FA52FA}" srcOrd="0" destOrd="0" presId="urn:microsoft.com/office/officeart/2005/8/layout/chevron2"/>
    <dgm:cxn modelId="{B7133F5B-B167-4D77-95CD-00C022E2809E}" type="presOf" srcId="{0C32B2C1-568D-4B64-8E53-0E7ECDDF1C50}" destId="{E2DD7351-6FA3-4B40-ADF7-0077163F5BB5}" srcOrd="0" destOrd="0" presId="urn:microsoft.com/office/officeart/2005/8/layout/chevron2"/>
    <dgm:cxn modelId="{1C68C95D-83E4-46BD-BA55-B6C9BA38F970}" srcId="{1422A2EA-1996-4D7B-A68D-EBE15D637A8A}" destId="{DB019A07-1732-465C-A79D-36D07A530DDB}" srcOrd="1" destOrd="0" parTransId="{96A5F7C3-9D59-41BC-850D-91FB61969848}" sibTransId="{464D325F-BC17-40DE-BBC6-F0CA517EF2BA}"/>
    <dgm:cxn modelId="{E11ED15E-20AC-41F8-ADAA-A49CAF560D7F}" type="presOf" srcId="{DB019A07-1732-465C-A79D-36D07A530DDB}" destId="{0944FFE0-00A4-43F9-B48B-A9C6F1F829FF}" srcOrd="0" destOrd="0" presId="urn:microsoft.com/office/officeart/2005/8/layout/chevron2"/>
    <dgm:cxn modelId="{53C24D48-2900-42F3-A8E1-A11E5C783764}" srcId="{1422A2EA-1996-4D7B-A68D-EBE15D637A8A}" destId="{9D855AC9-FD7C-4139-8834-2F8201FBC898}" srcOrd="3" destOrd="0" parTransId="{96720E48-5614-421C-B92B-CA51CCAEE2C4}" sibTransId="{037CFB44-E83B-4034-A36B-5CC4D4C3D81D}"/>
    <dgm:cxn modelId="{9E1E4C69-FFC0-4908-B5C0-77DEF48BAF15}" srcId="{E88FC36C-3CA2-41B0-8F56-C3EF99AC8F18}" destId="{68A4B152-1A42-4ED8-AD9F-8D76BE335AFB}" srcOrd="0" destOrd="0" parTransId="{9979DB36-B7AD-45CE-98C9-C694B875D621}" sibTransId="{8BE1FC3A-2076-494F-875A-DE1036BA4B72}"/>
    <dgm:cxn modelId="{0C5A656E-506C-43D7-B0FA-EFD8E9CBA4EF}" srcId="{1422A2EA-1996-4D7B-A68D-EBE15D637A8A}" destId="{D0AA3F89-36A6-41AD-BC82-55E02AE54C2F}" srcOrd="2" destOrd="0" parTransId="{E600DB2C-6C0D-43A7-A83B-7E720179FF27}" sibTransId="{BD8ED839-083F-4588-A729-BB5CEDA7800A}"/>
    <dgm:cxn modelId="{B7674B53-FF54-4FDD-A824-3F445D0C0177}" type="presOf" srcId="{315EE325-5E8B-4613-BD89-0F1647741942}" destId="{CFD1A723-2137-499E-A0EC-511A21F41953}" srcOrd="0" destOrd="0" presId="urn:microsoft.com/office/officeart/2005/8/layout/chevron2"/>
    <dgm:cxn modelId="{93F5CF76-A440-4970-98D8-28C0D725AF2E}" type="presOf" srcId="{9D855AC9-FD7C-4139-8834-2F8201FBC898}" destId="{C1F3C4FD-A88E-4A93-A734-72377EA5233B}" srcOrd="0" destOrd="0" presId="urn:microsoft.com/office/officeart/2005/8/layout/chevron2"/>
    <dgm:cxn modelId="{B0352F8A-BCAA-456B-A5F9-C21D0339032F}" type="presOf" srcId="{68A4B152-1A42-4ED8-AD9F-8D76BE335AFB}" destId="{F7925F0E-118E-4830-BD4E-A0E21A58CA1D}" srcOrd="0" destOrd="0" presId="urn:microsoft.com/office/officeart/2005/8/layout/chevron2"/>
    <dgm:cxn modelId="{0DE2B195-F423-4F32-BF22-83531940BB01}" srcId="{9D855AC9-FD7C-4139-8834-2F8201FBC898}" destId="{00B1E174-170A-43A6-90DE-3431A04A82F7}" srcOrd="0" destOrd="0" parTransId="{0F192EC0-99B1-4E01-BEAC-F8A11D53C32A}" sibTransId="{B3720261-C4BD-4333-A237-9242F4099B88}"/>
    <dgm:cxn modelId="{41B9C1A4-EABA-4B49-857D-EEF528136394}" srcId="{D0AA3F89-36A6-41AD-BC82-55E02AE54C2F}" destId="{0C32B2C1-568D-4B64-8E53-0E7ECDDF1C50}" srcOrd="0" destOrd="0" parTransId="{0C7A1008-9EBD-4FC8-9238-6D39D08FFC71}" sibTransId="{EF9044B3-6979-484A-91C7-525D7BF21B65}"/>
    <dgm:cxn modelId="{C5BE22AF-3249-4832-B341-C1BE1DE4A456}" srcId="{1422A2EA-1996-4D7B-A68D-EBE15D637A8A}" destId="{E88FC36C-3CA2-41B0-8F56-C3EF99AC8F18}" srcOrd="0" destOrd="0" parTransId="{758F2AF4-CA01-4FAF-AB8C-E8F2890E1B71}" sibTransId="{9C5FFB6F-68DE-4FCB-AB3B-37EDEEE43E10}"/>
    <dgm:cxn modelId="{CE5B17C5-FBF3-4EDC-8682-0F85ED2CCE8D}" type="presOf" srcId="{1422A2EA-1996-4D7B-A68D-EBE15D637A8A}" destId="{DCC0945A-AC1D-4B5B-9E0F-F42BA18D4A5B}" srcOrd="0" destOrd="0" presId="urn:microsoft.com/office/officeart/2005/8/layout/chevron2"/>
    <dgm:cxn modelId="{670674D2-AD3A-48DB-81A9-45361D245FE5}" type="presOf" srcId="{00B1E174-170A-43A6-90DE-3431A04A82F7}" destId="{E86C6D4F-59E9-49EF-8FBD-CF1E0BD77979}" srcOrd="0" destOrd="0" presId="urn:microsoft.com/office/officeart/2005/8/layout/chevron2"/>
    <dgm:cxn modelId="{4122C8F8-CC99-4A90-88FB-3B3F2CA5C16D}" type="presOf" srcId="{D0AA3F89-36A6-41AD-BC82-55E02AE54C2F}" destId="{BF1DCC0D-A778-488F-82E6-24966A966FBC}" srcOrd="0" destOrd="0" presId="urn:microsoft.com/office/officeart/2005/8/layout/chevron2"/>
    <dgm:cxn modelId="{63C36840-782B-4EB1-BAC0-DFB6C8301C55}" type="presParOf" srcId="{DCC0945A-AC1D-4B5B-9E0F-F42BA18D4A5B}" destId="{0F2CC237-0175-45CC-B84B-9FDB0920F01D}" srcOrd="0" destOrd="0" presId="urn:microsoft.com/office/officeart/2005/8/layout/chevron2"/>
    <dgm:cxn modelId="{30E71621-9E6C-4B8C-A7D9-F3FD089391E3}" type="presParOf" srcId="{0F2CC237-0175-45CC-B84B-9FDB0920F01D}" destId="{6EA27803-0064-4F59-AD5D-C31A56FA52FA}" srcOrd="0" destOrd="0" presId="urn:microsoft.com/office/officeart/2005/8/layout/chevron2"/>
    <dgm:cxn modelId="{B36AE02D-9268-4753-A1E4-7DC81683555A}" type="presParOf" srcId="{0F2CC237-0175-45CC-B84B-9FDB0920F01D}" destId="{F7925F0E-118E-4830-BD4E-A0E21A58CA1D}" srcOrd="1" destOrd="0" presId="urn:microsoft.com/office/officeart/2005/8/layout/chevron2"/>
    <dgm:cxn modelId="{2B6D2226-72D6-4135-9EF3-BC591CE7F5A4}" type="presParOf" srcId="{DCC0945A-AC1D-4B5B-9E0F-F42BA18D4A5B}" destId="{FA1D625B-9A0C-4DF5-B0CE-C06C0F0DC40A}" srcOrd="1" destOrd="0" presId="urn:microsoft.com/office/officeart/2005/8/layout/chevron2"/>
    <dgm:cxn modelId="{86F3FBFD-E118-4FDD-A51A-8DB622BE31CA}" type="presParOf" srcId="{DCC0945A-AC1D-4B5B-9E0F-F42BA18D4A5B}" destId="{AB48323D-0305-4476-AAEB-4E25E1A23D7C}" srcOrd="2" destOrd="0" presId="urn:microsoft.com/office/officeart/2005/8/layout/chevron2"/>
    <dgm:cxn modelId="{081C9A43-CAE9-4641-AA85-D631738D4B07}" type="presParOf" srcId="{AB48323D-0305-4476-AAEB-4E25E1A23D7C}" destId="{0944FFE0-00A4-43F9-B48B-A9C6F1F829FF}" srcOrd="0" destOrd="0" presId="urn:microsoft.com/office/officeart/2005/8/layout/chevron2"/>
    <dgm:cxn modelId="{414BB68E-9BE7-47B8-8BDA-69E82EB58820}" type="presParOf" srcId="{AB48323D-0305-4476-AAEB-4E25E1A23D7C}" destId="{CFD1A723-2137-499E-A0EC-511A21F41953}" srcOrd="1" destOrd="0" presId="urn:microsoft.com/office/officeart/2005/8/layout/chevron2"/>
    <dgm:cxn modelId="{874FB838-851D-4618-8B02-E631AA84DA6C}" type="presParOf" srcId="{DCC0945A-AC1D-4B5B-9E0F-F42BA18D4A5B}" destId="{41FBC64C-BD1F-4C84-8A3A-78ADF6D962E9}" srcOrd="3" destOrd="0" presId="urn:microsoft.com/office/officeart/2005/8/layout/chevron2"/>
    <dgm:cxn modelId="{1B3527B1-627E-4747-8912-8D93AD9FFD02}" type="presParOf" srcId="{DCC0945A-AC1D-4B5B-9E0F-F42BA18D4A5B}" destId="{9D0A7322-6C44-4EB4-A27B-26C14F70EF3B}" srcOrd="4" destOrd="0" presId="urn:microsoft.com/office/officeart/2005/8/layout/chevron2"/>
    <dgm:cxn modelId="{3EBAF5A2-6658-4EA4-8322-C3A16C2F74B4}" type="presParOf" srcId="{9D0A7322-6C44-4EB4-A27B-26C14F70EF3B}" destId="{BF1DCC0D-A778-488F-82E6-24966A966FBC}" srcOrd="0" destOrd="0" presId="urn:microsoft.com/office/officeart/2005/8/layout/chevron2"/>
    <dgm:cxn modelId="{30FF9680-3C42-4FA8-9360-042F8DA2D4C0}" type="presParOf" srcId="{9D0A7322-6C44-4EB4-A27B-26C14F70EF3B}" destId="{E2DD7351-6FA3-4B40-ADF7-0077163F5BB5}" srcOrd="1" destOrd="0" presId="urn:microsoft.com/office/officeart/2005/8/layout/chevron2"/>
    <dgm:cxn modelId="{44254264-2CF3-4E62-B254-AD76E839A5F2}" type="presParOf" srcId="{DCC0945A-AC1D-4B5B-9E0F-F42BA18D4A5B}" destId="{5C199F36-D011-4FC4-8C02-4C4F22A354D6}" srcOrd="5" destOrd="0" presId="urn:microsoft.com/office/officeart/2005/8/layout/chevron2"/>
    <dgm:cxn modelId="{D1203958-D750-4313-9051-84C920FDEB9A}" type="presParOf" srcId="{DCC0945A-AC1D-4B5B-9E0F-F42BA18D4A5B}" destId="{1976885C-D1CF-465B-B3F0-E83AE99C2A61}" srcOrd="6" destOrd="0" presId="urn:microsoft.com/office/officeart/2005/8/layout/chevron2"/>
    <dgm:cxn modelId="{DE21491B-B89C-4A03-A59D-06AD9CDC2039}" type="presParOf" srcId="{1976885C-D1CF-465B-B3F0-E83AE99C2A61}" destId="{C1F3C4FD-A88E-4A93-A734-72377EA5233B}" srcOrd="0" destOrd="0" presId="urn:microsoft.com/office/officeart/2005/8/layout/chevron2"/>
    <dgm:cxn modelId="{5F1BE778-1A4C-483D-A912-A052B81ED803}" type="presParOf" srcId="{1976885C-D1CF-465B-B3F0-E83AE99C2A61}" destId="{E86C6D4F-59E9-49EF-8FBD-CF1E0BD7797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27803-0064-4F59-AD5D-C31A56FA52FA}">
      <dsp:nvSpPr>
        <dsp:cNvPr id="0" name=""/>
        <dsp:cNvSpPr/>
      </dsp:nvSpPr>
      <dsp:spPr>
        <a:xfrm rot="5400000">
          <a:off x="-195464" y="199544"/>
          <a:ext cx="1303097" cy="91216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Highlights</a:t>
          </a:r>
        </a:p>
      </dsp:txBody>
      <dsp:txXfrm rot="-5400000">
        <a:off x="1" y="460163"/>
        <a:ext cx="912168" cy="390929"/>
      </dsp:txXfrm>
    </dsp:sp>
    <dsp:sp modelId="{F7925F0E-118E-4830-BD4E-A0E21A58CA1D}">
      <dsp:nvSpPr>
        <dsp:cNvPr id="0" name=""/>
        <dsp:cNvSpPr/>
      </dsp:nvSpPr>
      <dsp:spPr>
        <a:xfrm rot="5400000">
          <a:off x="2959548" y="-2045155"/>
          <a:ext cx="847013" cy="494177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US" sz="1600" b="0" i="0" kern="1200" dirty="0"/>
            <a:t>A monthly overview of the sales operations and activity of the company</a:t>
          </a:r>
          <a:endParaRPr lang="en-IN" sz="1600" kern="1200" dirty="0"/>
        </a:p>
      </dsp:txBody>
      <dsp:txXfrm rot="-5400000">
        <a:off x="912168" y="43573"/>
        <a:ext cx="4900426" cy="764317"/>
      </dsp:txXfrm>
    </dsp:sp>
    <dsp:sp modelId="{0944FFE0-00A4-43F9-B48B-A9C6F1F829FF}">
      <dsp:nvSpPr>
        <dsp:cNvPr id="0" name=""/>
        <dsp:cNvSpPr/>
      </dsp:nvSpPr>
      <dsp:spPr>
        <a:xfrm rot="5400000">
          <a:off x="-195464" y="1356690"/>
          <a:ext cx="1303097" cy="91216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Specific Sales KPIs</a:t>
          </a:r>
        </a:p>
      </dsp:txBody>
      <dsp:txXfrm rot="-5400000">
        <a:off x="1" y="1617309"/>
        <a:ext cx="912168" cy="390929"/>
      </dsp:txXfrm>
    </dsp:sp>
    <dsp:sp modelId="{CFD1A723-2137-499E-A0EC-511A21F41953}">
      <dsp:nvSpPr>
        <dsp:cNvPr id="0" name=""/>
        <dsp:cNvSpPr/>
      </dsp:nvSpPr>
      <dsp:spPr>
        <a:xfrm rot="5400000">
          <a:off x="2959548" y="-886155"/>
          <a:ext cx="847013" cy="494177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t>The performance dashboard which enable to track the customer acquisition costs, the average revenue per unit, and various other KPIs.</a:t>
          </a:r>
          <a:endParaRPr lang="en-IN" sz="1600" kern="1200" dirty="0"/>
        </a:p>
      </dsp:txBody>
      <dsp:txXfrm rot="-5400000">
        <a:off x="912168" y="1202573"/>
        <a:ext cx="4900426" cy="764317"/>
      </dsp:txXfrm>
    </dsp:sp>
    <dsp:sp modelId="{BF1DCC0D-A778-488F-82E6-24966A966FBC}">
      <dsp:nvSpPr>
        <dsp:cNvPr id="0" name=""/>
        <dsp:cNvSpPr/>
      </dsp:nvSpPr>
      <dsp:spPr>
        <a:xfrm rot="5400000">
          <a:off x="-195464" y="2513835"/>
          <a:ext cx="1303097" cy="91216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Graphs and Charts</a:t>
          </a:r>
        </a:p>
      </dsp:txBody>
      <dsp:txXfrm rot="-5400000">
        <a:off x="1" y="2774454"/>
        <a:ext cx="912168" cy="390929"/>
      </dsp:txXfrm>
    </dsp:sp>
    <dsp:sp modelId="{E2DD7351-6FA3-4B40-ADF7-0077163F5BB5}">
      <dsp:nvSpPr>
        <dsp:cNvPr id="0" name=""/>
        <dsp:cNvSpPr/>
      </dsp:nvSpPr>
      <dsp:spPr>
        <a:xfrm rot="5400000">
          <a:off x="2959548" y="270990"/>
          <a:ext cx="847013" cy="494177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To visualize all the data collected</a:t>
          </a:r>
        </a:p>
      </dsp:txBody>
      <dsp:txXfrm rot="-5400000">
        <a:off x="912168" y="2359718"/>
        <a:ext cx="4900426" cy="764317"/>
      </dsp:txXfrm>
    </dsp:sp>
    <dsp:sp modelId="{C1F3C4FD-A88E-4A93-A734-72377EA5233B}">
      <dsp:nvSpPr>
        <dsp:cNvPr id="0" name=""/>
        <dsp:cNvSpPr/>
      </dsp:nvSpPr>
      <dsp:spPr>
        <a:xfrm rot="5400000">
          <a:off x="-195464" y="3670981"/>
          <a:ext cx="1303097" cy="91216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Executive Sales Summary</a:t>
          </a:r>
        </a:p>
      </dsp:txBody>
      <dsp:txXfrm rot="-5400000">
        <a:off x="1" y="3931600"/>
        <a:ext cx="912168" cy="390929"/>
      </dsp:txXfrm>
    </dsp:sp>
    <dsp:sp modelId="{E86C6D4F-59E9-49EF-8FBD-CF1E0BD77979}">
      <dsp:nvSpPr>
        <dsp:cNvPr id="0" name=""/>
        <dsp:cNvSpPr/>
      </dsp:nvSpPr>
      <dsp:spPr>
        <a:xfrm rot="5400000">
          <a:off x="2959548" y="1428135"/>
          <a:ext cx="847013" cy="494177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t>It will not only summarize the major insights drawn out but also question the next steps.</a:t>
          </a:r>
          <a:endParaRPr lang="en-IN" sz="1600" kern="1200" dirty="0"/>
        </a:p>
      </dsp:txBody>
      <dsp:txXfrm rot="-5400000">
        <a:off x="912168" y="3516863"/>
        <a:ext cx="4900426" cy="7643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eaLnBrk="0" hangingPunct="0">
              <a:spcBef>
                <a:spcPct val="0"/>
              </a:spcBef>
              <a:defRPr sz="1200"/>
            </a:lvl1pPr>
          </a:lstStyle>
          <a:p>
            <a:r>
              <a:rPr lang="en-CA" sz="900" dirty="0">
                <a:solidFill>
                  <a:srgbClr val="A3A1A8"/>
                </a:solidFill>
              </a:rPr>
              <a:t>Presentation title</a:t>
            </a:r>
          </a:p>
        </p:txBody>
      </p:sp>
      <p:sp>
        <p:nvSpPr>
          <p:cNvPr id="5427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eaLnBrk="0" hangingPunct="0">
              <a:spcBef>
                <a:spcPct val="0"/>
              </a:spcBef>
              <a:defRPr sz="1200"/>
            </a:lvl1pPr>
          </a:lstStyle>
          <a:p>
            <a:fld id="{E62AEA76-1AF8-4F85-9CA1-6BD5B0409AF0}" type="datetime1">
              <a:rPr lang="en-CA" sz="900">
                <a:solidFill>
                  <a:srgbClr val="A3A1A8"/>
                </a:solidFill>
              </a:rPr>
              <a:pPr/>
              <a:t>2021-03-21</a:t>
            </a:fld>
            <a:endParaRPr lang="en-CA" sz="900" dirty="0">
              <a:solidFill>
                <a:srgbClr val="A3A1A8"/>
              </a:solidFill>
            </a:endParaRPr>
          </a:p>
        </p:txBody>
      </p:sp>
      <p:sp>
        <p:nvSpPr>
          <p:cNvPr id="5427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eaLnBrk="0" hangingPunct="0">
              <a:spcBef>
                <a:spcPct val="0"/>
              </a:spcBef>
              <a:defRPr sz="1200"/>
            </a:lvl1pPr>
          </a:lstStyle>
          <a:p>
            <a:r>
              <a:rPr lang="en-CA" sz="900" dirty="0">
                <a:solidFill>
                  <a:srgbClr val="A3A1A8"/>
                </a:solidFill>
              </a:rPr>
              <a:t>© 2020 ZS. Confidential.</a:t>
            </a:r>
          </a:p>
        </p:txBody>
      </p:sp>
      <p:sp>
        <p:nvSpPr>
          <p:cNvPr id="5427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eaLnBrk="0" hangingPunct="0">
              <a:spcBef>
                <a:spcPct val="0"/>
              </a:spcBef>
              <a:defRPr sz="1200"/>
            </a:lvl1pPr>
          </a:lstStyle>
          <a:p>
            <a:fld id="{39792D56-8577-4C6A-B75D-3660B62F2BA0}" type="slidenum">
              <a:rPr lang="en-CA" sz="900">
                <a:solidFill>
                  <a:srgbClr val="A3A1A8"/>
                </a:solidFill>
              </a:rPr>
              <a:pPr/>
              <a:t>‹#›</a:t>
            </a:fld>
            <a:endParaRPr lang="en-CA" sz="900">
              <a:solidFill>
                <a:srgbClr val="A3A1A8"/>
              </a:solidFill>
            </a:endParaRPr>
          </a:p>
        </p:txBody>
      </p:sp>
    </p:spTree>
    <p:extLst>
      <p:ext uri="{BB962C8B-B14F-4D97-AF65-F5344CB8AC3E}">
        <p14:creationId xmlns:p14="http://schemas.microsoft.com/office/powerpoint/2010/main" val="1093530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a:spcBef>
                <a:spcPct val="0"/>
              </a:spcBef>
              <a:defRPr sz="900">
                <a:solidFill>
                  <a:srgbClr val="A3A1A8"/>
                </a:solidFill>
              </a:defRPr>
            </a:lvl1pPr>
          </a:lstStyle>
          <a:p>
            <a:r>
              <a:rPr lang="en-CA"/>
              <a:t>Presentation title</a:t>
            </a:r>
            <a:endParaRPr lang="en-CA" dirty="0"/>
          </a:p>
        </p:txBody>
      </p:sp>
      <p:sp>
        <p:nvSpPr>
          <p:cNvPr id="15363"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a:spcBef>
                <a:spcPct val="0"/>
              </a:spcBef>
              <a:defRPr sz="900">
                <a:solidFill>
                  <a:srgbClr val="A3A1A8"/>
                </a:solidFill>
              </a:defRPr>
            </a:lvl1pPr>
          </a:lstStyle>
          <a:p>
            <a:fld id="{2B35FEB9-FD75-4C7E-93D3-1F9D140905CC}" type="datetime1">
              <a:rPr lang="en-CA" smtClean="0"/>
              <a:pPr/>
              <a:t>2021-03-21</a:t>
            </a:fld>
            <a:endParaRPr lang="en-CA" dirty="0"/>
          </a:p>
        </p:txBody>
      </p:sp>
      <p:sp>
        <p:nvSpPr>
          <p:cNvPr id="21508"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406400" y="4416425"/>
            <a:ext cx="6197600" cy="41830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Click to edit Master text styles</a:t>
            </a:r>
          </a:p>
          <a:p>
            <a:pPr lvl="1"/>
            <a:r>
              <a:rPr lang="en-CA" dirty="0"/>
              <a:t>Second level</a:t>
            </a:r>
          </a:p>
          <a:p>
            <a:pPr lvl="2"/>
            <a:r>
              <a:rPr lang="en-CA" dirty="0"/>
              <a:t>Third level</a:t>
            </a:r>
          </a:p>
        </p:txBody>
      </p:sp>
      <p:sp>
        <p:nvSpPr>
          <p:cNvPr id="15366"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a:spcBef>
                <a:spcPct val="0"/>
              </a:spcBef>
              <a:defRPr sz="900">
                <a:solidFill>
                  <a:srgbClr val="A3A1A8"/>
                </a:solidFill>
              </a:defRPr>
            </a:lvl1pPr>
          </a:lstStyle>
          <a:p>
            <a:r>
              <a:rPr lang="en-CA"/>
              <a:t>© 2020 ZS. Confidential.</a:t>
            </a:r>
            <a:endParaRPr lang="en-CA" dirty="0"/>
          </a:p>
        </p:txBody>
      </p:sp>
      <p:sp>
        <p:nvSpPr>
          <p:cNvPr id="1536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a:spcBef>
                <a:spcPct val="0"/>
              </a:spcBef>
              <a:defRPr sz="900" smtClean="0">
                <a:solidFill>
                  <a:srgbClr val="A3A1A8"/>
                </a:solidFill>
              </a:defRPr>
            </a:lvl1pPr>
          </a:lstStyle>
          <a:p>
            <a:pPr>
              <a:defRPr/>
            </a:pPr>
            <a:fld id="{5F55DF97-AFFE-42B5-8269-4299C3F7272F}" type="slidenum">
              <a:rPr lang="en-US" smtClean="0"/>
              <a:pPr>
                <a:defRPr/>
              </a:pPr>
              <a:t>‹#›</a:t>
            </a:fld>
            <a:endParaRPr lang="en-US"/>
          </a:p>
        </p:txBody>
      </p:sp>
    </p:spTree>
    <p:extLst>
      <p:ext uri="{BB962C8B-B14F-4D97-AF65-F5344CB8AC3E}">
        <p14:creationId xmlns:p14="http://schemas.microsoft.com/office/powerpoint/2010/main" val="3082618829"/>
      </p:ext>
    </p:extLst>
  </p:cSld>
  <p:clrMap bg1="lt1" tx1="dk1" bg2="lt2" tx2="dk2" accent1="accent1" accent2="accent2" accent3="accent3" accent4="accent4" accent5="accent5" accent6="accent6" hlink="hlink" folHlink="folHlink"/>
  <p:notesStyle>
    <a:lvl1pPr algn="l" rtl="0" fontAlgn="base">
      <a:spcBef>
        <a:spcPts val="1200"/>
      </a:spcBef>
      <a:spcAft>
        <a:spcPct val="0"/>
      </a:spcAft>
      <a:defRPr sz="1200" kern="1200">
        <a:solidFill>
          <a:schemeClr val="tx1"/>
        </a:solidFill>
        <a:latin typeface="Arial" charset="0"/>
        <a:ea typeface="+mn-ea"/>
        <a:cs typeface="+mn-cs"/>
      </a:defRPr>
    </a:lvl1pPr>
    <a:lvl2pPr marL="137160" indent="-137160" algn="l" rtl="0" fontAlgn="base">
      <a:spcBef>
        <a:spcPts val="400"/>
      </a:spcBef>
      <a:spcAft>
        <a:spcPct val="0"/>
      </a:spcAft>
      <a:buClr>
        <a:schemeClr val="tx1"/>
      </a:buClr>
      <a:buFont typeface="Wingdings" panose="05000000000000000000" pitchFamily="2" charset="2"/>
      <a:buChar char="§"/>
      <a:defRPr sz="1200" kern="1200">
        <a:solidFill>
          <a:schemeClr val="tx1"/>
        </a:solidFill>
        <a:latin typeface="Arial" charset="0"/>
        <a:ea typeface="+mn-ea"/>
        <a:cs typeface="+mn-cs"/>
      </a:defRPr>
    </a:lvl2pPr>
    <a:lvl3pPr marL="274320" indent="-137160" algn="l" rtl="0" fontAlgn="base">
      <a:spcBef>
        <a:spcPts val="400"/>
      </a:spcBef>
      <a:spcAft>
        <a:spcPct val="0"/>
      </a:spcAft>
      <a:buClr>
        <a:schemeClr val="tx1"/>
      </a:buClr>
      <a:buFont typeface="Arial" panose="020B0604020202020204" pitchFamily="34" charset="0"/>
      <a:buChar char="–"/>
      <a:defRPr sz="1200" kern="1200">
        <a:solidFill>
          <a:schemeClr val="tx1"/>
        </a:solidFill>
        <a:latin typeface="Arial" charset="0"/>
        <a:ea typeface="+mn-ea"/>
        <a:cs typeface="+mn-cs"/>
      </a:defRPr>
    </a:lvl3pPr>
    <a:lvl4pPr marL="1371600" algn="l" rtl="0" fontAlgn="base">
      <a:spcBef>
        <a:spcPts val="1000"/>
      </a:spcBef>
      <a:spcAft>
        <a:spcPct val="0"/>
      </a:spcAft>
      <a:defRPr sz="1200" kern="1200">
        <a:solidFill>
          <a:schemeClr val="tx1"/>
        </a:solidFill>
        <a:latin typeface="Arial" charset="0"/>
        <a:ea typeface="+mn-ea"/>
        <a:cs typeface="+mn-cs"/>
      </a:defRPr>
    </a:lvl4pPr>
    <a:lvl5pPr marL="1828800" algn="l" rtl="0" fontAlgn="base">
      <a:spcBef>
        <a:spcPts val="1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DFEA-E520-4CB8-B97E-216B21E7DD12}"/>
              </a:ext>
            </a:extLst>
          </p:cNvPr>
          <p:cNvSpPr>
            <a:spLocks noGrp="1"/>
          </p:cNvSpPr>
          <p:nvPr>
            <p:ph type="ctrTitle" hasCustomPrompt="1"/>
          </p:nvPr>
        </p:nvSpPr>
        <p:spPr bwMode="auto">
          <a:xfrm>
            <a:off x="548640" y="2134362"/>
            <a:ext cx="5760720" cy="1661993"/>
          </a:xfrm>
        </p:spPr>
        <p:txBody>
          <a:bodyPr anchor="b">
            <a:noAutofit/>
          </a:bodyPr>
          <a:lstStyle>
            <a:lvl1pPr algn="l">
              <a:defRPr sz="3600">
                <a:solidFill>
                  <a:schemeClr val="accent1"/>
                </a:solidFill>
              </a:defRPr>
            </a:lvl1pPr>
          </a:lstStyle>
          <a:p>
            <a:r>
              <a:rPr lang="en-US" dirty="0"/>
              <a:t>Project name</a:t>
            </a:r>
            <a:br>
              <a:rPr lang="en-US" dirty="0"/>
            </a:br>
            <a:r>
              <a:rPr lang="en-US" dirty="0"/>
              <a:t>Presentation title </a:t>
            </a:r>
            <a:br>
              <a:rPr lang="en-US" dirty="0"/>
            </a:br>
            <a:r>
              <a:rPr lang="en-US" dirty="0"/>
              <a:t>(Times New Roman 36 </a:t>
            </a:r>
            <a:r>
              <a:rPr lang="en-US" dirty="0" err="1"/>
              <a:t>pt</a:t>
            </a:r>
            <a:r>
              <a:rPr lang="en-US" dirty="0"/>
              <a:t>)</a:t>
            </a:r>
          </a:p>
        </p:txBody>
      </p:sp>
      <p:sp>
        <p:nvSpPr>
          <p:cNvPr id="3" name="Subtitle 2">
            <a:extLst>
              <a:ext uri="{FF2B5EF4-FFF2-40B4-BE49-F238E27FC236}">
                <a16:creationId xmlns:a16="http://schemas.microsoft.com/office/drawing/2014/main" id="{159000BD-79BF-4611-9B57-571F7BE12EB4}"/>
              </a:ext>
            </a:extLst>
          </p:cNvPr>
          <p:cNvSpPr>
            <a:spLocks noGrp="1"/>
          </p:cNvSpPr>
          <p:nvPr>
            <p:ph type="subTitle" idx="1" hasCustomPrompt="1"/>
          </p:nvPr>
        </p:nvSpPr>
        <p:spPr bwMode="auto">
          <a:xfrm>
            <a:off x="548640" y="4182618"/>
            <a:ext cx="5760720" cy="276999"/>
          </a:xfrm>
        </p:spPr>
        <p:txBody>
          <a:bodyPr>
            <a:noAutofit/>
          </a:bodyPr>
          <a:lstStyle>
            <a:lvl1pPr marL="0" indent="0" algn="l">
              <a:spcBef>
                <a:spcPts val="0"/>
              </a:spcBef>
              <a:spcAft>
                <a:spcPts val="0"/>
              </a:spcAft>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Client Name (Arial 18 </a:t>
            </a:r>
            <a:r>
              <a:rPr lang="en-US" dirty="0" err="1"/>
              <a:t>pt</a:t>
            </a:r>
            <a:r>
              <a:rPr lang="en-US" dirty="0"/>
              <a:t>)</a:t>
            </a:r>
          </a:p>
        </p:txBody>
      </p:sp>
      <p:sp>
        <p:nvSpPr>
          <p:cNvPr id="11" name="Text Placeholder 10">
            <a:extLst>
              <a:ext uri="{FF2B5EF4-FFF2-40B4-BE49-F238E27FC236}">
                <a16:creationId xmlns:a16="http://schemas.microsoft.com/office/drawing/2014/main" id="{D39DAEAE-09D9-43F1-ACE9-0FBAF0973A19}"/>
              </a:ext>
            </a:extLst>
          </p:cNvPr>
          <p:cNvSpPr>
            <a:spLocks noGrp="1"/>
          </p:cNvSpPr>
          <p:nvPr>
            <p:ph type="body" sz="quarter" idx="10" hasCustomPrompt="1"/>
          </p:nvPr>
        </p:nvSpPr>
        <p:spPr bwMode="auto">
          <a:xfrm>
            <a:off x="549275" y="4499842"/>
            <a:ext cx="5760720" cy="215444"/>
          </a:xfrm>
        </p:spPr>
        <p:txBody>
          <a:bodyPr>
            <a:noAutofit/>
          </a:bodyPr>
          <a:lstStyle>
            <a:lvl1pPr>
              <a:spcBef>
                <a:spcPts val="0"/>
              </a:spcBef>
              <a:spcAft>
                <a:spcPts val="0"/>
              </a:spcAft>
              <a:defRPr sz="1400">
                <a:solidFill>
                  <a:schemeClr val="accent1"/>
                </a:solidFill>
              </a:defRPr>
            </a:lvl1pPr>
          </a:lstStyle>
          <a:p>
            <a:pPr lvl="0"/>
            <a:r>
              <a:rPr lang="en-US" dirty="0"/>
              <a:t>Date</a:t>
            </a:r>
          </a:p>
        </p:txBody>
      </p:sp>
      <p:sp>
        <p:nvSpPr>
          <p:cNvPr id="12" name="Text Placeholder 10">
            <a:extLst>
              <a:ext uri="{FF2B5EF4-FFF2-40B4-BE49-F238E27FC236}">
                <a16:creationId xmlns:a16="http://schemas.microsoft.com/office/drawing/2014/main" id="{8A8940B4-E368-4738-955D-BBD8ECE7045E}"/>
              </a:ext>
            </a:extLst>
          </p:cNvPr>
          <p:cNvSpPr>
            <a:spLocks noGrp="1"/>
          </p:cNvSpPr>
          <p:nvPr>
            <p:ph type="body" sz="quarter" idx="11" hasCustomPrompt="1"/>
          </p:nvPr>
        </p:nvSpPr>
        <p:spPr bwMode="auto">
          <a:xfrm>
            <a:off x="549276" y="5111496"/>
            <a:ext cx="5760720" cy="307777"/>
          </a:xfrm>
        </p:spPr>
        <p:txBody>
          <a:bodyPr wrap="square" anchor="b" anchorCtr="0">
            <a:noAutofit/>
          </a:bodyPr>
          <a:lstStyle>
            <a:lvl1pPr>
              <a:spcBef>
                <a:spcPts val="0"/>
              </a:spcBef>
              <a:spcAft>
                <a:spcPts val="0"/>
              </a:spcAft>
              <a:defRPr sz="1000">
                <a:solidFill>
                  <a:schemeClr val="tx2"/>
                </a:solidFill>
              </a:defRPr>
            </a:lvl1pPr>
          </a:lstStyle>
          <a:p>
            <a:pPr lvl="0"/>
            <a:r>
              <a:rPr lang="en-US" dirty="0"/>
              <a:t>Confidential statement</a:t>
            </a:r>
          </a:p>
        </p:txBody>
      </p:sp>
      <p:sp>
        <p:nvSpPr>
          <p:cNvPr id="13" name="Text Placeholder 10">
            <a:extLst>
              <a:ext uri="{FF2B5EF4-FFF2-40B4-BE49-F238E27FC236}">
                <a16:creationId xmlns:a16="http://schemas.microsoft.com/office/drawing/2014/main" id="{1CA3EB8B-ACB8-4D00-A63C-DD1B6F0BC12B}"/>
              </a:ext>
            </a:extLst>
          </p:cNvPr>
          <p:cNvSpPr>
            <a:spLocks noGrp="1"/>
          </p:cNvSpPr>
          <p:nvPr>
            <p:ph type="body" sz="quarter" idx="12" hasCustomPrompt="1"/>
          </p:nvPr>
        </p:nvSpPr>
        <p:spPr bwMode="auto">
          <a:xfrm>
            <a:off x="549276" y="5495544"/>
            <a:ext cx="5760720" cy="153888"/>
          </a:xfrm>
        </p:spPr>
        <p:txBody>
          <a:bodyPr wrap="square" anchor="t">
            <a:spAutoFit/>
          </a:bodyPr>
          <a:lstStyle>
            <a:lvl1pPr>
              <a:spcBef>
                <a:spcPts val="0"/>
              </a:spcBef>
              <a:spcAft>
                <a:spcPts val="0"/>
              </a:spcAft>
              <a:defRPr sz="1000">
                <a:solidFill>
                  <a:schemeClr val="tx2"/>
                </a:solidFill>
              </a:defRPr>
            </a:lvl1pPr>
          </a:lstStyle>
          <a:p>
            <a:pPr lvl="0"/>
            <a:r>
              <a:rPr lang="en-US" dirty="0"/>
              <a:t>Office and contact number</a:t>
            </a:r>
          </a:p>
        </p:txBody>
      </p:sp>
      <p:pic>
        <p:nvPicPr>
          <p:cNvPr id="14" name="Picture 13">
            <a:extLst>
              <a:ext uri="{FF2B5EF4-FFF2-40B4-BE49-F238E27FC236}">
                <a16:creationId xmlns:a16="http://schemas.microsoft.com/office/drawing/2014/main" id="{8588648C-0BC5-4A9C-B871-4FAC4ED4D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cxnSp>
        <p:nvCxnSpPr>
          <p:cNvPr id="25" name="Straight Connector 24">
            <a:extLst>
              <a:ext uri="{FF2B5EF4-FFF2-40B4-BE49-F238E27FC236}">
                <a16:creationId xmlns:a16="http://schemas.microsoft.com/office/drawing/2014/main" id="{2DD777C9-2AB8-42BC-8310-990E53560028}"/>
              </a:ext>
            </a:extLst>
          </p:cNvPr>
          <p:cNvCxnSpPr>
            <a:cxnSpLocks/>
          </p:cNvCxnSpPr>
          <p:nvPr userDrawn="1"/>
        </p:nvCxnSpPr>
        <p:spPr bwMode="gray">
          <a:xfrm>
            <a:off x="2448864" y="1028700"/>
            <a:ext cx="0" cy="228600"/>
          </a:xfrm>
          <a:prstGeom prst="line">
            <a:avLst/>
          </a:prstGeom>
          <a:ln w="12700" cap="flat">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19" name="Picture 18" descr="A picture containing room, fence&#10;&#10;Description automatically generated">
            <a:extLst>
              <a:ext uri="{FF2B5EF4-FFF2-40B4-BE49-F238E27FC236}">
                <a16:creationId xmlns:a16="http://schemas.microsoft.com/office/drawing/2014/main" id="{520DC316-1EB8-4007-8275-38591C87C3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sp>
        <p:nvSpPr>
          <p:cNvPr id="15" name="titlemaster_clientlogo" hidden="1">
            <a:extLst>
              <a:ext uri="{FF2B5EF4-FFF2-40B4-BE49-F238E27FC236}">
                <a16:creationId xmlns:a16="http://schemas.microsoft.com/office/drawing/2014/main" id="{73647228-12FF-4FEA-9212-FF9D142B463D}"/>
              </a:ext>
            </a:extLst>
          </p:cNvPr>
          <p:cNvSpPr txBox="1">
            <a:spLocks noChangeArrowheads="1"/>
          </p:cNvSpPr>
          <p:nvPr userDrawn="1"/>
        </p:nvSpPr>
        <p:spPr bwMode="auto">
          <a:xfrm>
            <a:off x="2844000" y="685800"/>
            <a:ext cx="1828800" cy="914400"/>
          </a:xfrm>
          <a:prstGeom prst="rect">
            <a:avLst/>
          </a:prstGeom>
          <a:noFill/>
          <a:ln w="9525">
            <a:noFill/>
            <a:miter lim="800000"/>
            <a:headEnd/>
            <a:tailEnd/>
          </a:ln>
          <a:effectLst/>
        </p:spPr>
        <p:txBody>
          <a:bodyPr/>
          <a:lstStyle/>
          <a:p>
            <a:pPr algn="l">
              <a:spcBef>
                <a:spcPct val="50000"/>
              </a:spcBef>
            </a:pPr>
            <a:endParaRPr lang="en-US" sz="1800"/>
          </a:p>
        </p:txBody>
      </p:sp>
      <p:pic>
        <p:nvPicPr>
          <p:cNvPr id="16" name="Picture 15">
            <a:extLst>
              <a:ext uri="{FF2B5EF4-FFF2-40B4-BE49-F238E27FC236}">
                <a16:creationId xmlns:a16="http://schemas.microsoft.com/office/drawing/2014/main" id="{E8975461-CFCC-4B5A-92B2-274DFB1AF42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sp>
        <p:nvSpPr>
          <p:cNvPr id="17" name="titlemaster_draft" hidden="1">
            <a:extLst>
              <a:ext uri="{FF2B5EF4-FFF2-40B4-BE49-F238E27FC236}">
                <a16:creationId xmlns:a16="http://schemas.microsoft.com/office/drawing/2014/main" id="{3645DDA6-F9EA-4E88-8CFE-B64E169C40DB}"/>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77544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hird LHS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6"/>
            <a:ext cx="2962021"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buClrTx/>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7" name="slidemaster_filename1">
            <a:extLst>
              <a:ext uri="{FF2B5EF4-FFF2-40B4-BE49-F238E27FC236}">
                <a16:creationId xmlns:a16="http://schemas.microsoft.com/office/drawing/2014/main" id="{06D4893B-A038-4B9E-9E85-18240FDD059A}"/>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5" name="Straight Connector 4">
            <a:extLst>
              <a:ext uri="{FF2B5EF4-FFF2-40B4-BE49-F238E27FC236}">
                <a16:creationId xmlns:a16="http://schemas.microsoft.com/office/drawing/2014/main" id="{FC5BE2E5-D465-48D9-812D-B3E2431999E2}"/>
              </a:ext>
            </a:extLst>
          </p:cNvPr>
          <p:cNvCxnSpPr/>
          <p:nvPr userDrawn="1"/>
        </p:nvCxnSpPr>
        <p:spPr bwMode="black">
          <a:xfrm>
            <a:off x="4059936"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529293"/>
      </p:ext>
    </p:extLst>
  </p:cSld>
  <p:clrMapOvr>
    <a:masterClrMapping/>
  </p:clrMapOvr>
  <p:extLst>
    <p:ext uri="{DCECCB84-F9BA-43D5-87BE-67443E8EF086}">
      <p15:sldGuideLst xmlns:p15="http://schemas.microsoft.com/office/powerpoint/2012/main">
        <p15:guide id="1" pos="2212" userDrawn="1">
          <p15:clr>
            <a:srgbClr val="FBAE40"/>
          </p15:clr>
        </p15:guide>
        <p15:guide id="2" pos="290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hird LHS L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8"/>
            <a:ext cx="2962021"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9" name="slidemaster_filename2">
            <a:extLst>
              <a:ext uri="{FF2B5EF4-FFF2-40B4-BE49-F238E27FC236}">
                <a16:creationId xmlns:a16="http://schemas.microsoft.com/office/drawing/2014/main" id="{5ECBAB0E-06DC-40D5-A402-652460194265}"/>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7" name="Straight Connector 6">
            <a:extLst>
              <a:ext uri="{FF2B5EF4-FFF2-40B4-BE49-F238E27FC236}">
                <a16:creationId xmlns:a16="http://schemas.microsoft.com/office/drawing/2014/main" id="{9557EC31-2BFF-4DCF-B51C-17764D8EE8EE}"/>
              </a:ext>
            </a:extLst>
          </p:cNvPr>
          <p:cNvCxnSpPr/>
          <p:nvPr userDrawn="1"/>
        </p:nvCxnSpPr>
        <p:spPr bwMode="black">
          <a:xfrm>
            <a:off x="4059936"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804736"/>
      </p:ext>
    </p:extLst>
  </p:cSld>
  <p:clrMapOvr>
    <a:masterClrMapping/>
  </p:clrMapOvr>
  <p:extLst>
    <p:ext uri="{DCECCB84-F9BA-43D5-87BE-67443E8EF086}">
      <p15:sldGuideLst xmlns:p15="http://schemas.microsoft.com/office/powerpoint/2012/main">
        <p15:guide id="1" pos="2212">
          <p15:clr>
            <a:srgbClr val="FBAE40"/>
          </p15:clr>
        </p15:guide>
        <p15:guide id="2" pos="290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Third RHS Dark">
    <p:bg>
      <p:bgRef idx="1001">
        <a:schemeClr val="bg1"/>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buClrTx/>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8" name="Rectangle 7">
            <a:extLst>
              <a:ext uri="{FF2B5EF4-FFF2-40B4-BE49-F238E27FC236}">
                <a16:creationId xmlns:a16="http://schemas.microsoft.com/office/drawing/2014/main" id="{2ADEA55C-D666-478B-B8F0-AC2B5A68DF4E}"/>
              </a:ext>
            </a:extLst>
          </p:cNvPr>
          <p:cNvSpPr/>
          <p:nvPr userDrawn="1"/>
        </p:nvSpPr>
        <p:spPr bwMode="white">
          <a:xfrm>
            <a:off x="8132064"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bg1"/>
                </a:solidFill>
              </a:defRPr>
            </a:lvl1pPr>
            <a:lvl2pPr>
              <a:buClrTx/>
              <a:defRPr>
                <a:solidFill>
                  <a:schemeClr val="bg1"/>
                </a:solidFill>
              </a:defRPr>
            </a:lvl2pPr>
            <a:lvl3pPr>
              <a:buClrTx/>
              <a:defRPr>
                <a:solidFill>
                  <a:schemeClr val="bg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pt)</a:t>
            </a:r>
          </a:p>
        </p:txBody>
      </p:sp>
      <p:sp>
        <p:nvSpPr>
          <p:cNvPr id="10" name="slidemaster_copyright1">
            <a:extLst>
              <a:ext uri="{FF2B5EF4-FFF2-40B4-BE49-F238E27FC236}">
                <a16:creationId xmlns:a16="http://schemas.microsoft.com/office/drawing/2014/main" id="{E07AE106-793C-439E-99C1-53F2732C29B2}"/>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cxnSp>
        <p:nvCxnSpPr>
          <p:cNvPr id="9" name="Straight Connector 8">
            <a:extLst>
              <a:ext uri="{FF2B5EF4-FFF2-40B4-BE49-F238E27FC236}">
                <a16:creationId xmlns:a16="http://schemas.microsoft.com/office/drawing/2014/main" id="{CBE0183D-CA00-43C2-8CC0-0AD284762CB2}"/>
              </a:ext>
            </a:extLst>
          </p:cNvPr>
          <p:cNvCxnSpPr/>
          <p:nvPr userDrawn="1"/>
        </p:nvCxnSpPr>
        <p:spPr bwMode="black">
          <a:xfrm>
            <a:off x="8132064"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8A4D403D-2BBB-4A52-8BF7-8FEAAA96BD8A}"/>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2919940996"/>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userDrawn="1">
          <p15:clr>
            <a:srgbClr val="FBAE40"/>
          </p15:clr>
        </p15:guide>
        <p15:guide id="4" pos="54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Third RHS L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648DD2-80F0-4B6A-B2C3-1845D5846D6F}"/>
              </a:ext>
            </a:extLst>
          </p:cNvPr>
          <p:cNvSpPr/>
          <p:nvPr userDrawn="1"/>
        </p:nvSpPr>
        <p:spPr bwMode="white">
          <a:xfrm>
            <a:off x="8132064"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accent1"/>
                </a:solidFill>
              </a:defRPr>
            </a:lvl1pPr>
            <a:lvl2pPr>
              <a:buClrTx/>
              <a:defRPr>
                <a:solidFill>
                  <a:schemeClr val="accent1"/>
                </a:solidFill>
              </a:defRPr>
            </a:lvl2pPr>
            <a:lvl3pPr>
              <a:buClrTx/>
              <a:defRPr>
                <a:solidFill>
                  <a:schemeClr val="accent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a:t>
            </a:r>
            <a:r>
              <a:rPr lang="en-US" dirty="0" err="1"/>
              <a:t>pt</a:t>
            </a:r>
            <a:r>
              <a:rPr lang="en-US" dirty="0"/>
              <a:t>)</a:t>
            </a:r>
          </a:p>
        </p:txBody>
      </p:sp>
      <p:sp>
        <p:nvSpPr>
          <p:cNvPr id="10" name="slidemaster_copyright2">
            <a:extLst>
              <a:ext uri="{FF2B5EF4-FFF2-40B4-BE49-F238E27FC236}">
                <a16:creationId xmlns:a16="http://schemas.microsoft.com/office/drawing/2014/main" id="{50726B51-94B7-4DB5-B23A-BF6997C3CA5B}"/>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cxnSp>
        <p:nvCxnSpPr>
          <p:cNvPr id="8" name="Straight Connector 7">
            <a:extLst>
              <a:ext uri="{FF2B5EF4-FFF2-40B4-BE49-F238E27FC236}">
                <a16:creationId xmlns:a16="http://schemas.microsoft.com/office/drawing/2014/main" id="{B4BC33B5-EC8A-48CE-AE62-7F7713914344}"/>
              </a:ext>
            </a:extLst>
          </p:cNvPr>
          <p:cNvCxnSpPr/>
          <p:nvPr userDrawn="1"/>
        </p:nvCxnSpPr>
        <p:spPr bwMode="black">
          <a:xfrm>
            <a:off x="8132064"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39E87E40-A7B9-4507-8366-FDB1488CF747}"/>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2706362111"/>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p15:clr>
            <a:srgbClr val="FBAE40"/>
          </p15:clr>
        </p15:guide>
        <p15:guide id="4" pos="546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Image Dark">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7" name="slidemaster_filename3">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1"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401468274"/>
      </p:ext>
    </p:extLst>
  </p:cSld>
  <p:clrMapOvr>
    <a:masterClrMapping/>
  </p:clrMapOvr>
  <p:extLst>
    <p:ext uri="{DCECCB84-F9BA-43D5-87BE-67443E8EF086}">
      <p15:sldGuideLst xmlns:p15="http://schemas.microsoft.com/office/powerpoint/2012/main">
        <p15:guide id="1" pos="349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alf Image Ligh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7" name="slidemaster_filename4">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2"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2576511186"/>
      </p:ext>
    </p:extLst>
  </p:cSld>
  <p:clrMapOvr>
    <a:masterClrMapping/>
  </p:clrMapOvr>
  <p:extLst>
    <p:ext uri="{DCECCB84-F9BA-43D5-87BE-67443E8EF086}">
      <p15:sldGuideLst xmlns:p15="http://schemas.microsoft.com/office/powerpoint/2012/main">
        <p15:guide id="1" pos="349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0" y="1"/>
            <a:ext cx="12191997"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Tree>
    <p:extLst>
      <p:ext uri="{BB962C8B-B14F-4D97-AF65-F5344CB8AC3E}">
        <p14:creationId xmlns:p14="http://schemas.microsoft.com/office/powerpoint/2010/main" val="339198702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Focus/Call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5976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166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2252-36CC-4B94-BBA7-4A86D38D3BBD}"/>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4" name="Picture Placeholder 3">
            <a:extLst>
              <a:ext uri="{FF2B5EF4-FFF2-40B4-BE49-F238E27FC236}">
                <a16:creationId xmlns:a16="http://schemas.microsoft.com/office/drawing/2014/main" id="{08FB3628-AF32-41A2-AB06-20C57FAC13BA}"/>
              </a:ext>
            </a:extLst>
          </p:cNvPr>
          <p:cNvSpPr>
            <a:spLocks noGrp="1" noChangeAspect="1"/>
          </p:cNvSpPr>
          <p:nvPr>
            <p:ph type="pic" sz="quarter" idx="10" hasCustomPrompt="1"/>
          </p:nvPr>
        </p:nvSpPr>
        <p:spPr bwMode="gray">
          <a:xfrm>
            <a:off x="1069848"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5" name="Picture Placeholder 3">
            <a:extLst>
              <a:ext uri="{FF2B5EF4-FFF2-40B4-BE49-F238E27FC236}">
                <a16:creationId xmlns:a16="http://schemas.microsoft.com/office/drawing/2014/main" id="{6BFF7695-068E-48BB-9A42-E24791ACFA7D}"/>
              </a:ext>
            </a:extLst>
          </p:cNvPr>
          <p:cNvSpPr>
            <a:spLocks noGrp="1" noChangeAspect="1"/>
          </p:cNvSpPr>
          <p:nvPr>
            <p:ph type="pic" sz="quarter" idx="11" hasCustomPrompt="1"/>
          </p:nvPr>
        </p:nvSpPr>
        <p:spPr bwMode="gray">
          <a:xfrm>
            <a:off x="4951476"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6" name="Picture Placeholder 3">
            <a:extLst>
              <a:ext uri="{FF2B5EF4-FFF2-40B4-BE49-F238E27FC236}">
                <a16:creationId xmlns:a16="http://schemas.microsoft.com/office/drawing/2014/main" id="{DCE4EDDA-44C1-4826-AD56-05D157F452B0}"/>
              </a:ext>
            </a:extLst>
          </p:cNvPr>
          <p:cNvSpPr>
            <a:spLocks noGrp="1" noChangeAspect="1"/>
          </p:cNvSpPr>
          <p:nvPr>
            <p:ph type="pic" sz="quarter" idx="12" hasCustomPrompt="1"/>
          </p:nvPr>
        </p:nvSpPr>
        <p:spPr bwMode="gray">
          <a:xfrm>
            <a:off x="8833104"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8" name="Text Placeholder 7">
            <a:extLst>
              <a:ext uri="{FF2B5EF4-FFF2-40B4-BE49-F238E27FC236}">
                <a16:creationId xmlns:a16="http://schemas.microsoft.com/office/drawing/2014/main" id="{233936E4-A8D5-43DA-AACE-A3AD8A7AAE21}"/>
              </a:ext>
            </a:extLst>
          </p:cNvPr>
          <p:cNvSpPr>
            <a:spLocks noGrp="1"/>
          </p:cNvSpPr>
          <p:nvPr>
            <p:ph type="body" sz="quarter" idx="13" hasCustomPrompt="1"/>
          </p:nvPr>
        </p:nvSpPr>
        <p:spPr bwMode="auto">
          <a:xfrm>
            <a:off x="548640"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9" name="Text Placeholder 7">
            <a:extLst>
              <a:ext uri="{FF2B5EF4-FFF2-40B4-BE49-F238E27FC236}">
                <a16:creationId xmlns:a16="http://schemas.microsoft.com/office/drawing/2014/main" id="{EB6D5E2E-9DEF-4E60-B35C-7434225A91CC}"/>
              </a:ext>
            </a:extLst>
          </p:cNvPr>
          <p:cNvSpPr>
            <a:spLocks noGrp="1"/>
          </p:cNvSpPr>
          <p:nvPr>
            <p:ph type="body" sz="quarter" idx="14" hasCustomPrompt="1"/>
          </p:nvPr>
        </p:nvSpPr>
        <p:spPr bwMode="auto">
          <a:xfrm>
            <a:off x="4430268"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0" name="Text Placeholder 7">
            <a:extLst>
              <a:ext uri="{FF2B5EF4-FFF2-40B4-BE49-F238E27FC236}">
                <a16:creationId xmlns:a16="http://schemas.microsoft.com/office/drawing/2014/main" id="{AA9E00FB-61C0-4238-A142-D59E9631E4BC}"/>
              </a:ext>
            </a:extLst>
          </p:cNvPr>
          <p:cNvSpPr>
            <a:spLocks noGrp="1"/>
          </p:cNvSpPr>
          <p:nvPr>
            <p:ph type="body" sz="quarter" idx="15" hasCustomPrompt="1"/>
          </p:nvPr>
        </p:nvSpPr>
        <p:spPr bwMode="auto">
          <a:xfrm>
            <a:off x="8311896"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1" name="Text Placeholder 7">
            <a:extLst>
              <a:ext uri="{FF2B5EF4-FFF2-40B4-BE49-F238E27FC236}">
                <a16:creationId xmlns:a16="http://schemas.microsoft.com/office/drawing/2014/main" id="{8EF54358-DADD-4143-A8AD-1BDB2186DC69}"/>
              </a:ext>
            </a:extLst>
          </p:cNvPr>
          <p:cNvSpPr>
            <a:spLocks noGrp="1"/>
          </p:cNvSpPr>
          <p:nvPr>
            <p:ph type="body" sz="quarter" idx="16" hasCustomPrompt="1"/>
          </p:nvPr>
        </p:nvSpPr>
        <p:spPr bwMode="auto">
          <a:xfrm>
            <a:off x="548640"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2" name="Text Placeholder 7">
            <a:extLst>
              <a:ext uri="{FF2B5EF4-FFF2-40B4-BE49-F238E27FC236}">
                <a16:creationId xmlns:a16="http://schemas.microsoft.com/office/drawing/2014/main" id="{97278B55-C25A-48CC-8053-84DF48DB7772}"/>
              </a:ext>
            </a:extLst>
          </p:cNvPr>
          <p:cNvSpPr>
            <a:spLocks noGrp="1"/>
          </p:cNvSpPr>
          <p:nvPr>
            <p:ph type="body" sz="quarter" idx="17" hasCustomPrompt="1"/>
          </p:nvPr>
        </p:nvSpPr>
        <p:spPr bwMode="auto">
          <a:xfrm>
            <a:off x="4430268"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3" name="Text Placeholder 7">
            <a:extLst>
              <a:ext uri="{FF2B5EF4-FFF2-40B4-BE49-F238E27FC236}">
                <a16:creationId xmlns:a16="http://schemas.microsoft.com/office/drawing/2014/main" id="{8A170C61-5603-4A4B-8297-EB07B549DC14}"/>
              </a:ext>
            </a:extLst>
          </p:cNvPr>
          <p:cNvSpPr>
            <a:spLocks noGrp="1"/>
          </p:cNvSpPr>
          <p:nvPr>
            <p:ph type="body" sz="quarter" idx="18" hasCustomPrompt="1"/>
          </p:nvPr>
        </p:nvSpPr>
        <p:spPr bwMode="auto">
          <a:xfrm>
            <a:off x="8311896"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Tree>
    <p:extLst>
      <p:ext uri="{BB962C8B-B14F-4D97-AF65-F5344CB8AC3E}">
        <p14:creationId xmlns:p14="http://schemas.microsoft.com/office/powerpoint/2010/main" val="21427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860C-1611-415D-B493-9E72EFC20C69}"/>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6AA77F65-8A9A-4083-8B11-117385C26FBF}"/>
              </a:ext>
            </a:extLst>
          </p:cNvPr>
          <p:cNvSpPr>
            <a:spLocks noGrp="1"/>
          </p:cNvSpPr>
          <p:nvPr>
            <p:ph idx="1" hasCustomPrompt="1"/>
          </p:nvPr>
        </p:nvSpPr>
        <p:spPr bwMode="auto">
          <a:xfrm>
            <a:off x="548640" y="1856232"/>
            <a:ext cx="11091672" cy="4453128"/>
          </a:xfrm>
        </p:spPr>
        <p:txBody>
          <a:bodyPr/>
          <a:lstStyle>
            <a:lvl1pPr rtl="0">
              <a:defRPr>
                <a:solidFill>
                  <a:schemeClr val="accent1"/>
                </a:solidFill>
                <a:latin typeface="+mn-lt"/>
              </a:defRPr>
            </a:lvl1pPr>
            <a:lvl2pPr>
              <a:buClrTx/>
              <a:defRPr>
                <a:solidFill>
                  <a:schemeClr val="accent1"/>
                </a:solidFill>
                <a:latin typeface="+mn-lt"/>
              </a:defRPr>
            </a:lvl2pPr>
            <a:lvl3pPr>
              <a:buClrTx/>
              <a:defRPr>
                <a:solidFill>
                  <a:schemeClr val="accent1"/>
                </a:solidFill>
                <a:latin typeface="+mn-lt"/>
              </a:defRPr>
            </a:lvl3pPr>
          </a:lstStyle>
          <a:p>
            <a:pPr rtl="0"/>
            <a:r>
              <a:rPr lang="en-US" b="0" i="0" u="none" strike="noStrike" kern="1200" baseline="0" dirty="0">
                <a:solidFill>
                  <a:srgbClr val="1A1628"/>
                </a:solidFill>
                <a:latin typeface="Arial" panose="020B0604020202020204" pitchFamily="34" charset="0"/>
              </a:rPr>
              <a:t>Click to add text (Arial 18 </a:t>
            </a:r>
            <a:r>
              <a:rPr lang="en-US" b="0" i="0" u="none" strike="noStrike" kern="1200" baseline="0" dirty="0" err="1">
                <a:solidFill>
                  <a:srgbClr val="1A1628"/>
                </a:solidFill>
                <a:latin typeface="Arial" panose="020B0604020202020204" pitchFamily="34" charset="0"/>
              </a:rPr>
              <a:t>pt</a:t>
            </a:r>
            <a:r>
              <a:rPr lang="en-US" b="0" i="0" u="none" strike="noStrike" kern="1200" baseline="0" dirty="0">
                <a:solidFill>
                  <a:srgbClr val="1A1628"/>
                </a:solidFill>
                <a:latin typeface="Arial" panose="020B0604020202020204" pitchFamily="34" charset="0"/>
              </a:rPr>
              <a:t>)</a:t>
            </a:r>
          </a:p>
          <a:p>
            <a:pPr lvl="1"/>
            <a:r>
              <a:rPr lang="en-US" dirty="0"/>
              <a:t>Second level</a:t>
            </a:r>
          </a:p>
          <a:p>
            <a:pPr lvl="2"/>
            <a:r>
              <a:rPr lang="en-US" dirty="0"/>
              <a:t>Third level</a:t>
            </a:r>
          </a:p>
        </p:txBody>
      </p:sp>
    </p:spTree>
    <p:extLst>
      <p:ext uri="{BB962C8B-B14F-4D97-AF65-F5344CB8AC3E}">
        <p14:creationId xmlns:p14="http://schemas.microsoft.com/office/powerpoint/2010/main" val="3297185969"/>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74BD3F-5D46-4450-9A9D-DA1D80947BA4}"/>
              </a:ext>
            </a:extLst>
          </p:cNvPr>
          <p:cNvSpPr>
            <a:spLocks noGrp="1"/>
          </p:cNvSpPr>
          <p:nvPr>
            <p:ph type="ctrTitle" hasCustomPrompt="1"/>
          </p:nvPr>
        </p:nvSpPr>
        <p:spPr bwMode="auto">
          <a:xfrm>
            <a:off x="548640" y="2378377"/>
            <a:ext cx="5669280" cy="2286000"/>
          </a:xfrm>
        </p:spPr>
        <p:txBody>
          <a:bodyPr anchor="ctr">
            <a:noAutofit/>
          </a:bodyPr>
          <a:lstStyle>
            <a:lvl1pPr algn="l">
              <a:defRPr sz="3600">
                <a:solidFill>
                  <a:schemeClr val="accent1"/>
                </a:solidFill>
              </a:defRPr>
            </a:lvl1pPr>
          </a:lstStyle>
          <a:p>
            <a:r>
              <a:rPr lang="en-US" dirty="0"/>
              <a:t>Thank you!</a:t>
            </a:r>
          </a:p>
        </p:txBody>
      </p:sp>
      <p:pic>
        <p:nvPicPr>
          <p:cNvPr id="9" name="Picture 8" descr="A picture containing room, fence&#10;&#10;Description automatically generated">
            <a:extLst>
              <a:ext uri="{FF2B5EF4-FFF2-40B4-BE49-F238E27FC236}">
                <a16:creationId xmlns:a16="http://schemas.microsoft.com/office/drawing/2014/main" id="{B411F96A-8773-4B9A-BC12-2418A083F8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pic>
        <p:nvPicPr>
          <p:cNvPr id="7" name="Picture 6">
            <a:extLst>
              <a:ext uri="{FF2B5EF4-FFF2-40B4-BE49-F238E27FC236}">
                <a16:creationId xmlns:a16="http://schemas.microsoft.com/office/drawing/2014/main" id="{9937362F-0DF5-4725-A857-047A39E3D4D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pic>
        <p:nvPicPr>
          <p:cNvPr id="8" name="Picture 7">
            <a:extLst>
              <a:ext uri="{FF2B5EF4-FFF2-40B4-BE49-F238E27FC236}">
                <a16:creationId xmlns:a16="http://schemas.microsoft.com/office/drawing/2014/main" id="{7D1A59B0-38FF-4BED-9055-E978E9123B4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sp>
        <p:nvSpPr>
          <p:cNvPr id="6" name="endmaster_draft" hidden="1">
            <a:extLst>
              <a:ext uri="{FF2B5EF4-FFF2-40B4-BE49-F238E27FC236}">
                <a16:creationId xmlns:a16="http://schemas.microsoft.com/office/drawing/2014/main" id="{81326F59-A1E6-4CE8-ABFE-7B5DCB4EA9A4}"/>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136967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68CE-375C-4842-BF55-8BE857CA08F1}"/>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a:t>
            </a:r>
            <a:r>
              <a:rPr lang="en-US" dirty="0" err="1"/>
              <a:t>pt</a:t>
            </a:r>
            <a:r>
              <a:rPr lang="en-US" dirty="0"/>
              <a:t>)</a:t>
            </a:r>
          </a:p>
        </p:txBody>
      </p:sp>
    </p:spTree>
    <p:extLst>
      <p:ext uri="{BB962C8B-B14F-4D97-AF65-F5344CB8AC3E}">
        <p14:creationId xmlns:p14="http://schemas.microsoft.com/office/powerpoint/2010/main" val="3796468828"/>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bg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cap="flat">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46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Divider Light">
    <p:bg>
      <p:bgPr>
        <a:solidFill>
          <a:srgbClr val="F4F3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accent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776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6373368"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6373368"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3728207928"/>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4430268"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4430268"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8311896"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8311896"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17267939"/>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3438144"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3438144"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6327648"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6327648"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9217152"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9217152"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Tree>
    <p:extLst>
      <p:ext uri="{BB962C8B-B14F-4D97-AF65-F5344CB8AC3E}">
        <p14:creationId xmlns:p14="http://schemas.microsoft.com/office/powerpoint/2010/main" val="3400336087"/>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2859786"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2859786"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5170932"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5170932"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7482078"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7482078"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20" name="Text Placeholder 19">
            <a:extLst>
              <a:ext uri="{FF2B5EF4-FFF2-40B4-BE49-F238E27FC236}">
                <a16:creationId xmlns:a16="http://schemas.microsoft.com/office/drawing/2014/main" id="{B4AC7757-EC14-40BD-B915-E1A7EFBB0F69}"/>
              </a:ext>
            </a:extLst>
          </p:cNvPr>
          <p:cNvSpPr>
            <a:spLocks noGrp="1"/>
          </p:cNvSpPr>
          <p:nvPr>
            <p:ph type="body" sz="quarter" idx="18" hasCustomPrompt="1"/>
          </p:nvPr>
        </p:nvSpPr>
        <p:spPr bwMode="auto">
          <a:xfrm>
            <a:off x="9793224"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22" name="Content Placeholder 21">
            <a:extLst>
              <a:ext uri="{FF2B5EF4-FFF2-40B4-BE49-F238E27FC236}">
                <a16:creationId xmlns:a16="http://schemas.microsoft.com/office/drawing/2014/main" id="{3F9ADBB4-EAD8-46E3-9FD8-DB157F901E42}"/>
              </a:ext>
            </a:extLst>
          </p:cNvPr>
          <p:cNvSpPr>
            <a:spLocks noGrp="1"/>
          </p:cNvSpPr>
          <p:nvPr>
            <p:ph sz="quarter" idx="19" hasCustomPrompt="1"/>
          </p:nvPr>
        </p:nvSpPr>
        <p:spPr bwMode="auto">
          <a:xfrm>
            <a:off x="9793224"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Tree>
    <p:extLst>
      <p:ext uri="{BB962C8B-B14F-4D97-AF65-F5344CB8AC3E}">
        <p14:creationId xmlns:p14="http://schemas.microsoft.com/office/powerpoint/2010/main" val="270001550"/>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A114F-0D26-4F75-9C91-62862E7EFB46}"/>
              </a:ext>
            </a:extLst>
          </p:cNvPr>
          <p:cNvSpPr>
            <a:spLocks noGrp="1"/>
          </p:cNvSpPr>
          <p:nvPr>
            <p:ph type="title"/>
          </p:nvPr>
        </p:nvSpPr>
        <p:spPr bwMode="auto">
          <a:xfrm>
            <a:off x="548640" y="429768"/>
            <a:ext cx="11091672" cy="492443"/>
          </a:xfrm>
          <a:prstGeom prst="rect">
            <a:avLst/>
          </a:prstGeom>
        </p:spPr>
        <p:txBody>
          <a:bodyPr vert="horz" lIns="0" tIns="0" rIns="0" bIns="0" rtlCol="0" anchor="t">
            <a:spAutoFit/>
          </a:bodyPr>
          <a:lstStyle/>
          <a:p>
            <a:r>
              <a:rPr lang="en-US" dirty="0"/>
              <a:t>Click to add title (Times New Roman 32 pt)</a:t>
            </a:r>
          </a:p>
        </p:txBody>
      </p:sp>
      <p:sp>
        <p:nvSpPr>
          <p:cNvPr id="3" name="Text Placeholder 2">
            <a:extLst>
              <a:ext uri="{FF2B5EF4-FFF2-40B4-BE49-F238E27FC236}">
                <a16:creationId xmlns:a16="http://schemas.microsoft.com/office/drawing/2014/main" id="{E5919C1B-9847-492D-9832-3F08D03F2361}"/>
              </a:ext>
            </a:extLst>
          </p:cNvPr>
          <p:cNvSpPr>
            <a:spLocks noGrp="1"/>
          </p:cNvSpPr>
          <p:nvPr>
            <p:ph type="body" idx="1"/>
          </p:nvPr>
        </p:nvSpPr>
        <p:spPr bwMode="auto">
          <a:xfrm>
            <a:off x="548640" y="1856232"/>
            <a:ext cx="11091672" cy="4453128"/>
          </a:xfrm>
          <a:prstGeom prst="rect">
            <a:avLst/>
          </a:prstGeom>
        </p:spPr>
        <p:txBody>
          <a:bodyPr vert="horz" lIns="0" tIns="0" rIns="0" bIns="0" rtlCol="0">
            <a:noAutofit/>
          </a:bodyPr>
          <a:lstStyle/>
          <a:p>
            <a:pPr lvl="0"/>
            <a:r>
              <a:rPr lang="en-US" dirty="0"/>
              <a:t>Click to add text (Arial 18 </a:t>
            </a:r>
            <a:r>
              <a:rPr lang="en-US" dirty="0" err="1"/>
              <a:t>pt</a:t>
            </a:r>
            <a:r>
              <a:rPr lang="en-US" dirty="0"/>
              <a:t>)</a:t>
            </a:r>
          </a:p>
          <a:p>
            <a:pPr lvl="1"/>
            <a:r>
              <a:rPr lang="en-US" dirty="0"/>
              <a:t>Second level</a:t>
            </a:r>
          </a:p>
          <a:p>
            <a:pPr lvl="2"/>
            <a:r>
              <a:rPr lang="en-US" dirty="0"/>
              <a:t>Third level</a:t>
            </a:r>
          </a:p>
        </p:txBody>
      </p:sp>
      <p:sp>
        <p:nvSpPr>
          <p:cNvPr id="12" name="slidemaster_copyright">
            <a:extLst>
              <a:ext uri="{FF2B5EF4-FFF2-40B4-BE49-F238E27FC236}">
                <a16:creationId xmlns:a16="http://schemas.microsoft.com/office/drawing/2014/main" id="{EBE4C112-DAE1-4383-B338-60D56B961C5A}"/>
              </a:ext>
            </a:extLst>
          </p:cNvPr>
          <p:cNvSpPr txBox="1">
            <a:spLocks/>
          </p:cNvSpPr>
          <p:nvPr userDrawn="1"/>
        </p:nvSpPr>
        <p:spPr bwMode="auto">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sp>
        <p:nvSpPr>
          <p:cNvPr id="13" name="slidemaster_pagenumber">
            <a:extLst>
              <a:ext uri="{FF2B5EF4-FFF2-40B4-BE49-F238E27FC236}">
                <a16:creationId xmlns:a16="http://schemas.microsoft.com/office/drawing/2014/main" id="{2877A940-A631-4E1B-B19B-5FF4D109B3FD}"/>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
        <p:nvSpPr>
          <p:cNvPr id="14" name="slidemaster_filename">
            <a:extLst>
              <a:ext uri="{FF2B5EF4-FFF2-40B4-BE49-F238E27FC236}">
                <a16:creationId xmlns:a16="http://schemas.microsoft.com/office/drawing/2014/main" id="{F68B06B1-86C6-4EE3-836F-F05FD01ADDC4}"/>
              </a:ext>
            </a:extLst>
          </p:cNvPr>
          <p:cNvSpPr txBox="1">
            <a:spLocks/>
          </p:cNvSpPr>
          <p:nvPr userDrawn="1"/>
        </p:nvSpPr>
        <p:spPr bwMode="auto">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sp>
        <p:nvSpPr>
          <p:cNvPr id="7" name="slidemaster_draft" hidden="1">
            <a:extLst>
              <a:ext uri="{FF2B5EF4-FFF2-40B4-BE49-F238E27FC236}">
                <a16:creationId xmlns:a16="http://schemas.microsoft.com/office/drawing/2014/main" id="{25417A80-DCE9-4A55-A666-815B9E2F92BA}"/>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80673479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2" r:id="rId3"/>
    <p:sldLayoutId id="2147483689" r:id="rId4"/>
    <p:sldLayoutId id="2147483717" r:id="rId5"/>
    <p:sldLayoutId id="2147483720" r:id="rId6"/>
    <p:sldLayoutId id="2147483721" r:id="rId7"/>
    <p:sldLayoutId id="2147483722" r:id="rId8"/>
    <p:sldLayoutId id="2147483723" r:id="rId9"/>
    <p:sldLayoutId id="2147483694" r:id="rId10"/>
    <p:sldLayoutId id="2147483712" r:id="rId11"/>
    <p:sldLayoutId id="2147483711" r:id="rId12"/>
    <p:sldLayoutId id="2147483718" r:id="rId13"/>
    <p:sldLayoutId id="2147483695" r:id="rId14"/>
    <p:sldLayoutId id="2147483719" r:id="rId15"/>
    <p:sldLayoutId id="2147483701" r:id="rId16"/>
    <p:sldLayoutId id="2147483693" r:id="rId17"/>
    <p:sldLayoutId id="2147483713" r:id="rId18"/>
    <p:sldLayoutId id="2147483714" r:id="rId19"/>
    <p:sldLayoutId id="2147483715" r:id="rId20"/>
  </p:sldLayoutIdLst>
  <p:txStyles>
    <p:titleStyle>
      <a:lvl1pPr algn="l" defTabSz="914400" rtl="0" eaLnBrk="1" latinLnBrk="0" hangingPunct="1">
        <a:lnSpc>
          <a:spcPct val="100000"/>
        </a:lnSpc>
        <a:spcBef>
          <a:spcPct val="0"/>
        </a:spcBef>
        <a:buNone/>
        <a:defRPr sz="32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0" indent="0" algn="l" defTabSz="914400" rtl="0" eaLnBrk="1" latinLnBrk="0" hangingPunct="1">
        <a:lnSpc>
          <a:spcPct val="100000"/>
        </a:lnSpc>
        <a:spcBef>
          <a:spcPts val="1500"/>
        </a:spcBef>
        <a:spcAft>
          <a:spcPts val="0"/>
        </a:spcAft>
        <a:buFont typeface="Arial" panose="020B0604020202020204" pitchFamily="34" charset="0"/>
        <a:buNone/>
        <a:defRPr sz="1800" kern="1200">
          <a:solidFill>
            <a:schemeClr val="accent1"/>
          </a:solidFill>
          <a:latin typeface="+mn-lt"/>
          <a:ea typeface="+mn-ea"/>
          <a:cs typeface="+mn-cs"/>
        </a:defRPr>
      </a:lvl1pPr>
      <a:lvl2pPr marL="228600" indent="-228600" algn="l" defTabSz="914400" rtl="0" eaLnBrk="1" latinLnBrk="0" hangingPunct="1">
        <a:lnSpc>
          <a:spcPct val="100000"/>
        </a:lnSpc>
        <a:spcBef>
          <a:spcPts val="600"/>
        </a:spcBef>
        <a:spcAft>
          <a:spcPts val="0"/>
        </a:spcAft>
        <a:buClrTx/>
        <a:buFont typeface="Wingdings 2" panose="05020102010507070707" pitchFamily="18" charset="2"/>
        <a:buChar char=""/>
        <a:defRPr sz="1800" kern="1200">
          <a:solidFill>
            <a:schemeClr val="accent1"/>
          </a:solidFill>
          <a:latin typeface="+mn-lt"/>
          <a:ea typeface="+mn-ea"/>
          <a:cs typeface="+mn-cs"/>
        </a:defRPr>
      </a:lvl2pPr>
      <a:lvl3pPr marL="457200" indent="-228600" algn="l" defTabSz="914400" rtl="0" eaLnBrk="1" latinLnBrk="0" hangingPunct="1">
        <a:lnSpc>
          <a:spcPct val="100000"/>
        </a:lnSpc>
        <a:spcBef>
          <a:spcPts val="600"/>
        </a:spcBef>
        <a:spcAft>
          <a:spcPts val="0"/>
        </a:spcAft>
        <a:buClrTx/>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6" userDrawn="1">
          <p15:clr>
            <a:srgbClr val="F26B43"/>
          </p15:clr>
        </p15:guide>
        <p15:guide id="2" pos="7334" userDrawn="1">
          <p15:clr>
            <a:srgbClr val="F26B43"/>
          </p15:clr>
        </p15:guide>
        <p15:guide id="3" orient="horz" pos="346" userDrawn="1">
          <p15:clr>
            <a:srgbClr val="F26B43"/>
          </p15:clr>
        </p15:guide>
        <p15:guide id="4"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_project&amp;pres_name">
            <a:extLst>
              <a:ext uri="{FF2B5EF4-FFF2-40B4-BE49-F238E27FC236}">
                <a16:creationId xmlns:a16="http://schemas.microsoft.com/office/drawing/2014/main" id="{D9A09595-177C-4762-9C80-C7D5CFB27EC9}"/>
              </a:ext>
            </a:extLst>
          </p:cNvPr>
          <p:cNvSpPr>
            <a:spLocks noGrp="1"/>
          </p:cNvSpPr>
          <p:nvPr>
            <p:ph type="ctrTitle"/>
          </p:nvPr>
        </p:nvSpPr>
        <p:spPr bwMode="blackWhite"/>
        <p:txBody>
          <a:bodyPr/>
          <a:lstStyle/>
          <a:p>
            <a:r>
              <a:rPr lang="en-US" dirty="0"/>
              <a:t>ZS Campus Beats 2021</a:t>
            </a:r>
            <a:br>
              <a:rPr lang="en-US" dirty="0"/>
            </a:br>
            <a:r>
              <a:rPr lang="en-US" dirty="0"/>
              <a:t>Case Challenge</a:t>
            </a:r>
          </a:p>
        </p:txBody>
      </p:sp>
      <p:sp>
        <p:nvSpPr>
          <p:cNvPr id="5" name="slide_disclaimer">
            <a:extLst>
              <a:ext uri="{FF2B5EF4-FFF2-40B4-BE49-F238E27FC236}">
                <a16:creationId xmlns:a16="http://schemas.microsoft.com/office/drawing/2014/main" id="{B86C1C04-DC3A-4E9A-B551-D700178DD3B3}"/>
              </a:ext>
            </a:extLst>
          </p:cNvPr>
          <p:cNvSpPr>
            <a:spLocks noGrp="1"/>
          </p:cNvSpPr>
          <p:nvPr>
            <p:ph type="body" sz="quarter" idx="11"/>
          </p:nvPr>
        </p:nvSpPr>
        <p:spPr/>
        <p:txBody>
          <a:bodyPr/>
          <a:lstStyle/>
          <a:p>
            <a:r>
              <a:rPr lang="en-US" dirty="0"/>
              <a:t>This document is solely for the use of client personnel. No part of it may be circulated, quoted or reproduced for distribution outside of the client organization without prior written approval of ZS.</a:t>
            </a:r>
          </a:p>
        </p:txBody>
      </p:sp>
      <p:cxnSp>
        <p:nvCxnSpPr>
          <p:cNvPr id="8" name="logoLine" hidden="1">
            <a:extLst>
              <a:ext uri="{FF2B5EF4-FFF2-40B4-BE49-F238E27FC236}">
                <a16:creationId xmlns:a16="http://schemas.microsoft.com/office/drawing/2014/main" id="{A23265D6-0423-4949-BAF5-7FA53CF0F3E9}"/>
              </a:ext>
            </a:extLst>
          </p:cNvPr>
          <p:cNvCxnSpPr/>
          <p:nvPr/>
        </p:nvCxnSpPr>
        <p:spPr>
          <a:xfrm>
            <a:off x="2451600" y="1033200"/>
            <a:ext cx="0" cy="230400"/>
          </a:xfrm>
          <a:prstGeom prst="line">
            <a:avLst/>
          </a:prstGeom>
          <a:ln w="9525" cap="rnd">
            <a:solidFill>
              <a:schemeClr val="tx2">
                <a:lumMod val="40000"/>
                <a:lumOff val="6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546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6978-529D-44FC-A40E-64E363E965D3}"/>
              </a:ext>
            </a:extLst>
          </p:cNvPr>
          <p:cNvSpPr>
            <a:spLocks noGrp="1"/>
          </p:cNvSpPr>
          <p:nvPr>
            <p:ph type="title"/>
          </p:nvPr>
        </p:nvSpPr>
        <p:spPr>
          <a:xfrm>
            <a:off x="655173" y="3182778"/>
            <a:ext cx="11091672" cy="492443"/>
          </a:xfrm>
        </p:spPr>
        <p:txBody>
          <a:bodyPr/>
          <a:lstStyle/>
          <a:p>
            <a:pPr algn="ctr"/>
            <a:r>
              <a:rPr lang="en-US" dirty="0"/>
              <a:t>THANK YOU! </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83225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EAE2-4DAB-7146-BF16-FDD58E450D76}"/>
              </a:ext>
            </a:extLst>
          </p:cNvPr>
          <p:cNvSpPr>
            <a:spLocks noGrp="1"/>
          </p:cNvSpPr>
          <p:nvPr>
            <p:ph type="title"/>
          </p:nvPr>
        </p:nvSpPr>
        <p:spPr>
          <a:xfrm>
            <a:off x="550164" y="429768"/>
            <a:ext cx="11091672" cy="492443"/>
          </a:xfrm>
        </p:spPr>
        <p:txBody>
          <a:bodyPr/>
          <a:lstStyle/>
          <a:p>
            <a:r>
              <a:rPr lang="en-US" dirty="0"/>
              <a:t>Team details</a:t>
            </a:r>
          </a:p>
        </p:txBody>
      </p:sp>
      <p:graphicFrame>
        <p:nvGraphicFramePr>
          <p:cNvPr id="13" name="Table 12">
            <a:extLst>
              <a:ext uri="{FF2B5EF4-FFF2-40B4-BE49-F238E27FC236}">
                <a16:creationId xmlns:a16="http://schemas.microsoft.com/office/drawing/2014/main" id="{38B81C39-9B88-4290-935B-273276D4C997}"/>
              </a:ext>
            </a:extLst>
          </p:cNvPr>
          <p:cNvGraphicFramePr>
            <a:graphicFrameLocks noGrp="1"/>
          </p:cNvGraphicFramePr>
          <p:nvPr>
            <p:extLst>
              <p:ext uri="{D42A27DB-BD31-4B8C-83A1-F6EECF244321}">
                <p14:modId xmlns:p14="http://schemas.microsoft.com/office/powerpoint/2010/main" val="961663897"/>
              </p:ext>
            </p:extLst>
          </p:nvPr>
        </p:nvGraphicFramePr>
        <p:xfrm>
          <a:off x="798004" y="1389132"/>
          <a:ext cx="6146806" cy="2717249"/>
        </p:xfrm>
        <a:graphic>
          <a:graphicData uri="http://schemas.openxmlformats.org/drawingml/2006/table">
            <a:tbl>
              <a:tblPr firstRow="1" bandRow="1">
                <a:tableStyleId>{3B4B98B0-60AC-42C2-AFA5-B58CD77FA1E5}</a:tableStyleId>
              </a:tblPr>
              <a:tblGrid>
                <a:gridCol w="1726201">
                  <a:extLst>
                    <a:ext uri="{9D8B030D-6E8A-4147-A177-3AD203B41FA5}">
                      <a16:colId xmlns:a16="http://schemas.microsoft.com/office/drawing/2014/main" val="2408219074"/>
                    </a:ext>
                  </a:extLst>
                </a:gridCol>
                <a:gridCol w="4420605">
                  <a:extLst>
                    <a:ext uri="{9D8B030D-6E8A-4147-A177-3AD203B41FA5}">
                      <a16:colId xmlns:a16="http://schemas.microsoft.com/office/drawing/2014/main" val="4088096121"/>
                    </a:ext>
                  </a:extLst>
                </a:gridCol>
              </a:tblGrid>
              <a:tr h="2986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a:ln>
                            <a:noFill/>
                          </a:ln>
                          <a:solidFill>
                            <a:schemeClr val="accent2"/>
                          </a:solidFill>
                          <a:effectLst/>
                          <a:uLnTx/>
                          <a:uFillTx/>
                          <a:latin typeface="Arial" panose="020B0604020202020204" pitchFamily="34" charset="0"/>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a:t>DIVERGENT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27000967"/>
                  </a:ext>
                </a:extLst>
              </a:tr>
              <a:tr h="522689">
                <a:tc>
                  <a:txBody>
                    <a:bodyPr/>
                    <a:lstStyle/>
                    <a:p>
                      <a:pPr marL="0" indent="0" algn="l" defTabSz="914400" rtl="0" eaLnBrk="1" latinLnBrk="0" hangingPunct="1">
                        <a:lnSpc>
                          <a:spcPct val="100000"/>
                        </a:lnSpc>
                        <a:spcBef>
                          <a:spcPts val="600"/>
                        </a:spcBef>
                        <a:spcAft>
                          <a:spcPts val="0"/>
                        </a:spcAft>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College Name</a:t>
                      </a:r>
                    </a:p>
                  </a:txBody>
                  <a:tcPr>
                    <a:lnL w="12700" cap="flat" cmpd="sng" algn="ctr">
                      <a:solidFill>
                        <a:schemeClr val="tx1"/>
                      </a:solidFill>
                      <a:prstDash val="solid"/>
                      <a:round/>
                      <a:headEnd type="none" w="med" len="med"/>
                      <a:tailEnd type="none" w="med" len="med"/>
                    </a:lnL>
                    <a:noFill/>
                  </a:tcPr>
                </a:tc>
                <a:tc>
                  <a:txBody>
                    <a:bodyPr/>
                    <a:lstStyle/>
                    <a:p>
                      <a:r>
                        <a:rPr lang="en-US" dirty="0"/>
                        <a:t>Indian Institute of Technology Guwahati</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51000395"/>
                  </a:ext>
                </a:extLst>
              </a:tr>
              <a:tr h="298680">
                <a:tc>
                  <a:txBody>
                    <a:bodyPr/>
                    <a:lstStyle/>
                    <a:p>
                      <a:pPr marL="0" indent="0" algn="l" defTabSz="914400" rtl="0" eaLnBrk="1" latinLnBrk="0" hangingPunct="1">
                        <a:lnSpc>
                          <a:spcPct val="100000"/>
                        </a:lnSpc>
                        <a:spcBef>
                          <a:spcPts val="600"/>
                        </a:spcBef>
                        <a:spcAft>
                          <a:spcPts val="0"/>
                        </a:spcAft>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Leader</a:t>
                      </a:r>
                    </a:p>
                  </a:txBody>
                  <a:tcPr>
                    <a:lnL w="12700" cap="flat" cmpd="sng" algn="ctr">
                      <a:solidFill>
                        <a:schemeClr val="tx1"/>
                      </a:solidFill>
                      <a:prstDash val="solid"/>
                      <a:round/>
                      <a:headEnd type="none" w="med" len="med"/>
                      <a:tailEnd type="none" w="med" len="med"/>
                    </a:lnL>
                    <a:noFill/>
                  </a:tcPr>
                </a:tc>
                <a:tc>
                  <a:txBody>
                    <a:bodyPr/>
                    <a:lstStyle/>
                    <a:p>
                      <a:r>
                        <a:rPr lang="en-US" dirty="0"/>
                        <a:t>Tathagata Bhowmik</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5170474"/>
                  </a:ext>
                </a:extLst>
              </a:tr>
              <a:tr h="298680">
                <a:tc>
                  <a:txBody>
                    <a:bodyPr/>
                    <a:lstStyle/>
                    <a:p>
                      <a:pPr marL="0" indent="0" algn="l" defTabSz="914400" rtl="0" eaLnBrk="1" latinLnBrk="0" hangingPunct="1">
                        <a:lnSpc>
                          <a:spcPct val="100000"/>
                        </a:lnSpc>
                        <a:spcBef>
                          <a:spcPts val="600"/>
                        </a:spcBef>
                        <a:spcAft>
                          <a:spcPts val="0"/>
                        </a:spcAft>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Member 2</a:t>
                      </a:r>
                    </a:p>
                  </a:txBody>
                  <a:tcPr>
                    <a:lnL w="12700" cap="flat" cmpd="sng" algn="ctr">
                      <a:solidFill>
                        <a:schemeClr val="tx1"/>
                      </a:solidFill>
                      <a:prstDash val="solid"/>
                      <a:round/>
                      <a:headEnd type="none" w="med" len="med"/>
                      <a:tailEnd type="none" w="med" len="med"/>
                    </a:lnL>
                    <a:noFill/>
                  </a:tcPr>
                </a:tc>
                <a:tc>
                  <a:txBody>
                    <a:bodyPr/>
                    <a:lstStyle/>
                    <a:p>
                      <a:r>
                        <a:rPr lang="en-US" dirty="0"/>
                        <a:t>Nilay Pandey</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7376829"/>
                  </a:ext>
                </a:extLst>
              </a:tr>
              <a:tr h="29868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Member 3</a:t>
                      </a:r>
                    </a:p>
                  </a:txBody>
                  <a:tcPr>
                    <a:lnL w="12700" cap="flat" cmpd="sng" algn="ctr">
                      <a:solidFill>
                        <a:schemeClr val="tx1"/>
                      </a:solidFill>
                      <a:prstDash val="solid"/>
                      <a:round/>
                      <a:headEnd type="none" w="med" len="med"/>
                      <a:tailEnd type="none" w="med" len="med"/>
                    </a:lnL>
                    <a:noFill/>
                  </a:tcPr>
                </a:tc>
                <a:tc>
                  <a:txBody>
                    <a:bodyPr/>
                    <a:lstStyle/>
                    <a:p>
                      <a:r>
                        <a:rPr lang="en-US" dirty="0"/>
                        <a:t>Hrithik Kumar Verma</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055357728"/>
                  </a:ext>
                </a:extLst>
              </a:tr>
              <a:tr h="29868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noFill/>
                  </a:tcPr>
                </a:tc>
                <a:tc>
                  <a:txBody>
                    <a:bodyPr/>
                    <a:lstStyle/>
                    <a:p>
                      <a:endParaRPr lang="en-US" dirty="0"/>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777088467"/>
                  </a:ext>
                </a:extLst>
              </a:tr>
              <a:tr h="29868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3700495"/>
                  </a:ext>
                </a:extLst>
              </a:tr>
            </a:tbl>
          </a:graphicData>
        </a:graphic>
      </p:graphicFrame>
    </p:spTree>
    <p:extLst>
      <p:ext uri="{BB962C8B-B14F-4D97-AF65-F5344CB8AC3E}">
        <p14:creationId xmlns:p14="http://schemas.microsoft.com/office/powerpoint/2010/main" val="257035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AB2B2C1-B7AB-4083-81F1-5D3A78D943E6}"/>
              </a:ext>
            </a:extLst>
          </p:cNvPr>
          <p:cNvSpPr>
            <a:spLocks noGrp="1"/>
          </p:cNvSpPr>
          <p:nvPr>
            <p:ph type="body" idx="1"/>
          </p:nvPr>
        </p:nvSpPr>
        <p:spPr/>
        <p:txBody>
          <a:bodyPr/>
          <a:lstStyle/>
          <a:p>
            <a:r>
              <a:rPr lang="en-US" dirty="0"/>
              <a:t>scenario Two – Business operations</a:t>
            </a:r>
          </a:p>
        </p:txBody>
      </p:sp>
    </p:spTree>
    <p:extLst>
      <p:ext uri="{BB962C8B-B14F-4D97-AF65-F5344CB8AC3E}">
        <p14:creationId xmlns:p14="http://schemas.microsoft.com/office/powerpoint/2010/main" val="270604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B6E21E4-7389-472E-8B8E-6ACA08776F43}"/>
              </a:ext>
            </a:extLst>
          </p:cNvPr>
          <p:cNvCxnSpPr>
            <a:cxnSpLocks/>
          </p:cNvCxnSpPr>
          <p:nvPr/>
        </p:nvCxnSpPr>
        <p:spPr>
          <a:xfrm>
            <a:off x="0" y="742523"/>
            <a:ext cx="8610600"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45EEFBD-C9DB-4252-9860-F4CAD0A0B5BD}"/>
              </a:ext>
            </a:extLst>
          </p:cNvPr>
          <p:cNvSpPr txBox="1"/>
          <p:nvPr/>
        </p:nvSpPr>
        <p:spPr>
          <a:xfrm>
            <a:off x="838200" y="496301"/>
            <a:ext cx="10515600" cy="492443"/>
          </a:xfrm>
          <a:prstGeom prst="rect">
            <a:avLst/>
          </a:prstGeom>
          <a:noFill/>
          <a:effectLst/>
        </p:spPr>
        <p:txBody>
          <a:bodyPr wrap="square" lIns="0" tIns="0" rIns="0" bIns="0" rtlCol="0" anchor="t">
            <a:spAutoFit/>
          </a:bodyPr>
          <a:lstStyle/>
          <a:p>
            <a:pPr algn="r"/>
            <a:r>
              <a:rPr lang="en-US" sz="3200" b="1" dirty="0">
                <a:solidFill>
                  <a:schemeClr val="tx1">
                    <a:lumMod val="75000"/>
                    <a:lumOff val="25000"/>
                  </a:schemeClr>
                </a:solidFill>
                <a:latin typeface="+mj-lt"/>
                <a:ea typeface="Segoe UI Black" panose="020B0A02040204020203" pitchFamily="34" charset="0"/>
                <a:cs typeface="Segoe UI" panose="020B0502040204020203" pitchFamily="34" charset="0"/>
              </a:rPr>
              <a:t>OVERVIEW </a:t>
            </a:r>
            <a:endParaRPr lang="en-US" sz="32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grpSp>
        <p:nvGrpSpPr>
          <p:cNvPr id="15" name="Group 14">
            <a:extLst>
              <a:ext uri="{FF2B5EF4-FFF2-40B4-BE49-F238E27FC236}">
                <a16:creationId xmlns:a16="http://schemas.microsoft.com/office/drawing/2014/main" id="{6DAAA6F5-6B38-4E96-A6C8-8E235622672A}"/>
              </a:ext>
            </a:extLst>
          </p:cNvPr>
          <p:cNvGrpSpPr/>
          <p:nvPr/>
        </p:nvGrpSpPr>
        <p:grpSpPr>
          <a:xfrm>
            <a:off x="5948664" y="2249097"/>
            <a:ext cx="5443236" cy="971232"/>
            <a:chOff x="6095999" y="1516950"/>
            <a:chExt cx="5257799" cy="971232"/>
          </a:xfrm>
        </p:grpSpPr>
        <p:sp>
          <p:nvSpPr>
            <p:cNvPr id="16" name="TextBox 15">
              <a:extLst>
                <a:ext uri="{FF2B5EF4-FFF2-40B4-BE49-F238E27FC236}">
                  <a16:creationId xmlns:a16="http://schemas.microsoft.com/office/drawing/2014/main" id="{EE06E28B-F62F-4A6E-ABDE-55194D1A3025}"/>
                </a:ext>
              </a:extLst>
            </p:cNvPr>
            <p:cNvSpPr txBox="1"/>
            <p:nvPr/>
          </p:nvSpPr>
          <p:spPr>
            <a:xfrm>
              <a:off x="6095999" y="1841851"/>
              <a:ext cx="5257799" cy="646331"/>
            </a:xfrm>
            <a:prstGeom prst="rect">
              <a:avLst/>
            </a:prstGeom>
            <a:noFill/>
          </p:spPr>
          <p:txBody>
            <a:bodyPr wrap="square" lIns="0" tIns="0" rIns="0" bIns="0" rtlCol="0" anchor="ctr">
              <a:spAutoFit/>
            </a:bodyPr>
            <a:lstStyle/>
            <a:p>
              <a:r>
                <a:rPr lang="en-US" dirty="0">
                  <a:latin typeface="+mj-lt"/>
                  <a:cs typeface="Calibri" panose="020F0502020204030204" pitchFamily="34" charset="0"/>
                </a:rPr>
                <a:t>Pulse Beverages, a leading nutrition drink manufacturer and seller in the US and India has employed Sales Managers to promote Aqua Orange, its unique drink in India.  </a:t>
              </a:r>
              <a:endParaRPr lang="en-US" sz="1400" dirty="0">
                <a:latin typeface="+mj-lt"/>
                <a:cs typeface="Calibri" panose="020F0502020204030204" pitchFamily="34" charset="0"/>
              </a:endParaRPr>
            </a:p>
          </p:txBody>
        </p:sp>
        <p:sp>
          <p:nvSpPr>
            <p:cNvPr id="17" name="TextBox 16">
              <a:extLst>
                <a:ext uri="{FF2B5EF4-FFF2-40B4-BE49-F238E27FC236}">
                  <a16:creationId xmlns:a16="http://schemas.microsoft.com/office/drawing/2014/main" id="{BBD34DC5-C177-44D1-8D5B-3686C373DC66}"/>
                </a:ext>
              </a:extLst>
            </p:cNvPr>
            <p:cNvSpPr txBox="1"/>
            <p:nvPr/>
          </p:nvSpPr>
          <p:spPr>
            <a:xfrm>
              <a:off x="6095999" y="1516950"/>
              <a:ext cx="5257799" cy="307777"/>
            </a:xfrm>
            <a:prstGeom prst="rect">
              <a:avLst/>
            </a:prstGeom>
            <a:noFill/>
          </p:spPr>
          <p:txBody>
            <a:bodyPr wrap="square" lIns="0" tIns="0" rIns="0" bIns="0" rtlCol="0" anchor="ctr">
              <a:spAutoFit/>
            </a:bodyPr>
            <a:lstStyle/>
            <a:p>
              <a:endParaRPr lang="en-US" sz="2000" b="1" dirty="0">
                <a:latin typeface="+mj-lt"/>
                <a:cs typeface="Calibri" panose="020F0502020204030204" pitchFamily="34" charset="0"/>
              </a:endParaRPr>
            </a:p>
          </p:txBody>
        </p:sp>
      </p:grpSp>
      <p:grpSp>
        <p:nvGrpSpPr>
          <p:cNvPr id="18" name="Group 17">
            <a:extLst>
              <a:ext uri="{FF2B5EF4-FFF2-40B4-BE49-F238E27FC236}">
                <a16:creationId xmlns:a16="http://schemas.microsoft.com/office/drawing/2014/main" id="{BF875D0B-41F8-437A-9267-337C276AB8E1}"/>
              </a:ext>
            </a:extLst>
          </p:cNvPr>
          <p:cNvGrpSpPr/>
          <p:nvPr/>
        </p:nvGrpSpPr>
        <p:grpSpPr>
          <a:xfrm>
            <a:off x="4774150" y="2244276"/>
            <a:ext cx="834422" cy="834422"/>
            <a:chOff x="4707238" y="1473501"/>
            <a:chExt cx="834422" cy="834422"/>
          </a:xfrm>
        </p:grpSpPr>
        <p:sp>
          <p:nvSpPr>
            <p:cNvPr id="19" name="Arc 18">
              <a:extLst>
                <a:ext uri="{FF2B5EF4-FFF2-40B4-BE49-F238E27FC236}">
                  <a16:creationId xmlns:a16="http://schemas.microsoft.com/office/drawing/2014/main" id="{069F64CA-F3E8-4C6B-9850-FCD32EA36B98}"/>
                </a:ext>
              </a:extLst>
            </p:cNvPr>
            <p:cNvSpPr/>
            <p:nvPr/>
          </p:nvSpPr>
          <p:spPr>
            <a:xfrm>
              <a:off x="4707238" y="1473501"/>
              <a:ext cx="834422" cy="834422"/>
            </a:xfrm>
            <a:prstGeom prst="arc">
              <a:avLst>
                <a:gd name="adj1" fmla="val 13370406"/>
                <a:gd name="adj2" fmla="val 7536460"/>
              </a:avLst>
            </a:prstGeom>
            <a:gradFill>
              <a:gsLst>
                <a:gs pos="0">
                  <a:srgbClr val="405666">
                    <a:alpha val="85000"/>
                  </a:srgbClr>
                </a:gs>
                <a:gs pos="100000">
                  <a:srgbClr val="FD593D"/>
                </a:gs>
              </a:gsLst>
              <a:lin ang="2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Oval 19">
              <a:extLst>
                <a:ext uri="{FF2B5EF4-FFF2-40B4-BE49-F238E27FC236}">
                  <a16:creationId xmlns:a16="http://schemas.microsoft.com/office/drawing/2014/main" id="{7DE0D128-92B3-47EA-B81B-E4B2B2D1EC24}"/>
                </a:ext>
              </a:extLst>
            </p:cNvPr>
            <p:cNvSpPr/>
            <p:nvPr/>
          </p:nvSpPr>
          <p:spPr>
            <a:xfrm>
              <a:off x="4774150" y="1540413"/>
              <a:ext cx="700599" cy="700599"/>
            </a:xfrm>
            <a:prstGeom prst="ellipse">
              <a:avLst/>
            </a:prstGeom>
            <a:solidFill>
              <a:srgbClr val="405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EF59B57B-BDF0-4199-9386-FCCFDE075A84}"/>
              </a:ext>
            </a:extLst>
          </p:cNvPr>
          <p:cNvSpPr txBox="1"/>
          <p:nvPr/>
        </p:nvSpPr>
        <p:spPr>
          <a:xfrm>
            <a:off x="5948664" y="4070288"/>
            <a:ext cx="5443236" cy="646331"/>
          </a:xfrm>
          <a:prstGeom prst="rect">
            <a:avLst/>
          </a:prstGeom>
          <a:noFill/>
        </p:spPr>
        <p:txBody>
          <a:bodyPr wrap="square" lIns="0" tIns="0" rIns="0" bIns="0" rtlCol="0" anchor="ctr">
            <a:spAutoFit/>
          </a:bodyPr>
          <a:lstStyle/>
          <a:p>
            <a:r>
              <a:rPr lang="en-US" sz="1400" dirty="0">
                <a:latin typeface="+mj-lt"/>
                <a:cs typeface="Calibri" panose="020F0502020204030204" pitchFamily="34" charset="0"/>
              </a:rPr>
              <a:t>ZS has bee</a:t>
            </a:r>
            <a:r>
              <a:rPr lang="en-US" dirty="0">
                <a:latin typeface="+mj-lt"/>
                <a:cs typeface="Calibri" panose="020F0502020204030204" pitchFamily="34" charset="0"/>
              </a:rPr>
              <a:t>n approached by the company to review the bonus evaluation process which is currently calculated based on performance against the sales targets set.</a:t>
            </a:r>
            <a:r>
              <a:rPr lang="en-US" sz="1400" dirty="0">
                <a:latin typeface="+mj-lt"/>
                <a:cs typeface="Calibri" panose="020F0502020204030204" pitchFamily="34" charset="0"/>
              </a:rPr>
              <a:t> </a:t>
            </a:r>
          </a:p>
        </p:txBody>
      </p:sp>
      <p:grpSp>
        <p:nvGrpSpPr>
          <p:cNvPr id="24" name="Group 23">
            <a:extLst>
              <a:ext uri="{FF2B5EF4-FFF2-40B4-BE49-F238E27FC236}">
                <a16:creationId xmlns:a16="http://schemas.microsoft.com/office/drawing/2014/main" id="{CE769579-DA36-45E5-9097-FD5688876FFA}"/>
              </a:ext>
            </a:extLst>
          </p:cNvPr>
          <p:cNvGrpSpPr/>
          <p:nvPr/>
        </p:nvGrpSpPr>
        <p:grpSpPr>
          <a:xfrm>
            <a:off x="4774150" y="3742981"/>
            <a:ext cx="834422" cy="834422"/>
            <a:chOff x="4707238" y="1473501"/>
            <a:chExt cx="834422" cy="834422"/>
          </a:xfrm>
        </p:grpSpPr>
        <p:sp>
          <p:nvSpPr>
            <p:cNvPr id="25" name="Arc 24">
              <a:extLst>
                <a:ext uri="{FF2B5EF4-FFF2-40B4-BE49-F238E27FC236}">
                  <a16:creationId xmlns:a16="http://schemas.microsoft.com/office/drawing/2014/main" id="{5CA5BE9B-31CF-464B-9457-12B12E5A6209}"/>
                </a:ext>
              </a:extLst>
            </p:cNvPr>
            <p:cNvSpPr/>
            <p:nvPr/>
          </p:nvSpPr>
          <p:spPr>
            <a:xfrm>
              <a:off x="4707238" y="1473501"/>
              <a:ext cx="834422" cy="834422"/>
            </a:xfrm>
            <a:prstGeom prst="arc">
              <a:avLst>
                <a:gd name="adj1" fmla="val 15503337"/>
                <a:gd name="adj2" fmla="val 7383474"/>
              </a:avLst>
            </a:prstGeom>
            <a:gradFill>
              <a:gsLst>
                <a:gs pos="0">
                  <a:srgbClr val="405666">
                    <a:alpha val="85000"/>
                  </a:srgbClr>
                </a:gs>
                <a:gs pos="100000">
                  <a:srgbClr val="FD593D"/>
                </a:gs>
              </a:gsLst>
              <a:lin ang="2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Oval 25">
              <a:extLst>
                <a:ext uri="{FF2B5EF4-FFF2-40B4-BE49-F238E27FC236}">
                  <a16:creationId xmlns:a16="http://schemas.microsoft.com/office/drawing/2014/main" id="{5A61A8F7-72EC-4BC4-B3BA-F510282C6CCE}"/>
                </a:ext>
              </a:extLst>
            </p:cNvPr>
            <p:cNvSpPr/>
            <p:nvPr/>
          </p:nvSpPr>
          <p:spPr>
            <a:xfrm>
              <a:off x="4774150" y="1540413"/>
              <a:ext cx="700599" cy="700599"/>
            </a:xfrm>
            <a:prstGeom prst="ellipse">
              <a:avLst/>
            </a:prstGeom>
            <a:solidFill>
              <a:srgbClr val="405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FFBA0529-DC61-4B93-83E3-CA7EC521011A}"/>
              </a:ext>
            </a:extLst>
          </p:cNvPr>
          <p:cNvSpPr txBox="1"/>
          <p:nvPr/>
        </p:nvSpPr>
        <p:spPr>
          <a:xfrm>
            <a:off x="5608572" y="5674301"/>
            <a:ext cx="5443236" cy="430887"/>
          </a:xfrm>
          <a:prstGeom prst="rect">
            <a:avLst/>
          </a:prstGeom>
          <a:noFill/>
        </p:spPr>
        <p:txBody>
          <a:bodyPr wrap="square" lIns="0" tIns="0" rIns="0" bIns="0" rtlCol="0" anchor="ctr">
            <a:spAutoFit/>
          </a:bodyPr>
          <a:lstStyle/>
          <a:p>
            <a:r>
              <a:rPr lang="en-US" dirty="0">
                <a:latin typeface="+mj-lt"/>
                <a:cs typeface="Calibri" panose="020F0502020204030204" pitchFamily="34" charset="0"/>
              </a:rPr>
              <a:t>ZS is also required to design a sales compensation methodology and setup operations for administering the compensation plans.</a:t>
            </a:r>
            <a:endParaRPr lang="en-US" sz="1400" dirty="0">
              <a:latin typeface="+mj-lt"/>
              <a:cs typeface="Calibri" panose="020F0502020204030204" pitchFamily="34" charset="0"/>
            </a:endParaRPr>
          </a:p>
        </p:txBody>
      </p:sp>
      <p:grpSp>
        <p:nvGrpSpPr>
          <p:cNvPr id="30" name="Group 29">
            <a:extLst>
              <a:ext uri="{FF2B5EF4-FFF2-40B4-BE49-F238E27FC236}">
                <a16:creationId xmlns:a16="http://schemas.microsoft.com/office/drawing/2014/main" id="{6DBE75F8-9668-488F-8BB9-E79A7DDAA1EF}"/>
              </a:ext>
            </a:extLst>
          </p:cNvPr>
          <p:cNvGrpSpPr/>
          <p:nvPr/>
        </p:nvGrpSpPr>
        <p:grpSpPr>
          <a:xfrm>
            <a:off x="4301651" y="5241686"/>
            <a:ext cx="834422" cy="834422"/>
            <a:chOff x="4707238" y="1473501"/>
            <a:chExt cx="834422" cy="834422"/>
          </a:xfrm>
        </p:grpSpPr>
        <p:sp>
          <p:nvSpPr>
            <p:cNvPr id="31" name="Arc 30">
              <a:extLst>
                <a:ext uri="{FF2B5EF4-FFF2-40B4-BE49-F238E27FC236}">
                  <a16:creationId xmlns:a16="http://schemas.microsoft.com/office/drawing/2014/main" id="{312E1441-8661-4510-BBA2-34287A41F621}"/>
                </a:ext>
              </a:extLst>
            </p:cNvPr>
            <p:cNvSpPr/>
            <p:nvPr/>
          </p:nvSpPr>
          <p:spPr>
            <a:xfrm>
              <a:off x="4707238" y="1473501"/>
              <a:ext cx="834422" cy="834422"/>
            </a:xfrm>
            <a:prstGeom prst="arc">
              <a:avLst>
                <a:gd name="adj1" fmla="val 16200000"/>
                <a:gd name="adj2" fmla="val 9060769"/>
              </a:avLst>
            </a:prstGeom>
            <a:gradFill>
              <a:gsLst>
                <a:gs pos="0">
                  <a:srgbClr val="405666">
                    <a:alpha val="85000"/>
                  </a:srgbClr>
                </a:gs>
                <a:gs pos="100000">
                  <a:srgbClr val="FD593D"/>
                </a:gs>
              </a:gsLst>
              <a:lin ang="2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Oval 31">
              <a:extLst>
                <a:ext uri="{FF2B5EF4-FFF2-40B4-BE49-F238E27FC236}">
                  <a16:creationId xmlns:a16="http://schemas.microsoft.com/office/drawing/2014/main" id="{02371B9E-F185-497F-B3A8-02EC0DDCA9CD}"/>
                </a:ext>
              </a:extLst>
            </p:cNvPr>
            <p:cNvSpPr/>
            <p:nvPr/>
          </p:nvSpPr>
          <p:spPr>
            <a:xfrm>
              <a:off x="4774150" y="1540413"/>
              <a:ext cx="700599" cy="700599"/>
            </a:xfrm>
            <a:prstGeom prst="ellipse">
              <a:avLst/>
            </a:prstGeom>
            <a:solidFill>
              <a:srgbClr val="405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Connector 32">
            <a:extLst>
              <a:ext uri="{FF2B5EF4-FFF2-40B4-BE49-F238E27FC236}">
                <a16:creationId xmlns:a16="http://schemas.microsoft.com/office/drawing/2014/main" id="{E61946BC-CE9B-40F7-87EE-4031C2CAF0D6}"/>
              </a:ext>
            </a:extLst>
          </p:cNvPr>
          <p:cNvCxnSpPr/>
          <p:nvPr/>
        </p:nvCxnSpPr>
        <p:spPr>
          <a:xfrm>
            <a:off x="5948664" y="1932707"/>
            <a:ext cx="544323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0A3EAAD-5477-4BC2-AC82-6FDD5D4B41D9}"/>
              </a:ext>
            </a:extLst>
          </p:cNvPr>
          <p:cNvCxnSpPr/>
          <p:nvPr/>
        </p:nvCxnSpPr>
        <p:spPr>
          <a:xfrm>
            <a:off x="5948664" y="3428997"/>
            <a:ext cx="544323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0FA6F0-B3EE-4A63-9FAB-EBC766CC76D6}"/>
              </a:ext>
            </a:extLst>
          </p:cNvPr>
          <p:cNvCxnSpPr/>
          <p:nvPr/>
        </p:nvCxnSpPr>
        <p:spPr>
          <a:xfrm>
            <a:off x="5948664" y="4925287"/>
            <a:ext cx="544323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6" name="Picture 35" descr="A person sitting on a wooden table&#10;&#10;Description automatically generated">
            <a:extLst>
              <a:ext uri="{FF2B5EF4-FFF2-40B4-BE49-F238E27FC236}">
                <a16:creationId xmlns:a16="http://schemas.microsoft.com/office/drawing/2014/main" id="{0E829586-C7ED-4F3F-9C10-470AEBA7F12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0"/>
            <a:ext cx="5124449" cy="6858000"/>
          </a:xfrm>
          <a:custGeom>
            <a:avLst/>
            <a:gdLst>
              <a:gd name="connsiteX0" fmla="*/ 0 w 5124449"/>
              <a:gd name="connsiteY0" fmla="*/ 0 h 6858000"/>
              <a:gd name="connsiteX1" fmla="*/ 3630944 w 5124449"/>
              <a:gd name="connsiteY1" fmla="*/ 0 h 6858000"/>
              <a:gd name="connsiteX2" fmla="*/ 3751864 w 5124449"/>
              <a:gd name="connsiteY2" fmla="*/ 115287 h 6858000"/>
              <a:gd name="connsiteX3" fmla="*/ 5124449 w 5124449"/>
              <a:gd name="connsiteY3" fmla="*/ 3429000 h 6858000"/>
              <a:gd name="connsiteX4" fmla="*/ 3751864 w 5124449"/>
              <a:gd name="connsiteY4" fmla="*/ 6742713 h 6858000"/>
              <a:gd name="connsiteX5" fmla="*/ 3630944 w 5124449"/>
              <a:gd name="connsiteY5" fmla="*/ 6858000 h 6858000"/>
              <a:gd name="connsiteX6" fmla="*/ 0 w 51244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24449" h="6858000">
                <a:moveTo>
                  <a:pt x="0" y="0"/>
                </a:moveTo>
                <a:lnTo>
                  <a:pt x="3630944" y="0"/>
                </a:lnTo>
                <a:lnTo>
                  <a:pt x="3751864" y="115287"/>
                </a:lnTo>
                <a:cubicBezTo>
                  <a:pt x="4599917" y="963340"/>
                  <a:pt x="5124449" y="2134915"/>
                  <a:pt x="5124449" y="3429000"/>
                </a:cubicBezTo>
                <a:cubicBezTo>
                  <a:pt x="5124449" y="4723086"/>
                  <a:pt x="4599917" y="5894660"/>
                  <a:pt x="3751864" y="6742713"/>
                </a:cubicBezTo>
                <a:lnTo>
                  <a:pt x="3630944" y="6858000"/>
                </a:lnTo>
                <a:lnTo>
                  <a:pt x="0" y="6858000"/>
                </a:lnTo>
                <a:close/>
              </a:path>
            </a:pathLst>
          </a:custGeom>
        </p:spPr>
      </p:pic>
      <p:sp>
        <p:nvSpPr>
          <p:cNvPr id="37" name="Freeform: Shape 36">
            <a:extLst>
              <a:ext uri="{FF2B5EF4-FFF2-40B4-BE49-F238E27FC236}">
                <a16:creationId xmlns:a16="http://schemas.microsoft.com/office/drawing/2014/main" id="{C97C744E-55A7-4C2F-A4FD-355049C80983}"/>
              </a:ext>
            </a:extLst>
          </p:cNvPr>
          <p:cNvSpPr/>
          <p:nvPr/>
        </p:nvSpPr>
        <p:spPr>
          <a:xfrm>
            <a:off x="0" y="0"/>
            <a:ext cx="5124449" cy="6857994"/>
          </a:xfrm>
          <a:custGeom>
            <a:avLst/>
            <a:gdLst>
              <a:gd name="connsiteX0" fmla="*/ 0 w 5124449"/>
              <a:gd name="connsiteY0" fmla="*/ 0 h 6857994"/>
              <a:gd name="connsiteX1" fmla="*/ 3630944 w 5124449"/>
              <a:gd name="connsiteY1" fmla="*/ 0 h 6857994"/>
              <a:gd name="connsiteX2" fmla="*/ 3751864 w 5124449"/>
              <a:gd name="connsiteY2" fmla="*/ 115287 h 6857994"/>
              <a:gd name="connsiteX3" fmla="*/ 5124449 w 5124449"/>
              <a:gd name="connsiteY3" fmla="*/ 3429000 h 6857994"/>
              <a:gd name="connsiteX4" fmla="*/ 3751864 w 5124449"/>
              <a:gd name="connsiteY4" fmla="*/ 6742713 h 6857994"/>
              <a:gd name="connsiteX5" fmla="*/ 3630950 w 5124449"/>
              <a:gd name="connsiteY5" fmla="*/ 6857994 h 6857994"/>
              <a:gd name="connsiteX6" fmla="*/ 0 w 5124449"/>
              <a:gd name="connsiteY6" fmla="*/ 6857994 h 68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24449" h="6857994">
                <a:moveTo>
                  <a:pt x="0" y="0"/>
                </a:moveTo>
                <a:lnTo>
                  <a:pt x="3630944" y="0"/>
                </a:lnTo>
                <a:lnTo>
                  <a:pt x="3751864" y="115287"/>
                </a:lnTo>
                <a:cubicBezTo>
                  <a:pt x="4599917" y="963340"/>
                  <a:pt x="5124449" y="2134915"/>
                  <a:pt x="5124449" y="3429000"/>
                </a:cubicBezTo>
                <a:cubicBezTo>
                  <a:pt x="5124449" y="4723086"/>
                  <a:pt x="4599917" y="5894660"/>
                  <a:pt x="3751864" y="6742713"/>
                </a:cubicBezTo>
                <a:lnTo>
                  <a:pt x="3630950" y="6857994"/>
                </a:lnTo>
                <a:lnTo>
                  <a:pt x="0" y="6857994"/>
                </a:lnTo>
                <a:close/>
              </a:path>
            </a:pathLst>
          </a:custGeom>
          <a:gradFill>
            <a:gsLst>
              <a:gs pos="0">
                <a:srgbClr val="405666">
                  <a:alpha val="85000"/>
                </a:srgbClr>
              </a:gs>
              <a:gs pos="100000">
                <a:srgbClr val="FD593D"/>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Title 1">
            <a:extLst>
              <a:ext uri="{FF2B5EF4-FFF2-40B4-BE49-F238E27FC236}">
                <a16:creationId xmlns:a16="http://schemas.microsoft.com/office/drawing/2014/main" id="{CAC77BE2-CD0D-4F46-8F28-489DF94E4694}"/>
              </a:ext>
            </a:extLst>
          </p:cNvPr>
          <p:cNvSpPr>
            <a:spLocks noGrp="1"/>
          </p:cNvSpPr>
          <p:nvPr>
            <p:ph type="title"/>
          </p:nvPr>
        </p:nvSpPr>
        <p:spPr>
          <a:xfrm>
            <a:off x="628784" y="2115414"/>
            <a:ext cx="2676389" cy="984885"/>
          </a:xfrm>
        </p:spPr>
        <p:txBody>
          <a:bodyPr wrap="square" lIns="0" tIns="0" rIns="0" bIns="0">
            <a:spAutoFit/>
          </a:bodyPr>
          <a:lstStyle/>
          <a:p>
            <a:pPr algn="l"/>
            <a:r>
              <a:rPr lang="en-US" dirty="0">
                <a:solidFill>
                  <a:schemeClr val="bg1"/>
                </a:solidFill>
              </a:rPr>
              <a:t>Business Operations</a:t>
            </a:r>
          </a:p>
        </p:txBody>
      </p:sp>
      <p:sp>
        <p:nvSpPr>
          <p:cNvPr id="40" name="Slide Number Placeholder 6">
            <a:extLst>
              <a:ext uri="{FF2B5EF4-FFF2-40B4-BE49-F238E27FC236}">
                <a16:creationId xmlns:a16="http://schemas.microsoft.com/office/drawing/2014/main" id="{5A9F5285-E46D-41E9-B5F9-094934347824}"/>
              </a:ext>
            </a:extLst>
          </p:cNvPr>
          <p:cNvSpPr txBox="1">
            <a:spLocks/>
          </p:cNvSpPr>
          <p:nvPr/>
        </p:nvSpPr>
        <p:spPr>
          <a:xfrm>
            <a:off x="11677650" y="6384925"/>
            <a:ext cx="395288" cy="365125"/>
          </a:xfrm>
        </p:spPr>
        <p:txBody>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fld id="{803A5971-35D0-4E4A-8828-9024326551F1}" type="slidenum">
              <a:rPr lang="en-IN" smtClean="0"/>
              <a:pPr/>
              <a:t>4</a:t>
            </a:fld>
            <a:endParaRPr lang="en-IN" dirty="0"/>
          </a:p>
        </p:txBody>
      </p:sp>
      <p:sp>
        <p:nvSpPr>
          <p:cNvPr id="42" name="TextBox 41">
            <a:extLst>
              <a:ext uri="{FF2B5EF4-FFF2-40B4-BE49-F238E27FC236}">
                <a16:creationId xmlns:a16="http://schemas.microsoft.com/office/drawing/2014/main" id="{FCD978E2-CEC4-422B-9865-2D544FA19709}"/>
              </a:ext>
            </a:extLst>
          </p:cNvPr>
          <p:cNvSpPr txBox="1"/>
          <p:nvPr/>
        </p:nvSpPr>
        <p:spPr>
          <a:xfrm>
            <a:off x="5136073" y="2403853"/>
            <a:ext cx="800967" cy="553998"/>
          </a:xfrm>
          <a:prstGeom prst="rect">
            <a:avLst/>
          </a:prstGeom>
          <a:noFill/>
        </p:spPr>
        <p:txBody>
          <a:bodyPr wrap="square" lIns="0" tIns="0" rIns="0" bIns="0" rtlCol="0">
            <a:spAutoFit/>
          </a:bodyPr>
          <a:lstStyle/>
          <a:p>
            <a:pPr algn="l"/>
            <a:r>
              <a:rPr lang="en-US" sz="3600" b="1" dirty="0">
                <a:solidFill>
                  <a:schemeClr val="bg1"/>
                </a:solidFill>
                <a:latin typeface="+mj-lt"/>
              </a:rPr>
              <a:t>01</a:t>
            </a:r>
          </a:p>
        </p:txBody>
      </p:sp>
      <p:sp>
        <p:nvSpPr>
          <p:cNvPr id="43" name="TextBox 42">
            <a:extLst>
              <a:ext uri="{FF2B5EF4-FFF2-40B4-BE49-F238E27FC236}">
                <a16:creationId xmlns:a16="http://schemas.microsoft.com/office/drawing/2014/main" id="{34132516-928A-4AC7-96CA-7553185324F0}"/>
              </a:ext>
            </a:extLst>
          </p:cNvPr>
          <p:cNvSpPr txBox="1"/>
          <p:nvPr/>
        </p:nvSpPr>
        <p:spPr>
          <a:xfrm>
            <a:off x="5148067" y="3900143"/>
            <a:ext cx="800967" cy="553998"/>
          </a:xfrm>
          <a:prstGeom prst="rect">
            <a:avLst/>
          </a:prstGeom>
          <a:noFill/>
        </p:spPr>
        <p:txBody>
          <a:bodyPr wrap="square" lIns="0" tIns="0" rIns="0" bIns="0" rtlCol="0">
            <a:spAutoFit/>
          </a:bodyPr>
          <a:lstStyle/>
          <a:p>
            <a:pPr algn="l"/>
            <a:r>
              <a:rPr lang="en-US" sz="3600" b="1" dirty="0">
                <a:solidFill>
                  <a:schemeClr val="bg1"/>
                </a:solidFill>
                <a:latin typeface="+mj-lt"/>
              </a:rPr>
              <a:t>02</a:t>
            </a:r>
          </a:p>
        </p:txBody>
      </p:sp>
      <p:sp>
        <p:nvSpPr>
          <p:cNvPr id="44" name="TextBox 43">
            <a:extLst>
              <a:ext uri="{FF2B5EF4-FFF2-40B4-BE49-F238E27FC236}">
                <a16:creationId xmlns:a16="http://schemas.microsoft.com/office/drawing/2014/main" id="{D34615D0-DE94-4FAE-B6E4-D4298F435713}"/>
              </a:ext>
            </a:extLst>
          </p:cNvPr>
          <p:cNvSpPr txBox="1"/>
          <p:nvPr/>
        </p:nvSpPr>
        <p:spPr>
          <a:xfrm>
            <a:off x="4690510" y="5446633"/>
            <a:ext cx="800967" cy="553998"/>
          </a:xfrm>
          <a:prstGeom prst="rect">
            <a:avLst/>
          </a:prstGeom>
          <a:noFill/>
        </p:spPr>
        <p:txBody>
          <a:bodyPr wrap="square" lIns="0" tIns="0" rIns="0" bIns="0" rtlCol="0">
            <a:spAutoFit/>
          </a:bodyPr>
          <a:lstStyle/>
          <a:p>
            <a:pPr algn="l"/>
            <a:r>
              <a:rPr lang="en-US" sz="3600" b="1" dirty="0">
                <a:solidFill>
                  <a:schemeClr val="bg1"/>
                </a:solidFill>
                <a:latin typeface="+mj-lt"/>
              </a:rPr>
              <a:t>03</a:t>
            </a:r>
          </a:p>
        </p:txBody>
      </p:sp>
    </p:spTree>
    <p:extLst>
      <p:ext uri="{BB962C8B-B14F-4D97-AF65-F5344CB8AC3E}">
        <p14:creationId xmlns:p14="http://schemas.microsoft.com/office/powerpoint/2010/main" val="92776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66AA317-6B0F-4D49-A5D3-747F8736C17B}"/>
              </a:ext>
            </a:extLst>
          </p:cNvPr>
          <p:cNvCxnSpPr>
            <a:cxnSpLocks/>
          </p:cNvCxnSpPr>
          <p:nvPr/>
        </p:nvCxnSpPr>
        <p:spPr>
          <a:xfrm>
            <a:off x="0" y="742523"/>
            <a:ext cx="7442200"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A950EC4-C252-42A6-B0F4-8995A64014A6}"/>
              </a:ext>
            </a:extLst>
          </p:cNvPr>
          <p:cNvSpPr txBox="1"/>
          <p:nvPr/>
        </p:nvSpPr>
        <p:spPr>
          <a:xfrm>
            <a:off x="838200" y="327025"/>
            <a:ext cx="10515600" cy="830997"/>
          </a:xfrm>
          <a:prstGeom prst="rect">
            <a:avLst/>
          </a:prstGeom>
          <a:noFill/>
          <a:effectLst/>
        </p:spPr>
        <p:txBody>
          <a:bodyPr wrap="square" lIns="0" tIns="0" rIns="0" bIns="0" rtlCol="0" anchor="t">
            <a:spAutoFit/>
          </a:bodyPr>
          <a:lstStyle/>
          <a:p>
            <a:pPr algn="r"/>
            <a:r>
              <a:rPr lang="en-US" sz="5400" b="1" dirty="0">
                <a:solidFill>
                  <a:schemeClr val="tx1">
                    <a:lumMod val="75000"/>
                    <a:lumOff val="25000"/>
                  </a:schemeClr>
                </a:solidFill>
                <a:latin typeface="+mj-lt"/>
                <a:ea typeface="Segoe UI Black" panose="020B0A02040204020203" pitchFamily="34" charset="0"/>
                <a:cs typeface="Segoe UI" panose="020B0502040204020203" pitchFamily="34" charset="0"/>
              </a:rPr>
              <a:t>Part 1 </a:t>
            </a:r>
            <a:endParaRPr lang="en-US" sz="54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sp>
        <p:nvSpPr>
          <p:cNvPr id="8" name="AutoShape 2">
            <a:extLst>
              <a:ext uri="{FF2B5EF4-FFF2-40B4-BE49-F238E27FC236}">
                <a16:creationId xmlns:a16="http://schemas.microsoft.com/office/drawing/2014/main" id="{6DFD75E5-C9AA-4ADD-AE03-08557E81B606}"/>
              </a:ext>
            </a:extLst>
          </p:cNvPr>
          <p:cNvSpPr>
            <a:spLocks noChangeAspect="1" noChangeArrowheads="1"/>
          </p:cNvSpPr>
          <p:nvPr/>
        </p:nvSpPr>
        <p:spPr bwMode="auto">
          <a:xfrm>
            <a:off x="5943600" y="3276600"/>
            <a:ext cx="3017520" cy="30175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C8E0DA3E-E7C8-48B7-8484-C527F05E3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 y="2529856"/>
            <a:ext cx="5824374" cy="3499468"/>
          </a:xfrm>
          <a:prstGeom prst="rect">
            <a:avLst/>
          </a:prstGeom>
        </p:spPr>
      </p:pic>
      <p:pic>
        <p:nvPicPr>
          <p:cNvPr id="16" name="Picture 15">
            <a:extLst>
              <a:ext uri="{FF2B5EF4-FFF2-40B4-BE49-F238E27FC236}">
                <a16:creationId xmlns:a16="http://schemas.microsoft.com/office/drawing/2014/main" id="{406C924F-B032-4303-AE67-86DD19A90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5854" y="2529857"/>
            <a:ext cx="5824374" cy="3499468"/>
          </a:xfrm>
          <a:prstGeom prst="rect">
            <a:avLst/>
          </a:prstGeom>
        </p:spPr>
      </p:pic>
      <p:sp>
        <p:nvSpPr>
          <p:cNvPr id="17" name="TextBox 16">
            <a:extLst>
              <a:ext uri="{FF2B5EF4-FFF2-40B4-BE49-F238E27FC236}">
                <a16:creationId xmlns:a16="http://schemas.microsoft.com/office/drawing/2014/main" id="{77EF7F49-2979-4582-A8FA-764C608DAC6E}"/>
              </a:ext>
            </a:extLst>
          </p:cNvPr>
          <p:cNvSpPr txBox="1"/>
          <p:nvPr/>
        </p:nvSpPr>
        <p:spPr>
          <a:xfrm>
            <a:off x="731520" y="1158022"/>
            <a:ext cx="10728960" cy="956311"/>
          </a:xfrm>
          <a:prstGeom prst="rect">
            <a:avLst/>
          </a:prstGeom>
          <a:noFill/>
          <a:ln>
            <a:noFill/>
            <a:miter lim="800000"/>
          </a:ln>
        </p:spPr>
        <p:txBody>
          <a:bodyPr wrap="square" lIns="0" tIns="0" rIns="0" bIns="0" rtlCol="0">
            <a:noAutofit/>
          </a:bodyPr>
          <a:lstStyle/>
          <a:p>
            <a:pPr algn="l">
              <a:spcBef>
                <a:spcPts val="600"/>
              </a:spcBef>
              <a:spcAft>
                <a:spcPts val="0"/>
              </a:spcAft>
            </a:pPr>
            <a:r>
              <a:rPr lang="en-US" sz="2000" b="1" dirty="0">
                <a:solidFill>
                  <a:schemeClr val="accent1"/>
                </a:solidFill>
              </a:rPr>
              <a:t>Q1.1- Straight-line curve for the payout curve using the inflection points using dataset provided</a:t>
            </a:r>
          </a:p>
          <a:p>
            <a:pPr algn="l">
              <a:spcBef>
                <a:spcPts val="600"/>
              </a:spcBef>
              <a:spcAft>
                <a:spcPts val="0"/>
              </a:spcAft>
            </a:pPr>
            <a:r>
              <a:rPr lang="en-US" sz="1600" dirty="0">
                <a:solidFill>
                  <a:schemeClr val="accent1"/>
                </a:solidFill>
              </a:rPr>
              <a:t>From the Payout curve, we found out 4 inflection points at attainment value of 49,9%, 100%, 200%, and 275%.</a:t>
            </a:r>
            <a:endParaRPr lang="en-IN" sz="1600" dirty="0" err="1">
              <a:solidFill>
                <a:schemeClr val="accent1"/>
              </a:solidFill>
            </a:endParaRPr>
          </a:p>
        </p:txBody>
      </p:sp>
    </p:spTree>
    <p:extLst>
      <p:ext uri="{BB962C8B-B14F-4D97-AF65-F5344CB8AC3E}">
        <p14:creationId xmlns:p14="http://schemas.microsoft.com/office/powerpoint/2010/main" val="1859664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66AA317-6B0F-4D49-A5D3-747F8736C17B}"/>
              </a:ext>
            </a:extLst>
          </p:cNvPr>
          <p:cNvCxnSpPr>
            <a:cxnSpLocks/>
          </p:cNvCxnSpPr>
          <p:nvPr/>
        </p:nvCxnSpPr>
        <p:spPr>
          <a:xfrm>
            <a:off x="52367" y="700082"/>
            <a:ext cx="8798670" cy="3201"/>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A950EC4-C252-42A6-B0F4-8995A64014A6}"/>
              </a:ext>
            </a:extLst>
          </p:cNvPr>
          <p:cNvSpPr txBox="1"/>
          <p:nvPr/>
        </p:nvSpPr>
        <p:spPr>
          <a:xfrm>
            <a:off x="502397" y="238108"/>
            <a:ext cx="10515600" cy="830997"/>
          </a:xfrm>
          <a:prstGeom prst="rect">
            <a:avLst/>
          </a:prstGeom>
          <a:noFill/>
          <a:effectLst/>
        </p:spPr>
        <p:txBody>
          <a:bodyPr wrap="square" lIns="0" tIns="0" rIns="0" bIns="0" rtlCol="0" anchor="t">
            <a:spAutoFit/>
          </a:bodyPr>
          <a:lstStyle/>
          <a:p>
            <a:pPr algn="r"/>
            <a:r>
              <a:rPr lang="en-US" sz="5400" b="1" dirty="0">
                <a:solidFill>
                  <a:schemeClr val="tx1">
                    <a:lumMod val="75000"/>
                    <a:lumOff val="25000"/>
                  </a:schemeClr>
                </a:solidFill>
                <a:latin typeface="+mj-lt"/>
                <a:ea typeface="Segoe UI Black" panose="020B0A02040204020203" pitchFamily="34" charset="0"/>
                <a:cs typeface="Segoe UI" panose="020B0502040204020203" pitchFamily="34" charset="0"/>
              </a:rPr>
              <a:t>Part 1 </a:t>
            </a:r>
            <a:endParaRPr lang="en-US" sz="54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graphicFrame>
        <p:nvGraphicFramePr>
          <p:cNvPr id="10" name="Table 10">
            <a:extLst>
              <a:ext uri="{FF2B5EF4-FFF2-40B4-BE49-F238E27FC236}">
                <a16:creationId xmlns:a16="http://schemas.microsoft.com/office/drawing/2014/main" id="{A3E63D78-3D20-4BED-A983-F24FB4791D51}"/>
              </a:ext>
            </a:extLst>
          </p:cNvPr>
          <p:cNvGraphicFramePr>
            <a:graphicFrameLocks noGrp="1"/>
          </p:cNvGraphicFramePr>
          <p:nvPr>
            <p:extLst>
              <p:ext uri="{D42A27DB-BD31-4B8C-83A1-F6EECF244321}">
                <p14:modId xmlns:p14="http://schemas.microsoft.com/office/powerpoint/2010/main" val="689248731"/>
              </p:ext>
            </p:extLst>
          </p:nvPr>
        </p:nvGraphicFramePr>
        <p:xfrm>
          <a:off x="363622" y="1323662"/>
          <a:ext cx="4612991" cy="4791803"/>
        </p:xfrm>
        <a:graphic>
          <a:graphicData uri="http://schemas.openxmlformats.org/drawingml/2006/table">
            <a:tbl>
              <a:tblPr firstRow="1" bandRow="1">
                <a:tableStyleId>{5C22544A-7EE6-4342-B048-85BDC9FD1C3A}</a:tableStyleId>
              </a:tblPr>
              <a:tblGrid>
                <a:gridCol w="1196041">
                  <a:extLst>
                    <a:ext uri="{9D8B030D-6E8A-4147-A177-3AD203B41FA5}">
                      <a16:colId xmlns:a16="http://schemas.microsoft.com/office/drawing/2014/main" val="2281941907"/>
                    </a:ext>
                  </a:extLst>
                </a:gridCol>
                <a:gridCol w="1517284">
                  <a:extLst>
                    <a:ext uri="{9D8B030D-6E8A-4147-A177-3AD203B41FA5}">
                      <a16:colId xmlns:a16="http://schemas.microsoft.com/office/drawing/2014/main" val="2675981312"/>
                    </a:ext>
                  </a:extLst>
                </a:gridCol>
                <a:gridCol w="1899666">
                  <a:extLst>
                    <a:ext uri="{9D8B030D-6E8A-4147-A177-3AD203B41FA5}">
                      <a16:colId xmlns:a16="http://schemas.microsoft.com/office/drawing/2014/main" val="2235765521"/>
                    </a:ext>
                  </a:extLst>
                </a:gridCol>
              </a:tblGrid>
              <a:tr h="713673">
                <a:tc>
                  <a:txBody>
                    <a:bodyPr/>
                    <a:lstStyle/>
                    <a:p>
                      <a:r>
                        <a:rPr lang="en-US" dirty="0"/>
                        <a:t>Manager ID</a:t>
                      </a:r>
                      <a:endParaRPr lang="en-IN" dirty="0"/>
                    </a:p>
                  </a:txBody>
                  <a:tcPr/>
                </a:tc>
                <a:tc>
                  <a:txBody>
                    <a:bodyPr/>
                    <a:lstStyle/>
                    <a:p>
                      <a:r>
                        <a:rPr lang="en-US" dirty="0"/>
                        <a:t>Manager Name</a:t>
                      </a:r>
                      <a:endParaRPr lang="en-IN" dirty="0"/>
                    </a:p>
                  </a:txBody>
                  <a:tcPr/>
                </a:tc>
                <a:tc>
                  <a:txBody>
                    <a:bodyPr/>
                    <a:lstStyle/>
                    <a:p>
                      <a:r>
                        <a:rPr lang="en-US" dirty="0"/>
                        <a:t>Q3- 2020 Goals(SU)</a:t>
                      </a:r>
                      <a:endParaRPr lang="en-IN" dirty="0"/>
                    </a:p>
                  </a:txBody>
                  <a:tcPr/>
                </a:tc>
                <a:extLst>
                  <a:ext uri="{0D108BD9-81ED-4DB2-BD59-A6C34878D82A}">
                    <a16:rowId xmlns:a16="http://schemas.microsoft.com/office/drawing/2014/main" val="812208997"/>
                  </a:ext>
                </a:extLst>
              </a:tr>
              <a:tr h="407813">
                <a:tc>
                  <a:txBody>
                    <a:bodyPr/>
                    <a:lstStyle/>
                    <a:p>
                      <a:r>
                        <a:rPr lang="en-US" dirty="0"/>
                        <a:t>10011</a:t>
                      </a:r>
                      <a:endParaRPr lang="en-IN" dirty="0"/>
                    </a:p>
                  </a:txBody>
                  <a:tcPr/>
                </a:tc>
                <a:tc>
                  <a:txBody>
                    <a:bodyPr/>
                    <a:lstStyle/>
                    <a:p>
                      <a:r>
                        <a:rPr lang="en-IN" dirty="0"/>
                        <a:t>Rakesh S</a:t>
                      </a:r>
                    </a:p>
                  </a:txBody>
                  <a:tcPr/>
                </a:tc>
                <a:tc>
                  <a:txBody>
                    <a:bodyPr/>
                    <a:lstStyle/>
                    <a:p>
                      <a:r>
                        <a:rPr lang="en-US" dirty="0"/>
                        <a:t>1,70,000</a:t>
                      </a:r>
                      <a:endParaRPr lang="en-IN" dirty="0"/>
                    </a:p>
                  </a:txBody>
                  <a:tcPr/>
                </a:tc>
                <a:extLst>
                  <a:ext uri="{0D108BD9-81ED-4DB2-BD59-A6C34878D82A}">
                    <a16:rowId xmlns:a16="http://schemas.microsoft.com/office/drawing/2014/main" val="2501371024"/>
                  </a:ext>
                </a:extLst>
              </a:tr>
              <a:tr h="407813">
                <a:tc>
                  <a:txBody>
                    <a:bodyPr/>
                    <a:lstStyle/>
                    <a:p>
                      <a:r>
                        <a:rPr lang="en-US" dirty="0"/>
                        <a:t>10012</a:t>
                      </a:r>
                      <a:endParaRPr lang="en-IN" dirty="0"/>
                    </a:p>
                  </a:txBody>
                  <a:tcPr/>
                </a:tc>
                <a:tc>
                  <a:txBody>
                    <a:bodyPr/>
                    <a:lstStyle/>
                    <a:p>
                      <a:r>
                        <a:rPr lang="en-US" dirty="0"/>
                        <a:t>Kalpana K</a:t>
                      </a:r>
                      <a:endParaRPr lang="en-IN" dirty="0"/>
                    </a:p>
                  </a:txBody>
                  <a:tcPr/>
                </a:tc>
                <a:tc>
                  <a:txBody>
                    <a:bodyPr/>
                    <a:lstStyle/>
                    <a:p>
                      <a:r>
                        <a:rPr lang="en-US" dirty="0"/>
                        <a:t>2,00,000</a:t>
                      </a:r>
                      <a:endParaRPr lang="en-IN" dirty="0"/>
                    </a:p>
                  </a:txBody>
                  <a:tcPr/>
                </a:tc>
                <a:extLst>
                  <a:ext uri="{0D108BD9-81ED-4DB2-BD59-A6C34878D82A}">
                    <a16:rowId xmlns:a16="http://schemas.microsoft.com/office/drawing/2014/main" val="1554078643"/>
                  </a:ext>
                </a:extLst>
              </a:tr>
              <a:tr h="407813">
                <a:tc>
                  <a:txBody>
                    <a:bodyPr/>
                    <a:lstStyle/>
                    <a:p>
                      <a:r>
                        <a:rPr lang="en-US" dirty="0"/>
                        <a:t>10013</a:t>
                      </a:r>
                      <a:endParaRPr lang="en-IN" dirty="0"/>
                    </a:p>
                  </a:txBody>
                  <a:tcPr/>
                </a:tc>
                <a:tc>
                  <a:txBody>
                    <a:bodyPr/>
                    <a:lstStyle/>
                    <a:p>
                      <a:r>
                        <a:rPr lang="en-US" dirty="0"/>
                        <a:t>Ram S</a:t>
                      </a:r>
                      <a:endParaRPr lang="en-IN" dirty="0"/>
                    </a:p>
                  </a:txBody>
                  <a:tcPr/>
                </a:tc>
                <a:tc>
                  <a:txBody>
                    <a:bodyPr/>
                    <a:lstStyle/>
                    <a:p>
                      <a:r>
                        <a:rPr lang="en-US" dirty="0"/>
                        <a:t>2,25,000</a:t>
                      </a:r>
                      <a:endParaRPr lang="en-IN" dirty="0"/>
                    </a:p>
                  </a:txBody>
                  <a:tcPr/>
                </a:tc>
                <a:extLst>
                  <a:ext uri="{0D108BD9-81ED-4DB2-BD59-A6C34878D82A}">
                    <a16:rowId xmlns:a16="http://schemas.microsoft.com/office/drawing/2014/main" val="2538439205"/>
                  </a:ext>
                </a:extLst>
              </a:tr>
              <a:tr h="407813">
                <a:tc>
                  <a:txBody>
                    <a:bodyPr/>
                    <a:lstStyle/>
                    <a:p>
                      <a:r>
                        <a:rPr lang="en-US" dirty="0"/>
                        <a:t>10014</a:t>
                      </a:r>
                      <a:endParaRPr lang="en-IN" dirty="0"/>
                    </a:p>
                  </a:txBody>
                  <a:tcPr/>
                </a:tc>
                <a:tc>
                  <a:txBody>
                    <a:bodyPr/>
                    <a:lstStyle/>
                    <a:p>
                      <a:r>
                        <a:rPr lang="en-US" dirty="0" err="1"/>
                        <a:t>Taran</a:t>
                      </a:r>
                      <a:r>
                        <a:rPr lang="en-US" dirty="0"/>
                        <a:t> S</a:t>
                      </a:r>
                      <a:endParaRPr lang="en-IN" dirty="0"/>
                    </a:p>
                  </a:txBody>
                  <a:tcPr/>
                </a:tc>
                <a:tc>
                  <a:txBody>
                    <a:bodyPr/>
                    <a:lstStyle/>
                    <a:p>
                      <a:r>
                        <a:rPr lang="en-US" dirty="0"/>
                        <a:t>1,70,000</a:t>
                      </a:r>
                      <a:endParaRPr lang="en-IN" dirty="0"/>
                    </a:p>
                  </a:txBody>
                  <a:tcPr/>
                </a:tc>
                <a:extLst>
                  <a:ext uri="{0D108BD9-81ED-4DB2-BD59-A6C34878D82A}">
                    <a16:rowId xmlns:a16="http://schemas.microsoft.com/office/drawing/2014/main" val="3935000984"/>
                  </a:ext>
                </a:extLst>
              </a:tr>
              <a:tr h="407813">
                <a:tc>
                  <a:txBody>
                    <a:bodyPr/>
                    <a:lstStyle/>
                    <a:p>
                      <a:r>
                        <a:rPr lang="en-US" dirty="0"/>
                        <a:t>10015</a:t>
                      </a:r>
                      <a:endParaRPr lang="en-IN" dirty="0"/>
                    </a:p>
                  </a:txBody>
                  <a:tcPr/>
                </a:tc>
                <a:tc>
                  <a:txBody>
                    <a:bodyPr/>
                    <a:lstStyle/>
                    <a:p>
                      <a:r>
                        <a:rPr lang="en-US" dirty="0"/>
                        <a:t>Rahul S</a:t>
                      </a:r>
                      <a:endParaRPr lang="en-IN" dirty="0"/>
                    </a:p>
                  </a:txBody>
                  <a:tcPr/>
                </a:tc>
                <a:tc>
                  <a:txBody>
                    <a:bodyPr/>
                    <a:lstStyle/>
                    <a:p>
                      <a:r>
                        <a:rPr lang="en-US" dirty="0"/>
                        <a:t>2,35,000</a:t>
                      </a:r>
                      <a:endParaRPr lang="en-IN" dirty="0"/>
                    </a:p>
                  </a:txBody>
                  <a:tcPr/>
                </a:tc>
                <a:extLst>
                  <a:ext uri="{0D108BD9-81ED-4DB2-BD59-A6C34878D82A}">
                    <a16:rowId xmlns:a16="http://schemas.microsoft.com/office/drawing/2014/main" val="4056873396"/>
                  </a:ext>
                </a:extLst>
              </a:tr>
              <a:tr h="407813">
                <a:tc>
                  <a:txBody>
                    <a:bodyPr/>
                    <a:lstStyle/>
                    <a:p>
                      <a:r>
                        <a:rPr lang="en-US" dirty="0"/>
                        <a:t>10016</a:t>
                      </a:r>
                      <a:endParaRPr lang="en-IN" dirty="0"/>
                    </a:p>
                  </a:txBody>
                  <a:tcPr/>
                </a:tc>
                <a:tc>
                  <a:txBody>
                    <a:bodyPr/>
                    <a:lstStyle/>
                    <a:p>
                      <a:r>
                        <a:rPr lang="en-US" dirty="0"/>
                        <a:t>Kirti S</a:t>
                      </a:r>
                      <a:endParaRPr lang="en-IN" dirty="0"/>
                    </a:p>
                  </a:txBody>
                  <a:tcPr/>
                </a:tc>
                <a:tc>
                  <a:txBody>
                    <a:bodyPr/>
                    <a:lstStyle/>
                    <a:p>
                      <a:r>
                        <a:rPr lang="en-US" dirty="0"/>
                        <a:t>1,45,000</a:t>
                      </a:r>
                      <a:endParaRPr lang="en-IN" dirty="0"/>
                    </a:p>
                  </a:txBody>
                  <a:tcPr/>
                </a:tc>
                <a:extLst>
                  <a:ext uri="{0D108BD9-81ED-4DB2-BD59-A6C34878D82A}">
                    <a16:rowId xmlns:a16="http://schemas.microsoft.com/office/drawing/2014/main" val="3997553494"/>
                  </a:ext>
                </a:extLst>
              </a:tr>
              <a:tr h="407813">
                <a:tc>
                  <a:txBody>
                    <a:bodyPr/>
                    <a:lstStyle/>
                    <a:p>
                      <a:r>
                        <a:rPr lang="en-US" dirty="0"/>
                        <a:t>10017</a:t>
                      </a:r>
                      <a:endParaRPr lang="en-IN" dirty="0"/>
                    </a:p>
                  </a:txBody>
                  <a:tcPr/>
                </a:tc>
                <a:tc>
                  <a:txBody>
                    <a:bodyPr/>
                    <a:lstStyle/>
                    <a:p>
                      <a:r>
                        <a:rPr lang="en-US" dirty="0"/>
                        <a:t>Vishwa P</a:t>
                      </a:r>
                      <a:endParaRPr lang="en-IN" dirty="0"/>
                    </a:p>
                  </a:txBody>
                  <a:tcPr/>
                </a:tc>
                <a:tc>
                  <a:txBody>
                    <a:bodyPr/>
                    <a:lstStyle/>
                    <a:p>
                      <a:r>
                        <a:rPr lang="en-US" dirty="0"/>
                        <a:t>1,90,000</a:t>
                      </a:r>
                      <a:endParaRPr lang="en-IN" dirty="0"/>
                    </a:p>
                  </a:txBody>
                  <a:tcPr/>
                </a:tc>
                <a:extLst>
                  <a:ext uri="{0D108BD9-81ED-4DB2-BD59-A6C34878D82A}">
                    <a16:rowId xmlns:a16="http://schemas.microsoft.com/office/drawing/2014/main" val="3830113657"/>
                  </a:ext>
                </a:extLst>
              </a:tr>
              <a:tr h="407813">
                <a:tc>
                  <a:txBody>
                    <a:bodyPr/>
                    <a:lstStyle/>
                    <a:p>
                      <a:r>
                        <a:rPr lang="en-US" dirty="0"/>
                        <a:t>10018</a:t>
                      </a:r>
                      <a:endParaRPr lang="en-IN" dirty="0"/>
                    </a:p>
                  </a:txBody>
                  <a:tcPr/>
                </a:tc>
                <a:tc>
                  <a:txBody>
                    <a:bodyPr/>
                    <a:lstStyle/>
                    <a:p>
                      <a:r>
                        <a:rPr lang="en-US" dirty="0"/>
                        <a:t>Ankit J</a:t>
                      </a:r>
                      <a:endParaRPr lang="en-IN" dirty="0"/>
                    </a:p>
                  </a:txBody>
                  <a:tcPr/>
                </a:tc>
                <a:tc>
                  <a:txBody>
                    <a:bodyPr/>
                    <a:lstStyle/>
                    <a:p>
                      <a:r>
                        <a:rPr lang="en-US" dirty="0"/>
                        <a:t>1,80,000</a:t>
                      </a:r>
                      <a:endParaRPr lang="en-IN" dirty="0"/>
                    </a:p>
                  </a:txBody>
                  <a:tcPr/>
                </a:tc>
                <a:extLst>
                  <a:ext uri="{0D108BD9-81ED-4DB2-BD59-A6C34878D82A}">
                    <a16:rowId xmlns:a16="http://schemas.microsoft.com/office/drawing/2014/main" val="2357073273"/>
                  </a:ext>
                </a:extLst>
              </a:tr>
              <a:tr h="407813">
                <a:tc>
                  <a:txBody>
                    <a:bodyPr/>
                    <a:lstStyle/>
                    <a:p>
                      <a:r>
                        <a:rPr lang="en-US" dirty="0"/>
                        <a:t>10019</a:t>
                      </a:r>
                      <a:endParaRPr lang="en-IN" dirty="0"/>
                    </a:p>
                  </a:txBody>
                  <a:tcPr/>
                </a:tc>
                <a:tc>
                  <a:txBody>
                    <a:bodyPr/>
                    <a:lstStyle/>
                    <a:p>
                      <a:r>
                        <a:rPr lang="en-US" dirty="0"/>
                        <a:t>Kirti S</a:t>
                      </a:r>
                      <a:endParaRPr lang="en-IN" dirty="0"/>
                    </a:p>
                  </a:txBody>
                  <a:tcPr/>
                </a:tc>
                <a:tc>
                  <a:txBody>
                    <a:bodyPr/>
                    <a:lstStyle/>
                    <a:p>
                      <a:r>
                        <a:rPr lang="en-US" dirty="0"/>
                        <a:t>1,60,000</a:t>
                      </a:r>
                      <a:endParaRPr lang="en-IN" dirty="0"/>
                    </a:p>
                  </a:txBody>
                  <a:tcPr/>
                </a:tc>
                <a:extLst>
                  <a:ext uri="{0D108BD9-81ED-4DB2-BD59-A6C34878D82A}">
                    <a16:rowId xmlns:a16="http://schemas.microsoft.com/office/drawing/2014/main" val="1863124522"/>
                  </a:ext>
                </a:extLst>
              </a:tr>
              <a:tr h="407813">
                <a:tc>
                  <a:txBody>
                    <a:bodyPr/>
                    <a:lstStyle/>
                    <a:p>
                      <a:r>
                        <a:rPr lang="en-US" dirty="0"/>
                        <a:t>10020</a:t>
                      </a:r>
                      <a:endParaRPr lang="en-IN" dirty="0"/>
                    </a:p>
                  </a:txBody>
                  <a:tcPr/>
                </a:tc>
                <a:tc>
                  <a:txBody>
                    <a:bodyPr/>
                    <a:lstStyle/>
                    <a:p>
                      <a:r>
                        <a:rPr lang="en-US" dirty="0"/>
                        <a:t>Abhishek S</a:t>
                      </a:r>
                      <a:endParaRPr lang="en-IN" dirty="0"/>
                    </a:p>
                  </a:txBody>
                  <a:tcPr/>
                </a:tc>
                <a:tc>
                  <a:txBody>
                    <a:bodyPr/>
                    <a:lstStyle/>
                    <a:p>
                      <a:r>
                        <a:rPr lang="en-US" dirty="0"/>
                        <a:t>2,50,000</a:t>
                      </a:r>
                      <a:endParaRPr lang="en-IN" dirty="0"/>
                    </a:p>
                  </a:txBody>
                  <a:tcPr/>
                </a:tc>
                <a:extLst>
                  <a:ext uri="{0D108BD9-81ED-4DB2-BD59-A6C34878D82A}">
                    <a16:rowId xmlns:a16="http://schemas.microsoft.com/office/drawing/2014/main" val="3401793863"/>
                  </a:ext>
                </a:extLst>
              </a:tr>
            </a:tbl>
          </a:graphicData>
        </a:graphic>
      </p:graphicFrame>
      <p:graphicFrame>
        <p:nvGraphicFramePr>
          <p:cNvPr id="6" name="Table 5">
            <a:extLst>
              <a:ext uri="{FF2B5EF4-FFF2-40B4-BE49-F238E27FC236}">
                <a16:creationId xmlns:a16="http://schemas.microsoft.com/office/drawing/2014/main" id="{3046455E-2125-4B02-9B8D-C842BCB8B4D0}"/>
              </a:ext>
            </a:extLst>
          </p:cNvPr>
          <p:cNvGraphicFramePr>
            <a:graphicFrameLocks noGrp="1"/>
          </p:cNvGraphicFramePr>
          <p:nvPr>
            <p:extLst>
              <p:ext uri="{D42A27DB-BD31-4B8C-83A1-F6EECF244321}">
                <p14:modId xmlns:p14="http://schemas.microsoft.com/office/powerpoint/2010/main" val="3073486296"/>
              </p:ext>
            </p:extLst>
          </p:nvPr>
        </p:nvGraphicFramePr>
        <p:xfrm>
          <a:off x="4977075" y="1317790"/>
          <a:ext cx="1566245" cy="4793450"/>
        </p:xfrm>
        <a:graphic>
          <a:graphicData uri="http://schemas.openxmlformats.org/drawingml/2006/table">
            <a:tbl>
              <a:tblPr firstRow="1" bandRow="1">
                <a:tableStyleId>{5C22544A-7EE6-4342-B048-85BDC9FD1C3A}</a:tableStyleId>
              </a:tblPr>
              <a:tblGrid>
                <a:gridCol w="1566245">
                  <a:extLst>
                    <a:ext uri="{9D8B030D-6E8A-4147-A177-3AD203B41FA5}">
                      <a16:colId xmlns:a16="http://schemas.microsoft.com/office/drawing/2014/main" val="171004596"/>
                    </a:ext>
                  </a:extLst>
                </a:gridCol>
              </a:tblGrid>
              <a:tr h="716750">
                <a:tc>
                  <a:txBody>
                    <a:bodyPr/>
                    <a:lstStyle/>
                    <a:p>
                      <a:r>
                        <a:rPr lang="en-US" dirty="0"/>
                        <a:t>Payout  </a:t>
                      </a:r>
                      <a:endParaRPr lang="en-IN" dirty="0"/>
                    </a:p>
                  </a:txBody>
                  <a:tcPr/>
                </a:tc>
                <a:extLst>
                  <a:ext uri="{0D108BD9-81ED-4DB2-BD59-A6C34878D82A}">
                    <a16:rowId xmlns:a16="http://schemas.microsoft.com/office/drawing/2014/main" val="72764754"/>
                  </a:ext>
                </a:extLst>
              </a:tr>
              <a:tr h="409792">
                <a:tc>
                  <a:txBody>
                    <a:bodyPr/>
                    <a:lstStyle/>
                    <a:p>
                      <a:r>
                        <a:rPr lang="en-US" dirty="0"/>
                        <a:t>$ 36,300</a:t>
                      </a:r>
                      <a:endParaRPr lang="en-IN" dirty="0"/>
                    </a:p>
                  </a:txBody>
                  <a:tcPr/>
                </a:tc>
                <a:extLst>
                  <a:ext uri="{0D108BD9-81ED-4DB2-BD59-A6C34878D82A}">
                    <a16:rowId xmlns:a16="http://schemas.microsoft.com/office/drawing/2014/main" val="1051558537"/>
                  </a:ext>
                </a:extLst>
              </a:tr>
              <a:tr h="409792">
                <a:tc>
                  <a:txBody>
                    <a:bodyPr/>
                    <a:lstStyle/>
                    <a:p>
                      <a:r>
                        <a:rPr lang="en-US" dirty="0"/>
                        <a:t>$ 1,72,475</a:t>
                      </a:r>
                      <a:endParaRPr lang="en-IN" dirty="0"/>
                    </a:p>
                  </a:txBody>
                  <a:tcPr/>
                </a:tc>
                <a:extLst>
                  <a:ext uri="{0D108BD9-81ED-4DB2-BD59-A6C34878D82A}">
                    <a16:rowId xmlns:a16="http://schemas.microsoft.com/office/drawing/2014/main" val="1439860775"/>
                  </a:ext>
                </a:extLst>
              </a:tr>
              <a:tr h="409792">
                <a:tc>
                  <a:txBody>
                    <a:bodyPr/>
                    <a:lstStyle/>
                    <a:p>
                      <a:r>
                        <a:rPr lang="en-US" dirty="0"/>
                        <a:t>$ 1,46,175</a:t>
                      </a:r>
                      <a:endParaRPr lang="en-IN" dirty="0"/>
                    </a:p>
                  </a:txBody>
                  <a:tcPr/>
                </a:tc>
                <a:extLst>
                  <a:ext uri="{0D108BD9-81ED-4DB2-BD59-A6C34878D82A}">
                    <a16:rowId xmlns:a16="http://schemas.microsoft.com/office/drawing/2014/main" val="2008168633"/>
                  </a:ext>
                </a:extLst>
              </a:tr>
              <a:tr h="409792">
                <a:tc>
                  <a:txBody>
                    <a:bodyPr/>
                    <a:lstStyle/>
                    <a:p>
                      <a:r>
                        <a:rPr lang="en-US" dirty="0"/>
                        <a:t>$ 1,05,875</a:t>
                      </a:r>
                      <a:endParaRPr lang="en-IN" dirty="0"/>
                    </a:p>
                  </a:txBody>
                  <a:tcPr/>
                </a:tc>
                <a:extLst>
                  <a:ext uri="{0D108BD9-81ED-4DB2-BD59-A6C34878D82A}">
                    <a16:rowId xmlns:a16="http://schemas.microsoft.com/office/drawing/2014/main" val="546968784"/>
                  </a:ext>
                </a:extLst>
              </a:tr>
              <a:tr h="409792">
                <a:tc>
                  <a:txBody>
                    <a:bodyPr/>
                    <a:lstStyle/>
                    <a:p>
                      <a:r>
                        <a:rPr lang="en-US" dirty="0"/>
                        <a:t>$ 7,58,800</a:t>
                      </a:r>
                      <a:endParaRPr lang="en-IN" dirty="0"/>
                    </a:p>
                  </a:txBody>
                  <a:tcPr/>
                </a:tc>
                <a:extLst>
                  <a:ext uri="{0D108BD9-81ED-4DB2-BD59-A6C34878D82A}">
                    <a16:rowId xmlns:a16="http://schemas.microsoft.com/office/drawing/2014/main" val="329520976"/>
                  </a:ext>
                </a:extLst>
              </a:tr>
              <a:tr h="409792">
                <a:tc>
                  <a:txBody>
                    <a:bodyPr/>
                    <a:lstStyle/>
                    <a:p>
                      <a:r>
                        <a:rPr lang="en-US" dirty="0"/>
                        <a:t>$ 1,39,425</a:t>
                      </a:r>
                      <a:endParaRPr lang="en-IN" dirty="0"/>
                    </a:p>
                  </a:txBody>
                  <a:tcPr/>
                </a:tc>
                <a:extLst>
                  <a:ext uri="{0D108BD9-81ED-4DB2-BD59-A6C34878D82A}">
                    <a16:rowId xmlns:a16="http://schemas.microsoft.com/office/drawing/2014/main" val="3000214255"/>
                  </a:ext>
                </a:extLst>
              </a:tr>
              <a:tr h="409792">
                <a:tc>
                  <a:txBody>
                    <a:bodyPr/>
                    <a:lstStyle/>
                    <a:p>
                      <a:r>
                        <a:rPr lang="en-US" dirty="0"/>
                        <a:t>$ 1,99,925</a:t>
                      </a:r>
                      <a:endParaRPr lang="en-IN" dirty="0"/>
                    </a:p>
                  </a:txBody>
                  <a:tcPr/>
                </a:tc>
                <a:extLst>
                  <a:ext uri="{0D108BD9-81ED-4DB2-BD59-A6C34878D82A}">
                    <a16:rowId xmlns:a16="http://schemas.microsoft.com/office/drawing/2014/main" val="1971243216"/>
                  </a:ext>
                </a:extLst>
              </a:tr>
              <a:tr h="409792">
                <a:tc>
                  <a:txBody>
                    <a:bodyPr/>
                    <a:lstStyle/>
                    <a:p>
                      <a:r>
                        <a:rPr lang="en-US" dirty="0"/>
                        <a:t>$ 30,925</a:t>
                      </a:r>
                      <a:endParaRPr lang="en-IN" dirty="0"/>
                    </a:p>
                  </a:txBody>
                  <a:tcPr/>
                </a:tc>
                <a:extLst>
                  <a:ext uri="{0D108BD9-81ED-4DB2-BD59-A6C34878D82A}">
                    <a16:rowId xmlns:a16="http://schemas.microsoft.com/office/drawing/2014/main" val="3292374773"/>
                  </a:ext>
                </a:extLst>
              </a:tr>
              <a:tr h="409792">
                <a:tc>
                  <a:txBody>
                    <a:bodyPr/>
                    <a:lstStyle/>
                    <a:p>
                      <a:r>
                        <a:rPr lang="en-US" dirty="0"/>
                        <a:t>$ 3,32,900</a:t>
                      </a:r>
                      <a:endParaRPr lang="en-IN" dirty="0"/>
                    </a:p>
                  </a:txBody>
                  <a:tcPr/>
                </a:tc>
                <a:extLst>
                  <a:ext uri="{0D108BD9-81ED-4DB2-BD59-A6C34878D82A}">
                    <a16:rowId xmlns:a16="http://schemas.microsoft.com/office/drawing/2014/main" val="2954437574"/>
                  </a:ext>
                </a:extLst>
              </a:tr>
              <a:tr h="388572">
                <a:tc>
                  <a:txBody>
                    <a:bodyPr/>
                    <a:lstStyle/>
                    <a:p>
                      <a:r>
                        <a:rPr lang="en-US" dirty="0"/>
                        <a:t>$ 47,825</a:t>
                      </a:r>
                      <a:endParaRPr lang="en-IN" dirty="0"/>
                    </a:p>
                  </a:txBody>
                  <a:tcPr/>
                </a:tc>
                <a:extLst>
                  <a:ext uri="{0D108BD9-81ED-4DB2-BD59-A6C34878D82A}">
                    <a16:rowId xmlns:a16="http://schemas.microsoft.com/office/drawing/2014/main" val="1262448011"/>
                  </a:ext>
                </a:extLst>
              </a:tr>
            </a:tbl>
          </a:graphicData>
        </a:graphic>
      </p:graphicFrame>
      <p:sp>
        <p:nvSpPr>
          <p:cNvPr id="13" name="Rectangle 12">
            <a:extLst>
              <a:ext uri="{FF2B5EF4-FFF2-40B4-BE49-F238E27FC236}">
                <a16:creationId xmlns:a16="http://schemas.microsoft.com/office/drawing/2014/main" id="{42F05DA9-ABC4-4E8B-8991-72E17B36EE60}"/>
              </a:ext>
            </a:extLst>
          </p:cNvPr>
          <p:cNvSpPr/>
          <p:nvPr/>
        </p:nvSpPr>
        <p:spPr>
          <a:xfrm>
            <a:off x="6832942" y="1323662"/>
            <a:ext cx="4612990" cy="481561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9" name="TextBox 18">
            <a:extLst>
              <a:ext uri="{FF2B5EF4-FFF2-40B4-BE49-F238E27FC236}">
                <a16:creationId xmlns:a16="http://schemas.microsoft.com/office/drawing/2014/main" id="{E5326CE5-D916-4DA5-9855-79D84F9702EB}"/>
              </a:ext>
            </a:extLst>
          </p:cNvPr>
          <p:cNvSpPr txBox="1"/>
          <p:nvPr/>
        </p:nvSpPr>
        <p:spPr>
          <a:xfrm>
            <a:off x="8426032" y="1824760"/>
            <a:ext cx="2914252" cy="307777"/>
          </a:xfrm>
          <a:prstGeom prst="rect">
            <a:avLst/>
          </a:prstGeom>
          <a:noFill/>
          <a:ln w="6350">
            <a:noFill/>
            <a:prstDash val="dash"/>
          </a:ln>
        </p:spPr>
        <p:txBody>
          <a:bodyPr wrap="square" lIns="0" tIns="0" rIns="0" bIns="0" rtlCol="0">
            <a:spAutoFit/>
          </a:bodyPr>
          <a:lstStyle/>
          <a:p>
            <a:r>
              <a:rPr lang="en-US" sz="1000" dirty="0">
                <a:solidFill>
                  <a:prstClr val="white"/>
                </a:solidFill>
              </a:rPr>
              <a:t>Rahul S (10015) is the Sales Manager with the highest Payout bonus.</a:t>
            </a:r>
          </a:p>
        </p:txBody>
      </p:sp>
      <p:cxnSp>
        <p:nvCxnSpPr>
          <p:cNvPr id="21" name="Straight Connector 20">
            <a:extLst>
              <a:ext uri="{FF2B5EF4-FFF2-40B4-BE49-F238E27FC236}">
                <a16:creationId xmlns:a16="http://schemas.microsoft.com/office/drawing/2014/main" id="{957F7897-7F78-47C4-B8A7-D426CC9258C3}"/>
              </a:ext>
            </a:extLst>
          </p:cNvPr>
          <p:cNvCxnSpPr>
            <a:cxnSpLocks/>
          </p:cNvCxnSpPr>
          <p:nvPr/>
        </p:nvCxnSpPr>
        <p:spPr>
          <a:xfrm flipV="1">
            <a:off x="6920661" y="2949713"/>
            <a:ext cx="4656294" cy="257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B278F53-87BC-44F8-93A0-F203E42256E4}"/>
              </a:ext>
            </a:extLst>
          </p:cNvPr>
          <p:cNvSpPr/>
          <p:nvPr/>
        </p:nvSpPr>
        <p:spPr>
          <a:xfrm>
            <a:off x="7020249" y="1578716"/>
            <a:ext cx="1101150" cy="1132259"/>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6E733CE0-EA37-47A1-9664-9C2BE4FF74FF}"/>
              </a:ext>
            </a:extLst>
          </p:cNvPr>
          <p:cNvSpPr/>
          <p:nvPr/>
        </p:nvSpPr>
        <p:spPr>
          <a:xfrm>
            <a:off x="7095594" y="1659981"/>
            <a:ext cx="958180" cy="958180"/>
          </a:xfrm>
          <a:prstGeom prst="ellipse">
            <a:avLst/>
          </a:prstGeom>
          <a:solidFill>
            <a:srgbClr val="E2583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1000" dirty="0"/>
              <a:t>7,58,000</a:t>
            </a:r>
          </a:p>
        </p:txBody>
      </p:sp>
      <p:sp>
        <p:nvSpPr>
          <p:cNvPr id="34" name="TextBox 33">
            <a:extLst>
              <a:ext uri="{FF2B5EF4-FFF2-40B4-BE49-F238E27FC236}">
                <a16:creationId xmlns:a16="http://schemas.microsoft.com/office/drawing/2014/main" id="{85A87E6A-8661-4E0C-B95D-330A0602530C}"/>
              </a:ext>
            </a:extLst>
          </p:cNvPr>
          <p:cNvSpPr txBox="1"/>
          <p:nvPr/>
        </p:nvSpPr>
        <p:spPr>
          <a:xfrm>
            <a:off x="8426914" y="3516057"/>
            <a:ext cx="3051773" cy="307777"/>
          </a:xfrm>
          <a:prstGeom prst="rect">
            <a:avLst/>
          </a:prstGeom>
          <a:noFill/>
          <a:ln w="6350">
            <a:noFill/>
            <a:prstDash val="dash"/>
          </a:ln>
        </p:spPr>
        <p:txBody>
          <a:bodyPr wrap="square" lIns="0" tIns="0" rIns="0" bIns="0" rtlCol="0">
            <a:spAutoFit/>
          </a:bodyPr>
          <a:lstStyle/>
          <a:p>
            <a:r>
              <a:rPr lang="en-US" sz="1000" dirty="0">
                <a:solidFill>
                  <a:prstClr val="white"/>
                </a:solidFill>
              </a:rPr>
              <a:t>This is the total Payout of the bottom 3 Sales Manager.</a:t>
            </a:r>
          </a:p>
        </p:txBody>
      </p:sp>
      <p:cxnSp>
        <p:nvCxnSpPr>
          <p:cNvPr id="36" name="Straight Connector 35">
            <a:extLst>
              <a:ext uri="{FF2B5EF4-FFF2-40B4-BE49-F238E27FC236}">
                <a16:creationId xmlns:a16="http://schemas.microsoft.com/office/drawing/2014/main" id="{710CA03B-90E6-4C8A-8AB0-6773631DC6C5}"/>
              </a:ext>
            </a:extLst>
          </p:cNvPr>
          <p:cNvCxnSpPr>
            <a:cxnSpLocks/>
          </p:cNvCxnSpPr>
          <p:nvPr/>
        </p:nvCxnSpPr>
        <p:spPr>
          <a:xfrm flipV="1">
            <a:off x="6894540" y="4623887"/>
            <a:ext cx="4616903" cy="35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AB24ACC1-2D93-476B-B827-FBC5E20D7DA1}"/>
              </a:ext>
            </a:extLst>
          </p:cNvPr>
          <p:cNvSpPr/>
          <p:nvPr/>
        </p:nvSpPr>
        <p:spPr>
          <a:xfrm>
            <a:off x="7005690" y="3294049"/>
            <a:ext cx="1108482" cy="1108482"/>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540BCCA6-FB9D-4353-ABD1-0A1B99724F83}"/>
              </a:ext>
            </a:extLst>
          </p:cNvPr>
          <p:cNvSpPr/>
          <p:nvPr/>
        </p:nvSpPr>
        <p:spPr>
          <a:xfrm>
            <a:off x="7080841" y="3353960"/>
            <a:ext cx="958180" cy="958180"/>
          </a:xfrm>
          <a:prstGeom prst="ellipse">
            <a:avLst/>
          </a:prstGeom>
          <a:solidFill>
            <a:srgbClr val="E2583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$ 1,15,050</a:t>
            </a:r>
          </a:p>
        </p:txBody>
      </p:sp>
      <p:sp>
        <p:nvSpPr>
          <p:cNvPr id="41" name="TextBox 40">
            <a:extLst>
              <a:ext uri="{FF2B5EF4-FFF2-40B4-BE49-F238E27FC236}">
                <a16:creationId xmlns:a16="http://schemas.microsoft.com/office/drawing/2014/main" id="{276F66A8-1231-4992-B54F-4841A5CE4E7A}"/>
              </a:ext>
            </a:extLst>
          </p:cNvPr>
          <p:cNvSpPr txBox="1"/>
          <p:nvPr/>
        </p:nvSpPr>
        <p:spPr>
          <a:xfrm>
            <a:off x="8426914" y="5091322"/>
            <a:ext cx="2914252" cy="307777"/>
          </a:xfrm>
          <a:prstGeom prst="rect">
            <a:avLst/>
          </a:prstGeom>
          <a:noFill/>
          <a:ln w="6350">
            <a:noFill/>
            <a:prstDash val="dash"/>
          </a:ln>
        </p:spPr>
        <p:txBody>
          <a:bodyPr wrap="square" lIns="0" tIns="0" rIns="0" bIns="0" rtlCol="0">
            <a:spAutoFit/>
          </a:bodyPr>
          <a:lstStyle/>
          <a:p>
            <a:r>
              <a:rPr lang="en-US" sz="1000" dirty="0">
                <a:solidFill>
                  <a:prstClr val="white"/>
                </a:solidFill>
              </a:rPr>
              <a:t>This is the total spending of Pulse Beverages for incentives for Q3’20.</a:t>
            </a:r>
          </a:p>
        </p:txBody>
      </p:sp>
      <p:sp>
        <p:nvSpPr>
          <p:cNvPr id="43" name="Oval 42">
            <a:extLst>
              <a:ext uri="{FF2B5EF4-FFF2-40B4-BE49-F238E27FC236}">
                <a16:creationId xmlns:a16="http://schemas.microsoft.com/office/drawing/2014/main" id="{E3EA67BD-4157-4BEB-B5AB-0031FFDA8E68}"/>
              </a:ext>
            </a:extLst>
          </p:cNvPr>
          <p:cNvSpPr/>
          <p:nvPr/>
        </p:nvSpPr>
        <p:spPr>
          <a:xfrm>
            <a:off x="7095594" y="4834156"/>
            <a:ext cx="1108482" cy="1108482"/>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5C4A84F0-D8EC-4240-AE51-224D602DBC21}"/>
              </a:ext>
            </a:extLst>
          </p:cNvPr>
          <p:cNvSpPr/>
          <p:nvPr/>
        </p:nvSpPr>
        <p:spPr>
          <a:xfrm>
            <a:off x="7170745" y="4920009"/>
            <a:ext cx="958180" cy="958180"/>
          </a:xfrm>
          <a:prstGeom prst="ellipse">
            <a:avLst/>
          </a:prstGeom>
          <a:solidFill>
            <a:srgbClr val="E2583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$ 1,970,625</a:t>
            </a:r>
          </a:p>
        </p:txBody>
      </p:sp>
      <p:sp>
        <p:nvSpPr>
          <p:cNvPr id="2" name="TextBox 1">
            <a:extLst>
              <a:ext uri="{FF2B5EF4-FFF2-40B4-BE49-F238E27FC236}">
                <a16:creationId xmlns:a16="http://schemas.microsoft.com/office/drawing/2014/main" id="{67B78E4A-D262-4411-BE43-6DFDA9185016}"/>
              </a:ext>
            </a:extLst>
          </p:cNvPr>
          <p:cNvSpPr txBox="1"/>
          <p:nvPr/>
        </p:nvSpPr>
        <p:spPr>
          <a:xfrm>
            <a:off x="363622" y="898067"/>
            <a:ext cx="1624613" cy="230810"/>
          </a:xfrm>
          <a:prstGeom prst="rect">
            <a:avLst/>
          </a:prstGeom>
          <a:noFill/>
          <a:ln>
            <a:noFill/>
            <a:miter lim="800000"/>
          </a:ln>
        </p:spPr>
        <p:txBody>
          <a:bodyPr wrap="square" lIns="0" tIns="0" rIns="0" bIns="0" rtlCol="0">
            <a:noAutofit/>
          </a:bodyPr>
          <a:lstStyle/>
          <a:p>
            <a:pPr algn="l">
              <a:spcBef>
                <a:spcPts val="600"/>
              </a:spcBef>
              <a:spcAft>
                <a:spcPts val="0"/>
              </a:spcAft>
            </a:pPr>
            <a:r>
              <a:rPr lang="en-IN" sz="1800" dirty="0">
                <a:solidFill>
                  <a:schemeClr val="accent1"/>
                </a:solidFill>
              </a:rPr>
              <a:t>Q1.2 and 1.3</a:t>
            </a:r>
          </a:p>
        </p:txBody>
      </p:sp>
    </p:spTree>
    <p:extLst>
      <p:ext uri="{BB962C8B-B14F-4D97-AF65-F5344CB8AC3E}">
        <p14:creationId xmlns:p14="http://schemas.microsoft.com/office/powerpoint/2010/main" val="155271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66AA317-6B0F-4D49-A5D3-747F8736C17B}"/>
              </a:ext>
            </a:extLst>
          </p:cNvPr>
          <p:cNvCxnSpPr>
            <a:cxnSpLocks/>
          </p:cNvCxnSpPr>
          <p:nvPr/>
        </p:nvCxnSpPr>
        <p:spPr>
          <a:xfrm>
            <a:off x="0" y="742523"/>
            <a:ext cx="7442200"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A950EC4-C252-42A6-B0F4-8995A64014A6}"/>
              </a:ext>
            </a:extLst>
          </p:cNvPr>
          <p:cNvSpPr txBox="1"/>
          <p:nvPr/>
        </p:nvSpPr>
        <p:spPr>
          <a:xfrm>
            <a:off x="838200" y="300391"/>
            <a:ext cx="10515600" cy="830997"/>
          </a:xfrm>
          <a:prstGeom prst="rect">
            <a:avLst/>
          </a:prstGeom>
          <a:noFill/>
          <a:effectLst/>
        </p:spPr>
        <p:txBody>
          <a:bodyPr wrap="square" lIns="0" tIns="0" rIns="0" bIns="0" rtlCol="0" anchor="t">
            <a:spAutoFit/>
          </a:bodyPr>
          <a:lstStyle/>
          <a:p>
            <a:pPr algn="r"/>
            <a:r>
              <a:rPr lang="en-US" sz="5400" b="1" dirty="0">
                <a:solidFill>
                  <a:schemeClr val="tx1">
                    <a:lumMod val="75000"/>
                    <a:lumOff val="25000"/>
                  </a:schemeClr>
                </a:solidFill>
                <a:latin typeface="+mj-lt"/>
                <a:ea typeface="Segoe UI Black" panose="020B0A02040204020203" pitchFamily="34" charset="0"/>
                <a:cs typeface="Segoe UI" panose="020B0502040204020203" pitchFamily="34" charset="0"/>
              </a:rPr>
              <a:t>Part 2 </a:t>
            </a:r>
            <a:endParaRPr lang="en-US" sz="54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sp>
        <p:nvSpPr>
          <p:cNvPr id="8" name="AutoShape 2">
            <a:extLst>
              <a:ext uri="{FF2B5EF4-FFF2-40B4-BE49-F238E27FC236}">
                <a16:creationId xmlns:a16="http://schemas.microsoft.com/office/drawing/2014/main" id="{6DFD75E5-C9AA-4ADD-AE03-08557E81B606}"/>
              </a:ext>
            </a:extLst>
          </p:cNvPr>
          <p:cNvSpPr>
            <a:spLocks noChangeAspect="1" noChangeArrowheads="1"/>
          </p:cNvSpPr>
          <p:nvPr/>
        </p:nvSpPr>
        <p:spPr bwMode="auto">
          <a:xfrm>
            <a:off x="5943600" y="3276600"/>
            <a:ext cx="3017520" cy="30175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9" name="Table 8">
            <a:extLst>
              <a:ext uri="{FF2B5EF4-FFF2-40B4-BE49-F238E27FC236}">
                <a16:creationId xmlns:a16="http://schemas.microsoft.com/office/drawing/2014/main" id="{CA6B96DF-ACD9-4AD2-A12F-D0AEEB5E419D}"/>
              </a:ext>
            </a:extLst>
          </p:cNvPr>
          <p:cNvGraphicFramePr>
            <a:graphicFrameLocks noGrp="1"/>
          </p:cNvGraphicFramePr>
          <p:nvPr>
            <p:extLst>
              <p:ext uri="{D42A27DB-BD31-4B8C-83A1-F6EECF244321}">
                <p14:modId xmlns:p14="http://schemas.microsoft.com/office/powerpoint/2010/main" val="2612011285"/>
              </p:ext>
            </p:extLst>
          </p:nvPr>
        </p:nvGraphicFramePr>
        <p:xfrm>
          <a:off x="3551525" y="1082728"/>
          <a:ext cx="2392075" cy="4975831"/>
        </p:xfrm>
        <a:graphic>
          <a:graphicData uri="http://schemas.openxmlformats.org/drawingml/2006/table">
            <a:tbl>
              <a:tblPr firstRow="1" bandRow="1">
                <a:tableStyleId>{5C22544A-7EE6-4342-B048-85BDC9FD1C3A}</a:tableStyleId>
              </a:tblPr>
              <a:tblGrid>
                <a:gridCol w="2392075">
                  <a:extLst>
                    <a:ext uri="{9D8B030D-6E8A-4147-A177-3AD203B41FA5}">
                      <a16:colId xmlns:a16="http://schemas.microsoft.com/office/drawing/2014/main" val="171004596"/>
                    </a:ext>
                  </a:extLst>
                </a:gridCol>
              </a:tblGrid>
              <a:tr h="928952">
                <a:tc>
                  <a:txBody>
                    <a:bodyPr/>
                    <a:lstStyle/>
                    <a:p>
                      <a:r>
                        <a:rPr lang="en-US" dirty="0"/>
                        <a:t>Payout Difference of Q3 and Q1+Q2 combined </a:t>
                      </a:r>
                      <a:endParaRPr lang="en-IN" dirty="0"/>
                    </a:p>
                  </a:txBody>
                  <a:tcPr/>
                </a:tc>
                <a:extLst>
                  <a:ext uri="{0D108BD9-81ED-4DB2-BD59-A6C34878D82A}">
                    <a16:rowId xmlns:a16="http://schemas.microsoft.com/office/drawing/2014/main" val="72764754"/>
                  </a:ext>
                </a:extLst>
              </a:tr>
              <a:tr h="406579">
                <a:tc>
                  <a:txBody>
                    <a:bodyPr/>
                    <a:lstStyle/>
                    <a:p>
                      <a:r>
                        <a:rPr lang="en-US" dirty="0"/>
                        <a:t>$ 24,336</a:t>
                      </a:r>
                      <a:endParaRPr lang="en-IN" dirty="0"/>
                    </a:p>
                  </a:txBody>
                  <a:tcPr/>
                </a:tc>
                <a:extLst>
                  <a:ext uri="{0D108BD9-81ED-4DB2-BD59-A6C34878D82A}">
                    <a16:rowId xmlns:a16="http://schemas.microsoft.com/office/drawing/2014/main" val="1051558537"/>
                  </a:ext>
                </a:extLst>
              </a:tr>
              <a:tr h="406579">
                <a:tc>
                  <a:txBody>
                    <a:bodyPr/>
                    <a:lstStyle/>
                    <a:p>
                      <a:r>
                        <a:rPr lang="en-US" dirty="0"/>
                        <a:t>$ 34,678</a:t>
                      </a:r>
                      <a:endParaRPr lang="en-IN" dirty="0"/>
                    </a:p>
                  </a:txBody>
                  <a:tcPr/>
                </a:tc>
                <a:extLst>
                  <a:ext uri="{0D108BD9-81ED-4DB2-BD59-A6C34878D82A}">
                    <a16:rowId xmlns:a16="http://schemas.microsoft.com/office/drawing/2014/main" val="1439860775"/>
                  </a:ext>
                </a:extLst>
              </a:tr>
              <a:tr h="406579">
                <a:tc>
                  <a:txBody>
                    <a:bodyPr/>
                    <a:lstStyle/>
                    <a:p>
                      <a:r>
                        <a:rPr lang="en-US" dirty="0"/>
                        <a:t>$ 44,651</a:t>
                      </a:r>
                      <a:endParaRPr lang="en-IN" dirty="0"/>
                    </a:p>
                  </a:txBody>
                  <a:tcPr/>
                </a:tc>
                <a:extLst>
                  <a:ext uri="{0D108BD9-81ED-4DB2-BD59-A6C34878D82A}">
                    <a16:rowId xmlns:a16="http://schemas.microsoft.com/office/drawing/2014/main" val="2008168633"/>
                  </a:ext>
                </a:extLst>
              </a:tr>
              <a:tr h="406579">
                <a:tc>
                  <a:txBody>
                    <a:bodyPr/>
                    <a:lstStyle/>
                    <a:p>
                      <a:r>
                        <a:rPr lang="en-US" dirty="0"/>
                        <a:t>$ 35,492.5</a:t>
                      </a:r>
                      <a:endParaRPr lang="en-IN" dirty="0"/>
                    </a:p>
                  </a:txBody>
                  <a:tcPr/>
                </a:tc>
                <a:extLst>
                  <a:ext uri="{0D108BD9-81ED-4DB2-BD59-A6C34878D82A}">
                    <a16:rowId xmlns:a16="http://schemas.microsoft.com/office/drawing/2014/main" val="546968784"/>
                  </a:ext>
                </a:extLst>
              </a:tr>
              <a:tr h="406579">
                <a:tc>
                  <a:txBody>
                    <a:bodyPr/>
                    <a:lstStyle/>
                    <a:p>
                      <a:r>
                        <a:rPr lang="en-US" dirty="0"/>
                        <a:t>$ 4,45,058.5</a:t>
                      </a:r>
                      <a:endParaRPr lang="en-IN" dirty="0"/>
                    </a:p>
                  </a:txBody>
                  <a:tcPr/>
                </a:tc>
                <a:extLst>
                  <a:ext uri="{0D108BD9-81ED-4DB2-BD59-A6C34878D82A}">
                    <a16:rowId xmlns:a16="http://schemas.microsoft.com/office/drawing/2014/main" val="329520976"/>
                  </a:ext>
                </a:extLst>
              </a:tr>
              <a:tr h="406579">
                <a:tc>
                  <a:txBody>
                    <a:bodyPr/>
                    <a:lstStyle/>
                    <a:p>
                      <a:r>
                        <a:rPr lang="en-US" dirty="0"/>
                        <a:t>$ 37,582</a:t>
                      </a:r>
                      <a:endParaRPr lang="en-IN" dirty="0"/>
                    </a:p>
                  </a:txBody>
                  <a:tcPr/>
                </a:tc>
                <a:extLst>
                  <a:ext uri="{0D108BD9-81ED-4DB2-BD59-A6C34878D82A}">
                    <a16:rowId xmlns:a16="http://schemas.microsoft.com/office/drawing/2014/main" val="3000214255"/>
                  </a:ext>
                </a:extLst>
              </a:tr>
              <a:tr h="406579">
                <a:tc>
                  <a:txBody>
                    <a:bodyPr/>
                    <a:lstStyle/>
                    <a:p>
                      <a:r>
                        <a:rPr lang="en-US" dirty="0"/>
                        <a:t>$ 52,548.5</a:t>
                      </a:r>
                      <a:endParaRPr lang="en-IN" dirty="0"/>
                    </a:p>
                  </a:txBody>
                  <a:tcPr/>
                </a:tc>
                <a:extLst>
                  <a:ext uri="{0D108BD9-81ED-4DB2-BD59-A6C34878D82A}">
                    <a16:rowId xmlns:a16="http://schemas.microsoft.com/office/drawing/2014/main" val="1971243216"/>
                  </a:ext>
                </a:extLst>
              </a:tr>
              <a:tr h="406579">
                <a:tc>
                  <a:txBody>
                    <a:bodyPr/>
                    <a:lstStyle/>
                    <a:p>
                      <a:r>
                        <a:rPr lang="en-US" dirty="0"/>
                        <a:t>$ 27,574</a:t>
                      </a:r>
                      <a:endParaRPr lang="en-IN" dirty="0"/>
                    </a:p>
                  </a:txBody>
                  <a:tcPr/>
                </a:tc>
                <a:extLst>
                  <a:ext uri="{0D108BD9-81ED-4DB2-BD59-A6C34878D82A}">
                    <a16:rowId xmlns:a16="http://schemas.microsoft.com/office/drawing/2014/main" val="3292374773"/>
                  </a:ext>
                </a:extLst>
              </a:tr>
              <a:tr h="406579">
                <a:tc>
                  <a:txBody>
                    <a:bodyPr/>
                    <a:lstStyle/>
                    <a:p>
                      <a:r>
                        <a:rPr lang="en-US" dirty="0"/>
                        <a:t>$ 45,726</a:t>
                      </a:r>
                      <a:endParaRPr lang="en-IN" dirty="0"/>
                    </a:p>
                  </a:txBody>
                  <a:tcPr/>
                </a:tc>
                <a:extLst>
                  <a:ext uri="{0D108BD9-81ED-4DB2-BD59-A6C34878D82A}">
                    <a16:rowId xmlns:a16="http://schemas.microsoft.com/office/drawing/2014/main" val="2954437574"/>
                  </a:ext>
                </a:extLst>
              </a:tr>
              <a:tr h="387668">
                <a:tc>
                  <a:txBody>
                    <a:bodyPr/>
                    <a:lstStyle/>
                    <a:p>
                      <a:r>
                        <a:rPr lang="en-US" dirty="0"/>
                        <a:t>$ 41,002</a:t>
                      </a:r>
                      <a:endParaRPr lang="en-IN" dirty="0"/>
                    </a:p>
                  </a:txBody>
                  <a:tcPr/>
                </a:tc>
                <a:extLst>
                  <a:ext uri="{0D108BD9-81ED-4DB2-BD59-A6C34878D82A}">
                    <a16:rowId xmlns:a16="http://schemas.microsoft.com/office/drawing/2014/main" val="1262448011"/>
                  </a:ext>
                </a:extLst>
              </a:tr>
            </a:tbl>
          </a:graphicData>
        </a:graphic>
      </p:graphicFrame>
      <p:graphicFrame>
        <p:nvGraphicFramePr>
          <p:cNvPr id="2" name="Table 1">
            <a:extLst>
              <a:ext uri="{FF2B5EF4-FFF2-40B4-BE49-F238E27FC236}">
                <a16:creationId xmlns:a16="http://schemas.microsoft.com/office/drawing/2014/main" id="{289E1A89-FED1-4C95-AA0F-965D9DC9610D}"/>
              </a:ext>
            </a:extLst>
          </p:cNvPr>
          <p:cNvGraphicFramePr>
            <a:graphicFrameLocks noGrp="1"/>
          </p:cNvGraphicFramePr>
          <p:nvPr>
            <p:extLst>
              <p:ext uri="{D42A27DB-BD31-4B8C-83A1-F6EECF244321}">
                <p14:modId xmlns:p14="http://schemas.microsoft.com/office/powerpoint/2010/main" val="629612409"/>
              </p:ext>
            </p:extLst>
          </p:nvPr>
        </p:nvGraphicFramePr>
        <p:xfrm>
          <a:off x="838200" y="1082729"/>
          <a:ext cx="2713325" cy="4991841"/>
        </p:xfrm>
        <a:graphic>
          <a:graphicData uri="http://schemas.openxmlformats.org/drawingml/2006/table">
            <a:tbl>
              <a:tblPr firstRow="1" bandRow="1">
                <a:tableStyleId>{5C22544A-7EE6-4342-B048-85BDC9FD1C3A}</a:tableStyleId>
              </a:tblPr>
              <a:tblGrid>
                <a:gridCol w="1196041">
                  <a:extLst>
                    <a:ext uri="{9D8B030D-6E8A-4147-A177-3AD203B41FA5}">
                      <a16:colId xmlns:a16="http://schemas.microsoft.com/office/drawing/2014/main" val="2850179214"/>
                    </a:ext>
                  </a:extLst>
                </a:gridCol>
                <a:gridCol w="1517284">
                  <a:extLst>
                    <a:ext uri="{9D8B030D-6E8A-4147-A177-3AD203B41FA5}">
                      <a16:colId xmlns:a16="http://schemas.microsoft.com/office/drawing/2014/main" val="2001715771"/>
                    </a:ext>
                  </a:extLst>
                </a:gridCol>
              </a:tblGrid>
              <a:tr h="913711">
                <a:tc>
                  <a:txBody>
                    <a:bodyPr/>
                    <a:lstStyle/>
                    <a:p>
                      <a:r>
                        <a:rPr lang="en-US" dirty="0"/>
                        <a:t>Manager ID</a:t>
                      </a:r>
                      <a:endParaRPr lang="en-IN" dirty="0"/>
                    </a:p>
                  </a:txBody>
                  <a:tcPr/>
                </a:tc>
                <a:tc>
                  <a:txBody>
                    <a:bodyPr/>
                    <a:lstStyle/>
                    <a:p>
                      <a:r>
                        <a:rPr lang="en-US" dirty="0"/>
                        <a:t>Manager Name</a:t>
                      </a:r>
                      <a:endParaRPr lang="en-IN" dirty="0"/>
                    </a:p>
                  </a:txBody>
                  <a:tcPr/>
                </a:tc>
                <a:extLst>
                  <a:ext uri="{0D108BD9-81ED-4DB2-BD59-A6C34878D82A}">
                    <a16:rowId xmlns:a16="http://schemas.microsoft.com/office/drawing/2014/main" val="3441076296"/>
                  </a:ext>
                </a:extLst>
              </a:tr>
              <a:tr h="407813">
                <a:tc>
                  <a:txBody>
                    <a:bodyPr/>
                    <a:lstStyle/>
                    <a:p>
                      <a:r>
                        <a:rPr lang="en-US" dirty="0"/>
                        <a:t>10011</a:t>
                      </a:r>
                      <a:endParaRPr lang="en-IN" dirty="0"/>
                    </a:p>
                  </a:txBody>
                  <a:tcPr/>
                </a:tc>
                <a:tc>
                  <a:txBody>
                    <a:bodyPr/>
                    <a:lstStyle/>
                    <a:p>
                      <a:r>
                        <a:rPr lang="en-IN" dirty="0"/>
                        <a:t>Rakesh S</a:t>
                      </a:r>
                    </a:p>
                  </a:txBody>
                  <a:tcPr/>
                </a:tc>
                <a:extLst>
                  <a:ext uri="{0D108BD9-81ED-4DB2-BD59-A6C34878D82A}">
                    <a16:rowId xmlns:a16="http://schemas.microsoft.com/office/drawing/2014/main" val="2696281738"/>
                  </a:ext>
                </a:extLst>
              </a:tr>
              <a:tr h="407813">
                <a:tc>
                  <a:txBody>
                    <a:bodyPr/>
                    <a:lstStyle/>
                    <a:p>
                      <a:r>
                        <a:rPr lang="en-US" dirty="0"/>
                        <a:t>10012</a:t>
                      </a:r>
                      <a:endParaRPr lang="en-IN" dirty="0"/>
                    </a:p>
                  </a:txBody>
                  <a:tcPr/>
                </a:tc>
                <a:tc>
                  <a:txBody>
                    <a:bodyPr/>
                    <a:lstStyle/>
                    <a:p>
                      <a:r>
                        <a:rPr lang="en-US" dirty="0"/>
                        <a:t>Kalpana K</a:t>
                      </a:r>
                      <a:endParaRPr lang="en-IN" dirty="0"/>
                    </a:p>
                  </a:txBody>
                  <a:tcPr/>
                </a:tc>
                <a:extLst>
                  <a:ext uri="{0D108BD9-81ED-4DB2-BD59-A6C34878D82A}">
                    <a16:rowId xmlns:a16="http://schemas.microsoft.com/office/drawing/2014/main" val="1003595057"/>
                  </a:ext>
                </a:extLst>
              </a:tr>
              <a:tr h="407813">
                <a:tc>
                  <a:txBody>
                    <a:bodyPr/>
                    <a:lstStyle/>
                    <a:p>
                      <a:r>
                        <a:rPr lang="en-US" dirty="0"/>
                        <a:t>10013</a:t>
                      </a:r>
                      <a:endParaRPr lang="en-IN" dirty="0"/>
                    </a:p>
                  </a:txBody>
                  <a:tcPr/>
                </a:tc>
                <a:tc>
                  <a:txBody>
                    <a:bodyPr/>
                    <a:lstStyle/>
                    <a:p>
                      <a:r>
                        <a:rPr lang="en-US" dirty="0"/>
                        <a:t>Ram S</a:t>
                      </a:r>
                      <a:endParaRPr lang="en-IN" dirty="0"/>
                    </a:p>
                  </a:txBody>
                  <a:tcPr/>
                </a:tc>
                <a:extLst>
                  <a:ext uri="{0D108BD9-81ED-4DB2-BD59-A6C34878D82A}">
                    <a16:rowId xmlns:a16="http://schemas.microsoft.com/office/drawing/2014/main" val="17017657"/>
                  </a:ext>
                </a:extLst>
              </a:tr>
              <a:tr h="407813">
                <a:tc>
                  <a:txBody>
                    <a:bodyPr/>
                    <a:lstStyle/>
                    <a:p>
                      <a:r>
                        <a:rPr lang="en-US" dirty="0"/>
                        <a:t>10014</a:t>
                      </a:r>
                      <a:endParaRPr lang="en-IN" dirty="0"/>
                    </a:p>
                  </a:txBody>
                  <a:tcPr/>
                </a:tc>
                <a:tc>
                  <a:txBody>
                    <a:bodyPr/>
                    <a:lstStyle/>
                    <a:p>
                      <a:r>
                        <a:rPr lang="en-US" dirty="0" err="1"/>
                        <a:t>Taran</a:t>
                      </a:r>
                      <a:r>
                        <a:rPr lang="en-US" dirty="0"/>
                        <a:t> S</a:t>
                      </a:r>
                      <a:endParaRPr lang="en-IN" dirty="0"/>
                    </a:p>
                  </a:txBody>
                  <a:tcPr/>
                </a:tc>
                <a:extLst>
                  <a:ext uri="{0D108BD9-81ED-4DB2-BD59-A6C34878D82A}">
                    <a16:rowId xmlns:a16="http://schemas.microsoft.com/office/drawing/2014/main" val="829298719"/>
                  </a:ext>
                </a:extLst>
              </a:tr>
              <a:tr h="407813">
                <a:tc>
                  <a:txBody>
                    <a:bodyPr/>
                    <a:lstStyle/>
                    <a:p>
                      <a:r>
                        <a:rPr lang="en-US" dirty="0"/>
                        <a:t>10015</a:t>
                      </a:r>
                      <a:endParaRPr lang="en-IN" dirty="0"/>
                    </a:p>
                  </a:txBody>
                  <a:tcPr/>
                </a:tc>
                <a:tc>
                  <a:txBody>
                    <a:bodyPr/>
                    <a:lstStyle/>
                    <a:p>
                      <a:r>
                        <a:rPr lang="en-US" dirty="0"/>
                        <a:t>Rahul S</a:t>
                      </a:r>
                      <a:endParaRPr lang="en-IN" dirty="0"/>
                    </a:p>
                  </a:txBody>
                  <a:tcPr/>
                </a:tc>
                <a:extLst>
                  <a:ext uri="{0D108BD9-81ED-4DB2-BD59-A6C34878D82A}">
                    <a16:rowId xmlns:a16="http://schemas.microsoft.com/office/drawing/2014/main" val="1621810387"/>
                  </a:ext>
                </a:extLst>
              </a:tr>
              <a:tr h="407813">
                <a:tc>
                  <a:txBody>
                    <a:bodyPr/>
                    <a:lstStyle/>
                    <a:p>
                      <a:r>
                        <a:rPr lang="en-US" dirty="0"/>
                        <a:t>10016</a:t>
                      </a:r>
                      <a:endParaRPr lang="en-IN" dirty="0"/>
                    </a:p>
                  </a:txBody>
                  <a:tcPr/>
                </a:tc>
                <a:tc>
                  <a:txBody>
                    <a:bodyPr/>
                    <a:lstStyle/>
                    <a:p>
                      <a:r>
                        <a:rPr lang="en-US" dirty="0"/>
                        <a:t>Kirti S</a:t>
                      </a:r>
                      <a:endParaRPr lang="en-IN" dirty="0"/>
                    </a:p>
                  </a:txBody>
                  <a:tcPr/>
                </a:tc>
                <a:extLst>
                  <a:ext uri="{0D108BD9-81ED-4DB2-BD59-A6C34878D82A}">
                    <a16:rowId xmlns:a16="http://schemas.microsoft.com/office/drawing/2014/main" val="569260677"/>
                  </a:ext>
                </a:extLst>
              </a:tr>
              <a:tr h="407813">
                <a:tc>
                  <a:txBody>
                    <a:bodyPr/>
                    <a:lstStyle/>
                    <a:p>
                      <a:r>
                        <a:rPr lang="en-US" dirty="0"/>
                        <a:t>10017</a:t>
                      </a:r>
                      <a:endParaRPr lang="en-IN" dirty="0"/>
                    </a:p>
                  </a:txBody>
                  <a:tcPr/>
                </a:tc>
                <a:tc>
                  <a:txBody>
                    <a:bodyPr/>
                    <a:lstStyle/>
                    <a:p>
                      <a:r>
                        <a:rPr lang="en-US" dirty="0"/>
                        <a:t>Vishwa P</a:t>
                      </a:r>
                      <a:endParaRPr lang="en-IN" dirty="0"/>
                    </a:p>
                  </a:txBody>
                  <a:tcPr/>
                </a:tc>
                <a:extLst>
                  <a:ext uri="{0D108BD9-81ED-4DB2-BD59-A6C34878D82A}">
                    <a16:rowId xmlns:a16="http://schemas.microsoft.com/office/drawing/2014/main" val="2076218922"/>
                  </a:ext>
                </a:extLst>
              </a:tr>
              <a:tr h="407813">
                <a:tc>
                  <a:txBody>
                    <a:bodyPr/>
                    <a:lstStyle/>
                    <a:p>
                      <a:r>
                        <a:rPr lang="en-US" dirty="0"/>
                        <a:t>10018</a:t>
                      </a:r>
                      <a:endParaRPr lang="en-IN" dirty="0"/>
                    </a:p>
                  </a:txBody>
                  <a:tcPr/>
                </a:tc>
                <a:tc>
                  <a:txBody>
                    <a:bodyPr/>
                    <a:lstStyle/>
                    <a:p>
                      <a:r>
                        <a:rPr lang="en-US" dirty="0"/>
                        <a:t>Ankit J</a:t>
                      </a:r>
                      <a:endParaRPr lang="en-IN" dirty="0"/>
                    </a:p>
                  </a:txBody>
                  <a:tcPr/>
                </a:tc>
                <a:extLst>
                  <a:ext uri="{0D108BD9-81ED-4DB2-BD59-A6C34878D82A}">
                    <a16:rowId xmlns:a16="http://schemas.microsoft.com/office/drawing/2014/main" val="4194650351"/>
                  </a:ext>
                </a:extLst>
              </a:tr>
              <a:tr h="407813">
                <a:tc>
                  <a:txBody>
                    <a:bodyPr/>
                    <a:lstStyle/>
                    <a:p>
                      <a:r>
                        <a:rPr lang="en-US" dirty="0"/>
                        <a:t>10019</a:t>
                      </a:r>
                      <a:endParaRPr lang="en-IN" dirty="0"/>
                    </a:p>
                  </a:txBody>
                  <a:tcPr/>
                </a:tc>
                <a:tc>
                  <a:txBody>
                    <a:bodyPr/>
                    <a:lstStyle/>
                    <a:p>
                      <a:r>
                        <a:rPr lang="en-US" dirty="0"/>
                        <a:t>Kirti S</a:t>
                      </a:r>
                      <a:endParaRPr lang="en-IN" dirty="0"/>
                    </a:p>
                  </a:txBody>
                  <a:tcPr/>
                </a:tc>
                <a:extLst>
                  <a:ext uri="{0D108BD9-81ED-4DB2-BD59-A6C34878D82A}">
                    <a16:rowId xmlns:a16="http://schemas.microsoft.com/office/drawing/2014/main" val="1153897781"/>
                  </a:ext>
                </a:extLst>
              </a:tr>
              <a:tr h="407813">
                <a:tc>
                  <a:txBody>
                    <a:bodyPr/>
                    <a:lstStyle/>
                    <a:p>
                      <a:r>
                        <a:rPr lang="en-US" dirty="0"/>
                        <a:t>10020</a:t>
                      </a:r>
                      <a:endParaRPr lang="en-IN" dirty="0"/>
                    </a:p>
                  </a:txBody>
                  <a:tcPr/>
                </a:tc>
                <a:tc>
                  <a:txBody>
                    <a:bodyPr/>
                    <a:lstStyle/>
                    <a:p>
                      <a:r>
                        <a:rPr lang="en-US" dirty="0"/>
                        <a:t>Abhishek S</a:t>
                      </a:r>
                      <a:endParaRPr lang="en-IN" dirty="0"/>
                    </a:p>
                  </a:txBody>
                  <a:tcPr/>
                </a:tc>
                <a:extLst>
                  <a:ext uri="{0D108BD9-81ED-4DB2-BD59-A6C34878D82A}">
                    <a16:rowId xmlns:a16="http://schemas.microsoft.com/office/drawing/2014/main" val="881334680"/>
                  </a:ext>
                </a:extLst>
              </a:tr>
            </a:tbl>
          </a:graphicData>
        </a:graphic>
      </p:graphicFrame>
      <p:sp>
        <p:nvSpPr>
          <p:cNvPr id="10" name="Rectangle 9">
            <a:extLst>
              <a:ext uri="{FF2B5EF4-FFF2-40B4-BE49-F238E27FC236}">
                <a16:creationId xmlns:a16="http://schemas.microsoft.com/office/drawing/2014/main" id="{690B6E74-18E4-422F-8F0A-017FEBF114A6}"/>
              </a:ext>
            </a:extLst>
          </p:cNvPr>
          <p:cNvSpPr/>
          <p:nvPr/>
        </p:nvSpPr>
        <p:spPr>
          <a:xfrm>
            <a:off x="6264850" y="1082728"/>
            <a:ext cx="4612990" cy="4975827"/>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2" name="TextBox 11">
            <a:extLst>
              <a:ext uri="{FF2B5EF4-FFF2-40B4-BE49-F238E27FC236}">
                <a16:creationId xmlns:a16="http://schemas.microsoft.com/office/drawing/2014/main" id="{DD72EFA7-8C11-4667-A142-301204FCE8A9}"/>
              </a:ext>
            </a:extLst>
          </p:cNvPr>
          <p:cNvSpPr txBox="1"/>
          <p:nvPr/>
        </p:nvSpPr>
        <p:spPr>
          <a:xfrm>
            <a:off x="6470612" y="1325991"/>
            <a:ext cx="2914252" cy="184666"/>
          </a:xfrm>
          <a:prstGeom prst="rect">
            <a:avLst/>
          </a:prstGeom>
          <a:noFill/>
          <a:ln w="6350">
            <a:noFill/>
            <a:prstDash val="dash"/>
          </a:ln>
        </p:spPr>
        <p:txBody>
          <a:bodyPr wrap="square" lIns="0" tIns="0" rIns="0" bIns="0" rtlCol="0">
            <a:spAutoFit/>
          </a:bodyPr>
          <a:lstStyle/>
          <a:p>
            <a:r>
              <a:rPr lang="en-US" sz="1200" b="1" dirty="0">
                <a:solidFill>
                  <a:srgbClr val="E2583D"/>
                </a:solidFill>
              </a:rPr>
              <a:t> Question 2.1</a:t>
            </a:r>
          </a:p>
        </p:txBody>
      </p:sp>
      <p:sp>
        <p:nvSpPr>
          <p:cNvPr id="15" name="TextBox 14">
            <a:extLst>
              <a:ext uri="{FF2B5EF4-FFF2-40B4-BE49-F238E27FC236}">
                <a16:creationId xmlns:a16="http://schemas.microsoft.com/office/drawing/2014/main" id="{BCB568D2-0E4F-4307-B382-80DA817C5B6F}"/>
              </a:ext>
            </a:extLst>
          </p:cNvPr>
          <p:cNvSpPr txBox="1"/>
          <p:nvPr/>
        </p:nvSpPr>
        <p:spPr>
          <a:xfrm>
            <a:off x="6538161" y="1661980"/>
            <a:ext cx="3967279" cy="615553"/>
          </a:xfrm>
          <a:prstGeom prst="rect">
            <a:avLst/>
          </a:prstGeom>
          <a:noFill/>
          <a:ln w="6350">
            <a:noFill/>
            <a:prstDash val="dash"/>
          </a:ln>
        </p:spPr>
        <p:txBody>
          <a:bodyPr wrap="square" lIns="0" tIns="0" rIns="0" bIns="0" rtlCol="0">
            <a:spAutoFit/>
          </a:bodyPr>
          <a:lstStyle/>
          <a:p>
            <a:r>
              <a:rPr lang="en-US" sz="1000" dirty="0">
                <a:solidFill>
                  <a:prstClr val="white"/>
                </a:solidFill>
              </a:rPr>
              <a:t>As observed from the data, there is a massive growth in Payout in the 3</a:t>
            </a:r>
            <a:r>
              <a:rPr lang="en-US" sz="1000" baseline="30000" dirty="0">
                <a:solidFill>
                  <a:prstClr val="white"/>
                </a:solidFill>
              </a:rPr>
              <a:t>rd</a:t>
            </a:r>
            <a:r>
              <a:rPr lang="en-US" sz="1000" dirty="0">
                <a:solidFill>
                  <a:prstClr val="white"/>
                </a:solidFill>
              </a:rPr>
              <a:t> Quarter as compared to both the previous two Quarters combined. This is mainly due to less revenue generation in the previous 2 Quarters as compared to the 3</a:t>
            </a:r>
            <a:r>
              <a:rPr lang="en-US" sz="1000" baseline="30000" dirty="0">
                <a:solidFill>
                  <a:prstClr val="white"/>
                </a:solidFill>
              </a:rPr>
              <a:t>rd</a:t>
            </a:r>
            <a:r>
              <a:rPr lang="en-US" sz="1000" dirty="0">
                <a:solidFill>
                  <a:prstClr val="white"/>
                </a:solidFill>
              </a:rPr>
              <a:t> Quarter.</a:t>
            </a:r>
          </a:p>
        </p:txBody>
      </p:sp>
      <p:sp>
        <p:nvSpPr>
          <p:cNvPr id="18" name="TextBox 17">
            <a:extLst>
              <a:ext uri="{FF2B5EF4-FFF2-40B4-BE49-F238E27FC236}">
                <a16:creationId xmlns:a16="http://schemas.microsoft.com/office/drawing/2014/main" id="{FB70FB50-E8B4-4B81-B0C9-4EA5F4261D16}"/>
              </a:ext>
            </a:extLst>
          </p:cNvPr>
          <p:cNvSpPr txBox="1"/>
          <p:nvPr/>
        </p:nvSpPr>
        <p:spPr>
          <a:xfrm>
            <a:off x="6470612" y="2402293"/>
            <a:ext cx="2914252" cy="184666"/>
          </a:xfrm>
          <a:prstGeom prst="rect">
            <a:avLst/>
          </a:prstGeom>
          <a:noFill/>
          <a:ln w="6350">
            <a:noFill/>
            <a:prstDash val="dash"/>
          </a:ln>
        </p:spPr>
        <p:txBody>
          <a:bodyPr wrap="square" lIns="0" tIns="0" rIns="0" bIns="0" rtlCol="0">
            <a:spAutoFit/>
          </a:bodyPr>
          <a:lstStyle/>
          <a:p>
            <a:r>
              <a:rPr lang="en-US" sz="1200" b="1" dirty="0">
                <a:solidFill>
                  <a:srgbClr val="E2583D"/>
                </a:solidFill>
              </a:rPr>
              <a:t> Question 2.2</a:t>
            </a:r>
          </a:p>
        </p:txBody>
      </p:sp>
      <p:sp>
        <p:nvSpPr>
          <p:cNvPr id="19" name="TextBox 18">
            <a:extLst>
              <a:ext uri="{FF2B5EF4-FFF2-40B4-BE49-F238E27FC236}">
                <a16:creationId xmlns:a16="http://schemas.microsoft.com/office/drawing/2014/main" id="{0AD6B5BD-7164-4B0C-AD6A-DE85451C7FD7}"/>
              </a:ext>
            </a:extLst>
          </p:cNvPr>
          <p:cNvSpPr txBox="1"/>
          <p:nvPr/>
        </p:nvSpPr>
        <p:spPr>
          <a:xfrm>
            <a:off x="6538161" y="2757268"/>
            <a:ext cx="4119074" cy="1908215"/>
          </a:xfrm>
          <a:prstGeom prst="rect">
            <a:avLst/>
          </a:prstGeom>
          <a:noFill/>
          <a:ln w="6350">
            <a:noFill/>
            <a:prstDash val="dash"/>
          </a:ln>
        </p:spPr>
        <p:txBody>
          <a:bodyPr wrap="square" lIns="0" tIns="0" rIns="0" bIns="0" rtlCol="0">
            <a:spAutoFit/>
          </a:bodyPr>
          <a:lstStyle/>
          <a:p>
            <a:r>
              <a:rPr lang="en-US" sz="1000" dirty="0">
                <a:solidFill>
                  <a:prstClr val="white"/>
                </a:solidFill>
              </a:rPr>
              <a:t>The targets for the Sales Managers can be determined using the given formula:</a:t>
            </a:r>
          </a:p>
          <a:p>
            <a:r>
              <a:rPr lang="en-US" sz="1000" dirty="0">
                <a:solidFill>
                  <a:prstClr val="white"/>
                </a:solidFill>
              </a:rPr>
              <a:t>Growth rate= [Q(n)-Q(n-1) / Q(n)]</a:t>
            </a:r>
          </a:p>
          <a:p>
            <a:r>
              <a:rPr lang="en-US" sz="1000" dirty="0">
                <a:solidFill>
                  <a:prstClr val="white"/>
                </a:solidFill>
              </a:rPr>
              <a:t>Target(n+1)= Target(n)* [1 + Growth rate/3]</a:t>
            </a:r>
          </a:p>
          <a:p>
            <a:r>
              <a:rPr lang="en-US" sz="1000" dirty="0">
                <a:solidFill>
                  <a:prstClr val="white"/>
                </a:solidFill>
              </a:rPr>
              <a:t>Where, Q(n)= Revenue of nth Quarter</a:t>
            </a:r>
          </a:p>
          <a:p>
            <a:r>
              <a:rPr lang="en-US" sz="1000" dirty="0">
                <a:solidFill>
                  <a:prstClr val="white"/>
                </a:solidFill>
              </a:rPr>
              <a:t>          Q(n-1)= Revenue of (n-1)</a:t>
            </a:r>
            <a:r>
              <a:rPr lang="en-US" sz="1000" dirty="0" err="1">
                <a:solidFill>
                  <a:prstClr val="white"/>
                </a:solidFill>
              </a:rPr>
              <a:t>th</a:t>
            </a:r>
            <a:r>
              <a:rPr lang="en-US" sz="1000" dirty="0">
                <a:solidFill>
                  <a:prstClr val="white"/>
                </a:solidFill>
              </a:rPr>
              <a:t> Quarter</a:t>
            </a:r>
          </a:p>
          <a:p>
            <a:r>
              <a:rPr lang="en-US" sz="1000" dirty="0">
                <a:solidFill>
                  <a:prstClr val="white"/>
                </a:solidFill>
              </a:rPr>
              <a:t>   Target(n)= Target of (n)</a:t>
            </a:r>
            <a:r>
              <a:rPr lang="en-US" sz="1000" dirty="0" err="1">
                <a:solidFill>
                  <a:prstClr val="white"/>
                </a:solidFill>
              </a:rPr>
              <a:t>th</a:t>
            </a:r>
            <a:r>
              <a:rPr lang="en-US" sz="1000" dirty="0">
                <a:solidFill>
                  <a:prstClr val="white"/>
                </a:solidFill>
              </a:rPr>
              <a:t> Quarter</a:t>
            </a:r>
          </a:p>
          <a:p>
            <a:r>
              <a:rPr lang="en-US" sz="1000" b="1" dirty="0">
                <a:solidFill>
                  <a:prstClr val="white"/>
                </a:solidFill>
              </a:rPr>
              <a:t>Advantage-</a:t>
            </a:r>
            <a:r>
              <a:rPr lang="en-US" sz="1000" dirty="0">
                <a:solidFill>
                  <a:prstClr val="white"/>
                </a:solidFill>
              </a:rPr>
              <a:t> The formula sets the target considering the Sales Managers growth rate.</a:t>
            </a:r>
          </a:p>
          <a:p>
            <a:r>
              <a:rPr lang="en-US" sz="1000" b="1" dirty="0">
                <a:solidFill>
                  <a:prstClr val="white"/>
                </a:solidFill>
              </a:rPr>
              <a:t>Disadvantag</a:t>
            </a:r>
            <a:r>
              <a:rPr lang="en-US" sz="1000" dirty="0">
                <a:solidFill>
                  <a:prstClr val="white"/>
                </a:solidFill>
              </a:rPr>
              <a:t>e- Negative growth rate can lead to lesser target value than the previous one, which can impact the company’s revenue generation.</a:t>
            </a:r>
          </a:p>
        </p:txBody>
      </p:sp>
      <p:sp>
        <p:nvSpPr>
          <p:cNvPr id="20" name="TextBox 19">
            <a:extLst>
              <a:ext uri="{FF2B5EF4-FFF2-40B4-BE49-F238E27FC236}">
                <a16:creationId xmlns:a16="http://schemas.microsoft.com/office/drawing/2014/main" id="{6629BCAD-2417-4C06-94EC-3B55BB930A9D}"/>
              </a:ext>
            </a:extLst>
          </p:cNvPr>
          <p:cNvSpPr txBox="1"/>
          <p:nvPr/>
        </p:nvSpPr>
        <p:spPr>
          <a:xfrm>
            <a:off x="6470612" y="4791205"/>
            <a:ext cx="2914252" cy="184666"/>
          </a:xfrm>
          <a:prstGeom prst="rect">
            <a:avLst/>
          </a:prstGeom>
          <a:noFill/>
          <a:ln w="6350">
            <a:noFill/>
            <a:prstDash val="dash"/>
          </a:ln>
        </p:spPr>
        <p:txBody>
          <a:bodyPr wrap="square" lIns="0" tIns="0" rIns="0" bIns="0" rtlCol="0">
            <a:spAutoFit/>
          </a:bodyPr>
          <a:lstStyle/>
          <a:p>
            <a:r>
              <a:rPr lang="en-US" sz="1200" b="1" dirty="0">
                <a:solidFill>
                  <a:srgbClr val="E2583D"/>
                </a:solidFill>
              </a:rPr>
              <a:t> Question 2.3</a:t>
            </a:r>
          </a:p>
        </p:txBody>
      </p:sp>
      <p:sp>
        <p:nvSpPr>
          <p:cNvPr id="21" name="TextBox 20">
            <a:extLst>
              <a:ext uri="{FF2B5EF4-FFF2-40B4-BE49-F238E27FC236}">
                <a16:creationId xmlns:a16="http://schemas.microsoft.com/office/drawing/2014/main" id="{1FAC76E0-EBE2-4028-ACBF-2159F712A4E2}"/>
              </a:ext>
            </a:extLst>
          </p:cNvPr>
          <p:cNvSpPr txBox="1"/>
          <p:nvPr/>
        </p:nvSpPr>
        <p:spPr>
          <a:xfrm>
            <a:off x="7433176" y="5062215"/>
            <a:ext cx="3053080" cy="461665"/>
          </a:xfrm>
          <a:prstGeom prst="rect">
            <a:avLst/>
          </a:prstGeom>
          <a:noFill/>
          <a:ln w="6350">
            <a:noFill/>
            <a:prstDash val="dash"/>
          </a:ln>
        </p:spPr>
        <p:txBody>
          <a:bodyPr wrap="square" lIns="0" tIns="0" rIns="0" bIns="0" rtlCol="0">
            <a:spAutoFit/>
          </a:bodyPr>
          <a:lstStyle/>
          <a:p>
            <a:r>
              <a:rPr lang="en-US" sz="1000" dirty="0">
                <a:solidFill>
                  <a:prstClr val="white"/>
                </a:solidFill>
              </a:rPr>
              <a:t>For Chennai for Q3’20, assuming we have 85% data from the top, and last 15% missing, attainment is 44.222% for which Payout is $ 0.</a:t>
            </a:r>
          </a:p>
        </p:txBody>
      </p:sp>
      <p:sp>
        <p:nvSpPr>
          <p:cNvPr id="23" name="Oval 22">
            <a:extLst>
              <a:ext uri="{FF2B5EF4-FFF2-40B4-BE49-F238E27FC236}">
                <a16:creationId xmlns:a16="http://schemas.microsoft.com/office/drawing/2014/main" id="{DAE46A60-30A8-4DF6-874A-6BD7FBF5B289}"/>
              </a:ext>
            </a:extLst>
          </p:cNvPr>
          <p:cNvSpPr/>
          <p:nvPr/>
        </p:nvSpPr>
        <p:spPr>
          <a:xfrm>
            <a:off x="6515249" y="5021785"/>
            <a:ext cx="876900" cy="851092"/>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1F5BBBA-BC9F-43EE-8A47-D57DB252D939}"/>
              </a:ext>
            </a:extLst>
          </p:cNvPr>
          <p:cNvSpPr/>
          <p:nvPr/>
        </p:nvSpPr>
        <p:spPr>
          <a:xfrm>
            <a:off x="6556276" y="5078275"/>
            <a:ext cx="794845" cy="722771"/>
          </a:xfrm>
          <a:prstGeom prst="ellipse">
            <a:avLst/>
          </a:prstGeom>
          <a:solidFill>
            <a:srgbClr val="E2583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$ 0</a:t>
            </a:r>
          </a:p>
        </p:txBody>
      </p:sp>
    </p:spTree>
    <p:extLst>
      <p:ext uri="{BB962C8B-B14F-4D97-AF65-F5344CB8AC3E}">
        <p14:creationId xmlns:p14="http://schemas.microsoft.com/office/powerpoint/2010/main" val="115852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66AA317-6B0F-4D49-A5D3-747F8736C17B}"/>
              </a:ext>
            </a:extLst>
          </p:cNvPr>
          <p:cNvCxnSpPr>
            <a:cxnSpLocks/>
          </p:cNvCxnSpPr>
          <p:nvPr/>
        </p:nvCxnSpPr>
        <p:spPr>
          <a:xfrm>
            <a:off x="0" y="757077"/>
            <a:ext cx="9144000"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A950EC4-C252-42A6-B0F4-8995A64014A6}"/>
              </a:ext>
            </a:extLst>
          </p:cNvPr>
          <p:cNvSpPr txBox="1"/>
          <p:nvPr/>
        </p:nvSpPr>
        <p:spPr>
          <a:xfrm>
            <a:off x="838200" y="218344"/>
            <a:ext cx="10515600" cy="830997"/>
          </a:xfrm>
          <a:prstGeom prst="rect">
            <a:avLst/>
          </a:prstGeom>
          <a:noFill/>
          <a:effectLst/>
        </p:spPr>
        <p:txBody>
          <a:bodyPr wrap="square" lIns="0" tIns="0" rIns="0" bIns="0" rtlCol="0" anchor="t">
            <a:spAutoFit/>
          </a:bodyPr>
          <a:lstStyle/>
          <a:p>
            <a:pPr algn="r"/>
            <a:r>
              <a:rPr lang="en-US" sz="5400" b="1" dirty="0">
                <a:solidFill>
                  <a:schemeClr val="tx1">
                    <a:lumMod val="75000"/>
                    <a:lumOff val="25000"/>
                  </a:schemeClr>
                </a:solidFill>
                <a:latin typeface="+mj-lt"/>
                <a:ea typeface="Segoe UI Black" panose="020B0A02040204020203" pitchFamily="34" charset="0"/>
                <a:cs typeface="Segoe UI" panose="020B0502040204020203" pitchFamily="34" charset="0"/>
              </a:rPr>
              <a:t>Part 3 </a:t>
            </a:r>
            <a:endParaRPr lang="en-US" sz="54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sp>
        <p:nvSpPr>
          <p:cNvPr id="8" name="AutoShape 2">
            <a:extLst>
              <a:ext uri="{FF2B5EF4-FFF2-40B4-BE49-F238E27FC236}">
                <a16:creationId xmlns:a16="http://schemas.microsoft.com/office/drawing/2014/main" id="{6DFD75E5-C9AA-4ADD-AE03-08557E81B606}"/>
              </a:ext>
            </a:extLst>
          </p:cNvPr>
          <p:cNvSpPr>
            <a:spLocks noChangeAspect="1" noChangeArrowheads="1"/>
          </p:cNvSpPr>
          <p:nvPr/>
        </p:nvSpPr>
        <p:spPr bwMode="auto">
          <a:xfrm>
            <a:off x="5943600" y="3276600"/>
            <a:ext cx="3017520" cy="30175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5" name="Diagram 4">
            <a:extLst>
              <a:ext uri="{FF2B5EF4-FFF2-40B4-BE49-F238E27FC236}">
                <a16:creationId xmlns:a16="http://schemas.microsoft.com/office/drawing/2014/main" id="{AC286CB7-5C79-40F5-AF54-7E24997C18A3}"/>
              </a:ext>
            </a:extLst>
          </p:cNvPr>
          <p:cNvGraphicFramePr/>
          <p:nvPr>
            <p:extLst>
              <p:ext uri="{D42A27DB-BD31-4B8C-83A1-F6EECF244321}">
                <p14:modId xmlns:p14="http://schemas.microsoft.com/office/powerpoint/2010/main" val="3006537043"/>
              </p:ext>
            </p:extLst>
          </p:nvPr>
        </p:nvGraphicFramePr>
        <p:xfrm>
          <a:off x="327056" y="1504800"/>
          <a:ext cx="5853943" cy="4782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oup 13">
            <a:extLst>
              <a:ext uri="{FF2B5EF4-FFF2-40B4-BE49-F238E27FC236}">
                <a16:creationId xmlns:a16="http://schemas.microsoft.com/office/drawing/2014/main" id="{4F51B35C-E770-47A4-9734-D7BFB406DFF2}"/>
              </a:ext>
            </a:extLst>
          </p:cNvPr>
          <p:cNvGrpSpPr/>
          <p:nvPr/>
        </p:nvGrpSpPr>
        <p:grpSpPr>
          <a:xfrm>
            <a:off x="6430138" y="1549306"/>
            <a:ext cx="5476309" cy="4438571"/>
            <a:chOff x="1011843" y="1809248"/>
            <a:chExt cx="7072977" cy="4674269"/>
          </a:xfrm>
        </p:grpSpPr>
        <p:grpSp>
          <p:nvGrpSpPr>
            <p:cNvPr id="15" name="Group 14">
              <a:extLst>
                <a:ext uri="{FF2B5EF4-FFF2-40B4-BE49-F238E27FC236}">
                  <a16:creationId xmlns:a16="http://schemas.microsoft.com/office/drawing/2014/main" id="{937B051B-2211-4B3D-99CB-0C304C8BFB25}"/>
                </a:ext>
              </a:extLst>
            </p:cNvPr>
            <p:cNvGrpSpPr/>
            <p:nvPr/>
          </p:nvGrpSpPr>
          <p:grpSpPr>
            <a:xfrm>
              <a:off x="2965919" y="2839741"/>
              <a:ext cx="3115790" cy="3064314"/>
              <a:chOff x="2787370" y="2311543"/>
              <a:chExt cx="3427369" cy="3370745"/>
            </a:xfrm>
          </p:grpSpPr>
          <p:sp>
            <p:nvSpPr>
              <p:cNvPr id="86" name="Freeform 52">
                <a:extLst>
                  <a:ext uri="{FF2B5EF4-FFF2-40B4-BE49-F238E27FC236}">
                    <a16:creationId xmlns:a16="http://schemas.microsoft.com/office/drawing/2014/main" id="{2FC6ACCA-30DF-4E10-8B52-A86C76923703}"/>
                  </a:ext>
                </a:extLst>
              </p:cNvPr>
              <p:cNvSpPr>
                <a:spLocks/>
              </p:cNvSpPr>
              <p:nvPr/>
            </p:nvSpPr>
            <p:spPr bwMode="auto">
              <a:xfrm>
                <a:off x="3276995" y="3360737"/>
                <a:ext cx="1247708" cy="2321551"/>
              </a:xfrm>
              <a:custGeom>
                <a:avLst/>
                <a:gdLst>
                  <a:gd name="T0" fmla="*/ 792 w 792"/>
                  <a:gd name="T1" fmla="*/ 1302 h 1474"/>
                  <a:gd name="T2" fmla="*/ 149 w 792"/>
                  <a:gd name="T3" fmla="*/ 1185 h 1474"/>
                  <a:gd name="T4" fmla="*/ 29 w 792"/>
                  <a:gd name="T5" fmla="*/ 717 h 1474"/>
                  <a:gd name="T6" fmla="*/ 179 w 792"/>
                  <a:gd name="T7" fmla="*/ 73 h 1474"/>
                  <a:gd name="T8" fmla="*/ 608 w 792"/>
                  <a:gd name="T9" fmla="*/ 33 h 1474"/>
                  <a:gd name="T10" fmla="*/ 239 w 792"/>
                  <a:gd name="T11" fmla="*/ 966 h 1474"/>
                  <a:gd name="T12" fmla="*/ 758 w 792"/>
                  <a:gd name="T13" fmla="*/ 1290 h 1474"/>
                  <a:gd name="T14" fmla="*/ 792 w 792"/>
                  <a:gd name="T15" fmla="*/ 1302 h 1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2" h="1474">
                    <a:moveTo>
                      <a:pt x="792" y="1302"/>
                    </a:moveTo>
                    <a:cubicBezTo>
                      <a:pt x="792" y="1302"/>
                      <a:pt x="365" y="1459"/>
                      <a:pt x="149" y="1185"/>
                    </a:cubicBezTo>
                    <a:cubicBezTo>
                      <a:pt x="52" y="1062"/>
                      <a:pt x="54" y="905"/>
                      <a:pt x="29" y="717"/>
                    </a:cubicBezTo>
                    <a:cubicBezTo>
                      <a:pt x="0" y="495"/>
                      <a:pt x="95" y="219"/>
                      <a:pt x="179" y="73"/>
                    </a:cubicBezTo>
                    <a:cubicBezTo>
                      <a:pt x="179" y="73"/>
                      <a:pt x="352" y="0"/>
                      <a:pt x="608" y="33"/>
                    </a:cubicBezTo>
                    <a:cubicBezTo>
                      <a:pt x="608" y="33"/>
                      <a:pt x="216" y="534"/>
                      <a:pt x="239" y="966"/>
                    </a:cubicBezTo>
                    <a:cubicBezTo>
                      <a:pt x="239" y="966"/>
                      <a:pt x="232" y="1474"/>
                      <a:pt x="758" y="1290"/>
                    </a:cubicBezTo>
                    <a:lnTo>
                      <a:pt x="792" y="130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87" name="Group 86">
                <a:extLst>
                  <a:ext uri="{FF2B5EF4-FFF2-40B4-BE49-F238E27FC236}">
                    <a16:creationId xmlns:a16="http://schemas.microsoft.com/office/drawing/2014/main" id="{347327C4-35FB-4C15-AD99-7F35D9C592CB}"/>
                  </a:ext>
                </a:extLst>
              </p:cNvPr>
              <p:cNvGrpSpPr/>
              <p:nvPr/>
            </p:nvGrpSpPr>
            <p:grpSpPr>
              <a:xfrm>
                <a:off x="2983887" y="2566680"/>
                <a:ext cx="2930416" cy="3007025"/>
                <a:chOff x="2983887" y="2297131"/>
                <a:chExt cx="2930416" cy="3007025"/>
              </a:xfrm>
            </p:grpSpPr>
            <p:sp>
              <p:nvSpPr>
                <p:cNvPr id="102" name="Freeform 45">
                  <a:extLst>
                    <a:ext uri="{FF2B5EF4-FFF2-40B4-BE49-F238E27FC236}">
                      <a16:creationId xmlns:a16="http://schemas.microsoft.com/office/drawing/2014/main" id="{175FCD88-D860-48FD-A923-4733C60F49D0}"/>
                    </a:ext>
                  </a:extLst>
                </p:cNvPr>
                <p:cNvSpPr>
                  <a:spLocks/>
                </p:cNvSpPr>
                <p:nvPr/>
              </p:nvSpPr>
              <p:spPr bwMode="auto">
                <a:xfrm>
                  <a:off x="2983887" y="3338331"/>
                  <a:ext cx="408354" cy="836025"/>
                </a:xfrm>
                <a:custGeom>
                  <a:avLst/>
                  <a:gdLst>
                    <a:gd name="T0" fmla="*/ 215 w 259"/>
                    <a:gd name="T1" fmla="*/ 0 h 531"/>
                    <a:gd name="T2" fmla="*/ 218 w 259"/>
                    <a:gd name="T3" fmla="*/ 531 h 531"/>
                    <a:gd name="T4" fmla="*/ 259 w 259"/>
                    <a:gd name="T5" fmla="*/ 199 h 531"/>
                    <a:gd name="T6" fmla="*/ 215 w 259"/>
                    <a:gd name="T7" fmla="*/ 0 h 531"/>
                  </a:gdLst>
                  <a:ahLst/>
                  <a:cxnLst>
                    <a:cxn ang="0">
                      <a:pos x="T0" y="T1"/>
                    </a:cxn>
                    <a:cxn ang="0">
                      <a:pos x="T2" y="T3"/>
                    </a:cxn>
                    <a:cxn ang="0">
                      <a:pos x="T4" y="T5"/>
                    </a:cxn>
                    <a:cxn ang="0">
                      <a:pos x="T6" y="T7"/>
                    </a:cxn>
                  </a:cxnLst>
                  <a:rect l="0" t="0" r="r" b="b"/>
                  <a:pathLst>
                    <a:path w="259" h="531">
                      <a:moveTo>
                        <a:pt x="215" y="0"/>
                      </a:moveTo>
                      <a:cubicBezTo>
                        <a:pt x="106" y="87"/>
                        <a:pt x="0" y="257"/>
                        <a:pt x="218" y="531"/>
                      </a:cubicBezTo>
                      <a:cubicBezTo>
                        <a:pt x="202" y="384"/>
                        <a:pt x="259" y="199"/>
                        <a:pt x="259" y="199"/>
                      </a:cubicBezTo>
                      <a:cubicBezTo>
                        <a:pt x="207" y="139"/>
                        <a:pt x="215" y="0"/>
                        <a:pt x="215" y="0"/>
                      </a:cubicBezTo>
                      <a:close/>
                    </a:path>
                  </a:pathLst>
                </a:custGeom>
                <a:solidFill>
                  <a:srgbClr val="AFABA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3" name="Freeform 46">
                  <a:extLst>
                    <a:ext uri="{FF2B5EF4-FFF2-40B4-BE49-F238E27FC236}">
                      <a16:creationId xmlns:a16="http://schemas.microsoft.com/office/drawing/2014/main" id="{AA8AC0D4-5079-48E0-9EEE-90AC6262540B}"/>
                    </a:ext>
                  </a:extLst>
                </p:cNvPr>
                <p:cNvSpPr>
                  <a:spLocks/>
                </p:cNvSpPr>
                <p:nvPr/>
              </p:nvSpPr>
              <p:spPr bwMode="auto">
                <a:xfrm>
                  <a:off x="3699337" y="4878482"/>
                  <a:ext cx="774739" cy="425674"/>
                </a:xfrm>
                <a:custGeom>
                  <a:avLst/>
                  <a:gdLst>
                    <a:gd name="T0" fmla="*/ 0 w 492"/>
                    <a:gd name="T1" fmla="*/ 0 h 270"/>
                    <a:gd name="T2" fmla="*/ 492 w 492"/>
                    <a:gd name="T3" fmla="*/ 155 h 270"/>
                    <a:gd name="T4" fmla="*/ 208 w 492"/>
                    <a:gd name="T5" fmla="*/ 11 h 270"/>
                    <a:gd name="T6" fmla="*/ 0 w 492"/>
                    <a:gd name="T7" fmla="*/ 0 h 270"/>
                  </a:gdLst>
                  <a:ahLst/>
                  <a:cxnLst>
                    <a:cxn ang="0">
                      <a:pos x="T0" y="T1"/>
                    </a:cxn>
                    <a:cxn ang="0">
                      <a:pos x="T2" y="T3"/>
                    </a:cxn>
                    <a:cxn ang="0">
                      <a:pos x="T4" y="T5"/>
                    </a:cxn>
                    <a:cxn ang="0">
                      <a:pos x="T6" y="T7"/>
                    </a:cxn>
                  </a:cxnLst>
                  <a:rect l="0" t="0" r="r" b="b"/>
                  <a:pathLst>
                    <a:path w="492" h="270">
                      <a:moveTo>
                        <a:pt x="0" y="0"/>
                      </a:moveTo>
                      <a:cubicBezTo>
                        <a:pt x="47" y="132"/>
                        <a:pt x="161" y="270"/>
                        <a:pt x="492" y="155"/>
                      </a:cubicBezTo>
                      <a:cubicBezTo>
                        <a:pt x="362" y="106"/>
                        <a:pt x="208" y="11"/>
                        <a:pt x="208" y="11"/>
                      </a:cubicBezTo>
                      <a:cubicBezTo>
                        <a:pt x="134" y="40"/>
                        <a:pt x="1" y="0"/>
                        <a:pt x="0" y="0"/>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4" name="Freeform 47">
                  <a:extLst>
                    <a:ext uri="{FF2B5EF4-FFF2-40B4-BE49-F238E27FC236}">
                      <a16:creationId xmlns:a16="http://schemas.microsoft.com/office/drawing/2014/main" id="{9F069161-B2AD-4C88-8459-7CBD34B549D0}"/>
                    </a:ext>
                  </a:extLst>
                </p:cNvPr>
                <p:cNvSpPr>
                  <a:spLocks/>
                </p:cNvSpPr>
                <p:nvPr/>
              </p:nvSpPr>
              <p:spPr bwMode="auto">
                <a:xfrm>
                  <a:off x="3869206" y="2297131"/>
                  <a:ext cx="798720" cy="645505"/>
                </a:xfrm>
                <a:custGeom>
                  <a:avLst/>
                  <a:gdLst>
                    <a:gd name="T0" fmla="*/ 507 w 507"/>
                    <a:gd name="T1" fmla="*/ 133 h 410"/>
                    <a:gd name="T2" fmla="*/ 0 w 507"/>
                    <a:gd name="T3" fmla="*/ 304 h 410"/>
                    <a:gd name="T4" fmla="*/ 328 w 507"/>
                    <a:gd name="T5" fmla="*/ 239 h 410"/>
                    <a:gd name="T6" fmla="*/ 507 w 507"/>
                    <a:gd name="T7" fmla="*/ 133 h 410"/>
                  </a:gdLst>
                  <a:ahLst/>
                  <a:cxnLst>
                    <a:cxn ang="0">
                      <a:pos x="T0" y="T1"/>
                    </a:cxn>
                    <a:cxn ang="0">
                      <a:pos x="T2" y="T3"/>
                    </a:cxn>
                    <a:cxn ang="0">
                      <a:pos x="T4" y="T5"/>
                    </a:cxn>
                    <a:cxn ang="0">
                      <a:pos x="T6" y="T7"/>
                    </a:cxn>
                  </a:cxnLst>
                  <a:rect l="0" t="0" r="r" b="b"/>
                  <a:pathLst>
                    <a:path w="507" h="410">
                      <a:moveTo>
                        <a:pt x="507" y="133"/>
                      </a:moveTo>
                      <a:cubicBezTo>
                        <a:pt x="384" y="53"/>
                        <a:pt x="200" y="0"/>
                        <a:pt x="0" y="304"/>
                      </a:cubicBezTo>
                      <a:cubicBezTo>
                        <a:pt x="238" y="410"/>
                        <a:pt x="328" y="239"/>
                        <a:pt x="328" y="239"/>
                      </a:cubicBezTo>
                      <a:cubicBezTo>
                        <a:pt x="369" y="171"/>
                        <a:pt x="507" y="133"/>
                        <a:pt x="507" y="133"/>
                      </a:cubicBezTo>
                      <a:close/>
                    </a:path>
                  </a:pathLst>
                </a:custGeom>
                <a:solidFill>
                  <a:srgbClr val="25232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5" name="Freeform 48">
                  <a:extLst>
                    <a:ext uri="{FF2B5EF4-FFF2-40B4-BE49-F238E27FC236}">
                      <a16:creationId xmlns:a16="http://schemas.microsoft.com/office/drawing/2014/main" id="{BED383C8-EDEE-4693-BBDE-5421B0533D50}"/>
                    </a:ext>
                  </a:extLst>
                </p:cNvPr>
                <p:cNvSpPr>
                  <a:spLocks/>
                </p:cNvSpPr>
                <p:nvPr/>
              </p:nvSpPr>
              <p:spPr bwMode="auto">
                <a:xfrm>
                  <a:off x="5374051" y="2868692"/>
                  <a:ext cx="540252" cy="648835"/>
                </a:xfrm>
                <a:custGeom>
                  <a:avLst/>
                  <a:gdLst>
                    <a:gd name="T0" fmla="*/ 309 w 343"/>
                    <a:gd name="T1" fmla="*/ 412 h 412"/>
                    <a:gd name="T2" fmla="*/ 0 w 343"/>
                    <a:gd name="T3" fmla="*/ 0 h 412"/>
                    <a:gd name="T4" fmla="*/ 159 w 343"/>
                    <a:gd name="T5" fmla="*/ 289 h 412"/>
                    <a:gd name="T6" fmla="*/ 309 w 343"/>
                    <a:gd name="T7" fmla="*/ 412 h 412"/>
                  </a:gdLst>
                  <a:ahLst/>
                  <a:cxnLst>
                    <a:cxn ang="0">
                      <a:pos x="T0" y="T1"/>
                    </a:cxn>
                    <a:cxn ang="0">
                      <a:pos x="T2" y="T3"/>
                    </a:cxn>
                    <a:cxn ang="0">
                      <a:pos x="T4" y="T5"/>
                    </a:cxn>
                    <a:cxn ang="0">
                      <a:pos x="T6" y="T7"/>
                    </a:cxn>
                  </a:cxnLst>
                  <a:rect l="0" t="0" r="r" b="b"/>
                  <a:pathLst>
                    <a:path w="343" h="412">
                      <a:moveTo>
                        <a:pt x="309" y="412"/>
                      </a:moveTo>
                      <a:cubicBezTo>
                        <a:pt x="343" y="306"/>
                        <a:pt x="336" y="98"/>
                        <a:pt x="0" y="0"/>
                      </a:cubicBezTo>
                      <a:cubicBezTo>
                        <a:pt x="46" y="153"/>
                        <a:pt x="56" y="215"/>
                        <a:pt x="159" y="289"/>
                      </a:cubicBezTo>
                      <a:cubicBezTo>
                        <a:pt x="237" y="308"/>
                        <a:pt x="309" y="411"/>
                        <a:pt x="309" y="412"/>
                      </a:cubicBezTo>
                      <a:close/>
                    </a:path>
                  </a:pathLst>
                </a:custGeom>
                <a:solidFill>
                  <a:srgbClr val="76717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6" name="Freeform 49">
                  <a:extLst>
                    <a:ext uri="{FF2B5EF4-FFF2-40B4-BE49-F238E27FC236}">
                      <a16:creationId xmlns:a16="http://schemas.microsoft.com/office/drawing/2014/main" id="{3B5429DE-BA16-4FD2-A6DD-BFA1281398AE}"/>
                    </a:ext>
                  </a:extLst>
                </p:cNvPr>
                <p:cNvSpPr>
                  <a:spLocks/>
                </p:cNvSpPr>
                <p:nvPr/>
              </p:nvSpPr>
              <p:spPr bwMode="auto">
                <a:xfrm>
                  <a:off x="5271463" y="4355550"/>
                  <a:ext cx="482296" cy="634845"/>
                </a:xfrm>
                <a:custGeom>
                  <a:avLst/>
                  <a:gdLst>
                    <a:gd name="T0" fmla="*/ 0 w 306"/>
                    <a:gd name="T1" fmla="*/ 403 h 403"/>
                    <a:gd name="T2" fmla="*/ 294 w 306"/>
                    <a:gd name="T3" fmla="*/ 0 h 403"/>
                    <a:gd name="T4" fmla="*/ 78 w 306"/>
                    <a:gd name="T5" fmla="*/ 219 h 403"/>
                    <a:gd name="T6" fmla="*/ 0 w 306"/>
                    <a:gd name="T7" fmla="*/ 403 h 403"/>
                  </a:gdLst>
                  <a:ahLst/>
                  <a:cxnLst>
                    <a:cxn ang="0">
                      <a:pos x="T0" y="T1"/>
                    </a:cxn>
                    <a:cxn ang="0">
                      <a:pos x="T2" y="T3"/>
                    </a:cxn>
                    <a:cxn ang="0">
                      <a:pos x="T4" y="T5"/>
                    </a:cxn>
                    <a:cxn ang="0">
                      <a:pos x="T6" y="T7"/>
                    </a:cxn>
                  </a:cxnLst>
                  <a:rect l="0" t="0" r="r" b="b"/>
                  <a:pathLst>
                    <a:path w="306" h="403">
                      <a:moveTo>
                        <a:pt x="0" y="403"/>
                      </a:moveTo>
                      <a:cubicBezTo>
                        <a:pt x="140" y="398"/>
                        <a:pt x="306" y="350"/>
                        <a:pt x="294" y="0"/>
                      </a:cubicBezTo>
                      <a:cubicBezTo>
                        <a:pt x="228" y="64"/>
                        <a:pt x="78" y="219"/>
                        <a:pt x="78" y="219"/>
                      </a:cubicBezTo>
                      <a:cubicBezTo>
                        <a:pt x="84" y="298"/>
                        <a:pt x="0" y="403"/>
                        <a:pt x="0" y="403"/>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88" name="Freeform 51">
                <a:extLst>
                  <a:ext uri="{FF2B5EF4-FFF2-40B4-BE49-F238E27FC236}">
                    <a16:creationId xmlns:a16="http://schemas.microsoft.com/office/drawing/2014/main" id="{AB86B555-10F9-46E2-81EF-44060E361F0B}"/>
                  </a:ext>
                </a:extLst>
              </p:cNvPr>
              <p:cNvSpPr>
                <a:spLocks/>
              </p:cNvSpPr>
              <p:nvPr/>
            </p:nvSpPr>
            <p:spPr bwMode="auto">
              <a:xfrm>
                <a:off x="2787370" y="2925737"/>
                <a:ext cx="2348863" cy="1576789"/>
              </a:xfrm>
              <a:custGeom>
                <a:avLst/>
                <a:gdLst>
                  <a:gd name="T0" fmla="*/ 341 w 1491"/>
                  <a:gd name="T1" fmla="*/ 1001 h 1001"/>
                  <a:gd name="T2" fmla="*/ 235 w 1491"/>
                  <a:gd name="T3" fmla="*/ 356 h 1001"/>
                  <a:gd name="T4" fmla="*/ 665 w 1491"/>
                  <a:gd name="T5" fmla="*/ 80 h 1001"/>
                  <a:gd name="T6" fmla="*/ 1324 w 1491"/>
                  <a:gd name="T7" fmla="*/ 30 h 1001"/>
                  <a:gd name="T8" fmla="*/ 1491 w 1491"/>
                  <a:gd name="T9" fmla="*/ 412 h 1001"/>
                  <a:gd name="T10" fmla="*/ 473 w 1491"/>
                  <a:gd name="T11" fmla="*/ 360 h 1001"/>
                  <a:gd name="T12" fmla="*/ 347 w 1491"/>
                  <a:gd name="T13" fmla="*/ 966 h 1001"/>
                  <a:gd name="T14" fmla="*/ 341 w 1491"/>
                  <a:gd name="T15" fmla="*/ 1001 h 10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1" h="1001">
                    <a:moveTo>
                      <a:pt x="341" y="1001"/>
                    </a:moveTo>
                    <a:cubicBezTo>
                      <a:pt x="341" y="1001"/>
                      <a:pt x="48" y="651"/>
                      <a:pt x="235" y="356"/>
                    </a:cubicBezTo>
                    <a:cubicBezTo>
                      <a:pt x="319" y="225"/>
                      <a:pt x="482" y="135"/>
                      <a:pt x="665" y="80"/>
                    </a:cubicBezTo>
                    <a:cubicBezTo>
                      <a:pt x="891" y="13"/>
                      <a:pt x="1158" y="0"/>
                      <a:pt x="1324" y="30"/>
                    </a:cubicBezTo>
                    <a:cubicBezTo>
                      <a:pt x="1324" y="30"/>
                      <a:pt x="1462" y="194"/>
                      <a:pt x="1491" y="412"/>
                    </a:cubicBezTo>
                    <a:cubicBezTo>
                      <a:pt x="1491" y="412"/>
                      <a:pt x="847" y="221"/>
                      <a:pt x="473" y="360"/>
                    </a:cubicBezTo>
                    <a:cubicBezTo>
                      <a:pt x="473" y="360"/>
                      <a:pt x="0" y="531"/>
                      <a:pt x="347" y="966"/>
                    </a:cubicBezTo>
                    <a:lnTo>
                      <a:pt x="341" y="1001"/>
                    </a:lnTo>
                    <a:close/>
                  </a:path>
                </a:pathLst>
              </a:custGeom>
              <a:solidFill>
                <a:srgbClr val="E7E6E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89" name="Group 88">
                <a:extLst>
                  <a:ext uri="{FF2B5EF4-FFF2-40B4-BE49-F238E27FC236}">
                    <a16:creationId xmlns:a16="http://schemas.microsoft.com/office/drawing/2014/main" id="{6ED591B5-F226-4F6F-9E12-C1955E832E4E}"/>
                  </a:ext>
                </a:extLst>
              </p:cNvPr>
              <p:cNvGrpSpPr/>
              <p:nvPr/>
            </p:nvGrpSpPr>
            <p:grpSpPr>
              <a:xfrm>
                <a:off x="3636052" y="2311543"/>
                <a:ext cx="2578687" cy="3225522"/>
                <a:chOff x="3636052" y="2311543"/>
                <a:chExt cx="2578687" cy="3225522"/>
              </a:xfrm>
            </p:grpSpPr>
            <p:sp>
              <p:nvSpPr>
                <p:cNvPr id="90" name="Line 50">
                  <a:extLst>
                    <a:ext uri="{FF2B5EF4-FFF2-40B4-BE49-F238E27FC236}">
                      <a16:creationId xmlns:a16="http://schemas.microsoft.com/office/drawing/2014/main" id="{79D0EED1-FB1A-4887-877E-1487F78165FF}"/>
                    </a:ext>
                  </a:extLst>
                </p:cNvPr>
                <p:cNvSpPr>
                  <a:spLocks noChangeShapeType="1"/>
                </p:cNvSpPr>
                <p:nvPr/>
              </p:nvSpPr>
              <p:spPr bwMode="auto">
                <a:xfrm>
                  <a:off x="5033645" y="4497863"/>
                  <a:ext cx="0" cy="0"/>
                </a:xfrm>
                <a:prstGeom prst="line">
                  <a:avLst/>
                </a:prstGeom>
                <a:noFill/>
                <a:ln w="14288" cap="flat">
                  <a:solidFill>
                    <a:srgbClr val="ED1C2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1" name="Line 54">
                  <a:extLst>
                    <a:ext uri="{FF2B5EF4-FFF2-40B4-BE49-F238E27FC236}">
                      <a16:creationId xmlns:a16="http://schemas.microsoft.com/office/drawing/2014/main" id="{8C5FB76B-9BCD-4AB5-8A6B-A8B95DD6E918}"/>
                    </a:ext>
                  </a:extLst>
                </p:cNvPr>
                <p:cNvSpPr>
                  <a:spLocks noChangeShapeType="1"/>
                </p:cNvSpPr>
                <p:nvPr/>
              </p:nvSpPr>
              <p:spPr bwMode="auto">
                <a:xfrm>
                  <a:off x="3953142" y="4113492"/>
                  <a:ext cx="0" cy="0"/>
                </a:xfrm>
                <a:prstGeom prst="line">
                  <a:avLst/>
                </a:prstGeom>
                <a:noFill/>
                <a:ln w="14288" cap="flat">
                  <a:solidFill>
                    <a:srgbClr val="ED1C2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2" name="Freeform 56">
                  <a:extLst>
                    <a:ext uri="{FF2B5EF4-FFF2-40B4-BE49-F238E27FC236}">
                      <a16:creationId xmlns:a16="http://schemas.microsoft.com/office/drawing/2014/main" id="{BAA600C2-BBA9-4072-953F-0C333384C1E1}"/>
                    </a:ext>
                  </a:extLst>
                </p:cNvPr>
                <p:cNvSpPr>
                  <a:spLocks/>
                </p:cNvSpPr>
                <p:nvPr/>
              </p:nvSpPr>
              <p:spPr bwMode="auto">
                <a:xfrm>
                  <a:off x="3636052" y="4208086"/>
                  <a:ext cx="2206972" cy="1328979"/>
                </a:xfrm>
                <a:custGeom>
                  <a:avLst/>
                  <a:gdLst>
                    <a:gd name="T0" fmla="*/ 1353 w 1401"/>
                    <a:gd name="T1" fmla="*/ 229 h 844"/>
                    <a:gd name="T2" fmla="*/ 1075 w 1401"/>
                    <a:gd name="T3" fmla="*/ 789 h 844"/>
                    <a:gd name="T4" fmla="*/ 551 w 1401"/>
                    <a:gd name="T5" fmla="*/ 761 h 844"/>
                    <a:gd name="T6" fmla="*/ 9 w 1401"/>
                    <a:gd name="T7" fmla="*/ 419 h 844"/>
                    <a:gd name="T8" fmla="*/ 88 w 1401"/>
                    <a:gd name="T9" fmla="*/ 0 h 844"/>
                    <a:gd name="T10" fmla="*/ 863 w 1401"/>
                    <a:gd name="T11" fmla="*/ 641 h 844"/>
                    <a:gd name="T12" fmla="*/ 1329 w 1401"/>
                    <a:gd name="T13" fmla="*/ 260 h 844"/>
                    <a:gd name="T14" fmla="*/ 1353 w 1401"/>
                    <a:gd name="T15" fmla="*/ 229 h 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1" h="844">
                      <a:moveTo>
                        <a:pt x="1353" y="229"/>
                      </a:moveTo>
                      <a:cubicBezTo>
                        <a:pt x="1353" y="229"/>
                        <a:pt x="1401" y="664"/>
                        <a:pt x="1075" y="789"/>
                      </a:cubicBezTo>
                      <a:cubicBezTo>
                        <a:pt x="929" y="844"/>
                        <a:pt x="730" y="826"/>
                        <a:pt x="551" y="761"/>
                      </a:cubicBezTo>
                      <a:cubicBezTo>
                        <a:pt x="329" y="680"/>
                        <a:pt x="123" y="543"/>
                        <a:pt x="9" y="419"/>
                      </a:cubicBezTo>
                      <a:cubicBezTo>
                        <a:pt x="9" y="419"/>
                        <a:pt x="0" y="167"/>
                        <a:pt x="88" y="0"/>
                      </a:cubicBezTo>
                      <a:cubicBezTo>
                        <a:pt x="88" y="0"/>
                        <a:pt x="480" y="528"/>
                        <a:pt x="863" y="641"/>
                      </a:cubicBezTo>
                      <a:cubicBezTo>
                        <a:pt x="863" y="641"/>
                        <a:pt x="1347" y="817"/>
                        <a:pt x="1329" y="260"/>
                      </a:cubicBezTo>
                      <a:lnTo>
                        <a:pt x="1353" y="2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3" name="Freeform 55">
                  <a:extLst>
                    <a:ext uri="{FF2B5EF4-FFF2-40B4-BE49-F238E27FC236}">
                      <a16:creationId xmlns:a16="http://schemas.microsoft.com/office/drawing/2014/main" id="{1142094F-ADBF-4BB1-8019-647D125533EB}"/>
                    </a:ext>
                  </a:extLst>
                </p:cNvPr>
                <p:cNvSpPr>
                  <a:spLocks/>
                </p:cNvSpPr>
                <p:nvPr/>
              </p:nvSpPr>
              <p:spPr bwMode="auto">
                <a:xfrm>
                  <a:off x="4425446" y="3078287"/>
                  <a:ext cx="1789293" cy="2142355"/>
                </a:xfrm>
                <a:custGeom>
                  <a:avLst/>
                  <a:gdLst>
                    <a:gd name="T0" fmla="*/ 575 w 1136"/>
                    <a:gd name="T1" fmla="*/ 0 h 1360"/>
                    <a:gd name="T2" fmla="*/ 1047 w 1136"/>
                    <a:gd name="T3" fmla="*/ 496 h 1360"/>
                    <a:gd name="T4" fmla="*/ 847 w 1136"/>
                    <a:gd name="T5" fmla="*/ 962 h 1360"/>
                    <a:gd name="T6" fmla="*/ 368 w 1136"/>
                    <a:gd name="T7" fmla="*/ 1360 h 1360"/>
                    <a:gd name="T8" fmla="*/ 0 w 1136"/>
                    <a:gd name="T9" fmla="*/ 1149 h 1360"/>
                    <a:gd name="T10" fmla="*/ 833 w 1136"/>
                    <a:gd name="T11" fmla="*/ 612 h 1360"/>
                    <a:gd name="T12" fmla="*/ 602 w 1136"/>
                    <a:gd name="T13" fmla="*/ 43 h 1360"/>
                    <a:gd name="T14" fmla="*/ 575 w 1136"/>
                    <a:gd name="T15" fmla="*/ 0 h 13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6" h="1360">
                      <a:moveTo>
                        <a:pt x="575" y="0"/>
                      </a:moveTo>
                      <a:cubicBezTo>
                        <a:pt x="575" y="0"/>
                        <a:pt x="1043" y="109"/>
                        <a:pt x="1047" y="496"/>
                      </a:cubicBezTo>
                      <a:cubicBezTo>
                        <a:pt x="1049" y="651"/>
                        <a:pt x="965" y="812"/>
                        <a:pt x="847" y="962"/>
                      </a:cubicBezTo>
                      <a:cubicBezTo>
                        <a:pt x="702" y="1147"/>
                        <a:pt x="521" y="1290"/>
                        <a:pt x="368" y="1360"/>
                      </a:cubicBezTo>
                      <a:cubicBezTo>
                        <a:pt x="368" y="1360"/>
                        <a:pt x="118" y="1311"/>
                        <a:pt x="0" y="1149"/>
                      </a:cubicBezTo>
                      <a:cubicBezTo>
                        <a:pt x="0" y="1149"/>
                        <a:pt x="614" y="959"/>
                        <a:pt x="833" y="612"/>
                      </a:cubicBezTo>
                      <a:cubicBezTo>
                        <a:pt x="833" y="612"/>
                        <a:pt x="1136" y="198"/>
                        <a:pt x="602" y="43"/>
                      </a:cubicBezTo>
                      <a:lnTo>
                        <a:pt x="575" y="0"/>
                      </a:lnTo>
                      <a:close/>
                    </a:path>
                  </a:pathLst>
                </a:custGeom>
                <a:solidFill>
                  <a:srgbClr val="AFABA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4" name="Freeform 53">
                  <a:extLst>
                    <a:ext uri="{FF2B5EF4-FFF2-40B4-BE49-F238E27FC236}">
                      <a16:creationId xmlns:a16="http://schemas.microsoft.com/office/drawing/2014/main" id="{736A25D8-0EC7-4C7A-A565-B6951AFC3C7D}"/>
                    </a:ext>
                  </a:extLst>
                </p:cNvPr>
                <p:cNvSpPr>
                  <a:spLocks/>
                </p:cNvSpPr>
                <p:nvPr/>
              </p:nvSpPr>
              <p:spPr bwMode="auto">
                <a:xfrm>
                  <a:off x="3815914" y="2311543"/>
                  <a:ext cx="1925188" cy="2190985"/>
                </a:xfrm>
                <a:custGeom>
                  <a:avLst/>
                  <a:gdLst>
                    <a:gd name="T0" fmla="*/ 0 w 1222"/>
                    <a:gd name="T1" fmla="*/ 477 h 1391"/>
                    <a:gd name="T2" fmla="*/ 578 w 1222"/>
                    <a:gd name="T3" fmla="*/ 178 h 1391"/>
                    <a:gd name="T4" fmla="*/ 974 w 1222"/>
                    <a:gd name="T5" fmla="*/ 500 h 1391"/>
                    <a:gd name="T6" fmla="*/ 1222 w 1222"/>
                    <a:gd name="T7" fmla="*/ 1099 h 1391"/>
                    <a:gd name="T8" fmla="*/ 918 w 1222"/>
                    <a:gd name="T9" fmla="*/ 1391 h 1391"/>
                    <a:gd name="T10" fmla="*/ 648 w 1222"/>
                    <a:gd name="T11" fmla="*/ 405 h 1391"/>
                    <a:gd name="T12" fmla="*/ 37 w 1222"/>
                    <a:gd name="T13" fmla="*/ 466 h 1391"/>
                    <a:gd name="T14" fmla="*/ 0 w 1222"/>
                    <a:gd name="T15" fmla="*/ 477 h 13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2" h="1391">
                      <a:moveTo>
                        <a:pt x="0" y="477"/>
                      </a:moveTo>
                      <a:cubicBezTo>
                        <a:pt x="0" y="477"/>
                        <a:pt x="239" y="92"/>
                        <a:pt x="578" y="178"/>
                      </a:cubicBezTo>
                      <a:cubicBezTo>
                        <a:pt x="729" y="216"/>
                        <a:pt x="866" y="344"/>
                        <a:pt x="974" y="500"/>
                      </a:cubicBezTo>
                      <a:cubicBezTo>
                        <a:pt x="1109" y="694"/>
                        <a:pt x="1200" y="932"/>
                        <a:pt x="1222" y="1099"/>
                      </a:cubicBezTo>
                      <a:cubicBezTo>
                        <a:pt x="1222" y="1099"/>
                        <a:pt x="1133" y="1325"/>
                        <a:pt x="918" y="1391"/>
                      </a:cubicBezTo>
                      <a:cubicBezTo>
                        <a:pt x="918" y="1391"/>
                        <a:pt x="896" y="717"/>
                        <a:pt x="648" y="405"/>
                      </a:cubicBezTo>
                      <a:cubicBezTo>
                        <a:pt x="648" y="405"/>
                        <a:pt x="342" y="0"/>
                        <a:pt x="37" y="466"/>
                      </a:cubicBezTo>
                      <a:lnTo>
                        <a:pt x="0" y="477"/>
                      </a:lnTo>
                      <a:close/>
                    </a:path>
                  </a:pathLst>
                </a:custGeom>
                <a:solidFill>
                  <a:srgbClr val="3B3939"/>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95" name="Group 94">
                  <a:extLst>
                    <a:ext uri="{FF2B5EF4-FFF2-40B4-BE49-F238E27FC236}">
                      <a16:creationId xmlns:a16="http://schemas.microsoft.com/office/drawing/2014/main" id="{AAF3B5F6-85D9-4881-BD20-AA90C0D4B8B1}"/>
                    </a:ext>
                  </a:extLst>
                </p:cNvPr>
                <p:cNvGrpSpPr/>
                <p:nvPr/>
              </p:nvGrpSpPr>
              <p:grpSpPr>
                <a:xfrm>
                  <a:off x="4025025" y="3788303"/>
                  <a:ext cx="1038598" cy="492386"/>
                  <a:chOff x="3984374" y="3463997"/>
                  <a:chExt cx="1038598" cy="492386"/>
                </a:xfrm>
              </p:grpSpPr>
              <p:sp>
                <p:nvSpPr>
                  <p:cNvPr id="96" name="TextBox 95">
                    <a:extLst>
                      <a:ext uri="{FF2B5EF4-FFF2-40B4-BE49-F238E27FC236}">
                        <a16:creationId xmlns:a16="http://schemas.microsoft.com/office/drawing/2014/main" id="{9542BD1F-2A87-40E0-9399-15CC86D4ABBC}"/>
                      </a:ext>
                    </a:extLst>
                  </p:cNvPr>
                  <p:cNvSpPr txBox="1"/>
                  <p:nvPr/>
                </p:nvSpPr>
                <p:spPr>
                  <a:xfrm>
                    <a:off x="3984374" y="3778117"/>
                    <a:ext cx="1038598" cy="178266"/>
                  </a:xfrm>
                  <a:prstGeom prst="rect">
                    <a:avLst/>
                  </a:prstGeom>
                  <a:noFill/>
                  <a:ln w="6350">
                    <a:noFill/>
                    <a:prstDash val="dash"/>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t>Sales KPIs</a:t>
                    </a:r>
                    <a:endParaRPr kumimoji="0" lang="en-US" sz="1000" b="1" i="0" u="none" strike="noStrike" kern="1200" cap="none" spc="0" normalizeH="0" baseline="0" noProof="0" dirty="0">
                      <a:ln>
                        <a:noFill/>
                      </a:ln>
                      <a:effectLst/>
                      <a:uLnTx/>
                      <a:uFillTx/>
                      <a:ea typeface="+mn-ea"/>
                      <a:cs typeface="+mn-cs"/>
                    </a:endParaRPr>
                  </a:p>
                </p:txBody>
              </p:sp>
              <p:grpSp>
                <p:nvGrpSpPr>
                  <p:cNvPr id="97" name="Group 96">
                    <a:extLst>
                      <a:ext uri="{FF2B5EF4-FFF2-40B4-BE49-F238E27FC236}">
                        <a16:creationId xmlns:a16="http://schemas.microsoft.com/office/drawing/2014/main" id="{C20C86CF-2D46-4F76-9773-AEE1475DD976}"/>
                      </a:ext>
                    </a:extLst>
                  </p:cNvPr>
                  <p:cNvGrpSpPr>
                    <a:grpSpLocks noChangeAspect="1"/>
                  </p:cNvGrpSpPr>
                  <p:nvPr/>
                </p:nvGrpSpPr>
                <p:grpSpPr>
                  <a:xfrm>
                    <a:off x="4360903" y="3463997"/>
                    <a:ext cx="285538" cy="288000"/>
                    <a:chOff x="4386263" y="3243263"/>
                    <a:chExt cx="368301" cy="371476"/>
                  </a:xfrm>
                  <a:solidFill>
                    <a:schemeClr val="tx1">
                      <a:lumMod val="65000"/>
                      <a:lumOff val="35000"/>
                    </a:schemeClr>
                  </a:solidFill>
                </p:grpSpPr>
                <p:sp>
                  <p:nvSpPr>
                    <p:cNvPr id="98" name="Freeform 67">
                      <a:extLst>
                        <a:ext uri="{FF2B5EF4-FFF2-40B4-BE49-F238E27FC236}">
                          <a16:creationId xmlns:a16="http://schemas.microsoft.com/office/drawing/2014/main" id="{D0776E90-D0B1-4F7E-B82D-AB6D320C35EF}"/>
                        </a:ext>
                      </a:extLst>
                    </p:cNvPr>
                    <p:cNvSpPr>
                      <a:spLocks/>
                    </p:cNvSpPr>
                    <p:nvPr/>
                  </p:nvSpPr>
                  <p:spPr bwMode="auto">
                    <a:xfrm>
                      <a:off x="4386263" y="3455988"/>
                      <a:ext cx="147638" cy="158750"/>
                    </a:xfrm>
                    <a:custGeom>
                      <a:avLst/>
                      <a:gdLst>
                        <a:gd name="T0" fmla="*/ 23 w 38"/>
                        <a:gd name="T1" fmla="*/ 41 h 41"/>
                        <a:gd name="T2" fmla="*/ 23 w 38"/>
                        <a:gd name="T3" fmla="*/ 41 h 41"/>
                        <a:gd name="T4" fmla="*/ 21 w 38"/>
                        <a:gd name="T5" fmla="*/ 40 h 41"/>
                        <a:gd name="T6" fmla="*/ 16 w 38"/>
                        <a:gd name="T7" fmla="*/ 27 h 41"/>
                        <a:gd name="T8" fmla="*/ 2 w 38"/>
                        <a:gd name="T9" fmla="*/ 29 h 41"/>
                        <a:gd name="T10" fmla="*/ 0 w 38"/>
                        <a:gd name="T11" fmla="*/ 28 h 41"/>
                        <a:gd name="T12" fmla="*/ 0 w 38"/>
                        <a:gd name="T13" fmla="*/ 26 h 41"/>
                        <a:gd name="T14" fmla="*/ 15 w 38"/>
                        <a:gd name="T15" fmla="*/ 0 h 41"/>
                        <a:gd name="T16" fmla="*/ 19 w 38"/>
                        <a:gd name="T17" fmla="*/ 2 h 41"/>
                        <a:gd name="T18" fmla="*/ 6 w 38"/>
                        <a:gd name="T19" fmla="*/ 24 h 41"/>
                        <a:gd name="T20" fmla="*/ 17 w 38"/>
                        <a:gd name="T21" fmla="*/ 22 h 41"/>
                        <a:gd name="T22" fmla="*/ 19 w 38"/>
                        <a:gd name="T23" fmla="*/ 24 h 41"/>
                        <a:gd name="T24" fmla="*/ 23 w 38"/>
                        <a:gd name="T25" fmla="*/ 34 h 41"/>
                        <a:gd name="T26" fmla="*/ 34 w 38"/>
                        <a:gd name="T27" fmla="*/ 16 h 41"/>
                        <a:gd name="T28" fmla="*/ 38 w 38"/>
                        <a:gd name="T29" fmla="*/ 18 h 41"/>
                        <a:gd name="T30" fmla="*/ 24 w 38"/>
                        <a:gd name="T31" fmla="*/ 40 h 41"/>
                        <a:gd name="T32" fmla="*/ 23 w 38"/>
                        <a:gd name="T3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1">
                          <a:moveTo>
                            <a:pt x="23" y="41"/>
                          </a:moveTo>
                          <a:cubicBezTo>
                            <a:pt x="23" y="41"/>
                            <a:pt x="23" y="41"/>
                            <a:pt x="23" y="41"/>
                          </a:cubicBezTo>
                          <a:cubicBezTo>
                            <a:pt x="22" y="41"/>
                            <a:pt x="21" y="40"/>
                            <a:pt x="21" y="40"/>
                          </a:cubicBezTo>
                          <a:cubicBezTo>
                            <a:pt x="16" y="27"/>
                            <a:pt x="16" y="27"/>
                            <a:pt x="16" y="27"/>
                          </a:cubicBezTo>
                          <a:cubicBezTo>
                            <a:pt x="2" y="29"/>
                            <a:pt x="2" y="29"/>
                            <a:pt x="2" y="29"/>
                          </a:cubicBezTo>
                          <a:cubicBezTo>
                            <a:pt x="2" y="29"/>
                            <a:pt x="1" y="29"/>
                            <a:pt x="0" y="28"/>
                          </a:cubicBezTo>
                          <a:cubicBezTo>
                            <a:pt x="0" y="27"/>
                            <a:pt x="0" y="27"/>
                            <a:pt x="0" y="26"/>
                          </a:cubicBezTo>
                          <a:cubicBezTo>
                            <a:pt x="15" y="0"/>
                            <a:pt x="15" y="0"/>
                            <a:pt x="15" y="0"/>
                          </a:cubicBezTo>
                          <a:cubicBezTo>
                            <a:pt x="19" y="2"/>
                            <a:pt x="19" y="2"/>
                            <a:pt x="19" y="2"/>
                          </a:cubicBezTo>
                          <a:cubicBezTo>
                            <a:pt x="6" y="24"/>
                            <a:pt x="6" y="24"/>
                            <a:pt x="6" y="24"/>
                          </a:cubicBezTo>
                          <a:cubicBezTo>
                            <a:pt x="17" y="22"/>
                            <a:pt x="17" y="22"/>
                            <a:pt x="17" y="22"/>
                          </a:cubicBezTo>
                          <a:cubicBezTo>
                            <a:pt x="18" y="22"/>
                            <a:pt x="19" y="23"/>
                            <a:pt x="19" y="24"/>
                          </a:cubicBezTo>
                          <a:cubicBezTo>
                            <a:pt x="23" y="34"/>
                            <a:pt x="23" y="34"/>
                            <a:pt x="23" y="34"/>
                          </a:cubicBezTo>
                          <a:cubicBezTo>
                            <a:pt x="34" y="16"/>
                            <a:pt x="34" y="16"/>
                            <a:pt x="34" y="16"/>
                          </a:cubicBezTo>
                          <a:cubicBezTo>
                            <a:pt x="38" y="18"/>
                            <a:pt x="38" y="18"/>
                            <a:pt x="38" y="18"/>
                          </a:cubicBezTo>
                          <a:cubicBezTo>
                            <a:pt x="24" y="40"/>
                            <a:pt x="24" y="40"/>
                            <a:pt x="24" y="40"/>
                          </a:cubicBezTo>
                          <a:cubicBezTo>
                            <a:pt x="24" y="41"/>
                            <a:pt x="23" y="41"/>
                            <a:pt x="2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9" name="Freeform 68">
                      <a:extLst>
                        <a:ext uri="{FF2B5EF4-FFF2-40B4-BE49-F238E27FC236}">
                          <a16:creationId xmlns:a16="http://schemas.microsoft.com/office/drawing/2014/main" id="{60D722B7-80DA-4CCE-9612-02E21C405D0D}"/>
                        </a:ext>
                      </a:extLst>
                    </p:cNvPr>
                    <p:cNvSpPr>
                      <a:spLocks/>
                    </p:cNvSpPr>
                    <p:nvPr/>
                  </p:nvSpPr>
                  <p:spPr bwMode="auto">
                    <a:xfrm>
                      <a:off x="4610101" y="3460751"/>
                      <a:ext cx="144463" cy="153988"/>
                    </a:xfrm>
                    <a:custGeom>
                      <a:avLst/>
                      <a:gdLst>
                        <a:gd name="T0" fmla="*/ 15 w 37"/>
                        <a:gd name="T1" fmla="*/ 40 h 40"/>
                        <a:gd name="T2" fmla="*/ 13 w 37"/>
                        <a:gd name="T3" fmla="*/ 39 h 40"/>
                        <a:gd name="T4" fmla="*/ 0 w 37"/>
                        <a:gd name="T5" fmla="*/ 17 h 40"/>
                        <a:gd name="T6" fmla="*/ 3 w 37"/>
                        <a:gd name="T7" fmla="*/ 15 h 40"/>
                        <a:gd name="T8" fmla="*/ 14 w 37"/>
                        <a:gd name="T9" fmla="*/ 33 h 40"/>
                        <a:gd name="T10" fmla="*/ 18 w 37"/>
                        <a:gd name="T11" fmla="*/ 23 h 40"/>
                        <a:gd name="T12" fmla="*/ 20 w 37"/>
                        <a:gd name="T13" fmla="*/ 21 h 40"/>
                        <a:gd name="T14" fmla="*/ 31 w 37"/>
                        <a:gd name="T15" fmla="*/ 23 h 40"/>
                        <a:gd name="T16" fmla="*/ 19 w 37"/>
                        <a:gd name="T17" fmla="*/ 2 h 40"/>
                        <a:gd name="T18" fmla="*/ 22 w 37"/>
                        <a:gd name="T19" fmla="*/ 0 h 40"/>
                        <a:gd name="T20" fmla="*/ 37 w 37"/>
                        <a:gd name="T21" fmla="*/ 25 h 40"/>
                        <a:gd name="T22" fmla="*/ 37 w 37"/>
                        <a:gd name="T23" fmla="*/ 27 h 40"/>
                        <a:gd name="T24" fmla="*/ 35 w 37"/>
                        <a:gd name="T25" fmla="*/ 28 h 40"/>
                        <a:gd name="T26" fmla="*/ 21 w 37"/>
                        <a:gd name="T27" fmla="*/ 26 h 40"/>
                        <a:gd name="T28" fmla="*/ 16 w 37"/>
                        <a:gd name="T29" fmla="*/ 39 h 40"/>
                        <a:gd name="T30" fmla="*/ 15 w 37"/>
                        <a:gd name="T31" fmla="*/ 40 h 40"/>
                        <a:gd name="T32" fmla="*/ 15 w 37"/>
                        <a:gd name="T3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40">
                          <a:moveTo>
                            <a:pt x="15" y="40"/>
                          </a:moveTo>
                          <a:cubicBezTo>
                            <a:pt x="14" y="40"/>
                            <a:pt x="13" y="40"/>
                            <a:pt x="13" y="39"/>
                          </a:cubicBezTo>
                          <a:cubicBezTo>
                            <a:pt x="0" y="17"/>
                            <a:pt x="0" y="17"/>
                            <a:pt x="0" y="17"/>
                          </a:cubicBezTo>
                          <a:cubicBezTo>
                            <a:pt x="3" y="15"/>
                            <a:pt x="3" y="15"/>
                            <a:pt x="3" y="15"/>
                          </a:cubicBezTo>
                          <a:cubicBezTo>
                            <a:pt x="14" y="33"/>
                            <a:pt x="14" y="33"/>
                            <a:pt x="14" y="33"/>
                          </a:cubicBezTo>
                          <a:cubicBezTo>
                            <a:pt x="18" y="23"/>
                            <a:pt x="18" y="23"/>
                            <a:pt x="18" y="23"/>
                          </a:cubicBezTo>
                          <a:cubicBezTo>
                            <a:pt x="18" y="22"/>
                            <a:pt x="19" y="21"/>
                            <a:pt x="20" y="21"/>
                          </a:cubicBezTo>
                          <a:cubicBezTo>
                            <a:pt x="31" y="23"/>
                            <a:pt x="31" y="23"/>
                            <a:pt x="31" y="23"/>
                          </a:cubicBezTo>
                          <a:cubicBezTo>
                            <a:pt x="19" y="2"/>
                            <a:pt x="19" y="2"/>
                            <a:pt x="19" y="2"/>
                          </a:cubicBezTo>
                          <a:cubicBezTo>
                            <a:pt x="22" y="0"/>
                            <a:pt x="22" y="0"/>
                            <a:pt x="22" y="0"/>
                          </a:cubicBezTo>
                          <a:cubicBezTo>
                            <a:pt x="37" y="25"/>
                            <a:pt x="37" y="25"/>
                            <a:pt x="37" y="25"/>
                          </a:cubicBezTo>
                          <a:cubicBezTo>
                            <a:pt x="37" y="26"/>
                            <a:pt x="37" y="26"/>
                            <a:pt x="37" y="27"/>
                          </a:cubicBezTo>
                          <a:cubicBezTo>
                            <a:pt x="37" y="28"/>
                            <a:pt x="36" y="28"/>
                            <a:pt x="35" y="28"/>
                          </a:cubicBezTo>
                          <a:cubicBezTo>
                            <a:pt x="21" y="26"/>
                            <a:pt x="21" y="26"/>
                            <a:pt x="21" y="26"/>
                          </a:cubicBezTo>
                          <a:cubicBezTo>
                            <a:pt x="16" y="39"/>
                            <a:pt x="16" y="39"/>
                            <a:pt x="16" y="39"/>
                          </a:cubicBezTo>
                          <a:cubicBezTo>
                            <a:pt x="16" y="39"/>
                            <a:pt x="16" y="40"/>
                            <a:pt x="15" y="40"/>
                          </a:cubicBezTo>
                          <a:cubicBezTo>
                            <a:pt x="15" y="40"/>
                            <a:pt x="15" y="40"/>
                            <a:pt x="1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0" name="Freeform 69">
                      <a:extLst>
                        <a:ext uri="{FF2B5EF4-FFF2-40B4-BE49-F238E27FC236}">
                          <a16:creationId xmlns:a16="http://schemas.microsoft.com/office/drawing/2014/main" id="{CA8866B4-BCFD-4603-B563-145988DBAA03}"/>
                        </a:ext>
                      </a:extLst>
                    </p:cNvPr>
                    <p:cNvSpPr>
                      <a:spLocks noEditPoints="1"/>
                    </p:cNvSpPr>
                    <p:nvPr/>
                  </p:nvSpPr>
                  <p:spPr bwMode="auto">
                    <a:xfrm>
                      <a:off x="4424363" y="3243263"/>
                      <a:ext cx="295275" cy="293688"/>
                    </a:xfrm>
                    <a:custGeom>
                      <a:avLst/>
                      <a:gdLst>
                        <a:gd name="T0" fmla="*/ 38 w 76"/>
                        <a:gd name="T1" fmla="*/ 76 h 76"/>
                        <a:gd name="T2" fmla="*/ 0 w 76"/>
                        <a:gd name="T3" fmla="*/ 38 h 76"/>
                        <a:gd name="T4" fmla="*/ 38 w 76"/>
                        <a:gd name="T5" fmla="*/ 0 h 76"/>
                        <a:gd name="T6" fmla="*/ 76 w 76"/>
                        <a:gd name="T7" fmla="*/ 38 h 76"/>
                        <a:gd name="T8" fmla="*/ 38 w 76"/>
                        <a:gd name="T9" fmla="*/ 76 h 76"/>
                        <a:gd name="T10" fmla="*/ 38 w 76"/>
                        <a:gd name="T11" fmla="*/ 4 h 76"/>
                        <a:gd name="T12" fmla="*/ 4 w 76"/>
                        <a:gd name="T13" fmla="*/ 38 h 76"/>
                        <a:gd name="T14" fmla="*/ 38 w 76"/>
                        <a:gd name="T15" fmla="*/ 72 h 76"/>
                        <a:gd name="T16" fmla="*/ 72 w 76"/>
                        <a:gd name="T17" fmla="*/ 38 h 76"/>
                        <a:gd name="T18" fmla="*/ 38 w 76"/>
                        <a:gd name="T19" fmla="*/ 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6">
                          <a:moveTo>
                            <a:pt x="38" y="76"/>
                          </a:moveTo>
                          <a:cubicBezTo>
                            <a:pt x="17" y="76"/>
                            <a:pt x="0" y="59"/>
                            <a:pt x="0" y="38"/>
                          </a:cubicBezTo>
                          <a:cubicBezTo>
                            <a:pt x="0" y="17"/>
                            <a:pt x="17" y="0"/>
                            <a:pt x="38" y="0"/>
                          </a:cubicBezTo>
                          <a:cubicBezTo>
                            <a:pt x="59" y="0"/>
                            <a:pt x="76" y="17"/>
                            <a:pt x="76" y="38"/>
                          </a:cubicBezTo>
                          <a:cubicBezTo>
                            <a:pt x="76" y="59"/>
                            <a:pt x="59" y="76"/>
                            <a:pt x="38" y="76"/>
                          </a:cubicBezTo>
                          <a:close/>
                          <a:moveTo>
                            <a:pt x="38" y="4"/>
                          </a:moveTo>
                          <a:cubicBezTo>
                            <a:pt x="19" y="4"/>
                            <a:pt x="4" y="19"/>
                            <a:pt x="4" y="38"/>
                          </a:cubicBezTo>
                          <a:cubicBezTo>
                            <a:pt x="4" y="57"/>
                            <a:pt x="19" y="72"/>
                            <a:pt x="38" y="72"/>
                          </a:cubicBezTo>
                          <a:cubicBezTo>
                            <a:pt x="57" y="72"/>
                            <a:pt x="72" y="57"/>
                            <a:pt x="72" y="38"/>
                          </a:cubicBezTo>
                          <a:cubicBezTo>
                            <a:pt x="72" y="19"/>
                            <a:pt x="57" y="4"/>
                            <a:pt x="3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1" name="Freeform 70">
                      <a:extLst>
                        <a:ext uri="{FF2B5EF4-FFF2-40B4-BE49-F238E27FC236}">
                          <a16:creationId xmlns:a16="http://schemas.microsoft.com/office/drawing/2014/main" id="{963955AB-2387-4491-B765-48CF69CD3908}"/>
                        </a:ext>
                      </a:extLst>
                    </p:cNvPr>
                    <p:cNvSpPr>
                      <a:spLocks noEditPoints="1"/>
                    </p:cNvSpPr>
                    <p:nvPr/>
                  </p:nvSpPr>
                  <p:spPr bwMode="auto">
                    <a:xfrm>
                      <a:off x="4494213" y="3305176"/>
                      <a:ext cx="155575" cy="155575"/>
                    </a:xfrm>
                    <a:custGeom>
                      <a:avLst/>
                      <a:gdLst>
                        <a:gd name="T0" fmla="*/ 32 w 40"/>
                        <a:gd name="T1" fmla="*/ 40 h 40"/>
                        <a:gd name="T2" fmla="*/ 31 w 40"/>
                        <a:gd name="T3" fmla="*/ 40 h 40"/>
                        <a:gd name="T4" fmla="*/ 20 w 40"/>
                        <a:gd name="T5" fmla="*/ 33 h 40"/>
                        <a:gd name="T6" fmla="*/ 9 w 40"/>
                        <a:gd name="T7" fmla="*/ 40 h 40"/>
                        <a:gd name="T8" fmla="*/ 7 w 40"/>
                        <a:gd name="T9" fmla="*/ 40 h 40"/>
                        <a:gd name="T10" fmla="*/ 6 w 40"/>
                        <a:gd name="T11" fmla="*/ 37 h 40"/>
                        <a:gd name="T12" fmla="*/ 10 w 40"/>
                        <a:gd name="T13" fmla="*/ 25 h 40"/>
                        <a:gd name="T14" fmla="*/ 1 w 40"/>
                        <a:gd name="T15" fmla="*/ 15 h 40"/>
                        <a:gd name="T16" fmla="*/ 0 w 40"/>
                        <a:gd name="T17" fmla="*/ 13 h 40"/>
                        <a:gd name="T18" fmla="*/ 2 w 40"/>
                        <a:gd name="T19" fmla="*/ 12 h 40"/>
                        <a:gd name="T20" fmla="*/ 13 w 40"/>
                        <a:gd name="T21" fmla="*/ 12 h 40"/>
                        <a:gd name="T22" fmla="*/ 18 w 40"/>
                        <a:gd name="T23" fmla="*/ 1 h 40"/>
                        <a:gd name="T24" fmla="*/ 22 w 40"/>
                        <a:gd name="T25" fmla="*/ 1 h 40"/>
                        <a:gd name="T26" fmla="*/ 27 w 40"/>
                        <a:gd name="T27" fmla="*/ 12 h 40"/>
                        <a:gd name="T28" fmla="*/ 38 w 40"/>
                        <a:gd name="T29" fmla="*/ 12 h 40"/>
                        <a:gd name="T30" fmla="*/ 40 w 40"/>
                        <a:gd name="T31" fmla="*/ 13 h 40"/>
                        <a:gd name="T32" fmla="*/ 39 w 40"/>
                        <a:gd name="T33" fmla="*/ 15 h 40"/>
                        <a:gd name="T34" fmla="*/ 30 w 40"/>
                        <a:gd name="T35" fmla="*/ 25 h 40"/>
                        <a:gd name="T36" fmla="*/ 34 w 40"/>
                        <a:gd name="T37" fmla="*/ 37 h 40"/>
                        <a:gd name="T38" fmla="*/ 33 w 40"/>
                        <a:gd name="T39" fmla="*/ 40 h 40"/>
                        <a:gd name="T40" fmla="*/ 32 w 40"/>
                        <a:gd name="T41" fmla="*/ 40 h 40"/>
                        <a:gd name="T42" fmla="*/ 20 w 40"/>
                        <a:gd name="T43" fmla="*/ 28 h 40"/>
                        <a:gd name="T44" fmla="*/ 21 w 40"/>
                        <a:gd name="T45" fmla="*/ 29 h 40"/>
                        <a:gd name="T46" fmla="*/ 29 w 40"/>
                        <a:gd name="T47" fmla="*/ 34 h 40"/>
                        <a:gd name="T48" fmla="*/ 26 w 40"/>
                        <a:gd name="T49" fmla="*/ 25 h 40"/>
                        <a:gd name="T50" fmla="*/ 27 w 40"/>
                        <a:gd name="T51" fmla="*/ 23 h 40"/>
                        <a:gd name="T52" fmla="*/ 33 w 40"/>
                        <a:gd name="T53" fmla="*/ 16 h 40"/>
                        <a:gd name="T54" fmla="*/ 26 w 40"/>
                        <a:gd name="T55" fmla="*/ 16 h 40"/>
                        <a:gd name="T56" fmla="*/ 24 w 40"/>
                        <a:gd name="T57" fmla="*/ 15 h 40"/>
                        <a:gd name="T58" fmla="*/ 20 w 40"/>
                        <a:gd name="T59" fmla="*/ 6 h 40"/>
                        <a:gd name="T60" fmla="*/ 16 w 40"/>
                        <a:gd name="T61" fmla="*/ 15 h 40"/>
                        <a:gd name="T62" fmla="*/ 14 w 40"/>
                        <a:gd name="T63" fmla="*/ 16 h 40"/>
                        <a:gd name="T64" fmla="*/ 7 w 40"/>
                        <a:gd name="T65" fmla="*/ 16 h 40"/>
                        <a:gd name="T66" fmla="*/ 13 w 40"/>
                        <a:gd name="T67" fmla="*/ 23 h 40"/>
                        <a:gd name="T68" fmla="*/ 14 w 40"/>
                        <a:gd name="T69" fmla="*/ 25 h 40"/>
                        <a:gd name="T70" fmla="*/ 11 w 40"/>
                        <a:gd name="T71" fmla="*/ 34 h 40"/>
                        <a:gd name="T72" fmla="*/ 19 w 40"/>
                        <a:gd name="T73" fmla="*/ 29 h 40"/>
                        <a:gd name="T74" fmla="*/ 20 w 40"/>
                        <a:gd name="T75"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40">
                          <a:moveTo>
                            <a:pt x="32" y="40"/>
                          </a:moveTo>
                          <a:cubicBezTo>
                            <a:pt x="32" y="40"/>
                            <a:pt x="31" y="40"/>
                            <a:pt x="31" y="40"/>
                          </a:cubicBezTo>
                          <a:cubicBezTo>
                            <a:pt x="20" y="33"/>
                            <a:pt x="20" y="33"/>
                            <a:pt x="20" y="33"/>
                          </a:cubicBezTo>
                          <a:cubicBezTo>
                            <a:pt x="9" y="40"/>
                            <a:pt x="9" y="40"/>
                            <a:pt x="9" y="40"/>
                          </a:cubicBezTo>
                          <a:cubicBezTo>
                            <a:pt x="8" y="40"/>
                            <a:pt x="7" y="40"/>
                            <a:pt x="7" y="40"/>
                          </a:cubicBezTo>
                          <a:cubicBezTo>
                            <a:pt x="6" y="39"/>
                            <a:pt x="6" y="38"/>
                            <a:pt x="6" y="37"/>
                          </a:cubicBezTo>
                          <a:cubicBezTo>
                            <a:pt x="10" y="25"/>
                            <a:pt x="10" y="25"/>
                            <a:pt x="10" y="25"/>
                          </a:cubicBezTo>
                          <a:cubicBezTo>
                            <a:pt x="1" y="15"/>
                            <a:pt x="1" y="15"/>
                            <a:pt x="1" y="15"/>
                          </a:cubicBezTo>
                          <a:cubicBezTo>
                            <a:pt x="0" y="15"/>
                            <a:pt x="0" y="14"/>
                            <a:pt x="0" y="13"/>
                          </a:cubicBezTo>
                          <a:cubicBezTo>
                            <a:pt x="0" y="12"/>
                            <a:pt x="1" y="12"/>
                            <a:pt x="2" y="12"/>
                          </a:cubicBezTo>
                          <a:cubicBezTo>
                            <a:pt x="13" y="12"/>
                            <a:pt x="13" y="12"/>
                            <a:pt x="13" y="12"/>
                          </a:cubicBezTo>
                          <a:cubicBezTo>
                            <a:pt x="18" y="1"/>
                            <a:pt x="18" y="1"/>
                            <a:pt x="18" y="1"/>
                          </a:cubicBezTo>
                          <a:cubicBezTo>
                            <a:pt x="19" y="0"/>
                            <a:pt x="21" y="0"/>
                            <a:pt x="22" y="1"/>
                          </a:cubicBezTo>
                          <a:cubicBezTo>
                            <a:pt x="27" y="12"/>
                            <a:pt x="27" y="12"/>
                            <a:pt x="27" y="12"/>
                          </a:cubicBezTo>
                          <a:cubicBezTo>
                            <a:pt x="38" y="12"/>
                            <a:pt x="38" y="12"/>
                            <a:pt x="38" y="12"/>
                          </a:cubicBezTo>
                          <a:cubicBezTo>
                            <a:pt x="39" y="12"/>
                            <a:pt x="40" y="12"/>
                            <a:pt x="40" y="13"/>
                          </a:cubicBezTo>
                          <a:cubicBezTo>
                            <a:pt x="40" y="14"/>
                            <a:pt x="40" y="15"/>
                            <a:pt x="39" y="15"/>
                          </a:cubicBezTo>
                          <a:cubicBezTo>
                            <a:pt x="30" y="25"/>
                            <a:pt x="30" y="25"/>
                            <a:pt x="30" y="25"/>
                          </a:cubicBezTo>
                          <a:cubicBezTo>
                            <a:pt x="34" y="37"/>
                            <a:pt x="34" y="37"/>
                            <a:pt x="34" y="37"/>
                          </a:cubicBezTo>
                          <a:cubicBezTo>
                            <a:pt x="34" y="38"/>
                            <a:pt x="34" y="39"/>
                            <a:pt x="33" y="40"/>
                          </a:cubicBezTo>
                          <a:cubicBezTo>
                            <a:pt x="33" y="40"/>
                            <a:pt x="32" y="40"/>
                            <a:pt x="32" y="40"/>
                          </a:cubicBezTo>
                          <a:close/>
                          <a:moveTo>
                            <a:pt x="20" y="28"/>
                          </a:moveTo>
                          <a:cubicBezTo>
                            <a:pt x="20" y="28"/>
                            <a:pt x="21" y="29"/>
                            <a:pt x="21" y="29"/>
                          </a:cubicBezTo>
                          <a:cubicBezTo>
                            <a:pt x="29" y="34"/>
                            <a:pt x="29" y="34"/>
                            <a:pt x="29" y="34"/>
                          </a:cubicBezTo>
                          <a:cubicBezTo>
                            <a:pt x="26" y="25"/>
                            <a:pt x="26" y="25"/>
                            <a:pt x="26" y="25"/>
                          </a:cubicBezTo>
                          <a:cubicBezTo>
                            <a:pt x="26" y="24"/>
                            <a:pt x="26" y="23"/>
                            <a:pt x="27" y="23"/>
                          </a:cubicBezTo>
                          <a:cubicBezTo>
                            <a:pt x="33" y="16"/>
                            <a:pt x="33" y="16"/>
                            <a:pt x="33" y="16"/>
                          </a:cubicBezTo>
                          <a:cubicBezTo>
                            <a:pt x="26" y="16"/>
                            <a:pt x="26" y="16"/>
                            <a:pt x="26" y="16"/>
                          </a:cubicBezTo>
                          <a:cubicBezTo>
                            <a:pt x="25" y="16"/>
                            <a:pt x="25" y="16"/>
                            <a:pt x="24" y="15"/>
                          </a:cubicBezTo>
                          <a:cubicBezTo>
                            <a:pt x="20" y="6"/>
                            <a:pt x="20" y="6"/>
                            <a:pt x="20" y="6"/>
                          </a:cubicBezTo>
                          <a:cubicBezTo>
                            <a:pt x="16" y="15"/>
                            <a:pt x="16" y="15"/>
                            <a:pt x="16" y="15"/>
                          </a:cubicBezTo>
                          <a:cubicBezTo>
                            <a:pt x="15" y="16"/>
                            <a:pt x="15" y="16"/>
                            <a:pt x="14" y="16"/>
                          </a:cubicBezTo>
                          <a:cubicBezTo>
                            <a:pt x="7" y="16"/>
                            <a:pt x="7" y="16"/>
                            <a:pt x="7" y="16"/>
                          </a:cubicBezTo>
                          <a:cubicBezTo>
                            <a:pt x="13" y="23"/>
                            <a:pt x="13" y="23"/>
                            <a:pt x="13" y="23"/>
                          </a:cubicBezTo>
                          <a:cubicBezTo>
                            <a:pt x="14" y="23"/>
                            <a:pt x="14" y="24"/>
                            <a:pt x="14" y="25"/>
                          </a:cubicBezTo>
                          <a:cubicBezTo>
                            <a:pt x="11" y="34"/>
                            <a:pt x="11" y="34"/>
                            <a:pt x="11" y="34"/>
                          </a:cubicBezTo>
                          <a:cubicBezTo>
                            <a:pt x="19" y="29"/>
                            <a:pt x="19" y="29"/>
                            <a:pt x="19" y="29"/>
                          </a:cubicBezTo>
                          <a:cubicBezTo>
                            <a:pt x="19" y="29"/>
                            <a:pt x="20" y="28"/>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grpSp>
        </p:grpSp>
        <p:grpSp>
          <p:nvGrpSpPr>
            <p:cNvPr id="16" name="Group 15">
              <a:extLst>
                <a:ext uri="{FF2B5EF4-FFF2-40B4-BE49-F238E27FC236}">
                  <a16:creationId xmlns:a16="http://schemas.microsoft.com/office/drawing/2014/main" id="{CDCE676A-BBF9-40B0-B030-29A57230C746}"/>
                </a:ext>
              </a:extLst>
            </p:cNvPr>
            <p:cNvGrpSpPr/>
            <p:nvPr/>
          </p:nvGrpSpPr>
          <p:grpSpPr>
            <a:xfrm>
              <a:off x="2505488" y="3490913"/>
              <a:ext cx="539768" cy="539768"/>
              <a:chOff x="2456649" y="2890030"/>
              <a:chExt cx="593745" cy="593745"/>
            </a:xfrm>
          </p:grpSpPr>
          <p:grpSp>
            <p:nvGrpSpPr>
              <p:cNvPr id="73" name="Group 72">
                <a:extLst>
                  <a:ext uri="{FF2B5EF4-FFF2-40B4-BE49-F238E27FC236}">
                    <a16:creationId xmlns:a16="http://schemas.microsoft.com/office/drawing/2014/main" id="{837C5853-71B3-4527-8938-F2DAA58EB890}"/>
                  </a:ext>
                </a:extLst>
              </p:cNvPr>
              <p:cNvGrpSpPr/>
              <p:nvPr/>
            </p:nvGrpSpPr>
            <p:grpSpPr>
              <a:xfrm>
                <a:off x="2456649" y="2890030"/>
                <a:ext cx="593745" cy="593745"/>
                <a:chOff x="2439588" y="2833628"/>
                <a:chExt cx="405535" cy="405535"/>
              </a:xfrm>
            </p:grpSpPr>
            <p:sp>
              <p:nvSpPr>
                <p:cNvPr id="84" name="Oval 83">
                  <a:extLst>
                    <a:ext uri="{FF2B5EF4-FFF2-40B4-BE49-F238E27FC236}">
                      <a16:creationId xmlns:a16="http://schemas.microsoft.com/office/drawing/2014/main" id="{21007CC4-9A2B-4AAE-BA6C-DD8D70F1611B}"/>
                    </a:ext>
                  </a:extLst>
                </p:cNvPr>
                <p:cNvSpPr/>
                <p:nvPr/>
              </p:nvSpPr>
              <p:spPr>
                <a:xfrm>
                  <a:off x="2439588" y="2833628"/>
                  <a:ext cx="405535" cy="405535"/>
                </a:xfrm>
                <a:prstGeom prst="ellipse">
                  <a:avLst/>
                </a:prstGeom>
                <a:solidFill>
                  <a:schemeClr val="bg1"/>
                </a:solidFill>
                <a:ln>
                  <a:noFill/>
                </a:ln>
                <a:effectLst>
                  <a:outerShdw blurRad="381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5" name="Oval 84">
                  <a:extLst>
                    <a:ext uri="{FF2B5EF4-FFF2-40B4-BE49-F238E27FC236}">
                      <a16:creationId xmlns:a16="http://schemas.microsoft.com/office/drawing/2014/main" id="{F1EA54B1-6423-4349-BC9D-C4BCE281D0BF}"/>
                    </a:ext>
                  </a:extLst>
                </p:cNvPr>
                <p:cNvSpPr/>
                <p:nvPr/>
              </p:nvSpPr>
              <p:spPr>
                <a:xfrm>
                  <a:off x="2474779" y="2868816"/>
                  <a:ext cx="335153" cy="335152"/>
                </a:xfrm>
                <a:prstGeom prst="ellipse">
                  <a:avLst/>
                </a:prstGeom>
                <a:solidFill>
                  <a:srgbClr val="78D2D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4" name="Group 73">
                <a:extLst>
                  <a:ext uri="{FF2B5EF4-FFF2-40B4-BE49-F238E27FC236}">
                    <a16:creationId xmlns:a16="http://schemas.microsoft.com/office/drawing/2014/main" id="{4CAADA4B-0748-4DF0-A9EA-00E1968F03B0}"/>
                  </a:ext>
                </a:extLst>
              </p:cNvPr>
              <p:cNvGrpSpPr>
                <a:grpSpLocks noChangeAspect="1"/>
              </p:cNvGrpSpPr>
              <p:nvPr/>
            </p:nvGrpSpPr>
            <p:grpSpPr>
              <a:xfrm>
                <a:off x="2590234" y="3043153"/>
                <a:ext cx="326574" cy="287496"/>
                <a:chOff x="1362075" y="1844675"/>
                <a:chExt cx="371475" cy="327025"/>
              </a:xfrm>
              <a:solidFill>
                <a:schemeClr val="bg1"/>
              </a:solidFill>
            </p:grpSpPr>
            <p:sp>
              <p:nvSpPr>
                <p:cNvPr id="75" name="Freeform 74">
                  <a:extLst>
                    <a:ext uri="{FF2B5EF4-FFF2-40B4-BE49-F238E27FC236}">
                      <a16:creationId xmlns:a16="http://schemas.microsoft.com/office/drawing/2014/main" id="{CB4D620F-169B-4854-AB5C-2C19713DA8D1}"/>
                    </a:ext>
                  </a:extLst>
                </p:cNvPr>
                <p:cNvSpPr>
                  <a:spLocks noEditPoints="1"/>
                </p:cNvSpPr>
                <p:nvPr/>
              </p:nvSpPr>
              <p:spPr bwMode="auto">
                <a:xfrm>
                  <a:off x="1362075" y="1844675"/>
                  <a:ext cx="371475" cy="295275"/>
                </a:xfrm>
                <a:custGeom>
                  <a:avLst/>
                  <a:gdLst>
                    <a:gd name="T0" fmla="*/ 88 w 96"/>
                    <a:gd name="T1" fmla="*/ 76 h 76"/>
                    <a:gd name="T2" fmla="*/ 8 w 96"/>
                    <a:gd name="T3" fmla="*/ 76 h 76"/>
                    <a:gd name="T4" fmla="*/ 0 w 96"/>
                    <a:gd name="T5" fmla="*/ 68 h 76"/>
                    <a:gd name="T6" fmla="*/ 0 w 96"/>
                    <a:gd name="T7" fmla="*/ 8 h 76"/>
                    <a:gd name="T8" fmla="*/ 8 w 96"/>
                    <a:gd name="T9" fmla="*/ 0 h 76"/>
                    <a:gd name="T10" fmla="*/ 88 w 96"/>
                    <a:gd name="T11" fmla="*/ 0 h 76"/>
                    <a:gd name="T12" fmla="*/ 96 w 96"/>
                    <a:gd name="T13" fmla="*/ 8 h 76"/>
                    <a:gd name="T14" fmla="*/ 96 w 96"/>
                    <a:gd name="T15" fmla="*/ 68 h 76"/>
                    <a:gd name="T16" fmla="*/ 88 w 96"/>
                    <a:gd name="T17" fmla="*/ 76 h 76"/>
                    <a:gd name="T18" fmla="*/ 8 w 96"/>
                    <a:gd name="T19" fmla="*/ 4 h 76"/>
                    <a:gd name="T20" fmla="*/ 4 w 96"/>
                    <a:gd name="T21" fmla="*/ 8 h 76"/>
                    <a:gd name="T22" fmla="*/ 4 w 96"/>
                    <a:gd name="T23" fmla="*/ 68 h 76"/>
                    <a:gd name="T24" fmla="*/ 8 w 96"/>
                    <a:gd name="T25" fmla="*/ 72 h 76"/>
                    <a:gd name="T26" fmla="*/ 88 w 96"/>
                    <a:gd name="T27" fmla="*/ 72 h 76"/>
                    <a:gd name="T28" fmla="*/ 92 w 96"/>
                    <a:gd name="T29" fmla="*/ 68 h 76"/>
                    <a:gd name="T30" fmla="*/ 92 w 96"/>
                    <a:gd name="T31" fmla="*/ 8 h 76"/>
                    <a:gd name="T32" fmla="*/ 88 w 96"/>
                    <a:gd name="T33" fmla="*/ 4 h 76"/>
                    <a:gd name="T34" fmla="*/ 8 w 96"/>
                    <a:gd name="T35" fmla="*/ 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76">
                      <a:moveTo>
                        <a:pt x="88" y="76"/>
                      </a:moveTo>
                      <a:cubicBezTo>
                        <a:pt x="8" y="76"/>
                        <a:pt x="8" y="76"/>
                        <a:pt x="8" y="76"/>
                      </a:cubicBezTo>
                      <a:cubicBezTo>
                        <a:pt x="4" y="76"/>
                        <a:pt x="0" y="72"/>
                        <a:pt x="0" y="68"/>
                      </a:cubicBezTo>
                      <a:cubicBezTo>
                        <a:pt x="0" y="8"/>
                        <a:pt x="0" y="8"/>
                        <a:pt x="0" y="8"/>
                      </a:cubicBezTo>
                      <a:cubicBezTo>
                        <a:pt x="0" y="4"/>
                        <a:pt x="4" y="0"/>
                        <a:pt x="8" y="0"/>
                      </a:cubicBezTo>
                      <a:cubicBezTo>
                        <a:pt x="88" y="0"/>
                        <a:pt x="88" y="0"/>
                        <a:pt x="88" y="0"/>
                      </a:cubicBezTo>
                      <a:cubicBezTo>
                        <a:pt x="92" y="0"/>
                        <a:pt x="96" y="4"/>
                        <a:pt x="96" y="8"/>
                      </a:cubicBezTo>
                      <a:cubicBezTo>
                        <a:pt x="96" y="68"/>
                        <a:pt x="96" y="68"/>
                        <a:pt x="96" y="68"/>
                      </a:cubicBezTo>
                      <a:cubicBezTo>
                        <a:pt x="96" y="72"/>
                        <a:pt x="92" y="76"/>
                        <a:pt x="88" y="76"/>
                      </a:cubicBezTo>
                      <a:close/>
                      <a:moveTo>
                        <a:pt x="8" y="4"/>
                      </a:moveTo>
                      <a:cubicBezTo>
                        <a:pt x="6" y="4"/>
                        <a:pt x="4" y="6"/>
                        <a:pt x="4" y="8"/>
                      </a:cubicBezTo>
                      <a:cubicBezTo>
                        <a:pt x="4" y="68"/>
                        <a:pt x="4" y="68"/>
                        <a:pt x="4" y="68"/>
                      </a:cubicBezTo>
                      <a:cubicBezTo>
                        <a:pt x="4" y="70"/>
                        <a:pt x="6" y="72"/>
                        <a:pt x="8" y="72"/>
                      </a:cubicBezTo>
                      <a:cubicBezTo>
                        <a:pt x="88" y="72"/>
                        <a:pt x="88" y="72"/>
                        <a:pt x="88" y="72"/>
                      </a:cubicBezTo>
                      <a:cubicBezTo>
                        <a:pt x="90" y="72"/>
                        <a:pt x="92" y="70"/>
                        <a:pt x="92" y="68"/>
                      </a:cubicBezTo>
                      <a:cubicBezTo>
                        <a:pt x="92" y="8"/>
                        <a:pt x="92" y="8"/>
                        <a:pt x="92" y="8"/>
                      </a:cubicBezTo>
                      <a:cubicBezTo>
                        <a:pt x="92" y="6"/>
                        <a:pt x="90" y="4"/>
                        <a:pt x="88" y="4"/>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6" name="Freeform 75">
                  <a:extLst>
                    <a:ext uri="{FF2B5EF4-FFF2-40B4-BE49-F238E27FC236}">
                      <a16:creationId xmlns:a16="http://schemas.microsoft.com/office/drawing/2014/main" id="{F756A4E4-4EB0-4F8B-9488-CD412EF71518}"/>
                    </a:ext>
                  </a:extLst>
                </p:cNvPr>
                <p:cNvSpPr>
                  <a:spLocks/>
                </p:cNvSpPr>
                <p:nvPr/>
              </p:nvSpPr>
              <p:spPr bwMode="auto">
                <a:xfrm>
                  <a:off x="1431925" y="2155825"/>
                  <a:ext cx="231775" cy="15875"/>
                </a:xfrm>
                <a:custGeom>
                  <a:avLst/>
                  <a:gdLst>
                    <a:gd name="T0" fmla="*/ 58 w 60"/>
                    <a:gd name="T1" fmla="*/ 4 h 4"/>
                    <a:gd name="T2" fmla="*/ 2 w 60"/>
                    <a:gd name="T3" fmla="*/ 4 h 4"/>
                    <a:gd name="T4" fmla="*/ 0 w 60"/>
                    <a:gd name="T5" fmla="*/ 2 h 4"/>
                    <a:gd name="T6" fmla="*/ 2 w 60"/>
                    <a:gd name="T7" fmla="*/ 0 h 4"/>
                    <a:gd name="T8" fmla="*/ 58 w 60"/>
                    <a:gd name="T9" fmla="*/ 0 h 4"/>
                    <a:gd name="T10" fmla="*/ 60 w 60"/>
                    <a:gd name="T11" fmla="*/ 2 h 4"/>
                    <a:gd name="T12" fmla="*/ 58 w 6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0" h="4">
                      <a:moveTo>
                        <a:pt x="58" y="4"/>
                      </a:moveTo>
                      <a:cubicBezTo>
                        <a:pt x="2" y="4"/>
                        <a:pt x="2" y="4"/>
                        <a:pt x="2" y="4"/>
                      </a:cubicBezTo>
                      <a:cubicBezTo>
                        <a:pt x="1" y="4"/>
                        <a:pt x="0" y="3"/>
                        <a:pt x="0" y="2"/>
                      </a:cubicBezTo>
                      <a:cubicBezTo>
                        <a:pt x="0" y="1"/>
                        <a:pt x="1" y="0"/>
                        <a:pt x="2" y="0"/>
                      </a:cubicBezTo>
                      <a:cubicBezTo>
                        <a:pt x="58" y="0"/>
                        <a:pt x="58" y="0"/>
                        <a:pt x="58" y="0"/>
                      </a:cubicBezTo>
                      <a:cubicBezTo>
                        <a:pt x="59" y="0"/>
                        <a:pt x="60" y="1"/>
                        <a:pt x="60" y="2"/>
                      </a:cubicBezTo>
                      <a:cubicBezTo>
                        <a:pt x="60" y="3"/>
                        <a:pt x="59" y="4"/>
                        <a:pt x="5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7" name="Freeform 76">
                  <a:extLst>
                    <a:ext uri="{FF2B5EF4-FFF2-40B4-BE49-F238E27FC236}">
                      <a16:creationId xmlns:a16="http://schemas.microsoft.com/office/drawing/2014/main" id="{BD9C2E36-B979-421B-85FD-5478B3EFA02A}"/>
                    </a:ext>
                  </a:extLst>
                </p:cNvPr>
                <p:cNvSpPr>
                  <a:spLocks/>
                </p:cNvSpPr>
                <p:nvPr/>
              </p:nvSpPr>
              <p:spPr bwMode="auto">
                <a:xfrm>
                  <a:off x="1531938" y="2124075"/>
                  <a:ext cx="15875" cy="47625"/>
                </a:xfrm>
                <a:custGeom>
                  <a:avLst/>
                  <a:gdLst>
                    <a:gd name="T0" fmla="*/ 2 w 4"/>
                    <a:gd name="T1" fmla="*/ 12 h 12"/>
                    <a:gd name="T2" fmla="*/ 0 w 4"/>
                    <a:gd name="T3" fmla="*/ 10 h 12"/>
                    <a:gd name="T4" fmla="*/ 0 w 4"/>
                    <a:gd name="T5" fmla="*/ 2 h 12"/>
                    <a:gd name="T6" fmla="*/ 2 w 4"/>
                    <a:gd name="T7" fmla="*/ 0 h 12"/>
                    <a:gd name="T8" fmla="*/ 4 w 4"/>
                    <a:gd name="T9" fmla="*/ 2 h 12"/>
                    <a:gd name="T10" fmla="*/ 4 w 4"/>
                    <a:gd name="T11" fmla="*/ 10 h 12"/>
                    <a:gd name="T12" fmla="*/ 2 w 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2" y="12"/>
                      </a:moveTo>
                      <a:cubicBezTo>
                        <a:pt x="1" y="12"/>
                        <a:pt x="0" y="11"/>
                        <a:pt x="0" y="10"/>
                      </a:cubicBezTo>
                      <a:cubicBezTo>
                        <a:pt x="0" y="2"/>
                        <a:pt x="0" y="2"/>
                        <a:pt x="0" y="2"/>
                      </a:cubicBezTo>
                      <a:cubicBezTo>
                        <a:pt x="0" y="1"/>
                        <a:pt x="1" y="0"/>
                        <a:pt x="2" y="0"/>
                      </a:cubicBezTo>
                      <a:cubicBezTo>
                        <a:pt x="3" y="0"/>
                        <a:pt x="4" y="1"/>
                        <a:pt x="4" y="2"/>
                      </a:cubicBezTo>
                      <a:cubicBezTo>
                        <a:pt x="4" y="10"/>
                        <a:pt x="4" y="10"/>
                        <a:pt x="4" y="10"/>
                      </a:cubicBezTo>
                      <a:cubicBezTo>
                        <a:pt x="4" y="11"/>
                        <a:pt x="3"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8" name="Oval 77">
                  <a:extLst>
                    <a:ext uri="{FF2B5EF4-FFF2-40B4-BE49-F238E27FC236}">
                      <a16:creationId xmlns:a16="http://schemas.microsoft.com/office/drawing/2014/main" id="{B272BD0F-D1D6-4168-82A5-5F88D843C9B0}"/>
                    </a:ext>
                  </a:extLst>
                </p:cNvPr>
                <p:cNvSpPr>
                  <a:spLocks noChangeArrowheads="1"/>
                </p:cNvSpPr>
                <p:nvPr/>
              </p:nvSpPr>
              <p:spPr bwMode="auto">
                <a:xfrm>
                  <a:off x="1531938" y="2085975"/>
                  <a:ext cx="31750"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9" name="Rectangle 78">
                  <a:extLst>
                    <a:ext uri="{FF2B5EF4-FFF2-40B4-BE49-F238E27FC236}">
                      <a16:creationId xmlns:a16="http://schemas.microsoft.com/office/drawing/2014/main" id="{2FA06C40-7851-45E7-8455-13036430E350}"/>
                    </a:ext>
                  </a:extLst>
                </p:cNvPr>
                <p:cNvSpPr>
                  <a:spLocks noChangeArrowheads="1"/>
                </p:cNvSpPr>
                <p:nvPr/>
              </p:nvSpPr>
              <p:spPr bwMode="auto">
                <a:xfrm>
                  <a:off x="1370013" y="2062163"/>
                  <a:ext cx="35560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0" name="Freeform 79">
                  <a:extLst>
                    <a:ext uri="{FF2B5EF4-FFF2-40B4-BE49-F238E27FC236}">
                      <a16:creationId xmlns:a16="http://schemas.microsoft.com/office/drawing/2014/main" id="{113BB615-B7D3-445A-BB18-ED6263087049}"/>
                    </a:ext>
                  </a:extLst>
                </p:cNvPr>
                <p:cNvSpPr>
                  <a:spLocks noEditPoints="1"/>
                </p:cNvSpPr>
                <p:nvPr/>
              </p:nvSpPr>
              <p:spPr bwMode="auto">
                <a:xfrm>
                  <a:off x="1455738" y="1968500"/>
                  <a:ext cx="61913" cy="77788"/>
                </a:xfrm>
                <a:custGeom>
                  <a:avLst/>
                  <a:gdLst>
                    <a:gd name="T0" fmla="*/ 14 w 16"/>
                    <a:gd name="T1" fmla="*/ 20 h 20"/>
                    <a:gd name="T2" fmla="*/ 2 w 16"/>
                    <a:gd name="T3" fmla="*/ 20 h 20"/>
                    <a:gd name="T4" fmla="*/ 0 w 16"/>
                    <a:gd name="T5" fmla="*/ 18 h 20"/>
                    <a:gd name="T6" fmla="*/ 0 w 16"/>
                    <a:gd name="T7" fmla="*/ 2 h 20"/>
                    <a:gd name="T8" fmla="*/ 2 w 16"/>
                    <a:gd name="T9" fmla="*/ 0 h 20"/>
                    <a:gd name="T10" fmla="*/ 14 w 16"/>
                    <a:gd name="T11" fmla="*/ 0 h 20"/>
                    <a:gd name="T12" fmla="*/ 16 w 16"/>
                    <a:gd name="T13" fmla="*/ 2 h 20"/>
                    <a:gd name="T14" fmla="*/ 16 w 16"/>
                    <a:gd name="T15" fmla="*/ 18 h 20"/>
                    <a:gd name="T16" fmla="*/ 14 w 16"/>
                    <a:gd name="T17" fmla="*/ 20 h 20"/>
                    <a:gd name="T18" fmla="*/ 4 w 16"/>
                    <a:gd name="T19" fmla="*/ 16 h 20"/>
                    <a:gd name="T20" fmla="*/ 12 w 16"/>
                    <a:gd name="T21" fmla="*/ 16 h 20"/>
                    <a:gd name="T22" fmla="*/ 12 w 16"/>
                    <a:gd name="T23" fmla="*/ 4 h 20"/>
                    <a:gd name="T24" fmla="*/ 4 w 16"/>
                    <a:gd name="T25" fmla="*/ 4 h 20"/>
                    <a:gd name="T26" fmla="*/ 4 w 16"/>
                    <a:gd name="T2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4" y="20"/>
                      </a:moveTo>
                      <a:cubicBezTo>
                        <a:pt x="2" y="20"/>
                        <a:pt x="2" y="20"/>
                        <a:pt x="2" y="20"/>
                      </a:cubicBezTo>
                      <a:cubicBezTo>
                        <a:pt x="1" y="20"/>
                        <a:pt x="0" y="19"/>
                        <a:pt x="0" y="18"/>
                      </a:cubicBezTo>
                      <a:cubicBezTo>
                        <a:pt x="0" y="2"/>
                        <a:pt x="0" y="2"/>
                        <a:pt x="0" y="2"/>
                      </a:cubicBezTo>
                      <a:cubicBezTo>
                        <a:pt x="0" y="1"/>
                        <a:pt x="1" y="0"/>
                        <a:pt x="2" y="0"/>
                      </a:cubicBezTo>
                      <a:cubicBezTo>
                        <a:pt x="14" y="0"/>
                        <a:pt x="14" y="0"/>
                        <a:pt x="14" y="0"/>
                      </a:cubicBezTo>
                      <a:cubicBezTo>
                        <a:pt x="15" y="0"/>
                        <a:pt x="16" y="1"/>
                        <a:pt x="16" y="2"/>
                      </a:cubicBezTo>
                      <a:cubicBezTo>
                        <a:pt x="16" y="18"/>
                        <a:pt x="16" y="18"/>
                        <a:pt x="16" y="18"/>
                      </a:cubicBezTo>
                      <a:cubicBezTo>
                        <a:pt x="16" y="19"/>
                        <a:pt x="15" y="20"/>
                        <a:pt x="14" y="20"/>
                      </a:cubicBezTo>
                      <a:close/>
                      <a:moveTo>
                        <a:pt x="4" y="16"/>
                      </a:moveTo>
                      <a:cubicBezTo>
                        <a:pt x="12" y="16"/>
                        <a:pt x="12" y="16"/>
                        <a:pt x="12" y="16"/>
                      </a:cubicBezTo>
                      <a:cubicBezTo>
                        <a:pt x="12" y="4"/>
                        <a:pt x="12" y="4"/>
                        <a:pt x="12" y="4"/>
                      </a:cubicBezTo>
                      <a:cubicBezTo>
                        <a:pt x="4" y="4"/>
                        <a:pt x="4" y="4"/>
                        <a:pt x="4" y="4"/>
                      </a:cubicBezTo>
                      <a:lnTo>
                        <a:pt x="4"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1" name="Freeform 80">
                  <a:extLst>
                    <a:ext uri="{FF2B5EF4-FFF2-40B4-BE49-F238E27FC236}">
                      <a16:creationId xmlns:a16="http://schemas.microsoft.com/office/drawing/2014/main" id="{9536F493-566D-4FBA-9E28-6E9D71CD6A96}"/>
                    </a:ext>
                  </a:extLst>
                </p:cNvPr>
                <p:cNvSpPr>
                  <a:spLocks noEditPoints="1"/>
                </p:cNvSpPr>
                <p:nvPr/>
              </p:nvSpPr>
              <p:spPr bwMode="auto">
                <a:xfrm>
                  <a:off x="1531938" y="1922463"/>
                  <a:ext cx="61913" cy="123825"/>
                </a:xfrm>
                <a:custGeom>
                  <a:avLst/>
                  <a:gdLst>
                    <a:gd name="T0" fmla="*/ 14 w 16"/>
                    <a:gd name="T1" fmla="*/ 32 h 32"/>
                    <a:gd name="T2" fmla="*/ 2 w 16"/>
                    <a:gd name="T3" fmla="*/ 32 h 32"/>
                    <a:gd name="T4" fmla="*/ 0 w 16"/>
                    <a:gd name="T5" fmla="*/ 30 h 32"/>
                    <a:gd name="T6" fmla="*/ 0 w 16"/>
                    <a:gd name="T7" fmla="*/ 2 h 32"/>
                    <a:gd name="T8" fmla="*/ 2 w 16"/>
                    <a:gd name="T9" fmla="*/ 0 h 32"/>
                    <a:gd name="T10" fmla="*/ 14 w 16"/>
                    <a:gd name="T11" fmla="*/ 0 h 32"/>
                    <a:gd name="T12" fmla="*/ 16 w 16"/>
                    <a:gd name="T13" fmla="*/ 2 h 32"/>
                    <a:gd name="T14" fmla="*/ 16 w 16"/>
                    <a:gd name="T15" fmla="*/ 30 h 32"/>
                    <a:gd name="T16" fmla="*/ 14 w 16"/>
                    <a:gd name="T17" fmla="*/ 32 h 32"/>
                    <a:gd name="T18" fmla="*/ 4 w 16"/>
                    <a:gd name="T19" fmla="*/ 28 h 32"/>
                    <a:gd name="T20" fmla="*/ 12 w 16"/>
                    <a:gd name="T21" fmla="*/ 28 h 32"/>
                    <a:gd name="T22" fmla="*/ 12 w 16"/>
                    <a:gd name="T23" fmla="*/ 4 h 32"/>
                    <a:gd name="T24" fmla="*/ 4 w 16"/>
                    <a:gd name="T25" fmla="*/ 4 h 32"/>
                    <a:gd name="T26" fmla="*/ 4 w 16"/>
                    <a:gd name="T27"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2">
                      <a:moveTo>
                        <a:pt x="14" y="32"/>
                      </a:moveTo>
                      <a:cubicBezTo>
                        <a:pt x="2" y="32"/>
                        <a:pt x="2" y="32"/>
                        <a:pt x="2" y="32"/>
                      </a:cubicBezTo>
                      <a:cubicBezTo>
                        <a:pt x="1" y="32"/>
                        <a:pt x="0" y="31"/>
                        <a:pt x="0" y="30"/>
                      </a:cubicBezTo>
                      <a:cubicBezTo>
                        <a:pt x="0" y="2"/>
                        <a:pt x="0" y="2"/>
                        <a:pt x="0" y="2"/>
                      </a:cubicBezTo>
                      <a:cubicBezTo>
                        <a:pt x="0" y="1"/>
                        <a:pt x="1" y="0"/>
                        <a:pt x="2" y="0"/>
                      </a:cubicBezTo>
                      <a:cubicBezTo>
                        <a:pt x="14" y="0"/>
                        <a:pt x="14" y="0"/>
                        <a:pt x="14" y="0"/>
                      </a:cubicBezTo>
                      <a:cubicBezTo>
                        <a:pt x="15" y="0"/>
                        <a:pt x="16" y="1"/>
                        <a:pt x="16" y="2"/>
                      </a:cubicBezTo>
                      <a:cubicBezTo>
                        <a:pt x="16" y="30"/>
                        <a:pt x="16" y="30"/>
                        <a:pt x="16" y="30"/>
                      </a:cubicBezTo>
                      <a:cubicBezTo>
                        <a:pt x="16" y="31"/>
                        <a:pt x="15" y="32"/>
                        <a:pt x="14" y="32"/>
                      </a:cubicBezTo>
                      <a:close/>
                      <a:moveTo>
                        <a:pt x="4" y="28"/>
                      </a:moveTo>
                      <a:cubicBezTo>
                        <a:pt x="12" y="28"/>
                        <a:pt x="12" y="28"/>
                        <a:pt x="12" y="28"/>
                      </a:cubicBezTo>
                      <a:cubicBezTo>
                        <a:pt x="12" y="4"/>
                        <a:pt x="12" y="4"/>
                        <a:pt x="12" y="4"/>
                      </a:cubicBezTo>
                      <a:cubicBezTo>
                        <a:pt x="4" y="4"/>
                        <a:pt x="4" y="4"/>
                        <a:pt x="4" y="4"/>
                      </a:cubicBez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2" name="Freeform 81">
                  <a:extLst>
                    <a:ext uri="{FF2B5EF4-FFF2-40B4-BE49-F238E27FC236}">
                      <a16:creationId xmlns:a16="http://schemas.microsoft.com/office/drawing/2014/main" id="{5762C3A7-6394-4A47-B897-5B764BB95C9C}"/>
                    </a:ext>
                  </a:extLst>
                </p:cNvPr>
                <p:cNvSpPr>
                  <a:spLocks noEditPoints="1"/>
                </p:cNvSpPr>
                <p:nvPr/>
              </p:nvSpPr>
              <p:spPr bwMode="auto">
                <a:xfrm>
                  <a:off x="1609725" y="1890713"/>
                  <a:ext cx="61913" cy="155575"/>
                </a:xfrm>
                <a:custGeom>
                  <a:avLst/>
                  <a:gdLst>
                    <a:gd name="T0" fmla="*/ 14 w 16"/>
                    <a:gd name="T1" fmla="*/ 40 h 40"/>
                    <a:gd name="T2" fmla="*/ 2 w 16"/>
                    <a:gd name="T3" fmla="*/ 40 h 40"/>
                    <a:gd name="T4" fmla="*/ 0 w 16"/>
                    <a:gd name="T5" fmla="*/ 38 h 40"/>
                    <a:gd name="T6" fmla="*/ 0 w 16"/>
                    <a:gd name="T7" fmla="*/ 2 h 40"/>
                    <a:gd name="T8" fmla="*/ 2 w 16"/>
                    <a:gd name="T9" fmla="*/ 0 h 40"/>
                    <a:gd name="T10" fmla="*/ 14 w 16"/>
                    <a:gd name="T11" fmla="*/ 0 h 40"/>
                    <a:gd name="T12" fmla="*/ 16 w 16"/>
                    <a:gd name="T13" fmla="*/ 2 h 40"/>
                    <a:gd name="T14" fmla="*/ 16 w 16"/>
                    <a:gd name="T15" fmla="*/ 38 h 40"/>
                    <a:gd name="T16" fmla="*/ 14 w 16"/>
                    <a:gd name="T17" fmla="*/ 40 h 40"/>
                    <a:gd name="T18" fmla="*/ 4 w 16"/>
                    <a:gd name="T19" fmla="*/ 36 h 40"/>
                    <a:gd name="T20" fmla="*/ 12 w 16"/>
                    <a:gd name="T21" fmla="*/ 36 h 40"/>
                    <a:gd name="T22" fmla="*/ 12 w 16"/>
                    <a:gd name="T23" fmla="*/ 4 h 40"/>
                    <a:gd name="T24" fmla="*/ 4 w 16"/>
                    <a:gd name="T25" fmla="*/ 4 h 40"/>
                    <a:gd name="T26" fmla="*/ 4 w 16"/>
                    <a:gd name="T2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40">
                      <a:moveTo>
                        <a:pt x="14" y="40"/>
                      </a:moveTo>
                      <a:cubicBezTo>
                        <a:pt x="2" y="40"/>
                        <a:pt x="2" y="40"/>
                        <a:pt x="2" y="40"/>
                      </a:cubicBezTo>
                      <a:cubicBezTo>
                        <a:pt x="1" y="40"/>
                        <a:pt x="0" y="39"/>
                        <a:pt x="0" y="38"/>
                      </a:cubicBezTo>
                      <a:cubicBezTo>
                        <a:pt x="0" y="2"/>
                        <a:pt x="0" y="2"/>
                        <a:pt x="0" y="2"/>
                      </a:cubicBezTo>
                      <a:cubicBezTo>
                        <a:pt x="0" y="1"/>
                        <a:pt x="1" y="0"/>
                        <a:pt x="2" y="0"/>
                      </a:cubicBezTo>
                      <a:cubicBezTo>
                        <a:pt x="14" y="0"/>
                        <a:pt x="14" y="0"/>
                        <a:pt x="14" y="0"/>
                      </a:cubicBezTo>
                      <a:cubicBezTo>
                        <a:pt x="15" y="0"/>
                        <a:pt x="16" y="1"/>
                        <a:pt x="16" y="2"/>
                      </a:cubicBezTo>
                      <a:cubicBezTo>
                        <a:pt x="16" y="38"/>
                        <a:pt x="16" y="38"/>
                        <a:pt x="16" y="38"/>
                      </a:cubicBezTo>
                      <a:cubicBezTo>
                        <a:pt x="16" y="39"/>
                        <a:pt x="15" y="40"/>
                        <a:pt x="14" y="40"/>
                      </a:cubicBezTo>
                      <a:close/>
                      <a:moveTo>
                        <a:pt x="4" y="36"/>
                      </a:moveTo>
                      <a:cubicBezTo>
                        <a:pt x="12" y="36"/>
                        <a:pt x="12" y="36"/>
                        <a:pt x="12" y="36"/>
                      </a:cubicBezTo>
                      <a:cubicBezTo>
                        <a:pt x="12" y="4"/>
                        <a:pt x="12" y="4"/>
                        <a:pt x="12" y="4"/>
                      </a:cubicBezTo>
                      <a:cubicBezTo>
                        <a:pt x="4" y="4"/>
                        <a:pt x="4" y="4"/>
                        <a:pt x="4" y="4"/>
                      </a:cubicBezTo>
                      <a:lnTo>
                        <a:pt x="4"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3" name="Rectangle 82">
                  <a:extLst>
                    <a:ext uri="{FF2B5EF4-FFF2-40B4-BE49-F238E27FC236}">
                      <a16:creationId xmlns:a16="http://schemas.microsoft.com/office/drawing/2014/main" id="{0EDCDD46-FBA8-4954-916C-7AF322F4077D}"/>
                    </a:ext>
                  </a:extLst>
                </p:cNvPr>
                <p:cNvSpPr>
                  <a:spLocks noChangeArrowheads="1"/>
                </p:cNvSpPr>
                <p:nvPr/>
              </p:nvSpPr>
              <p:spPr bwMode="auto">
                <a:xfrm>
                  <a:off x="1423988" y="1890713"/>
                  <a:ext cx="15875" cy="155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sp>
          <p:nvSpPr>
            <p:cNvPr id="17" name="Freeform 86">
              <a:extLst>
                <a:ext uri="{FF2B5EF4-FFF2-40B4-BE49-F238E27FC236}">
                  <a16:creationId xmlns:a16="http://schemas.microsoft.com/office/drawing/2014/main" id="{516765F7-0026-40F6-A2D2-F2DE364C08D2}"/>
                </a:ext>
              </a:extLst>
            </p:cNvPr>
            <p:cNvSpPr>
              <a:spLocks/>
            </p:cNvSpPr>
            <p:nvPr/>
          </p:nvSpPr>
          <p:spPr bwMode="auto">
            <a:xfrm>
              <a:off x="2653652" y="4244641"/>
              <a:ext cx="413573" cy="1353347"/>
            </a:xfrm>
            <a:custGeom>
              <a:avLst/>
              <a:gdLst>
                <a:gd name="T0" fmla="*/ 289 w 289"/>
                <a:gd name="T1" fmla="*/ 945 h 945"/>
                <a:gd name="T2" fmla="*/ 0 w 289"/>
                <a:gd name="T3" fmla="*/ 127 h 945"/>
                <a:gd name="T4" fmla="*/ 6 w 289"/>
                <a:gd name="T5" fmla="*/ 0 h 945"/>
              </a:gdLst>
              <a:ahLst/>
              <a:cxnLst>
                <a:cxn ang="0">
                  <a:pos x="T0" y="T1"/>
                </a:cxn>
                <a:cxn ang="0">
                  <a:pos x="T2" y="T3"/>
                </a:cxn>
                <a:cxn ang="0">
                  <a:pos x="T4" y="T5"/>
                </a:cxn>
              </a:cxnLst>
              <a:rect l="0" t="0" r="r" b="b"/>
              <a:pathLst>
                <a:path w="289" h="945">
                  <a:moveTo>
                    <a:pt x="289" y="945"/>
                  </a:moveTo>
                  <a:cubicBezTo>
                    <a:pt x="108" y="721"/>
                    <a:pt x="0" y="437"/>
                    <a:pt x="0" y="127"/>
                  </a:cubicBezTo>
                  <a:cubicBezTo>
                    <a:pt x="0" y="84"/>
                    <a:pt x="2" y="42"/>
                    <a:pt x="6" y="0"/>
                  </a:cubicBezTo>
                </a:path>
              </a:pathLst>
            </a:custGeom>
            <a:noFill/>
            <a:ln w="12700" cap="flat">
              <a:solidFill>
                <a:schemeClr val="tx1">
                  <a:lumMod val="65000"/>
                  <a:lumOff val="35000"/>
                </a:schemeClr>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87">
              <a:extLst>
                <a:ext uri="{FF2B5EF4-FFF2-40B4-BE49-F238E27FC236}">
                  <a16:creationId xmlns:a16="http://schemas.microsoft.com/office/drawing/2014/main" id="{6CF372F3-3A54-40AB-B84E-49E4C6C40520}"/>
                </a:ext>
              </a:extLst>
            </p:cNvPr>
            <p:cNvSpPr>
              <a:spLocks/>
            </p:cNvSpPr>
            <p:nvPr/>
          </p:nvSpPr>
          <p:spPr bwMode="auto">
            <a:xfrm>
              <a:off x="3789010" y="6144776"/>
              <a:ext cx="1396339" cy="150775"/>
            </a:xfrm>
            <a:custGeom>
              <a:avLst/>
              <a:gdLst>
                <a:gd name="T0" fmla="*/ 975 w 975"/>
                <a:gd name="T1" fmla="*/ 21 h 105"/>
                <a:gd name="T2" fmla="*/ 513 w 975"/>
                <a:gd name="T3" fmla="*/ 105 h 105"/>
                <a:gd name="T4" fmla="*/ 0 w 975"/>
                <a:gd name="T5" fmla="*/ 0 h 105"/>
              </a:gdLst>
              <a:ahLst/>
              <a:cxnLst>
                <a:cxn ang="0">
                  <a:pos x="T0" y="T1"/>
                </a:cxn>
                <a:cxn ang="0">
                  <a:pos x="T2" y="T3"/>
                </a:cxn>
                <a:cxn ang="0">
                  <a:pos x="T4" y="T5"/>
                </a:cxn>
              </a:cxnLst>
              <a:rect l="0" t="0" r="r" b="b"/>
              <a:pathLst>
                <a:path w="975" h="105">
                  <a:moveTo>
                    <a:pt x="975" y="21"/>
                  </a:moveTo>
                  <a:cubicBezTo>
                    <a:pt x="831" y="76"/>
                    <a:pt x="676" y="105"/>
                    <a:pt x="513" y="105"/>
                  </a:cubicBezTo>
                  <a:cubicBezTo>
                    <a:pt x="331" y="105"/>
                    <a:pt x="157" y="68"/>
                    <a:pt x="0" y="0"/>
                  </a:cubicBezTo>
                </a:path>
              </a:pathLst>
            </a:custGeom>
            <a:noFill/>
            <a:ln w="12700" cap="flat">
              <a:solidFill>
                <a:schemeClr val="tx1">
                  <a:lumMod val="65000"/>
                  <a:lumOff val="35000"/>
                </a:schemeClr>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Freeform 88">
              <a:extLst>
                <a:ext uri="{FF2B5EF4-FFF2-40B4-BE49-F238E27FC236}">
                  <a16:creationId xmlns:a16="http://schemas.microsoft.com/office/drawing/2014/main" id="{C0401478-9601-4E87-9DD9-F44E71D23850}"/>
                </a:ext>
              </a:extLst>
            </p:cNvPr>
            <p:cNvSpPr>
              <a:spLocks/>
            </p:cNvSpPr>
            <p:nvPr/>
          </p:nvSpPr>
          <p:spPr bwMode="auto">
            <a:xfrm>
              <a:off x="5925906" y="4342131"/>
              <a:ext cx="468070" cy="1321860"/>
            </a:xfrm>
            <a:custGeom>
              <a:avLst/>
              <a:gdLst>
                <a:gd name="T0" fmla="*/ 326 w 327"/>
                <a:gd name="T1" fmla="*/ 0 h 923"/>
                <a:gd name="T2" fmla="*/ 327 w 327"/>
                <a:gd name="T3" fmla="*/ 59 h 923"/>
                <a:gd name="T4" fmla="*/ 0 w 327"/>
                <a:gd name="T5" fmla="*/ 923 h 923"/>
              </a:gdLst>
              <a:ahLst/>
              <a:cxnLst>
                <a:cxn ang="0">
                  <a:pos x="T0" y="T1"/>
                </a:cxn>
                <a:cxn ang="0">
                  <a:pos x="T2" y="T3"/>
                </a:cxn>
                <a:cxn ang="0">
                  <a:pos x="T4" y="T5"/>
                </a:cxn>
              </a:cxnLst>
              <a:rect l="0" t="0" r="r" b="b"/>
              <a:pathLst>
                <a:path w="327" h="923">
                  <a:moveTo>
                    <a:pt x="326" y="0"/>
                  </a:moveTo>
                  <a:cubicBezTo>
                    <a:pt x="327" y="19"/>
                    <a:pt x="327" y="39"/>
                    <a:pt x="327" y="59"/>
                  </a:cubicBezTo>
                  <a:cubicBezTo>
                    <a:pt x="327" y="390"/>
                    <a:pt x="204" y="693"/>
                    <a:pt x="0" y="923"/>
                  </a:cubicBezTo>
                </a:path>
              </a:pathLst>
            </a:custGeom>
            <a:noFill/>
            <a:ln w="12700" cap="flat">
              <a:solidFill>
                <a:schemeClr val="tx1">
                  <a:lumMod val="65000"/>
                  <a:lumOff val="35000"/>
                </a:schemeClr>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Freeform 89">
              <a:extLst>
                <a:ext uri="{FF2B5EF4-FFF2-40B4-BE49-F238E27FC236}">
                  <a16:creationId xmlns:a16="http://schemas.microsoft.com/office/drawing/2014/main" id="{F7FFEC16-8A75-43F4-9EF9-4C20B586B094}"/>
                </a:ext>
              </a:extLst>
            </p:cNvPr>
            <p:cNvSpPr>
              <a:spLocks/>
            </p:cNvSpPr>
            <p:nvPr/>
          </p:nvSpPr>
          <p:spPr bwMode="auto">
            <a:xfrm>
              <a:off x="5010958" y="2620624"/>
              <a:ext cx="1129908" cy="864689"/>
            </a:xfrm>
            <a:custGeom>
              <a:avLst/>
              <a:gdLst>
                <a:gd name="T0" fmla="*/ 0 w 789"/>
                <a:gd name="T1" fmla="*/ 0 h 604"/>
                <a:gd name="T2" fmla="*/ 789 w 789"/>
                <a:gd name="T3" fmla="*/ 604 h 604"/>
              </a:gdLst>
              <a:ahLst/>
              <a:cxnLst>
                <a:cxn ang="0">
                  <a:pos x="T0" y="T1"/>
                </a:cxn>
                <a:cxn ang="0">
                  <a:pos x="T2" y="T3"/>
                </a:cxn>
              </a:cxnLst>
              <a:rect l="0" t="0" r="r" b="b"/>
              <a:pathLst>
                <a:path w="789" h="604">
                  <a:moveTo>
                    <a:pt x="0" y="0"/>
                  </a:moveTo>
                  <a:cubicBezTo>
                    <a:pt x="335" y="90"/>
                    <a:pt x="618" y="311"/>
                    <a:pt x="789" y="604"/>
                  </a:cubicBezTo>
                </a:path>
              </a:pathLst>
            </a:custGeom>
            <a:noFill/>
            <a:ln w="12700" cap="flat">
              <a:solidFill>
                <a:schemeClr val="tx1">
                  <a:lumMod val="65000"/>
                  <a:lumOff val="35000"/>
                </a:schemeClr>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Freeform 90">
              <a:extLst>
                <a:ext uri="{FF2B5EF4-FFF2-40B4-BE49-F238E27FC236}">
                  <a16:creationId xmlns:a16="http://schemas.microsoft.com/office/drawing/2014/main" id="{D06FF993-B514-454D-9518-03713FDCDC53}"/>
                </a:ext>
              </a:extLst>
            </p:cNvPr>
            <p:cNvSpPr>
              <a:spLocks/>
            </p:cNvSpPr>
            <p:nvPr/>
          </p:nvSpPr>
          <p:spPr bwMode="auto">
            <a:xfrm>
              <a:off x="2957020" y="2600643"/>
              <a:ext cx="1161395" cy="804742"/>
            </a:xfrm>
            <a:custGeom>
              <a:avLst/>
              <a:gdLst>
                <a:gd name="T0" fmla="*/ 0 w 811"/>
                <a:gd name="T1" fmla="*/ 562 h 562"/>
                <a:gd name="T2" fmla="*/ 811 w 811"/>
                <a:gd name="T3" fmla="*/ 0 h 562"/>
              </a:gdLst>
              <a:ahLst/>
              <a:cxnLst>
                <a:cxn ang="0">
                  <a:pos x="T0" y="T1"/>
                </a:cxn>
                <a:cxn ang="0">
                  <a:pos x="T2" y="T3"/>
                </a:cxn>
              </a:cxnLst>
              <a:rect l="0" t="0" r="r" b="b"/>
              <a:pathLst>
                <a:path w="811" h="562">
                  <a:moveTo>
                    <a:pt x="0" y="562"/>
                  </a:moveTo>
                  <a:cubicBezTo>
                    <a:pt x="184" y="281"/>
                    <a:pt x="473" y="75"/>
                    <a:pt x="811" y="0"/>
                  </a:cubicBezTo>
                </a:path>
              </a:pathLst>
            </a:custGeom>
            <a:noFill/>
            <a:ln w="12700" cap="flat">
              <a:solidFill>
                <a:schemeClr val="tx1">
                  <a:lumMod val="65000"/>
                  <a:lumOff val="35000"/>
                </a:schemeClr>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22" name="Group 21">
              <a:extLst>
                <a:ext uri="{FF2B5EF4-FFF2-40B4-BE49-F238E27FC236}">
                  <a16:creationId xmlns:a16="http://schemas.microsoft.com/office/drawing/2014/main" id="{4EFBCC77-3FE0-4911-8CA3-341921443EC0}"/>
                </a:ext>
              </a:extLst>
            </p:cNvPr>
            <p:cNvGrpSpPr/>
            <p:nvPr/>
          </p:nvGrpSpPr>
          <p:grpSpPr>
            <a:xfrm>
              <a:off x="4291268" y="2218523"/>
              <a:ext cx="539768" cy="539768"/>
              <a:chOff x="2439588" y="2833628"/>
              <a:chExt cx="405535" cy="405535"/>
            </a:xfrm>
          </p:grpSpPr>
          <p:sp>
            <p:nvSpPr>
              <p:cNvPr id="71" name="Oval 70">
                <a:extLst>
                  <a:ext uri="{FF2B5EF4-FFF2-40B4-BE49-F238E27FC236}">
                    <a16:creationId xmlns:a16="http://schemas.microsoft.com/office/drawing/2014/main" id="{BE071357-B104-437E-AED6-055EC2A38AA0}"/>
                  </a:ext>
                </a:extLst>
              </p:cNvPr>
              <p:cNvSpPr/>
              <p:nvPr/>
            </p:nvSpPr>
            <p:spPr>
              <a:xfrm>
                <a:off x="2439588" y="2833628"/>
                <a:ext cx="405535" cy="405535"/>
              </a:xfrm>
              <a:prstGeom prst="ellipse">
                <a:avLst/>
              </a:prstGeom>
              <a:solidFill>
                <a:schemeClr val="bg1"/>
              </a:solidFill>
              <a:ln>
                <a:noFill/>
              </a:ln>
              <a:effectLst>
                <a:outerShdw blurRad="381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2" name="Oval 71">
                <a:extLst>
                  <a:ext uri="{FF2B5EF4-FFF2-40B4-BE49-F238E27FC236}">
                    <a16:creationId xmlns:a16="http://schemas.microsoft.com/office/drawing/2014/main" id="{EDB1332B-0D0A-4DB2-A82E-2E3B5791EEEF}"/>
                  </a:ext>
                </a:extLst>
              </p:cNvPr>
              <p:cNvSpPr/>
              <p:nvPr/>
            </p:nvSpPr>
            <p:spPr>
              <a:xfrm>
                <a:off x="2474779" y="2868819"/>
                <a:ext cx="335153" cy="335153"/>
              </a:xfrm>
              <a:prstGeom prst="ellipse">
                <a:avLst/>
              </a:prstGeom>
              <a:solidFill>
                <a:srgbClr val="3B393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3" name="Group 22">
              <a:extLst>
                <a:ext uri="{FF2B5EF4-FFF2-40B4-BE49-F238E27FC236}">
                  <a16:creationId xmlns:a16="http://schemas.microsoft.com/office/drawing/2014/main" id="{4AB65261-3DBD-4C34-9030-42D2A7F06A6C}"/>
                </a:ext>
              </a:extLst>
            </p:cNvPr>
            <p:cNvGrpSpPr/>
            <p:nvPr/>
          </p:nvGrpSpPr>
          <p:grpSpPr>
            <a:xfrm>
              <a:off x="6028023" y="3635988"/>
              <a:ext cx="539768" cy="539768"/>
              <a:chOff x="2439588" y="2833628"/>
              <a:chExt cx="405535" cy="405535"/>
            </a:xfrm>
          </p:grpSpPr>
          <p:sp>
            <p:nvSpPr>
              <p:cNvPr id="69" name="Oval 68">
                <a:extLst>
                  <a:ext uri="{FF2B5EF4-FFF2-40B4-BE49-F238E27FC236}">
                    <a16:creationId xmlns:a16="http://schemas.microsoft.com/office/drawing/2014/main" id="{FBD39FBA-889D-40FA-BD51-1B88BDC1F91C}"/>
                  </a:ext>
                </a:extLst>
              </p:cNvPr>
              <p:cNvSpPr/>
              <p:nvPr/>
            </p:nvSpPr>
            <p:spPr>
              <a:xfrm>
                <a:off x="2439588" y="2833628"/>
                <a:ext cx="405535" cy="405535"/>
              </a:xfrm>
              <a:prstGeom prst="ellipse">
                <a:avLst/>
              </a:prstGeom>
              <a:solidFill>
                <a:schemeClr val="bg1"/>
              </a:solidFill>
              <a:ln>
                <a:noFill/>
              </a:ln>
              <a:effectLst>
                <a:outerShdw blurRad="381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0" name="Oval 69">
                <a:extLst>
                  <a:ext uri="{FF2B5EF4-FFF2-40B4-BE49-F238E27FC236}">
                    <a16:creationId xmlns:a16="http://schemas.microsoft.com/office/drawing/2014/main" id="{C08B3544-D5D3-424C-8324-C71FF0564C8C}"/>
                  </a:ext>
                </a:extLst>
              </p:cNvPr>
              <p:cNvSpPr/>
              <p:nvPr/>
            </p:nvSpPr>
            <p:spPr>
              <a:xfrm>
                <a:off x="2474779" y="2868819"/>
                <a:ext cx="335153" cy="335153"/>
              </a:xfrm>
              <a:prstGeom prst="ellipse">
                <a:avLst/>
              </a:prstGeom>
              <a:solidFill>
                <a:srgbClr val="E2583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4" name="Group 23">
              <a:extLst>
                <a:ext uri="{FF2B5EF4-FFF2-40B4-BE49-F238E27FC236}">
                  <a16:creationId xmlns:a16="http://schemas.microsoft.com/office/drawing/2014/main" id="{FA8703E7-F30C-437B-ABE3-A1A00216002C}"/>
                </a:ext>
              </a:extLst>
            </p:cNvPr>
            <p:cNvGrpSpPr/>
            <p:nvPr/>
          </p:nvGrpSpPr>
          <p:grpSpPr>
            <a:xfrm>
              <a:off x="3099542" y="5643044"/>
              <a:ext cx="539768" cy="539768"/>
              <a:chOff x="2439588" y="2833628"/>
              <a:chExt cx="405535" cy="405535"/>
            </a:xfrm>
          </p:grpSpPr>
          <p:sp>
            <p:nvSpPr>
              <p:cNvPr id="67" name="Oval 66">
                <a:extLst>
                  <a:ext uri="{FF2B5EF4-FFF2-40B4-BE49-F238E27FC236}">
                    <a16:creationId xmlns:a16="http://schemas.microsoft.com/office/drawing/2014/main" id="{5F31CC59-56D4-40AE-82BA-18FC1D5C9810}"/>
                  </a:ext>
                </a:extLst>
              </p:cNvPr>
              <p:cNvSpPr/>
              <p:nvPr/>
            </p:nvSpPr>
            <p:spPr>
              <a:xfrm>
                <a:off x="2439588" y="2833628"/>
                <a:ext cx="405535" cy="405535"/>
              </a:xfrm>
              <a:prstGeom prst="ellipse">
                <a:avLst/>
              </a:prstGeom>
              <a:solidFill>
                <a:schemeClr val="bg1"/>
              </a:solidFill>
              <a:ln>
                <a:noFill/>
              </a:ln>
              <a:effectLst>
                <a:outerShdw blurRad="381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8" name="Oval 67">
                <a:extLst>
                  <a:ext uri="{FF2B5EF4-FFF2-40B4-BE49-F238E27FC236}">
                    <a16:creationId xmlns:a16="http://schemas.microsoft.com/office/drawing/2014/main" id="{C25F50EF-3735-48C6-AB15-72A64373AEA7}"/>
                  </a:ext>
                </a:extLst>
              </p:cNvPr>
              <p:cNvSpPr/>
              <p:nvPr/>
            </p:nvSpPr>
            <p:spPr>
              <a:xfrm>
                <a:off x="2474779" y="2868819"/>
                <a:ext cx="335153" cy="335153"/>
              </a:xfrm>
              <a:prstGeom prst="ellipse">
                <a:avLst/>
              </a:prstGeom>
              <a:solidFill>
                <a:srgbClr val="E2583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5" name="Group 24">
              <a:extLst>
                <a:ext uri="{FF2B5EF4-FFF2-40B4-BE49-F238E27FC236}">
                  <a16:creationId xmlns:a16="http://schemas.microsoft.com/office/drawing/2014/main" id="{93FED3C5-FDEF-4CE0-872F-3C9547DAC247}"/>
                </a:ext>
              </a:extLst>
            </p:cNvPr>
            <p:cNvGrpSpPr/>
            <p:nvPr/>
          </p:nvGrpSpPr>
          <p:grpSpPr>
            <a:xfrm>
              <a:off x="5298905" y="5773807"/>
              <a:ext cx="539768" cy="539768"/>
              <a:chOff x="2439588" y="2833628"/>
              <a:chExt cx="405535" cy="405535"/>
            </a:xfrm>
          </p:grpSpPr>
          <p:sp>
            <p:nvSpPr>
              <p:cNvPr id="65" name="Oval 64">
                <a:extLst>
                  <a:ext uri="{FF2B5EF4-FFF2-40B4-BE49-F238E27FC236}">
                    <a16:creationId xmlns:a16="http://schemas.microsoft.com/office/drawing/2014/main" id="{05A2BE33-41FB-4387-ADC6-61D5F0405225}"/>
                  </a:ext>
                </a:extLst>
              </p:cNvPr>
              <p:cNvSpPr/>
              <p:nvPr/>
            </p:nvSpPr>
            <p:spPr>
              <a:xfrm>
                <a:off x="2439588" y="2833628"/>
                <a:ext cx="405535" cy="405535"/>
              </a:xfrm>
              <a:prstGeom prst="ellipse">
                <a:avLst/>
              </a:prstGeom>
              <a:solidFill>
                <a:schemeClr val="bg1"/>
              </a:solidFill>
              <a:ln>
                <a:noFill/>
              </a:ln>
              <a:effectLst>
                <a:outerShdw blurRad="381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6" name="Oval 65">
                <a:extLst>
                  <a:ext uri="{FF2B5EF4-FFF2-40B4-BE49-F238E27FC236}">
                    <a16:creationId xmlns:a16="http://schemas.microsoft.com/office/drawing/2014/main" id="{1379310F-2BDB-4AE2-9179-AA7E68BEC0C7}"/>
                  </a:ext>
                </a:extLst>
              </p:cNvPr>
              <p:cNvSpPr/>
              <p:nvPr/>
            </p:nvSpPr>
            <p:spPr>
              <a:xfrm>
                <a:off x="2474779" y="2868819"/>
                <a:ext cx="335153" cy="335153"/>
              </a:xfrm>
              <a:prstGeom prst="ellipse">
                <a:avLst/>
              </a:prstGeom>
              <a:solidFill>
                <a:srgbClr val="78D2D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63" name="TextBox 62">
              <a:extLst>
                <a:ext uri="{FF2B5EF4-FFF2-40B4-BE49-F238E27FC236}">
                  <a16:creationId xmlns:a16="http://schemas.microsoft.com/office/drawing/2014/main" id="{3CE2C2D7-0723-4A5E-8139-4C356722762E}"/>
                </a:ext>
              </a:extLst>
            </p:cNvPr>
            <p:cNvSpPr txBox="1"/>
            <p:nvPr/>
          </p:nvSpPr>
          <p:spPr>
            <a:xfrm>
              <a:off x="3517089" y="1809248"/>
              <a:ext cx="2040651" cy="453768"/>
            </a:xfrm>
            <a:prstGeom prst="rect">
              <a:avLst/>
            </a:prstGeom>
            <a:noFill/>
            <a:ln w="6350">
              <a:noFill/>
              <a:prstDash val="dash"/>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Monthly</a:t>
              </a:r>
              <a:r>
                <a:rPr kumimoji="0" lang="en-US" b="1" i="0" u="none" strike="noStrike" kern="1200" cap="none" spc="0" normalizeH="0" baseline="0" noProof="0" dirty="0">
                  <a:ln>
                    <a:noFill/>
                  </a:ln>
                  <a:effectLst/>
                  <a:uLnTx/>
                  <a:uFillTx/>
                  <a:ea typeface="+mn-ea"/>
                  <a:cs typeface="+mn-cs"/>
                </a:rPr>
                <a:t> Sales Growth</a:t>
              </a:r>
            </a:p>
          </p:txBody>
        </p:sp>
        <p:sp>
          <p:nvSpPr>
            <p:cNvPr id="61" name="TextBox 60">
              <a:extLst>
                <a:ext uri="{FF2B5EF4-FFF2-40B4-BE49-F238E27FC236}">
                  <a16:creationId xmlns:a16="http://schemas.microsoft.com/office/drawing/2014/main" id="{83CF4714-69BB-4495-8E16-9F8C7667D484}"/>
                </a:ext>
              </a:extLst>
            </p:cNvPr>
            <p:cNvSpPr txBox="1"/>
            <p:nvPr/>
          </p:nvSpPr>
          <p:spPr>
            <a:xfrm>
              <a:off x="1297553" y="3519969"/>
              <a:ext cx="1090354" cy="680653"/>
            </a:xfrm>
            <a:prstGeom prst="rect">
              <a:avLst/>
            </a:prstGeom>
            <a:noFill/>
            <a:ln w="6350">
              <a:noFill/>
              <a:prstDash val="dash"/>
            </a:ln>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t>Customer Lifetime Values</a:t>
              </a:r>
              <a:endParaRPr kumimoji="0" lang="en-US" b="1" i="0" u="none" strike="noStrike" kern="1200" cap="none" spc="0" normalizeH="0" baseline="0" noProof="0" dirty="0">
                <a:ln>
                  <a:noFill/>
                </a:ln>
                <a:effectLst/>
                <a:uLnTx/>
                <a:uFillTx/>
                <a:ea typeface="+mn-ea"/>
                <a:cs typeface="+mn-cs"/>
              </a:endParaRPr>
            </a:p>
          </p:txBody>
        </p:sp>
        <p:sp>
          <p:nvSpPr>
            <p:cNvPr id="59" name="TextBox 58">
              <a:extLst>
                <a:ext uri="{FF2B5EF4-FFF2-40B4-BE49-F238E27FC236}">
                  <a16:creationId xmlns:a16="http://schemas.microsoft.com/office/drawing/2014/main" id="{3743C5AC-09E3-431E-AE6A-A6F579F5F1EC}"/>
                </a:ext>
              </a:extLst>
            </p:cNvPr>
            <p:cNvSpPr txBox="1"/>
            <p:nvPr/>
          </p:nvSpPr>
          <p:spPr>
            <a:xfrm>
              <a:off x="1011843" y="5672101"/>
              <a:ext cx="1996196" cy="453768"/>
            </a:xfrm>
            <a:prstGeom prst="rect">
              <a:avLst/>
            </a:prstGeom>
            <a:noFill/>
            <a:ln w="6350">
              <a:noFill/>
              <a:prstDash val="dash"/>
            </a:ln>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t>Average Cost per Lead</a:t>
              </a:r>
              <a:endParaRPr kumimoji="0" lang="en-US" b="1" i="0" u="none" strike="noStrike" kern="1200" cap="none" spc="0" normalizeH="0" baseline="0" noProof="0" dirty="0">
                <a:ln>
                  <a:noFill/>
                </a:ln>
                <a:effectLst/>
                <a:uLnTx/>
                <a:uFillTx/>
                <a:ea typeface="+mn-ea"/>
                <a:cs typeface="+mn-cs"/>
              </a:endParaRPr>
            </a:p>
          </p:txBody>
        </p:sp>
        <p:sp>
          <p:nvSpPr>
            <p:cNvPr id="57" name="TextBox 56">
              <a:extLst>
                <a:ext uri="{FF2B5EF4-FFF2-40B4-BE49-F238E27FC236}">
                  <a16:creationId xmlns:a16="http://schemas.microsoft.com/office/drawing/2014/main" id="{C86CBD57-E031-47A4-8BBE-BC12BE673405}"/>
                </a:ext>
              </a:extLst>
            </p:cNvPr>
            <p:cNvSpPr txBox="1"/>
            <p:nvPr/>
          </p:nvSpPr>
          <p:spPr>
            <a:xfrm>
              <a:off x="6671121" y="3665045"/>
              <a:ext cx="1413699" cy="226885"/>
            </a:xfrm>
            <a:prstGeom prst="rect">
              <a:avLst/>
            </a:prstGeom>
            <a:noFill/>
            <a:ln w="6350">
              <a:noFill/>
              <a:prstDash val="dash"/>
            </a:ln>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Sales Target</a:t>
              </a:r>
              <a:endParaRPr kumimoji="0" lang="en-US" b="1" i="0" u="none" strike="noStrike" kern="1200" cap="none" spc="0" normalizeH="0" baseline="0" noProof="0" dirty="0">
                <a:ln>
                  <a:noFill/>
                </a:ln>
                <a:effectLst/>
                <a:uLnTx/>
                <a:uFillTx/>
                <a:ea typeface="+mn-ea"/>
                <a:cs typeface="+mn-cs"/>
              </a:endParaRPr>
            </a:p>
          </p:txBody>
        </p:sp>
        <p:sp>
          <p:nvSpPr>
            <p:cNvPr id="55" name="TextBox 54">
              <a:extLst>
                <a:ext uri="{FF2B5EF4-FFF2-40B4-BE49-F238E27FC236}">
                  <a16:creationId xmlns:a16="http://schemas.microsoft.com/office/drawing/2014/main" id="{DFE3A5E5-0D6F-40D6-BE84-931A7BC0ACEF}"/>
                </a:ext>
              </a:extLst>
            </p:cNvPr>
            <p:cNvSpPr txBox="1"/>
            <p:nvPr/>
          </p:nvSpPr>
          <p:spPr>
            <a:xfrm>
              <a:off x="5949122" y="5802864"/>
              <a:ext cx="1078895" cy="680653"/>
            </a:xfrm>
            <a:prstGeom prst="rect">
              <a:avLst/>
            </a:prstGeom>
            <a:noFill/>
            <a:ln w="6350">
              <a:noFill/>
              <a:prstDash val="dash"/>
            </a:ln>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Average Profit Margin</a:t>
              </a:r>
              <a:endParaRPr kumimoji="0" lang="en-US" b="1" i="0" u="none" strike="noStrike" kern="1200" cap="none" spc="0" normalizeH="0" baseline="0" noProof="0" dirty="0">
                <a:ln>
                  <a:noFill/>
                </a:ln>
                <a:effectLst/>
                <a:uLnTx/>
                <a:uFillTx/>
                <a:ea typeface="+mn-ea"/>
                <a:cs typeface="+mn-cs"/>
              </a:endParaRPr>
            </a:p>
          </p:txBody>
        </p:sp>
        <p:grpSp>
          <p:nvGrpSpPr>
            <p:cNvPr id="31" name="Group 30">
              <a:extLst>
                <a:ext uri="{FF2B5EF4-FFF2-40B4-BE49-F238E27FC236}">
                  <a16:creationId xmlns:a16="http://schemas.microsoft.com/office/drawing/2014/main" id="{C51E403B-0799-4B24-A2EF-0ADF989A9EAA}"/>
                </a:ext>
              </a:extLst>
            </p:cNvPr>
            <p:cNvGrpSpPr>
              <a:grpSpLocks noChangeAspect="1"/>
            </p:cNvGrpSpPr>
            <p:nvPr/>
          </p:nvGrpSpPr>
          <p:grpSpPr>
            <a:xfrm>
              <a:off x="4429752" y="2357007"/>
              <a:ext cx="262801" cy="262800"/>
              <a:chOff x="6445250" y="1803400"/>
              <a:chExt cx="371476" cy="371475"/>
            </a:xfrm>
            <a:solidFill>
              <a:schemeClr val="bg1"/>
            </a:solidFill>
          </p:grpSpPr>
          <p:sp>
            <p:nvSpPr>
              <p:cNvPr id="51" name="Freeform 94">
                <a:extLst>
                  <a:ext uri="{FF2B5EF4-FFF2-40B4-BE49-F238E27FC236}">
                    <a16:creationId xmlns:a16="http://schemas.microsoft.com/office/drawing/2014/main" id="{8784F1A6-D38D-4E6E-9C15-EA3E0ACF7D13}"/>
                  </a:ext>
                </a:extLst>
              </p:cNvPr>
              <p:cNvSpPr>
                <a:spLocks noEditPoints="1"/>
              </p:cNvSpPr>
              <p:nvPr/>
            </p:nvSpPr>
            <p:spPr bwMode="auto">
              <a:xfrm>
                <a:off x="6523038" y="1989138"/>
                <a:ext cx="107950" cy="10795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Freeform 95">
                <a:extLst>
                  <a:ext uri="{FF2B5EF4-FFF2-40B4-BE49-F238E27FC236}">
                    <a16:creationId xmlns:a16="http://schemas.microsoft.com/office/drawing/2014/main" id="{48320BDA-85D7-4A41-8B17-490D24010644}"/>
                  </a:ext>
                </a:extLst>
              </p:cNvPr>
              <p:cNvSpPr>
                <a:spLocks noEditPoints="1"/>
              </p:cNvSpPr>
              <p:nvPr/>
            </p:nvSpPr>
            <p:spPr bwMode="auto">
              <a:xfrm>
                <a:off x="6445250" y="1911350"/>
                <a:ext cx="263525" cy="263525"/>
              </a:xfrm>
              <a:custGeom>
                <a:avLst/>
                <a:gdLst>
                  <a:gd name="T0" fmla="*/ 26 w 68"/>
                  <a:gd name="T1" fmla="*/ 68 h 68"/>
                  <a:gd name="T2" fmla="*/ 24 w 68"/>
                  <a:gd name="T3" fmla="*/ 60 h 68"/>
                  <a:gd name="T4" fmla="*/ 11 w 68"/>
                  <a:gd name="T5" fmla="*/ 59 h 68"/>
                  <a:gd name="T6" fmla="*/ 1 w 68"/>
                  <a:gd name="T7" fmla="*/ 44 h 68"/>
                  <a:gd name="T8" fmla="*/ 1 w 68"/>
                  <a:gd name="T9" fmla="*/ 41 h 68"/>
                  <a:gd name="T10" fmla="*/ 6 w 68"/>
                  <a:gd name="T11" fmla="*/ 30 h 68"/>
                  <a:gd name="T12" fmla="*/ 1 w 68"/>
                  <a:gd name="T13" fmla="*/ 24 h 68"/>
                  <a:gd name="T14" fmla="*/ 10 w 68"/>
                  <a:gd name="T15" fmla="*/ 9 h 68"/>
                  <a:gd name="T16" fmla="*/ 16 w 68"/>
                  <a:gd name="T17" fmla="*/ 12 h 68"/>
                  <a:gd name="T18" fmla="*/ 24 w 68"/>
                  <a:gd name="T19" fmla="*/ 2 h 68"/>
                  <a:gd name="T20" fmla="*/ 42 w 68"/>
                  <a:gd name="T21" fmla="*/ 0 h 68"/>
                  <a:gd name="T22" fmla="*/ 44 w 68"/>
                  <a:gd name="T23" fmla="*/ 8 h 68"/>
                  <a:gd name="T24" fmla="*/ 57 w 68"/>
                  <a:gd name="T25" fmla="*/ 9 h 68"/>
                  <a:gd name="T26" fmla="*/ 67 w 68"/>
                  <a:gd name="T27" fmla="*/ 24 h 68"/>
                  <a:gd name="T28" fmla="*/ 62 w 68"/>
                  <a:gd name="T29" fmla="*/ 30 h 68"/>
                  <a:gd name="T30" fmla="*/ 67 w 68"/>
                  <a:gd name="T31" fmla="*/ 41 h 68"/>
                  <a:gd name="T32" fmla="*/ 67 w 68"/>
                  <a:gd name="T33" fmla="*/ 44 h 68"/>
                  <a:gd name="T34" fmla="*/ 58 w 68"/>
                  <a:gd name="T35" fmla="*/ 59 h 68"/>
                  <a:gd name="T36" fmla="*/ 52 w 68"/>
                  <a:gd name="T37" fmla="*/ 56 h 68"/>
                  <a:gd name="T38" fmla="*/ 44 w 68"/>
                  <a:gd name="T39" fmla="*/ 66 h 68"/>
                  <a:gd name="T40" fmla="*/ 28 w 68"/>
                  <a:gd name="T41" fmla="*/ 64 h 68"/>
                  <a:gd name="T42" fmla="*/ 40 w 68"/>
                  <a:gd name="T43" fmla="*/ 59 h 68"/>
                  <a:gd name="T44" fmla="*/ 50 w 68"/>
                  <a:gd name="T45" fmla="*/ 52 h 68"/>
                  <a:gd name="T46" fmla="*/ 57 w 68"/>
                  <a:gd name="T47" fmla="*/ 54 h 68"/>
                  <a:gd name="T48" fmla="*/ 58 w 68"/>
                  <a:gd name="T49" fmla="*/ 41 h 68"/>
                  <a:gd name="T50" fmla="*/ 57 w 68"/>
                  <a:gd name="T51" fmla="*/ 29 h 68"/>
                  <a:gd name="T52" fmla="*/ 63 w 68"/>
                  <a:gd name="T53" fmla="*/ 24 h 68"/>
                  <a:gd name="T54" fmla="*/ 52 w 68"/>
                  <a:gd name="T55" fmla="*/ 16 h 68"/>
                  <a:gd name="T56" fmla="*/ 41 w 68"/>
                  <a:gd name="T57" fmla="*/ 11 h 68"/>
                  <a:gd name="T58" fmla="*/ 40 w 68"/>
                  <a:gd name="T59" fmla="*/ 4 h 68"/>
                  <a:gd name="T60" fmla="*/ 28 w 68"/>
                  <a:gd name="T61" fmla="*/ 9 h 68"/>
                  <a:gd name="T62" fmla="*/ 18 w 68"/>
                  <a:gd name="T63" fmla="*/ 16 h 68"/>
                  <a:gd name="T64" fmla="*/ 11 w 68"/>
                  <a:gd name="T65" fmla="*/ 14 h 68"/>
                  <a:gd name="T66" fmla="*/ 10 w 68"/>
                  <a:gd name="T67" fmla="*/ 27 h 68"/>
                  <a:gd name="T68" fmla="*/ 11 w 68"/>
                  <a:gd name="T69" fmla="*/ 39 h 68"/>
                  <a:gd name="T70" fmla="*/ 5 w 68"/>
                  <a:gd name="T71" fmla="*/ 44 h 68"/>
                  <a:gd name="T72" fmla="*/ 16 w 68"/>
                  <a:gd name="T73" fmla="*/ 52 h 68"/>
                  <a:gd name="T74" fmla="*/ 27 w 68"/>
                  <a:gd name="T75" fmla="*/ 57 h 68"/>
                  <a:gd name="T76" fmla="*/ 28 w 68"/>
                  <a:gd name="T77"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8" h="68">
                    <a:moveTo>
                      <a:pt x="42" y="68"/>
                    </a:moveTo>
                    <a:cubicBezTo>
                      <a:pt x="26" y="68"/>
                      <a:pt x="26" y="68"/>
                      <a:pt x="26" y="68"/>
                    </a:cubicBezTo>
                    <a:cubicBezTo>
                      <a:pt x="25" y="68"/>
                      <a:pt x="24" y="67"/>
                      <a:pt x="24" y="66"/>
                    </a:cubicBezTo>
                    <a:cubicBezTo>
                      <a:pt x="24" y="60"/>
                      <a:pt x="24" y="60"/>
                      <a:pt x="24" y="60"/>
                    </a:cubicBezTo>
                    <a:cubicBezTo>
                      <a:pt x="21" y="59"/>
                      <a:pt x="19" y="58"/>
                      <a:pt x="16" y="56"/>
                    </a:cubicBezTo>
                    <a:cubicBezTo>
                      <a:pt x="11" y="59"/>
                      <a:pt x="11" y="59"/>
                      <a:pt x="11" y="59"/>
                    </a:cubicBezTo>
                    <a:cubicBezTo>
                      <a:pt x="10" y="59"/>
                      <a:pt x="9" y="59"/>
                      <a:pt x="9" y="58"/>
                    </a:cubicBezTo>
                    <a:cubicBezTo>
                      <a:pt x="1" y="44"/>
                      <a:pt x="1" y="44"/>
                      <a:pt x="1" y="44"/>
                    </a:cubicBezTo>
                    <a:cubicBezTo>
                      <a:pt x="0" y="44"/>
                      <a:pt x="0" y="43"/>
                      <a:pt x="0" y="43"/>
                    </a:cubicBezTo>
                    <a:cubicBezTo>
                      <a:pt x="0" y="42"/>
                      <a:pt x="1" y="42"/>
                      <a:pt x="1" y="41"/>
                    </a:cubicBezTo>
                    <a:cubicBezTo>
                      <a:pt x="6" y="38"/>
                      <a:pt x="6" y="38"/>
                      <a:pt x="6" y="38"/>
                    </a:cubicBezTo>
                    <a:cubicBezTo>
                      <a:pt x="6" y="35"/>
                      <a:pt x="6" y="33"/>
                      <a:pt x="6" y="30"/>
                    </a:cubicBezTo>
                    <a:cubicBezTo>
                      <a:pt x="1" y="27"/>
                      <a:pt x="1" y="27"/>
                      <a:pt x="1" y="27"/>
                    </a:cubicBezTo>
                    <a:cubicBezTo>
                      <a:pt x="0" y="26"/>
                      <a:pt x="0" y="25"/>
                      <a:pt x="1" y="24"/>
                    </a:cubicBezTo>
                    <a:cubicBezTo>
                      <a:pt x="9" y="10"/>
                      <a:pt x="9" y="10"/>
                      <a:pt x="9" y="10"/>
                    </a:cubicBezTo>
                    <a:cubicBezTo>
                      <a:pt x="9" y="10"/>
                      <a:pt x="9" y="9"/>
                      <a:pt x="10" y="9"/>
                    </a:cubicBezTo>
                    <a:cubicBezTo>
                      <a:pt x="10" y="9"/>
                      <a:pt x="11" y="9"/>
                      <a:pt x="11" y="9"/>
                    </a:cubicBezTo>
                    <a:cubicBezTo>
                      <a:pt x="16" y="12"/>
                      <a:pt x="16" y="12"/>
                      <a:pt x="16" y="12"/>
                    </a:cubicBezTo>
                    <a:cubicBezTo>
                      <a:pt x="19" y="10"/>
                      <a:pt x="21" y="9"/>
                      <a:pt x="24" y="8"/>
                    </a:cubicBezTo>
                    <a:cubicBezTo>
                      <a:pt x="24" y="2"/>
                      <a:pt x="24" y="2"/>
                      <a:pt x="24" y="2"/>
                    </a:cubicBezTo>
                    <a:cubicBezTo>
                      <a:pt x="24" y="1"/>
                      <a:pt x="25" y="0"/>
                      <a:pt x="26" y="0"/>
                    </a:cubicBezTo>
                    <a:cubicBezTo>
                      <a:pt x="42" y="0"/>
                      <a:pt x="42" y="0"/>
                      <a:pt x="42" y="0"/>
                    </a:cubicBezTo>
                    <a:cubicBezTo>
                      <a:pt x="43" y="0"/>
                      <a:pt x="44" y="1"/>
                      <a:pt x="44" y="2"/>
                    </a:cubicBezTo>
                    <a:cubicBezTo>
                      <a:pt x="44" y="8"/>
                      <a:pt x="44" y="8"/>
                      <a:pt x="44" y="8"/>
                    </a:cubicBezTo>
                    <a:cubicBezTo>
                      <a:pt x="47" y="9"/>
                      <a:pt x="49" y="10"/>
                      <a:pt x="52" y="12"/>
                    </a:cubicBezTo>
                    <a:cubicBezTo>
                      <a:pt x="57" y="9"/>
                      <a:pt x="57" y="9"/>
                      <a:pt x="57" y="9"/>
                    </a:cubicBezTo>
                    <a:cubicBezTo>
                      <a:pt x="58" y="9"/>
                      <a:pt x="59" y="9"/>
                      <a:pt x="59" y="10"/>
                    </a:cubicBezTo>
                    <a:cubicBezTo>
                      <a:pt x="67" y="24"/>
                      <a:pt x="67" y="24"/>
                      <a:pt x="67" y="24"/>
                    </a:cubicBezTo>
                    <a:cubicBezTo>
                      <a:pt x="68" y="25"/>
                      <a:pt x="68" y="26"/>
                      <a:pt x="67" y="27"/>
                    </a:cubicBezTo>
                    <a:cubicBezTo>
                      <a:pt x="62" y="30"/>
                      <a:pt x="62" y="30"/>
                      <a:pt x="62" y="30"/>
                    </a:cubicBezTo>
                    <a:cubicBezTo>
                      <a:pt x="62" y="33"/>
                      <a:pt x="62" y="35"/>
                      <a:pt x="62" y="38"/>
                    </a:cubicBezTo>
                    <a:cubicBezTo>
                      <a:pt x="67" y="41"/>
                      <a:pt x="67" y="41"/>
                      <a:pt x="67" y="41"/>
                    </a:cubicBezTo>
                    <a:cubicBezTo>
                      <a:pt x="67" y="42"/>
                      <a:pt x="68" y="42"/>
                      <a:pt x="68" y="43"/>
                    </a:cubicBezTo>
                    <a:cubicBezTo>
                      <a:pt x="68" y="43"/>
                      <a:pt x="68" y="44"/>
                      <a:pt x="67" y="44"/>
                    </a:cubicBezTo>
                    <a:cubicBezTo>
                      <a:pt x="59" y="58"/>
                      <a:pt x="59" y="58"/>
                      <a:pt x="59" y="58"/>
                    </a:cubicBezTo>
                    <a:cubicBezTo>
                      <a:pt x="59" y="58"/>
                      <a:pt x="59" y="59"/>
                      <a:pt x="58" y="59"/>
                    </a:cubicBezTo>
                    <a:cubicBezTo>
                      <a:pt x="58" y="59"/>
                      <a:pt x="57" y="59"/>
                      <a:pt x="57" y="59"/>
                    </a:cubicBezTo>
                    <a:cubicBezTo>
                      <a:pt x="52" y="56"/>
                      <a:pt x="52" y="56"/>
                      <a:pt x="52" y="56"/>
                    </a:cubicBezTo>
                    <a:cubicBezTo>
                      <a:pt x="49" y="58"/>
                      <a:pt x="47" y="59"/>
                      <a:pt x="44" y="60"/>
                    </a:cubicBezTo>
                    <a:cubicBezTo>
                      <a:pt x="44" y="66"/>
                      <a:pt x="44" y="66"/>
                      <a:pt x="44" y="66"/>
                    </a:cubicBezTo>
                    <a:cubicBezTo>
                      <a:pt x="44" y="67"/>
                      <a:pt x="43" y="68"/>
                      <a:pt x="42" y="68"/>
                    </a:cubicBezTo>
                    <a:close/>
                    <a:moveTo>
                      <a:pt x="28" y="64"/>
                    </a:moveTo>
                    <a:cubicBezTo>
                      <a:pt x="40" y="64"/>
                      <a:pt x="40" y="64"/>
                      <a:pt x="40" y="64"/>
                    </a:cubicBezTo>
                    <a:cubicBezTo>
                      <a:pt x="40" y="59"/>
                      <a:pt x="40" y="59"/>
                      <a:pt x="40" y="59"/>
                    </a:cubicBezTo>
                    <a:cubicBezTo>
                      <a:pt x="40" y="58"/>
                      <a:pt x="41" y="57"/>
                      <a:pt x="41" y="57"/>
                    </a:cubicBezTo>
                    <a:cubicBezTo>
                      <a:pt x="45" y="56"/>
                      <a:pt x="48" y="54"/>
                      <a:pt x="50" y="52"/>
                    </a:cubicBezTo>
                    <a:cubicBezTo>
                      <a:pt x="51" y="51"/>
                      <a:pt x="52" y="51"/>
                      <a:pt x="52" y="52"/>
                    </a:cubicBezTo>
                    <a:cubicBezTo>
                      <a:pt x="57" y="54"/>
                      <a:pt x="57" y="54"/>
                      <a:pt x="57" y="54"/>
                    </a:cubicBezTo>
                    <a:cubicBezTo>
                      <a:pt x="63" y="44"/>
                      <a:pt x="63" y="44"/>
                      <a:pt x="63" y="44"/>
                    </a:cubicBezTo>
                    <a:cubicBezTo>
                      <a:pt x="58" y="41"/>
                      <a:pt x="58" y="41"/>
                      <a:pt x="58" y="41"/>
                    </a:cubicBezTo>
                    <a:cubicBezTo>
                      <a:pt x="58" y="41"/>
                      <a:pt x="57" y="40"/>
                      <a:pt x="57" y="39"/>
                    </a:cubicBezTo>
                    <a:cubicBezTo>
                      <a:pt x="58" y="36"/>
                      <a:pt x="58" y="32"/>
                      <a:pt x="57" y="29"/>
                    </a:cubicBezTo>
                    <a:cubicBezTo>
                      <a:pt x="57" y="28"/>
                      <a:pt x="58" y="27"/>
                      <a:pt x="58" y="27"/>
                    </a:cubicBezTo>
                    <a:cubicBezTo>
                      <a:pt x="63" y="24"/>
                      <a:pt x="63" y="24"/>
                      <a:pt x="63" y="24"/>
                    </a:cubicBezTo>
                    <a:cubicBezTo>
                      <a:pt x="57" y="14"/>
                      <a:pt x="57" y="14"/>
                      <a:pt x="57" y="14"/>
                    </a:cubicBezTo>
                    <a:cubicBezTo>
                      <a:pt x="52" y="16"/>
                      <a:pt x="52" y="16"/>
                      <a:pt x="52" y="16"/>
                    </a:cubicBezTo>
                    <a:cubicBezTo>
                      <a:pt x="52" y="17"/>
                      <a:pt x="51" y="17"/>
                      <a:pt x="50" y="16"/>
                    </a:cubicBezTo>
                    <a:cubicBezTo>
                      <a:pt x="48" y="14"/>
                      <a:pt x="45" y="12"/>
                      <a:pt x="41" y="11"/>
                    </a:cubicBezTo>
                    <a:cubicBezTo>
                      <a:pt x="41" y="11"/>
                      <a:pt x="40" y="10"/>
                      <a:pt x="40" y="9"/>
                    </a:cubicBezTo>
                    <a:cubicBezTo>
                      <a:pt x="40" y="4"/>
                      <a:pt x="40" y="4"/>
                      <a:pt x="40" y="4"/>
                    </a:cubicBezTo>
                    <a:cubicBezTo>
                      <a:pt x="28" y="4"/>
                      <a:pt x="28" y="4"/>
                      <a:pt x="28" y="4"/>
                    </a:cubicBezTo>
                    <a:cubicBezTo>
                      <a:pt x="28" y="9"/>
                      <a:pt x="28" y="9"/>
                      <a:pt x="28" y="9"/>
                    </a:cubicBezTo>
                    <a:cubicBezTo>
                      <a:pt x="28" y="10"/>
                      <a:pt x="27" y="11"/>
                      <a:pt x="27" y="11"/>
                    </a:cubicBezTo>
                    <a:cubicBezTo>
                      <a:pt x="23" y="12"/>
                      <a:pt x="20" y="14"/>
                      <a:pt x="18" y="16"/>
                    </a:cubicBezTo>
                    <a:cubicBezTo>
                      <a:pt x="17" y="17"/>
                      <a:pt x="16" y="17"/>
                      <a:pt x="16" y="16"/>
                    </a:cubicBezTo>
                    <a:cubicBezTo>
                      <a:pt x="11" y="14"/>
                      <a:pt x="11" y="14"/>
                      <a:pt x="11" y="14"/>
                    </a:cubicBezTo>
                    <a:cubicBezTo>
                      <a:pt x="5" y="24"/>
                      <a:pt x="5" y="24"/>
                      <a:pt x="5" y="24"/>
                    </a:cubicBezTo>
                    <a:cubicBezTo>
                      <a:pt x="10" y="27"/>
                      <a:pt x="10" y="27"/>
                      <a:pt x="10" y="27"/>
                    </a:cubicBezTo>
                    <a:cubicBezTo>
                      <a:pt x="10" y="27"/>
                      <a:pt x="11" y="28"/>
                      <a:pt x="11" y="29"/>
                    </a:cubicBezTo>
                    <a:cubicBezTo>
                      <a:pt x="10" y="32"/>
                      <a:pt x="10" y="36"/>
                      <a:pt x="11" y="39"/>
                    </a:cubicBezTo>
                    <a:cubicBezTo>
                      <a:pt x="11" y="40"/>
                      <a:pt x="10" y="41"/>
                      <a:pt x="10" y="41"/>
                    </a:cubicBezTo>
                    <a:cubicBezTo>
                      <a:pt x="5" y="44"/>
                      <a:pt x="5" y="44"/>
                      <a:pt x="5" y="44"/>
                    </a:cubicBezTo>
                    <a:cubicBezTo>
                      <a:pt x="11" y="54"/>
                      <a:pt x="11" y="54"/>
                      <a:pt x="11" y="54"/>
                    </a:cubicBezTo>
                    <a:cubicBezTo>
                      <a:pt x="16" y="52"/>
                      <a:pt x="16" y="52"/>
                      <a:pt x="16" y="52"/>
                    </a:cubicBezTo>
                    <a:cubicBezTo>
                      <a:pt x="16" y="51"/>
                      <a:pt x="17" y="51"/>
                      <a:pt x="18" y="52"/>
                    </a:cubicBezTo>
                    <a:cubicBezTo>
                      <a:pt x="20" y="54"/>
                      <a:pt x="23" y="56"/>
                      <a:pt x="27" y="57"/>
                    </a:cubicBezTo>
                    <a:cubicBezTo>
                      <a:pt x="27" y="57"/>
                      <a:pt x="28" y="58"/>
                      <a:pt x="28" y="59"/>
                    </a:cubicBezTo>
                    <a:lnTo>
                      <a:pt x="28"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Freeform 96">
                <a:extLst>
                  <a:ext uri="{FF2B5EF4-FFF2-40B4-BE49-F238E27FC236}">
                    <a16:creationId xmlns:a16="http://schemas.microsoft.com/office/drawing/2014/main" id="{342D80FA-6CC0-498A-A6EB-3F86F043348C}"/>
                  </a:ext>
                </a:extLst>
              </p:cNvPr>
              <p:cNvSpPr>
                <a:spLocks noEditPoints="1"/>
              </p:cNvSpPr>
              <p:nvPr/>
            </p:nvSpPr>
            <p:spPr bwMode="auto">
              <a:xfrm>
                <a:off x="6708775" y="1849438"/>
                <a:ext cx="61913" cy="61913"/>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Freeform 97">
                <a:extLst>
                  <a:ext uri="{FF2B5EF4-FFF2-40B4-BE49-F238E27FC236}">
                    <a16:creationId xmlns:a16="http://schemas.microsoft.com/office/drawing/2014/main" id="{15655164-5664-45C8-971A-17D1B74E51E7}"/>
                  </a:ext>
                </a:extLst>
              </p:cNvPr>
              <p:cNvSpPr>
                <a:spLocks noEditPoints="1"/>
              </p:cNvSpPr>
              <p:nvPr/>
            </p:nvSpPr>
            <p:spPr bwMode="auto">
              <a:xfrm>
                <a:off x="6662738" y="1803400"/>
                <a:ext cx="153988" cy="155575"/>
              </a:xfrm>
              <a:custGeom>
                <a:avLst/>
                <a:gdLst>
                  <a:gd name="T0" fmla="*/ 16 w 40"/>
                  <a:gd name="T1" fmla="*/ 40 h 40"/>
                  <a:gd name="T2" fmla="*/ 14 w 40"/>
                  <a:gd name="T3" fmla="*/ 35 h 40"/>
                  <a:gd name="T4" fmla="*/ 7 w 40"/>
                  <a:gd name="T5" fmla="*/ 34 h 40"/>
                  <a:gd name="T6" fmla="*/ 5 w 40"/>
                  <a:gd name="T7" fmla="*/ 33 h 40"/>
                  <a:gd name="T8" fmla="*/ 1 w 40"/>
                  <a:gd name="T9" fmla="*/ 24 h 40"/>
                  <a:gd name="T10" fmla="*/ 4 w 40"/>
                  <a:gd name="T11" fmla="*/ 18 h 40"/>
                  <a:gd name="T12" fmla="*/ 0 w 40"/>
                  <a:gd name="T13" fmla="*/ 15 h 40"/>
                  <a:gd name="T14" fmla="*/ 5 w 40"/>
                  <a:gd name="T15" fmla="*/ 7 h 40"/>
                  <a:gd name="T16" fmla="*/ 7 w 40"/>
                  <a:gd name="T17" fmla="*/ 6 h 40"/>
                  <a:gd name="T18" fmla="*/ 14 w 40"/>
                  <a:gd name="T19" fmla="*/ 5 h 40"/>
                  <a:gd name="T20" fmla="*/ 16 w 40"/>
                  <a:gd name="T21" fmla="*/ 0 h 40"/>
                  <a:gd name="T22" fmla="*/ 26 w 40"/>
                  <a:gd name="T23" fmla="*/ 2 h 40"/>
                  <a:gd name="T24" fmla="*/ 30 w 40"/>
                  <a:gd name="T25" fmla="*/ 7 h 40"/>
                  <a:gd name="T26" fmla="*/ 34 w 40"/>
                  <a:gd name="T27" fmla="*/ 6 h 40"/>
                  <a:gd name="T28" fmla="*/ 39 w 40"/>
                  <a:gd name="T29" fmla="*/ 13 h 40"/>
                  <a:gd name="T30" fmla="*/ 36 w 40"/>
                  <a:gd name="T31" fmla="*/ 18 h 40"/>
                  <a:gd name="T32" fmla="*/ 39 w 40"/>
                  <a:gd name="T33" fmla="*/ 24 h 40"/>
                  <a:gd name="T34" fmla="*/ 35 w 40"/>
                  <a:gd name="T35" fmla="*/ 33 h 40"/>
                  <a:gd name="T36" fmla="*/ 33 w 40"/>
                  <a:gd name="T37" fmla="*/ 34 h 40"/>
                  <a:gd name="T38" fmla="*/ 26 w 40"/>
                  <a:gd name="T39" fmla="*/ 35 h 40"/>
                  <a:gd name="T40" fmla="*/ 24 w 40"/>
                  <a:gd name="T41" fmla="*/ 40 h 40"/>
                  <a:gd name="T42" fmla="*/ 22 w 40"/>
                  <a:gd name="T43" fmla="*/ 36 h 40"/>
                  <a:gd name="T44" fmla="*/ 23 w 40"/>
                  <a:gd name="T45" fmla="*/ 31 h 40"/>
                  <a:gd name="T46" fmla="*/ 31 w 40"/>
                  <a:gd name="T47" fmla="*/ 28 h 40"/>
                  <a:gd name="T48" fmla="*/ 35 w 40"/>
                  <a:gd name="T49" fmla="*/ 26 h 40"/>
                  <a:gd name="T50" fmla="*/ 32 w 40"/>
                  <a:gd name="T51" fmla="*/ 23 h 40"/>
                  <a:gd name="T52" fmla="*/ 33 w 40"/>
                  <a:gd name="T53" fmla="*/ 15 h 40"/>
                  <a:gd name="T54" fmla="*/ 33 w 40"/>
                  <a:gd name="T55" fmla="*/ 10 h 40"/>
                  <a:gd name="T56" fmla="*/ 28 w 40"/>
                  <a:gd name="T57" fmla="*/ 11 h 40"/>
                  <a:gd name="T58" fmla="*/ 22 w 40"/>
                  <a:gd name="T59" fmla="*/ 7 h 40"/>
                  <a:gd name="T60" fmla="*/ 18 w 40"/>
                  <a:gd name="T61" fmla="*/ 4 h 40"/>
                  <a:gd name="T62" fmla="*/ 17 w 40"/>
                  <a:gd name="T63" fmla="*/ 9 h 40"/>
                  <a:gd name="T64" fmla="*/ 9 w 40"/>
                  <a:gd name="T65" fmla="*/ 12 h 40"/>
                  <a:gd name="T66" fmla="*/ 5 w 40"/>
                  <a:gd name="T67" fmla="*/ 14 h 40"/>
                  <a:gd name="T68" fmla="*/ 8 w 40"/>
                  <a:gd name="T69" fmla="*/ 17 h 40"/>
                  <a:gd name="T70" fmla="*/ 7 w 40"/>
                  <a:gd name="T71" fmla="*/ 25 h 40"/>
                  <a:gd name="T72" fmla="*/ 7 w 40"/>
                  <a:gd name="T73" fmla="*/ 30 h 40"/>
                  <a:gd name="T74" fmla="*/ 12 w 40"/>
                  <a:gd name="T75" fmla="*/ 29 h 40"/>
                  <a:gd name="T76" fmla="*/ 18 w 40"/>
                  <a:gd name="T77"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 h="40">
                    <a:moveTo>
                      <a:pt x="24" y="40"/>
                    </a:moveTo>
                    <a:cubicBezTo>
                      <a:pt x="16" y="40"/>
                      <a:pt x="16" y="40"/>
                      <a:pt x="16" y="40"/>
                    </a:cubicBezTo>
                    <a:cubicBezTo>
                      <a:pt x="15" y="40"/>
                      <a:pt x="14" y="39"/>
                      <a:pt x="14" y="38"/>
                    </a:cubicBezTo>
                    <a:cubicBezTo>
                      <a:pt x="14" y="35"/>
                      <a:pt x="14" y="35"/>
                      <a:pt x="14" y="35"/>
                    </a:cubicBezTo>
                    <a:cubicBezTo>
                      <a:pt x="13" y="34"/>
                      <a:pt x="11" y="34"/>
                      <a:pt x="10" y="33"/>
                    </a:cubicBezTo>
                    <a:cubicBezTo>
                      <a:pt x="7" y="34"/>
                      <a:pt x="7" y="34"/>
                      <a:pt x="7" y="34"/>
                    </a:cubicBezTo>
                    <a:cubicBezTo>
                      <a:pt x="7" y="34"/>
                      <a:pt x="6" y="35"/>
                      <a:pt x="6" y="34"/>
                    </a:cubicBezTo>
                    <a:cubicBezTo>
                      <a:pt x="5" y="34"/>
                      <a:pt x="5" y="34"/>
                      <a:pt x="5" y="33"/>
                    </a:cubicBezTo>
                    <a:cubicBezTo>
                      <a:pt x="1" y="27"/>
                      <a:pt x="1" y="27"/>
                      <a:pt x="1" y="27"/>
                    </a:cubicBezTo>
                    <a:cubicBezTo>
                      <a:pt x="0" y="26"/>
                      <a:pt x="0" y="24"/>
                      <a:pt x="1" y="24"/>
                    </a:cubicBezTo>
                    <a:cubicBezTo>
                      <a:pt x="4" y="22"/>
                      <a:pt x="4" y="22"/>
                      <a:pt x="4" y="22"/>
                    </a:cubicBezTo>
                    <a:cubicBezTo>
                      <a:pt x="4" y="21"/>
                      <a:pt x="4" y="19"/>
                      <a:pt x="4" y="18"/>
                    </a:cubicBezTo>
                    <a:cubicBezTo>
                      <a:pt x="1" y="16"/>
                      <a:pt x="1" y="16"/>
                      <a:pt x="1" y="16"/>
                    </a:cubicBezTo>
                    <a:cubicBezTo>
                      <a:pt x="1" y="16"/>
                      <a:pt x="1" y="15"/>
                      <a:pt x="0" y="15"/>
                    </a:cubicBezTo>
                    <a:cubicBezTo>
                      <a:pt x="0" y="14"/>
                      <a:pt x="0" y="14"/>
                      <a:pt x="1" y="13"/>
                    </a:cubicBezTo>
                    <a:cubicBezTo>
                      <a:pt x="5" y="7"/>
                      <a:pt x="5" y="7"/>
                      <a:pt x="5" y="7"/>
                    </a:cubicBezTo>
                    <a:cubicBezTo>
                      <a:pt x="5" y="6"/>
                      <a:pt x="5" y="6"/>
                      <a:pt x="6" y="6"/>
                    </a:cubicBezTo>
                    <a:cubicBezTo>
                      <a:pt x="6" y="5"/>
                      <a:pt x="7" y="6"/>
                      <a:pt x="7" y="6"/>
                    </a:cubicBezTo>
                    <a:cubicBezTo>
                      <a:pt x="10" y="7"/>
                      <a:pt x="10" y="7"/>
                      <a:pt x="10" y="7"/>
                    </a:cubicBezTo>
                    <a:cubicBezTo>
                      <a:pt x="11" y="7"/>
                      <a:pt x="13" y="6"/>
                      <a:pt x="14" y="5"/>
                    </a:cubicBezTo>
                    <a:cubicBezTo>
                      <a:pt x="14" y="2"/>
                      <a:pt x="14" y="2"/>
                      <a:pt x="14" y="2"/>
                    </a:cubicBezTo>
                    <a:cubicBezTo>
                      <a:pt x="14" y="1"/>
                      <a:pt x="15" y="0"/>
                      <a:pt x="16" y="0"/>
                    </a:cubicBezTo>
                    <a:cubicBezTo>
                      <a:pt x="24" y="0"/>
                      <a:pt x="24" y="0"/>
                      <a:pt x="24" y="0"/>
                    </a:cubicBezTo>
                    <a:cubicBezTo>
                      <a:pt x="25" y="0"/>
                      <a:pt x="26" y="1"/>
                      <a:pt x="26" y="2"/>
                    </a:cubicBezTo>
                    <a:cubicBezTo>
                      <a:pt x="26" y="5"/>
                      <a:pt x="26" y="5"/>
                      <a:pt x="26" y="5"/>
                    </a:cubicBezTo>
                    <a:cubicBezTo>
                      <a:pt x="27" y="6"/>
                      <a:pt x="29" y="6"/>
                      <a:pt x="30" y="7"/>
                    </a:cubicBezTo>
                    <a:cubicBezTo>
                      <a:pt x="33" y="6"/>
                      <a:pt x="33" y="6"/>
                      <a:pt x="33" y="6"/>
                    </a:cubicBezTo>
                    <a:cubicBezTo>
                      <a:pt x="33" y="6"/>
                      <a:pt x="34" y="5"/>
                      <a:pt x="34" y="6"/>
                    </a:cubicBezTo>
                    <a:cubicBezTo>
                      <a:pt x="35" y="6"/>
                      <a:pt x="35" y="6"/>
                      <a:pt x="35" y="7"/>
                    </a:cubicBezTo>
                    <a:cubicBezTo>
                      <a:pt x="39" y="13"/>
                      <a:pt x="39" y="13"/>
                      <a:pt x="39" y="13"/>
                    </a:cubicBezTo>
                    <a:cubicBezTo>
                      <a:pt x="40" y="14"/>
                      <a:pt x="40" y="16"/>
                      <a:pt x="39" y="16"/>
                    </a:cubicBezTo>
                    <a:cubicBezTo>
                      <a:pt x="36" y="18"/>
                      <a:pt x="36" y="18"/>
                      <a:pt x="36" y="18"/>
                    </a:cubicBezTo>
                    <a:cubicBezTo>
                      <a:pt x="36" y="19"/>
                      <a:pt x="36" y="21"/>
                      <a:pt x="36" y="22"/>
                    </a:cubicBezTo>
                    <a:cubicBezTo>
                      <a:pt x="39" y="24"/>
                      <a:pt x="39" y="24"/>
                      <a:pt x="39" y="24"/>
                    </a:cubicBezTo>
                    <a:cubicBezTo>
                      <a:pt x="40" y="24"/>
                      <a:pt x="40" y="26"/>
                      <a:pt x="39" y="27"/>
                    </a:cubicBezTo>
                    <a:cubicBezTo>
                      <a:pt x="35" y="33"/>
                      <a:pt x="35" y="33"/>
                      <a:pt x="35" y="33"/>
                    </a:cubicBezTo>
                    <a:cubicBezTo>
                      <a:pt x="35" y="34"/>
                      <a:pt x="35" y="34"/>
                      <a:pt x="34" y="34"/>
                    </a:cubicBezTo>
                    <a:cubicBezTo>
                      <a:pt x="34" y="35"/>
                      <a:pt x="33" y="34"/>
                      <a:pt x="33" y="34"/>
                    </a:cubicBezTo>
                    <a:cubicBezTo>
                      <a:pt x="30" y="33"/>
                      <a:pt x="30" y="33"/>
                      <a:pt x="30" y="33"/>
                    </a:cubicBezTo>
                    <a:cubicBezTo>
                      <a:pt x="29" y="33"/>
                      <a:pt x="27" y="34"/>
                      <a:pt x="26" y="35"/>
                    </a:cubicBezTo>
                    <a:cubicBezTo>
                      <a:pt x="26" y="38"/>
                      <a:pt x="26" y="38"/>
                      <a:pt x="26" y="38"/>
                    </a:cubicBezTo>
                    <a:cubicBezTo>
                      <a:pt x="26" y="39"/>
                      <a:pt x="25" y="40"/>
                      <a:pt x="24" y="40"/>
                    </a:cubicBezTo>
                    <a:close/>
                    <a:moveTo>
                      <a:pt x="18" y="36"/>
                    </a:moveTo>
                    <a:cubicBezTo>
                      <a:pt x="22" y="36"/>
                      <a:pt x="22" y="36"/>
                      <a:pt x="22" y="36"/>
                    </a:cubicBezTo>
                    <a:cubicBezTo>
                      <a:pt x="22" y="33"/>
                      <a:pt x="22" y="33"/>
                      <a:pt x="22" y="33"/>
                    </a:cubicBezTo>
                    <a:cubicBezTo>
                      <a:pt x="22" y="32"/>
                      <a:pt x="23" y="32"/>
                      <a:pt x="23" y="31"/>
                    </a:cubicBezTo>
                    <a:cubicBezTo>
                      <a:pt x="25" y="31"/>
                      <a:pt x="27" y="30"/>
                      <a:pt x="28" y="29"/>
                    </a:cubicBezTo>
                    <a:cubicBezTo>
                      <a:pt x="29" y="28"/>
                      <a:pt x="30" y="28"/>
                      <a:pt x="31" y="28"/>
                    </a:cubicBezTo>
                    <a:cubicBezTo>
                      <a:pt x="33" y="30"/>
                      <a:pt x="33" y="30"/>
                      <a:pt x="33" y="30"/>
                    </a:cubicBezTo>
                    <a:cubicBezTo>
                      <a:pt x="35" y="26"/>
                      <a:pt x="35" y="26"/>
                      <a:pt x="35" y="26"/>
                    </a:cubicBezTo>
                    <a:cubicBezTo>
                      <a:pt x="33" y="25"/>
                      <a:pt x="33" y="25"/>
                      <a:pt x="33" y="25"/>
                    </a:cubicBezTo>
                    <a:cubicBezTo>
                      <a:pt x="32" y="25"/>
                      <a:pt x="31" y="24"/>
                      <a:pt x="32" y="23"/>
                    </a:cubicBezTo>
                    <a:cubicBezTo>
                      <a:pt x="32" y="21"/>
                      <a:pt x="32" y="19"/>
                      <a:pt x="32" y="17"/>
                    </a:cubicBezTo>
                    <a:cubicBezTo>
                      <a:pt x="31" y="16"/>
                      <a:pt x="32" y="15"/>
                      <a:pt x="33" y="15"/>
                    </a:cubicBezTo>
                    <a:cubicBezTo>
                      <a:pt x="35" y="14"/>
                      <a:pt x="35" y="14"/>
                      <a:pt x="35" y="14"/>
                    </a:cubicBezTo>
                    <a:cubicBezTo>
                      <a:pt x="33" y="10"/>
                      <a:pt x="33" y="10"/>
                      <a:pt x="33" y="10"/>
                    </a:cubicBezTo>
                    <a:cubicBezTo>
                      <a:pt x="31" y="12"/>
                      <a:pt x="31" y="12"/>
                      <a:pt x="31" y="12"/>
                    </a:cubicBezTo>
                    <a:cubicBezTo>
                      <a:pt x="30" y="12"/>
                      <a:pt x="29" y="12"/>
                      <a:pt x="28" y="11"/>
                    </a:cubicBezTo>
                    <a:cubicBezTo>
                      <a:pt x="27" y="10"/>
                      <a:pt x="25" y="9"/>
                      <a:pt x="23" y="9"/>
                    </a:cubicBezTo>
                    <a:cubicBezTo>
                      <a:pt x="23" y="8"/>
                      <a:pt x="22" y="8"/>
                      <a:pt x="22" y="7"/>
                    </a:cubicBezTo>
                    <a:cubicBezTo>
                      <a:pt x="22" y="4"/>
                      <a:pt x="22" y="4"/>
                      <a:pt x="22" y="4"/>
                    </a:cubicBezTo>
                    <a:cubicBezTo>
                      <a:pt x="18" y="4"/>
                      <a:pt x="18" y="4"/>
                      <a:pt x="18" y="4"/>
                    </a:cubicBezTo>
                    <a:cubicBezTo>
                      <a:pt x="18" y="7"/>
                      <a:pt x="18" y="7"/>
                      <a:pt x="18" y="7"/>
                    </a:cubicBezTo>
                    <a:cubicBezTo>
                      <a:pt x="18" y="8"/>
                      <a:pt x="17" y="8"/>
                      <a:pt x="17" y="9"/>
                    </a:cubicBezTo>
                    <a:cubicBezTo>
                      <a:pt x="15" y="9"/>
                      <a:pt x="13" y="10"/>
                      <a:pt x="12" y="11"/>
                    </a:cubicBezTo>
                    <a:cubicBezTo>
                      <a:pt x="11" y="12"/>
                      <a:pt x="10" y="12"/>
                      <a:pt x="9" y="12"/>
                    </a:cubicBezTo>
                    <a:cubicBezTo>
                      <a:pt x="7" y="10"/>
                      <a:pt x="7" y="10"/>
                      <a:pt x="7" y="10"/>
                    </a:cubicBezTo>
                    <a:cubicBezTo>
                      <a:pt x="5" y="14"/>
                      <a:pt x="5" y="14"/>
                      <a:pt x="5" y="14"/>
                    </a:cubicBezTo>
                    <a:cubicBezTo>
                      <a:pt x="7" y="15"/>
                      <a:pt x="7" y="15"/>
                      <a:pt x="7" y="15"/>
                    </a:cubicBezTo>
                    <a:cubicBezTo>
                      <a:pt x="8" y="15"/>
                      <a:pt x="9" y="16"/>
                      <a:pt x="8" y="17"/>
                    </a:cubicBezTo>
                    <a:cubicBezTo>
                      <a:pt x="8" y="19"/>
                      <a:pt x="8" y="21"/>
                      <a:pt x="8" y="23"/>
                    </a:cubicBezTo>
                    <a:cubicBezTo>
                      <a:pt x="9" y="24"/>
                      <a:pt x="8" y="24"/>
                      <a:pt x="7" y="25"/>
                    </a:cubicBezTo>
                    <a:cubicBezTo>
                      <a:pt x="5" y="26"/>
                      <a:pt x="5" y="26"/>
                      <a:pt x="5" y="26"/>
                    </a:cubicBezTo>
                    <a:cubicBezTo>
                      <a:pt x="7" y="30"/>
                      <a:pt x="7" y="30"/>
                      <a:pt x="7" y="30"/>
                    </a:cubicBezTo>
                    <a:cubicBezTo>
                      <a:pt x="9" y="28"/>
                      <a:pt x="9" y="28"/>
                      <a:pt x="9" y="28"/>
                    </a:cubicBezTo>
                    <a:cubicBezTo>
                      <a:pt x="10" y="28"/>
                      <a:pt x="11" y="28"/>
                      <a:pt x="12" y="29"/>
                    </a:cubicBezTo>
                    <a:cubicBezTo>
                      <a:pt x="13" y="30"/>
                      <a:pt x="15" y="31"/>
                      <a:pt x="17" y="31"/>
                    </a:cubicBezTo>
                    <a:cubicBezTo>
                      <a:pt x="17" y="32"/>
                      <a:pt x="18" y="33"/>
                      <a:pt x="18" y="33"/>
                    </a:cubicBezTo>
                    <a:lnTo>
                      <a:pt x="1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32" name="Group 31">
              <a:extLst>
                <a:ext uri="{FF2B5EF4-FFF2-40B4-BE49-F238E27FC236}">
                  <a16:creationId xmlns:a16="http://schemas.microsoft.com/office/drawing/2014/main" id="{954D0243-A98D-4B52-8899-6F841BBAD336}"/>
                </a:ext>
              </a:extLst>
            </p:cNvPr>
            <p:cNvGrpSpPr>
              <a:grpSpLocks noChangeAspect="1"/>
            </p:cNvGrpSpPr>
            <p:nvPr/>
          </p:nvGrpSpPr>
          <p:grpSpPr>
            <a:xfrm>
              <a:off x="6166507" y="3774472"/>
              <a:ext cx="262800" cy="262800"/>
              <a:chOff x="3903073" y="3496769"/>
              <a:chExt cx="360000" cy="360000"/>
            </a:xfrm>
          </p:grpSpPr>
          <p:sp>
            <p:nvSpPr>
              <p:cNvPr id="49" name="Freeform 79">
                <a:extLst>
                  <a:ext uri="{FF2B5EF4-FFF2-40B4-BE49-F238E27FC236}">
                    <a16:creationId xmlns:a16="http://schemas.microsoft.com/office/drawing/2014/main" id="{7E4BC7B7-F9B5-4BEA-8943-C8F4D39EB5F1}"/>
                  </a:ext>
                </a:extLst>
              </p:cNvPr>
              <p:cNvSpPr>
                <a:spLocks noEditPoints="1"/>
              </p:cNvSpPr>
              <p:nvPr/>
            </p:nvSpPr>
            <p:spPr bwMode="auto">
              <a:xfrm>
                <a:off x="3903073" y="3496769"/>
                <a:ext cx="255385" cy="255385"/>
              </a:xfrm>
              <a:custGeom>
                <a:avLst/>
                <a:gdLst>
                  <a:gd name="T0" fmla="*/ 34 w 68"/>
                  <a:gd name="T1" fmla="*/ 68 h 68"/>
                  <a:gd name="T2" fmla="*/ 0 w 68"/>
                  <a:gd name="T3" fmla="*/ 34 h 68"/>
                  <a:gd name="T4" fmla="*/ 34 w 68"/>
                  <a:gd name="T5" fmla="*/ 0 h 68"/>
                  <a:gd name="T6" fmla="*/ 68 w 68"/>
                  <a:gd name="T7" fmla="*/ 34 h 68"/>
                  <a:gd name="T8" fmla="*/ 34 w 68"/>
                  <a:gd name="T9" fmla="*/ 68 h 68"/>
                  <a:gd name="T10" fmla="*/ 34 w 68"/>
                  <a:gd name="T11" fmla="*/ 4 h 68"/>
                  <a:gd name="T12" fmla="*/ 4 w 68"/>
                  <a:gd name="T13" fmla="*/ 34 h 68"/>
                  <a:gd name="T14" fmla="*/ 34 w 68"/>
                  <a:gd name="T15" fmla="*/ 64 h 68"/>
                  <a:gd name="T16" fmla="*/ 64 w 68"/>
                  <a:gd name="T17" fmla="*/ 34 h 68"/>
                  <a:gd name="T18" fmla="*/ 34 w 68"/>
                  <a:gd name="T19" fmla="*/ 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8">
                    <a:moveTo>
                      <a:pt x="34" y="68"/>
                    </a:moveTo>
                    <a:cubicBezTo>
                      <a:pt x="15" y="68"/>
                      <a:pt x="0" y="53"/>
                      <a:pt x="0" y="34"/>
                    </a:cubicBezTo>
                    <a:cubicBezTo>
                      <a:pt x="0" y="15"/>
                      <a:pt x="15" y="0"/>
                      <a:pt x="34" y="0"/>
                    </a:cubicBezTo>
                    <a:cubicBezTo>
                      <a:pt x="53" y="0"/>
                      <a:pt x="68" y="15"/>
                      <a:pt x="68" y="34"/>
                    </a:cubicBezTo>
                    <a:cubicBezTo>
                      <a:pt x="68" y="53"/>
                      <a:pt x="53" y="68"/>
                      <a:pt x="34" y="68"/>
                    </a:cubicBezTo>
                    <a:close/>
                    <a:moveTo>
                      <a:pt x="34" y="4"/>
                    </a:moveTo>
                    <a:cubicBezTo>
                      <a:pt x="17" y="4"/>
                      <a:pt x="4" y="17"/>
                      <a:pt x="4" y="34"/>
                    </a:cubicBezTo>
                    <a:cubicBezTo>
                      <a:pt x="4" y="51"/>
                      <a:pt x="17" y="64"/>
                      <a:pt x="34" y="64"/>
                    </a:cubicBezTo>
                    <a:cubicBezTo>
                      <a:pt x="51" y="64"/>
                      <a:pt x="64" y="51"/>
                      <a:pt x="64" y="34"/>
                    </a:cubicBezTo>
                    <a:cubicBezTo>
                      <a:pt x="64" y="17"/>
                      <a:pt x="51" y="4"/>
                      <a:pt x="34"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Freeform 80">
                <a:extLst>
                  <a:ext uri="{FF2B5EF4-FFF2-40B4-BE49-F238E27FC236}">
                    <a16:creationId xmlns:a16="http://schemas.microsoft.com/office/drawing/2014/main" id="{BC1ED337-7FB0-4906-9998-A30C408917FE}"/>
                  </a:ext>
                </a:extLst>
              </p:cNvPr>
              <p:cNvSpPr>
                <a:spLocks/>
              </p:cNvSpPr>
              <p:nvPr/>
            </p:nvSpPr>
            <p:spPr bwMode="auto">
              <a:xfrm>
                <a:off x="4106150" y="3699846"/>
                <a:ext cx="156923" cy="156923"/>
              </a:xfrm>
              <a:custGeom>
                <a:avLst/>
                <a:gdLst>
                  <a:gd name="T0" fmla="*/ 40 w 42"/>
                  <a:gd name="T1" fmla="*/ 42 h 42"/>
                  <a:gd name="T2" fmla="*/ 39 w 42"/>
                  <a:gd name="T3" fmla="*/ 41 h 42"/>
                  <a:gd name="T4" fmla="*/ 1 w 42"/>
                  <a:gd name="T5" fmla="*/ 4 h 42"/>
                  <a:gd name="T6" fmla="*/ 1 w 42"/>
                  <a:gd name="T7" fmla="*/ 1 h 42"/>
                  <a:gd name="T8" fmla="*/ 4 w 42"/>
                  <a:gd name="T9" fmla="*/ 1 h 42"/>
                  <a:gd name="T10" fmla="*/ 41 w 42"/>
                  <a:gd name="T11" fmla="*/ 39 h 42"/>
                  <a:gd name="T12" fmla="*/ 41 w 42"/>
                  <a:gd name="T13" fmla="*/ 41 h 42"/>
                  <a:gd name="T14" fmla="*/ 40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40" y="42"/>
                    </a:moveTo>
                    <a:cubicBezTo>
                      <a:pt x="39" y="42"/>
                      <a:pt x="39" y="42"/>
                      <a:pt x="39" y="41"/>
                    </a:cubicBezTo>
                    <a:cubicBezTo>
                      <a:pt x="1" y="4"/>
                      <a:pt x="1" y="4"/>
                      <a:pt x="1" y="4"/>
                    </a:cubicBezTo>
                    <a:cubicBezTo>
                      <a:pt x="0" y="3"/>
                      <a:pt x="0" y="2"/>
                      <a:pt x="1" y="1"/>
                    </a:cubicBezTo>
                    <a:cubicBezTo>
                      <a:pt x="2" y="0"/>
                      <a:pt x="3" y="0"/>
                      <a:pt x="4" y="1"/>
                    </a:cubicBezTo>
                    <a:cubicBezTo>
                      <a:pt x="41" y="39"/>
                      <a:pt x="41" y="39"/>
                      <a:pt x="41" y="39"/>
                    </a:cubicBezTo>
                    <a:cubicBezTo>
                      <a:pt x="42" y="39"/>
                      <a:pt x="42" y="41"/>
                      <a:pt x="41" y="41"/>
                    </a:cubicBezTo>
                    <a:cubicBezTo>
                      <a:pt x="41" y="42"/>
                      <a:pt x="41" y="42"/>
                      <a:pt x="40"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33" name="Group 32">
              <a:extLst>
                <a:ext uri="{FF2B5EF4-FFF2-40B4-BE49-F238E27FC236}">
                  <a16:creationId xmlns:a16="http://schemas.microsoft.com/office/drawing/2014/main" id="{8C6768E6-E7B8-4D99-866E-46C8DBB29C3D}"/>
                </a:ext>
              </a:extLst>
            </p:cNvPr>
            <p:cNvGrpSpPr>
              <a:grpSpLocks noChangeAspect="1"/>
            </p:cNvGrpSpPr>
            <p:nvPr/>
          </p:nvGrpSpPr>
          <p:grpSpPr>
            <a:xfrm>
              <a:off x="5463220" y="5912291"/>
              <a:ext cx="211139" cy="262800"/>
              <a:chOff x="5653088" y="1797050"/>
              <a:chExt cx="298450" cy="371475"/>
            </a:xfrm>
            <a:solidFill>
              <a:schemeClr val="bg1"/>
            </a:solidFill>
          </p:grpSpPr>
          <p:sp>
            <p:nvSpPr>
              <p:cNvPr id="37" name="Freeform 84">
                <a:extLst>
                  <a:ext uri="{FF2B5EF4-FFF2-40B4-BE49-F238E27FC236}">
                    <a16:creationId xmlns:a16="http://schemas.microsoft.com/office/drawing/2014/main" id="{C9647BA9-1090-40ED-BF81-EB122188838C}"/>
                  </a:ext>
                </a:extLst>
              </p:cNvPr>
              <p:cNvSpPr>
                <a:spLocks/>
              </p:cNvSpPr>
              <p:nvPr/>
            </p:nvSpPr>
            <p:spPr bwMode="auto">
              <a:xfrm>
                <a:off x="5872163" y="1982788"/>
                <a:ext cx="79375" cy="107950"/>
              </a:xfrm>
              <a:custGeom>
                <a:avLst/>
                <a:gdLst>
                  <a:gd name="T0" fmla="*/ 6 w 20"/>
                  <a:gd name="T1" fmla="*/ 28 h 28"/>
                  <a:gd name="T2" fmla="*/ 2 w 20"/>
                  <a:gd name="T3" fmla="*/ 28 h 28"/>
                  <a:gd name="T4" fmla="*/ 0 w 20"/>
                  <a:gd name="T5" fmla="*/ 26 h 28"/>
                  <a:gd name="T6" fmla="*/ 2 w 20"/>
                  <a:gd name="T7" fmla="*/ 24 h 28"/>
                  <a:gd name="T8" fmla="*/ 6 w 20"/>
                  <a:gd name="T9" fmla="*/ 24 h 28"/>
                  <a:gd name="T10" fmla="*/ 16 w 20"/>
                  <a:gd name="T11" fmla="*/ 14 h 28"/>
                  <a:gd name="T12" fmla="*/ 6 w 20"/>
                  <a:gd name="T13" fmla="*/ 4 h 28"/>
                  <a:gd name="T14" fmla="*/ 2 w 20"/>
                  <a:gd name="T15" fmla="*/ 4 h 28"/>
                  <a:gd name="T16" fmla="*/ 0 w 20"/>
                  <a:gd name="T17" fmla="*/ 2 h 28"/>
                  <a:gd name="T18" fmla="*/ 2 w 20"/>
                  <a:gd name="T19" fmla="*/ 0 h 28"/>
                  <a:gd name="T20" fmla="*/ 6 w 20"/>
                  <a:gd name="T21" fmla="*/ 0 h 28"/>
                  <a:gd name="T22" fmla="*/ 20 w 20"/>
                  <a:gd name="T23" fmla="*/ 14 h 28"/>
                  <a:gd name="T24" fmla="*/ 6 w 20"/>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8">
                    <a:moveTo>
                      <a:pt x="6" y="28"/>
                    </a:moveTo>
                    <a:cubicBezTo>
                      <a:pt x="2" y="28"/>
                      <a:pt x="2" y="28"/>
                      <a:pt x="2" y="28"/>
                    </a:cubicBezTo>
                    <a:cubicBezTo>
                      <a:pt x="1" y="28"/>
                      <a:pt x="0" y="27"/>
                      <a:pt x="0" y="26"/>
                    </a:cubicBezTo>
                    <a:cubicBezTo>
                      <a:pt x="0" y="25"/>
                      <a:pt x="1" y="24"/>
                      <a:pt x="2" y="24"/>
                    </a:cubicBezTo>
                    <a:cubicBezTo>
                      <a:pt x="6" y="24"/>
                      <a:pt x="6" y="24"/>
                      <a:pt x="6" y="24"/>
                    </a:cubicBezTo>
                    <a:cubicBezTo>
                      <a:pt x="12" y="24"/>
                      <a:pt x="16" y="20"/>
                      <a:pt x="16" y="14"/>
                    </a:cubicBezTo>
                    <a:cubicBezTo>
                      <a:pt x="16" y="8"/>
                      <a:pt x="12" y="4"/>
                      <a:pt x="6" y="4"/>
                    </a:cubicBezTo>
                    <a:cubicBezTo>
                      <a:pt x="2" y="4"/>
                      <a:pt x="2" y="4"/>
                      <a:pt x="2" y="4"/>
                    </a:cubicBezTo>
                    <a:cubicBezTo>
                      <a:pt x="1" y="4"/>
                      <a:pt x="0" y="3"/>
                      <a:pt x="0" y="2"/>
                    </a:cubicBezTo>
                    <a:cubicBezTo>
                      <a:pt x="0" y="1"/>
                      <a:pt x="1" y="0"/>
                      <a:pt x="2" y="0"/>
                    </a:cubicBezTo>
                    <a:cubicBezTo>
                      <a:pt x="6" y="0"/>
                      <a:pt x="6" y="0"/>
                      <a:pt x="6" y="0"/>
                    </a:cubicBezTo>
                    <a:cubicBezTo>
                      <a:pt x="14" y="0"/>
                      <a:pt x="20" y="6"/>
                      <a:pt x="20" y="14"/>
                    </a:cubicBezTo>
                    <a:cubicBezTo>
                      <a:pt x="20" y="22"/>
                      <a:pt x="14" y="28"/>
                      <a:pt x="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Freeform 85">
                <a:extLst>
                  <a:ext uri="{FF2B5EF4-FFF2-40B4-BE49-F238E27FC236}">
                    <a16:creationId xmlns:a16="http://schemas.microsoft.com/office/drawing/2014/main" id="{A30DAAF7-7113-4B38-90AF-E95014D97F5B}"/>
                  </a:ext>
                </a:extLst>
              </p:cNvPr>
              <p:cNvSpPr>
                <a:spLocks noEditPoints="1"/>
              </p:cNvSpPr>
              <p:nvPr/>
            </p:nvSpPr>
            <p:spPr bwMode="auto">
              <a:xfrm>
                <a:off x="5668963" y="1952625"/>
                <a:ext cx="219075" cy="215900"/>
              </a:xfrm>
              <a:custGeom>
                <a:avLst/>
                <a:gdLst>
                  <a:gd name="T0" fmla="*/ 46 w 56"/>
                  <a:gd name="T1" fmla="*/ 56 h 56"/>
                  <a:gd name="T2" fmla="*/ 10 w 56"/>
                  <a:gd name="T3" fmla="*/ 56 h 56"/>
                  <a:gd name="T4" fmla="*/ 0 w 56"/>
                  <a:gd name="T5" fmla="*/ 46 h 56"/>
                  <a:gd name="T6" fmla="*/ 0 w 56"/>
                  <a:gd name="T7" fmla="*/ 2 h 56"/>
                  <a:gd name="T8" fmla="*/ 2 w 56"/>
                  <a:gd name="T9" fmla="*/ 0 h 56"/>
                  <a:gd name="T10" fmla="*/ 54 w 56"/>
                  <a:gd name="T11" fmla="*/ 0 h 56"/>
                  <a:gd name="T12" fmla="*/ 56 w 56"/>
                  <a:gd name="T13" fmla="*/ 2 h 56"/>
                  <a:gd name="T14" fmla="*/ 56 w 56"/>
                  <a:gd name="T15" fmla="*/ 46 h 56"/>
                  <a:gd name="T16" fmla="*/ 46 w 56"/>
                  <a:gd name="T17" fmla="*/ 56 h 56"/>
                  <a:gd name="T18" fmla="*/ 4 w 56"/>
                  <a:gd name="T19" fmla="*/ 4 h 56"/>
                  <a:gd name="T20" fmla="*/ 4 w 56"/>
                  <a:gd name="T21" fmla="*/ 46 h 56"/>
                  <a:gd name="T22" fmla="*/ 10 w 56"/>
                  <a:gd name="T23" fmla="*/ 52 h 56"/>
                  <a:gd name="T24" fmla="*/ 46 w 56"/>
                  <a:gd name="T25" fmla="*/ 52 h 56"/>
                  <a:gd name="T26" fmla="*/ 52 w 56"/>
                  <a:gd name="T27" fmla="*/ 46 h 56"/>
                  <a:gd name="T28" fmla="*/ 52 w 56"/>
                  <a:gd name="T29" fmla="*/ 4 h 56"/>
                  <a:gd name="T30" fmla="*/ 4 w 56"/>
                  <a:gd name="T31"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6">
                    <a:moveTo>
                      <a:pt x="46" y="56"/>
                    </a:moveTo>
                    <a:cubicBezTo>
                      <a:pt x="10" y="56"/>
                      <a:pt x="10" y="56"/>
                      <a:pt x="10" y="56"/>
                    </a:cubicBezTo>
                    <a:cubicBezTo>
                      <a:pt x="4" y="56"/>
                      <a:pt x="0" y="52"/>
                      <a:pt x="0" y="46"/>
                    </a:cubicBezTo>
                    <a:cubicBezTo>
                      <a:pt x="0" y="2"/>
                      <a:pt x="0" y="2"/>
                      <a:pt x="0" y="2"/>
                    </a:cubicBezTo>
                    <a:cubicBezTo>
                      <a:pt x="0" y="1"/>
                      <a:pt x="1" y="0"/>
                      <a:pt x="2" y="0"/>
                    </a:cubicBezTo>
                    <a:cubicBezTo>
                      <a:pt x="54" y="0"/>
                      <a:pt x="54" y="0"/>
                      <a:pt x="54" y="0"/>
                    </a:cubicBezTo>
                    <a:cubicBezTo>
                      <a:pt x="55" y="0"/>
                      <a:pt x="56" y="1"/>
                      <a:pt x="56" y="2"/>
                    </a:cubicBezTo>
                    <a:cubicBezTo>
                      <a:pt x="56" y="46"/>
                      <a:pt x="56" y="46"/>
                      <a:pt x="56" y="46"/>
                    </a:cubicBezTo>
                    <a:cubicBezTo>
                      <a:pt x="56" y="52"/>
                      <a:pt x="52" y="56"/>
                      <a:pt x="46" y="56"/>
                    </a:cubicBezTo>
                    <a:close/>
                    <a:moveTo>
                      <a:pt x="4" y="4"/>
                    </a:moveTo>
                    <a:cubicBezTo>
                      <a:pt x="4" y="46"/>
                      <a:pt x="4" y="46"/>
                      <a:pt x="4" y="46"/>
                    </a:cubicBezTo>
                    <a:cubicBezTo>
                      <a:pt x="4" y="49"/>
                      <a:pt x="7" y="52"/>
                      <a:pt x="10" y="52"/>
                    </a:cubicBezTo>
                    <a:cubicBezTo>
                      <a:pt x="46" y="52"/>
                      <a:pt x="46" y="52"/>
                      <a:pt x="46" y="52"/>
                    </a:cubicBezTo>
                    <a:cubicBezTo>
                      <a:pt x="49" y="52"/>
                      <a:pt x="52" y="49"/>
                      <a:pt x="52" y="46"/>
                    </a:cubicBezTo>
                    <a:cubicBezTo>
                      <a:pt x="52" y="4"/>
                      <a:pt x="52" y="4"/>
                      <a:pt x="52" y="4"/>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Freeform 86">
                <a:extLst>
                  <a:ext uri="{FF2B5EF4-FFF2-40B4-BE49-F238E27FC236}">
                    <a16:creationId xmlns:a16="http://schemas.microsoft.com/office/drawing/2014/main" id="{8706D39B-8274-4EE6-8966-1D890315C8CE}"/>
                  </a:ext>
                </a:extLst>
              </p:cNvPr>
              <p:cNvSpPr>
                <a:spLocks noEditPoints="1"/>
              </p:cNvSpPr>
              <p:nvPr/>
            </p:nvSpPr>
            <p:spPr bwMode="auto">
              <a:xfrm>
                <a:off x="5853113" y="1797050"/>
                <a:ext cx="74612" cy="104775"/>
              </a:xfrm>
              <a:custGeom>
                <a:avLst/>
                <a:gdLst>
                  <a:gd name="T0" fmla="*/ 10 w 19"/>
                  <a:gd name="T1" fmla="*/ 27 h 27"/>
                  <a:gd name="T2" fmla="*/ 10 w 19"/>
                  <a:gd name="T3" fmla="*/ 27 h 27"/>
                  <a:gd name="T4" fmla="*/ 6 w 19"/>
                  <a:gd name="T5" fmla="*/ 26 h 27"/>
                  <a:gd name="T6" fmla="*/ 1 w 19"/>
                  <a:gd name="T7" fmla="*/ 21 h 27"/>
                  <a:gd name="T8" fmla="*/ 1 w 19"/>
                  <a:gd name="T9" fmla="*/ 15 h 27"/>
                  <a:gd name="T10" fmla="*/ 3 w 19"/>
                  <a:gd name="T11" fmla="*/ 11 h 27"/>
                  <a:gd name="T12" fmla="*/ 5 w 19"/>
                  <a:gd name="T13" fmla="*/ 3 h 27"/>
                  <a:gd name="T14" fmla="*/ 5 w 19"/>
                  <a:gd name="T15" fmla="*/ 1 h 27"/>
                  <a:gd name="T16" fmla="*/ 7 w 19"/>
                  <a:gd name="T17" fmla="*/ 0 h 27"/>
                  <a:gd name="T18" fmla="*/ 19 w 19"/>
                  <a:gd name="T19" fmla="*/ 17 h 27"/>
                  <a:gd name="T20" fmla="*/ 10 w 19"/>
                  <a:gd name="T21" fmla="*/ 27 h 27"/>
                  <a:gd name="T22" fmla="*/ 10 w 19"/>
                  <a:gd name="T23" fmla="*/ 6 h 27"/>
                  <a:gd name="T24" fmla="*/ 7 w 19"/>
                  <a:gd name="T25" fmla="*/ 14 h 27"/>
                  <a:gd name="T26" fmla="*/ 5 w 19"/>
                  <a:gd name="T27" fmla="*/ 16 h 27"/>
                  <a:gd name="T28" fmla="*/ 5 w 19"/>
                  <a:gd name="T29" fmla="*/ 20 h 27"/>
                  <a:gd name="T30" fmla="*/ 7 w 19"/>
                  <a:gd name="T31" fmla="*/ 22 h 27"/>
                  <a:gd name="T32" fmla="*/ 10 w 19"/>
                  <a:gd name="T33" fmla="*/ 23 h 27"/>
                  <a:gd name="T34" fmla="*/ 15 w 19"/>
                  <a:gd name="T35" fmla="*/ 17 h 27"/>
                  <a:gd name="T36" fmla="*/ 10 w 19"/>
                  <a:gd name="T3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27">
                    <a:moveTo>
                      <a:pt x="10" y="27"/>
                    </a:moveTo>
                    <a:cubicBezTo>
                      <a:pt x="10" y="27"/>
                      <a:pt x="10" y="27"/>
                      <a:pt x="10" y="27"/>
                    </a:cubicBezTo>
                    <a:cubicBezTo>
                      <a:pt x="9" y="27"/>
                      <a:pt x="7" y="26"/>
                      <a:pt x="6" y="26"/>
                    </a:cubicBezTo>
                    <a:cubicBezTo>
                      <a:pt x="4" y="25"/>
                      <a:pt x="2" y="23"/>
                      <a:pt x="1" y="21"/>
                    </a:cubicBezTo>
                    <a:cubicBezTo>
                      <a:pt x="0" y="19"/>
                      <a:pt x="0" y="17"/>
                      <a:pt x="1" y="15"/>
                    </a:cubicBezTo>
                    <a:cubicBezTo>
                      <a:pt x="2" y="13"/>
                      <a:pt x="3" y="12"/>
                      <a:pt x="3" y="11"/>
                    </a:cubicBezTo>
                    <a:cubicBezTo>
                      <a:pt x="6" y="8"/>
                      <a:pt x="7" y="7"/>
                      <a:pt x="5" y="3"/>
                    </a:cubicBezTo>
                    <a:cubicBezTo>
                      <a:pt x="4" y="3"/>
                      <a:pt x="4" y="2"/>
                      <a:pt x="5" y="1"/>
                    </a:cubicBezTo>
                    <a:cubicBezTo>
                      <a:pt x="5" y="0"/>
                      <a:pt x="6" y="0"/>
                      <a:pt x="7" y="0"/>
                    </a:cubicBezTo>
                    <a:cubicBezTo>
                      <a:pt x="16" y="3"/>
                      <a:pt x="19" y="11"/>
                      <a:pt x="19" y="17"/>
                    </a:cubicBezTo>
                    <a:cubicBezTo>
                      <a:pt x="18" y="23"/>
                      <a:pt x="14" y="27"/>
                      <a:pt x="10" y="27"/>
                    </a:cubicBezTo>
                    <a:close/>
                    <a:moveTo>
                      <a:pt x="10" y="6"/>
                    </a:moveTo>
                    <a:cubicBezTo>
                      <a:pt x="10" y="9"/>
                      <a:pt x="8" y="12"/>
                      <a:pt x="7" y="14"/>
                    </a:cubicBezTo>
                    <a:cubicBezTo>
                      <a:pt x="6" y="15"/>
                      <a:pt x="5" y="15"/>
                      <a:pt x="5" y="16"/>
                    </a:cubicBezTo>
                    <a:cubicBezTo>
                      <a:pt x="4" y="17"/>
                      <a:pt x="4" y="19"/>
                      <a:pt x="5" y="20"/>
                    </a:cubicBezTo>
                    <a:cubicBezTo>
                      <a:pt x="5" y="21"/>
                      <a:pt x="6" y="22"/>
                      <a:pt x="7" y="22"/>
                    </a:cubicBezTo>
                    <a:cubicBezTo>
                      <a:pt x="8" y="22"/>
                      <a:pt x="9" y="23"/>
                      <a:pt x="10" y="23"/>
                    </a:cubicBezTo>
                    <a:cubicBezTo>
                      <a:pt x="13" y="23"/>
                      <a:pt x="14" y="19"/>
                      <a:pt x="15" y="17"/>
                    </a:cubicBezTo>
                    <a:cubicBezTo>
                      <a:pt x="15" y="13"/>
                      <a:pt x="14" y="8"/>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Freeform 87">
                <a:extLst>
                  <a:ext uri="{FF2B5EF4-FFF2-40B4-BE49-F238E27FC236}">
                    <a16:creationId xmlns:a16="http://schemas.microsoft.com/office/drawing/2014/main" id="{27813009-03B0-4736-81DE-F4EF78D91F54}"/>
                  </a:ext>
                </a:extLst>
              </p:cNvPr>
              <p:cNvSpPr>
                <a:spLocks/>
              </p:cNvSpPr>
              <p:nvPr/>
            </p:nvSpPr>
            <p:spPr bwMode="auto">
              <a:xfrm>
                <a:off x="5826125" y="1878013"/>
                <a:ext cx="58737" cy="88900"/>
              </a:xfrm>
              <a:custGeom>
                <a:avLst/>
                <a:gdLst>
                  <a:gd name="T0" fmla="*/ 2 w 15"/>
                  <a:gd name="T1" fmla="*/ 23 h 23"/>
                  <a:gd name="T2" fmla="*/ 1 w 15"/>
                  <a:gd name="T3" fmla="*/ 23 h 23"/>
                  <a:gd name="T4" fmla="*/ 0 w 15"/>
                  <a:gd name="T5" fmla="*/ 20 h 23"/>
                  <a:gd name="T6" fmla="*/ 11 w 15"/>
                  <a:gd name="T7" fmla="*/ 1 h 23"/>
                  <a:gd name="T8" fmla="*/ 13 w 15"/>
                  <a:gd name="T9" fmla="*/ 1 h 23"/>
                  <a:gd name="T10" fmla="*/ 14 w 15"/>
                  <a:gd name="T11" fmla="*/ 3 h 23"/>
                  <a:gd name="T12" fmla="*/ 4 w 15"/>
                  <a:gd name="T13" fmla="*/ 22 h 23"/>
                  <a:gd name="T14" fmla="*/ 2 w 1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23">
                    <a:moveTo>
                      <a:pt x="2" y="23"/>
                    </a:moveTo>
                    <a:cubicBezTo>
                      <a:pt x="2" y="23"/>
                      <a:pt x="1" y="23"/>
                      <a:pt x="1" y="23"/>
                    </a:cubicBezTo>
                    <a:cubicBezTo>
                      <a:pt x="0" y="22"/>
                      <a:pt x="0" y="21"/>
                      <a:pt x="0" y="20"/>
                    </a:cubicBezTo>
                    <a:cubicBezTo>
                      <a:pt x="11" y="1"/>
                      <a:pt x="11" y="1"/>
                      <a:pt x="11" y="1"/>
                    </a:cubicBezTo>
                    <a:cubicBezTo>
                      <a:pt x="11" y="0"/>
                      <a:pt x="12" y="0"/>
                      <a:pt x="13" y="1"/>
                    </a:cubicBezTo>
                    <a:cubicBezTo>
                      <a:pt x="14" y="1"/>
                      <a:pt x="15" y="2"/>
                      <a:pt x="14" y="3"/>
                    </a:cubicBezTo>
                    <a:cubicBezTo>
                      <a:pt x="4" y="22"/>
                      <a:pt x="4" y="22"/>
                      <a:pt x="4" y="22"/>
                    </a:cubicBezTo>
                    <a:cubicBezTo>
                      <a:pt x="3" y="23"/>
                      <a:pt x="3" y="23"/>
                      <a:pt x="2"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Freeform 88">
                <a:extLst>
                  <a:ext uri="{FF2B5EF4-FFF2-40B4-BE49-F238E27FC236}">
                    <a16:creationId xmlns:a16="http://schemas.microsoft.com/office/drawing/2014/main" id="{50AED392-2F4B-4EFA-B219-92A01CD9D5EE}"/>
                  </a:ext>
                </a:extLst>
              </p:cNvPr>
              <p:cNvSpPr>
                <a:spLocks/>
              </p:cNvSpPr>
              <p:nvPr/>
            </p:nvSpPr>
            <p:spPr bwMode="auto">
              <a:xfrm>
                <a:off x="5856288" y="1882775"/>
                <a:ext cx="44450" cy="84138"/>
              </a:xfrm>
              <a:custGeom>
                <a:avLst/>
                <a:gdLst>
                  <a:gd name="T0" fmla="*/ 2 w 11"/>
                  <a:gd name="T1" fmla="*/ 22 h 22"/>
                  <a:gd name="T2" fmla="*/ 1 w 11"/>
                  <a:gd name="T3" fmla="*/ 22 h 22"/>
                  <a:gd name="T4" fmla="*/ 0 w 11"/>
                  <a:gd name="T5" fmla="*/ 19 h 22"/>
                  <a:gd name="T6" fmla="*/ 7 w 11"/>
                  <a:gd name="T7" fmla="*/ 2 h 22"/>
                  <a:gd name="T8" fmla="*/ 9 w 11"/>
                  <a:gd name="T9" fmla="*/ 1 h 22"/>
                  <a:gd name="T10" fmla="*/ 10 w 11"/>
                  <a:gd name="T11" fmla="*/ 3 h 22"/>
                  <a:gd name="T12" fmla="*/ 4 w 11"/>
                  <a:gd name="T13" fmla="*/ 21 h 22"/>
                  <a:gd name="T14" fmla="*/ 2 w 11"/>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2">
                    <a:moveTo>
                      <a:pt x="2" y="22"/>
                    </a:moveTo>
                    <a:cubicBezTo>
                      <a:pt x="2" y="22"/>
                      <a:pt x="2" y="22"/>
                      <a:pt x="1" y="22"/>
                    </a:cubicBezTo>
                    <a:cubicBezTo>
                      <a:pt x="0" y="21"/>
                      <a:pt x="0" y="20"/>
                      <a:pt x="0" y="19"/>
                    </a:cubicBezTo>
                    <a:cubicBezTo>
                      <a:pt x="7" y="2"/>
                      <a:pt x="7" y="2"/>
                      <a:pt x="7" y="2"/>
                    </a:cubicBezTo>
                    <a:cubicBezTo>
                      <a:pt x="7" y="1"/>
                      <a:pt x="8" y="0"/>
                      <a:pt x="9" y="1"/>
                    </a:cubicBezTo>
                    <a:cubicBezTo>
                      <a:pt x="10" y="1"/>
                      <a:pt x="11" y="2"/>
                      <a:pt x="10" y="3"/>
                    </a:cubicBezTo>
                    <a:cubicBezTo>
                      <a:pt x="4" y="21"/>
                      <a:pt x="4" y="21"/>
                      <a:pt x="4" y="21"/>
                    </a:cubicBezTo>
                    <a:cubicBezTo>
                      <a:pt x="4" y="22"/>
                      <a:pt x="3" y="22"/>
                      <a:pt x="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Freeform 89">
                <a:extLst>
                  <a:ext uri="{FF2B5EF4-FFF2-40B4-BE49-F238E27FC236}">
                    <a16:creationId xmlns:a16="http://schemas.microsoft.com/office/drawing/2014/main" id="{380C1A0C-2BF9-4BAC-9E58-6D3E03B0B92D}"/>
                  </a:ext>
                </a:extLst>
              </p:cNvPr>
              <p:cNvSpPr>
                <a:spLocks noEditPoints="1"/>
              </p:cNvSpPr>
              <p:nvPr/>
            </p:nvSpPr>
            <p:spPr bwMode="auto">
              <a:xfrm>
                <a:off x="5653088" y="1858963"/>
                <a:ext cx="93662" cy="107950"/>
              </a:xfrm>
              <a:custGeom>
                <a:avLst/>
                <a:gdLst>
                  <a:gd name="T0" fmla="*/ 22 w 24"/>
                  <a:gd name="T1" fmla="*/ 28 h 28"/>
                  <a:gd name="T2" fmla="*/ 22 w 24"/>
                  <a:gd name="T3" fmla="*/ 28 h 28"/>
                  <a:gd name="T4" fmla="*/ 10 w 24"/>
                  <a:gd name="T5" fmla="*/ 28 h 28"/>
                  <a:gd name="T6" fmla="*/ 8 w 24"/>
                  <a:gd name="T7" fmla="*/ 27 h 28"/>
                  <a:gd name="T8" fmla="*/ 2 w 24"/>
                  <a:gd name="T9" fmla="*/ 15 h 28"/>
                  <a:gd name="T10" fmla="*/ 2 w 24"/>
                  <a:gd name="T11" fmla="*/ 14 h 28"/>
                  <a:gd name="T12" fmla="*/ 0 w 24"/>
                  <a:gd name="T13" fmla="*/ 2 h 28"/>
                  <a:gd name="T14" fmla="*/ 1 w 24"/>
                  <a:gd name="T15" fmla="*/ 0 h 28"/>
                  <a:gd name="T16" fmla="*/ 3 w 24"/>
                  <a:gd name="T17" fmla="*/ 0 h 28"/>
                  <a:gd name="T18" fmla="*/ 13 w 24"/>
                  <a:gd name="T19" fmla="*/ 6 h 28"/>
                  <a:gd name="T20" fmla="*/ 14 w 24"/>
                  <a:gd name="T21" fmla="*/ 7 h 28"/>
                  <a:gd name="T22" fmla="*/ 24 w 24"/>
                  <a:gd name="T23" fmla="*/ 25 h 28"/>
                  <a:gd name="T24" fmla="*/ 24 w 24"/>
                  <a:gd name="T25" fmla="*/ 26 h 28"/>
                  <a:gd name="T26" fmla="*/ 22 w 24"/>
                  <a:gd name="T27" fmla="*/ 28 h 28"/>
                  <a:gd name="T28" fmla="*/ 11 w 24"/>
                  <a:gd name="T29" fmla="*/ 24 h 28"/>
                  <a:gd name="T30" fmla="*/ 19 w 24"/>
                  <a:gd name="T31" fmla="*/ 24 h 28"/>
                  <a:gd name="T32" fmla="*/ 11 w 24"/>
                  <a:gd name="T33" fmla="*/ 9 h 28"/>
                  <a:gd name="T34" fmla="*/ 5 w 24"/>
                  <a:gd name="T35" fmla="*/ 6 h 28"/>
                  <a:gd name="T36" fmla="*/ 6 w 24"/>
                  <a:gd name="T37" fmla="*/ 13 h 28"/>
                  <a:gd name="T38" fmla="*/ 11 w 24"/>
                  <a:gd name="T3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8">
                    <a:moveTo>
                      <a:pt x="22" y="28"/>
                    </a:moveTo>
                    <a:cubicBezTo>
                      <a:pt x="22" y="28"/>
                      <a:pt x="22" y="28"/>
                      <a:pt x="22" y="28"/>
                    </a:cubicBezTo>
                    <a:cubicBezTo>
                      <a:pt x="10" y="28"/>
                      <a:pt x="10" y="28"/>
                      <a:pt x="10" y="28"/>
                    </a:cubicBezTo>
                    <a:cubicBezTo>
                      <a:pt x="9" y="28"/>
                      <a:pt x="9" y="28"/>
                      <a:pt x="8" y="27"/>
                    </a:cubicBezTo>
                    <a:cubicBezTo>
                      <a:pt x="2" y="15"/>
                      <a:pt x="2" y="15"/>
                      <a:pt x="2" y="15"/>
                    </a:cubicBezTo>
                    <a:cubicBezTo>
                      <a:pt x="2" y="15"/>
                      <a:pt x="2" y="15"/>
                      <a:pt x="2" y="14"/>
                    </a:cubicBezTo>
                    <a:cubicBezTo>
                      <a:pt x="0" y="2"/>
                      <a:pt x="0" y="2"/>
                      <a:pt x="0" y="2"/>
                    </a:cubicBezTo>
                    <a:cubicBezTo>
                      <a:pt x="0" y="2"/>
                      <a:pt x="0" y="1"/>
                      <a:pt x="1" y="0"/>
                    </a:cubicBezTo>
                    <a:cubicBezTo>
                      <a:pt x="2" y="0"/>
                      <a:pt x="2" y="0"/>
                      <a:pt x="3" y="0"/>
                    </a:cubicBezTo>
                    <a:cubicBezTo>
                      <a:pt x="13" y="6"/>
                      <a:pt x="13" y="6"/>
                      <a:pt x="13" y="6"/>
                    </a:cubicBezTo>
                    <a:cubicBezTo>
                      <a:pt x="13" y="6"/>
                      <a:pt x="14" y="7"/>
                      <a:pt x="14" y="7"/>
                    </a:cubicBezTo>
                    <a:cubicBezTo>
                      <a:pt x="24" y="25"/>
                      <a:pt x="24" y="25"/>
                      <a:pt x="24" y="25"/>
                    </a:cubicBezTo>
                    <a:cubicBezTo>
                      <a:pt x="24" y="25"/>
                      <a:pt x="24" y="25"/>
                      <a:pt x="24" y="26"/>
                    </a:cubicBezTo>
                    <a:cubicBezTo>
                      <a:pt x="24" y="27"/>
                      <a:pt x="23" y="28"/>
                      <a:pt x="22" y="28"/>
                    </a:cubicBezTo>
                    <a:close/>
                    <a:moveTo>
                      <a:pt x="11" y="24"/>
                    </a:moveTo>
                    <a:cubicBezTo>
                      <a:pt x="19" y="24"/>
                      <a:pt x="19" y="24"/>
                      <a:pt x="19" y="24"/>
                    </a:cubicBezTo>
                    <a:cubicBezTo>
                      <a:pt x="11" y="9"/>
                      <a:pt x="11" y="9"/>
                      <a:pt x="11" y="9"/>
                    </a:cubicBezTo>
                    <a:cubicBezTo>
                      <a:pt x="5" y="6"/>
                      <a:pt x="5" y="6"/>
                      <a:pt x="5" y="6"/>
                    </a:cubicBezTo>
                    <a:cubicBezTo>
                      <a:pt x="6" y="13"/>
                      <a:pt x="6" y="13"/>
                      <a:pt x="6" y="13"/>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Freeform 90">
                <a:extLst>
                  <a:ext uri="{FF2B5EF4-FFF2-40B4-BE49-F238E27FC236}">
                    <a16:creationId xmlns:a16="http://schemas.microsoft.com/office/drawing/2014/main" id="{BAE1943F-4DA2-4798-A5AA-90F9ED1D0DEC}"/>
                  </a:ext>
                </a:extLst>
              </p:cNvPr>
              <p:cNvSpPr>
                <a:spLocks/>
              </p:cNvSpPr>
              <p:nvPr/>
            </p:nvSpPr>
            <p:spPr bwMode="auto">
              <a:xfrm>
                <a:off x="5661025" y="1882775"/>
                <a:ext cx="47625" cy="38100"/>
              </a:xfrm>
              <a:custGeom>
                <a:avLst/>
                <a:gdLst>
                  <a:gd name="T0" fmla="*/ 2 w 12"/>
                  <a:gd name="T1" fmla="*/ 10 h 10"/>
                  <a:gd name="T2" fmla="*/ 0 w 12"/>
                  <a:gd name="T3" fmla="*/ 9 h 10"/>
                  <a:gd name="T4" fmla="*/ 1 w 12"/>
                  <a:gd name="T5" fmla="*/ 6 h 10"/>
                  <a:gd name="T6" fmla="*/ 9 w 12"/>
                  <a:gd name="T7" fmla="*/ 0 h 10"/>
                  <a:gd name="T8" fmla="*/ 12 w 12"/>
                  <a:gd name="T9" fmla="*/ 1 h 10"/>
                  <a:gd name="T10" fmla="*/ 11 w 12"/>
                  <a:gd name="T11" fmla="*/ 4 h 10"/>
                  <a:gd name="T12" fmla="*/ 3 w 12"/>
                  <a:gd name="T13" fmla="*/ 10 h 10"/>
                  <a:gd name="T14" fmla="*/ 2 w 12"/>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0">
                    <a:moveTo>
                      <a:pt x="2" y="10"/>
                    </a:moveTo>
                    <a:cubicBezTo>
                      <a:pt x="1" y="10"/>
                      <a:pt x="1" y="10"/>
                      <a:pt x="0" y="9"/>
                    </a:cubicBezTo>
                    <a:cubicBezTo>
                      <a:pt x="0" y="8"/>
                      <a:pt x="0" y="7"/>
                      <a:pt x="1" y="6"/>
                    </a:cubicBezTo>
                    <a:cubicBezTo>
                      <a:pt x="9" y="0"/>
                      <a:pt x="9" y="0"/>
                      <a:pt x="9" y="0"/>
                    </a:cubicBezTo>
                    <a:cubicBezTo>
                      <a:pt x="10" y="0"/>
                      <a:pt x="11" y="0"/>
                      <a:pt x="12" y="1"/>
                    </a:cubicBezTo>
                    <a:cubicBezTo>
                      <a:pt x="12" y="2"/>
                      <a:pt x="12" y="3"/>
                      <a:pt x="11" y="4"/>
                    </a:cubicBezTo>
                    <a:cubicBezTo>
                      <a:pt x="3" y="10"/>
                      <a:pt x="3" y="10"/>
                      <a:pt x="3" y="10"/>
                    </a:cubicBezTo>
                    <a:cubicBezTo>
                      <a:pt x="3" y="10"/>
                      <a:pt x="2" y="10"/>
                      <a:pt x="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Freeform 91">
                <a:extLst>
                  <a:ext uri="{FF2B5EF4-FFF2-40B4-BE49-F238E27FC236}">
                    <a16:creationId xmlns:a16="http://schemas.microsoft.com/office/drawing/2014/main" id="{BE9AE01D-241C-4037-AC81-C683BAD2C9B7}"/>
                  </a:ext>
                </a:extLst>
              </p:cNvPr>
              <p:cNvSpPr>
                <a:spLocks noEditPoints="1"/>
              </p:cNvSpPr>
              <p:nvPr/>
            </p:nvSpPr>
            <p:spPr bwMode="auto">
              <a:xfrm>
                <a:off x="5746750" y="1797050"/>
                <a:ext cx="79375" cy="169863"/>
              </a:xfrm>
              <a:custGeom>
                <a:avLst/>
                <a:gdLst>
                  <a:gd name="T0" fmla="*/ 18 w 20"/>
                  <a:gd name="T1" fmla="*/ 44 h 44"/>
                  <a:gd name="T2" fmla="*/ 2 w 20"/>
                  <a:gd name="T3" fmla="*/ 44 h 44"/>
                  <a:gd name="T4" fmla="*/ 0 w 20"/>
                  <a:gd name="T5" fmla="*/ 42 h 44"/>
                  <a:gd name="T6" fmla="*/ 0 w 20"/>
                  <a:gd name="T7" fmla="*/ 2 h 44"/>
                  <a:gd name="T8" fmla="*/ 2 w 20"/>
                  <a:gd name="T9" fmla="*/ 0 h 44"/>
                  <a:gd name="T10" fmla="*/ 18 w 20"/>
                  <a:gd name="T11" fmla="*/ 0 h 44"/>
                  <a:gd name="T12" fmla="*/ 20 w 20"/>
                  <a:gd name="T13" fmla="*/ 2 h 44"/>
                  <a:gd name="T14" fmla="*/ 20 w 20"/>
                  <a:gd name="T15" fmla="*/ 42 h 44"/>
                  <a:gd name="T16" fmla="*/ 18 w 20"/>
                  <a:gd name="T17" fmla="*/ 44 h 44"/>
                  <a:gd name="T18" fmla="*/ 4 w 20"/>
                  <a:gd name="T19" fmla="*/ 40 h 44"/>
                  <a:gd name="T20" fmla="*/ 16 w 20"/>
                  <a:gd name="T21" fmla="*/ 40 h 44"/>
                  <a:gd name="T22" fmla="*/ 16 w 20"/>
                  <a:gd name="T23" fmla="*/ 4 h 44"/>
                  <a:gd name="T24" fmla="*/ 4 w 20"/>
                  <a:gd name="T25" fmla="*/ 4 h 44"/>
                  <a:gd name="T26" fmla="*/ 4 w 20"/>
                  <a:gd name="T2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44">
                    <a:moveTo>
                      <a:pt x="18" y="44"/>
                    </a:moveTo>
                    <a:cubicBezTo>
                      <a:pt x="2" y="44"/>
                      <a:pt x="2" y="44"/>
                      <a:pt x="2" y="44"/>
                    </a:cubicBezTo>
                    <a:cubicBezTo>
                      <a:pt x="1" y="44"/>
                      <a:pt x="0" y="43"/>
                      <a:pt x="0" y="42"/>
                    </a:cubicBezTo>
                    <a:cubicBezTo>
                      <a:pt x="0" y="2"/>
                      <a:pt x="0" y="2"/>
                      <a:pt x="0" y="2"/>
                    </a:cubicBezTo>
                    <a:cubicBezTo>
                      <a:pt x="0" y="1"/>
                      <a:pt x="1" y="0"/>
                      <a:pt x="2" y="0"/>
                    </a:cubicBezTo>
                    <a:cubicBezTo>
                      <a:pt x="18" y="0"/>
                      <a:pt x="18" y="0"/>
                      <a:pt x="18" y="0"/>
                    </a:cubicBezTo>
                    <a:cubicBezTo>
                      <a:pt x="19" y="0"/>
                      <a:pt x="20" y="1"/>
                      <a:pt x="20" y="2"/>
                    </a:cubicBezTo>
                    <a:cubicBezTo>
                      <a:pt x="20" y="42"/>
                      <a:pt x="20" y="42"/>
                      <a:pt x="20" y="42"/>
                    </a:cubicBezTo>
                    <a:cubicBezTo>
                      <a:pt x="20" y="43"/>
                      <a:pt x="19" y="44"/>
                      <a:pt x="18" y="44"/>
                    </a:cubicBezTo>
                    <a:close/>
                    <a:moveTo>
                      <a:pt x="4" y="40"/>
                    </a:moveTo>
                    <a:cubicBezTo>
                      <a:pt x="16" y="40"/>
                      <a:pt x="16" y="40"/>
                      <a:pt x="16" y="40"/>
                    </a:cubicBezTo>
                    <a:cubicBezTo>
                      <a:pt x="16" y="4"/>
                      <a:pt x="16" y="4"/>
                      <a:pt x="16" y="4"/>
                    </a:cubicBezTo>
                    <a:cubicBezTo>
                      <a:pt x="4" y="4"/>
                      <a:pt x="4" y="4"/>
                      <a:pt x="4" y="4"/>
                    </a:cubicBezTo>
                    <a:lnTo>
                      <a:pt x="4"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Freeform 92">
                <a:extLst>
                  <a:ext uri="{FF2B5EF4-FFF2-40B4-BE49-F238E27FC236}">
                    <a16:creationId xmlns:a16="http://schemas.microsoft.com/office/drawing/2014/main" id="{B4CDB84B-8F30-47A6-BFE0-FF0B0B8D3925}"/>
                  </a:ext>
                </a:extLst>
              </p:cNvPr>
              <p:cNvSpPr>
                <a:spLocks/>
              </p:cNvSpPr>
              <p:nvPr/>
            </p:nvSpPr>
            <p:spPr bwMode="auto">
              <a:xfrm>
                <a:off x="5778500" y="1828800"/>
                <a:ext cx="47625" cy="14288"/>
              </a:xfrm>
              <a:custGeom>
                <a:avLst/>
                <a:gdLst>
                  <a:gd name="T0" fmla="*/ 10 w 12"/>
                  <a:gd name="T1" fmla="*/ 4 h 4"/>
                  <a:gd name="T2" fmla="*/ 2 w 12"/>
                  <a:gd name="T3" fmla="*/ 4 h 4"/>
                  <a:gd name="T4" fmla="*/ 0 w 12"/>
                  <a:gd name="T5" fmla="*/ 2 h 4"/>
                  <a:gd name="T6" fmla="*/ 2 w 12"/>
                  <a:gd name="T7" fmla="*/ 0 h 4"/>
                  <a:gd name="T8" fmla="*/ 10 w 12"/>
                  <a:gd name="T9" fmla="*/ 0 h 4"/>
                  <a:gd name="T10" fmla="*/ 12 w 12"/>
                  <a:gd name="T11" fmla="*/ 2 h 4"/>
                  <a:gd name="T12" fmla="*/ 10 w 1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4"/>
                    </a:moveTo>
                    <a:cubicBezTo>
                      <a:pt x="2" y="4"/>
                      <a:pt x="2" y="4"/>
                      <a:pt x="2" y="4"/>
                    </a:cubicBezTo>
                    <a:cubicBezTo>
                      <a:pt x="1" y="4"/>
                      <a:pt x="0" y="3"/>
                      <a:pt x="0" y="2"/>
                    </a:cubicBezTo>
                    <a:cubicBezTo>
                      <a:pt x="0" y="1"/>
                      <a:pt x="1" y="0"/>
                      <a:pt x="2" y="0"/>
                    </a:cubicBezTo>
                    <a:cubicBezTo>
                      <a:pt x="10" y="0"/>
                      <a:pt x="10" y="0"/>
                      <a:pt x="10" y="0"/>
                    </a:cubicBezTo>
                    <a:cubicBezTo>
                      <a:pt x="11" y="0"/>
                      <a:pt x="12" y="1"/>
                      <a:pt x="12" y="2"/>
                    </a:cubicBezTo>
                    <a:cubicBezTo>
                      <a:pt x="12" y="3"/>
                      <a:pt x="11" y="4"/>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Freeform 93">
                <a:extLst>
                  <a:ext uri="{FF2B5EF4-FFF2-40B4-BE49-F238E27FC236}">
                    <a16:creationId xmlns:a16="http://schemas.microsoft.com/office/drawing/2014/main" id="{AD154603-F887-4B20-9B4E-00CF97C8E2FF}"/>
                  </a:ext>
                </a:extLst>
              </p:cNvPr>
              <p:cNvSpPr>
                <a:spLocks/>
              </p:cNvSpPr>
              <p:nvPr/>
            </p:nvSpPr>
            <p:spPr bwMode="auto">
              <a:xfrm>
                <a:off x="5794375" y="1858963"/>
                <a:ext cx="31750" cy="15875"/>
              </a:xfrm>
              <a:custGeom>
                <a:avLst/>
                <a:gdLst>
                  <a:gd name="T0" fmla="*/ 6 w 8"/>
                  <a:gd name="T1" fmla="*/ 4 h 4"/>
                  <a:gd name="T2" fmla="*/ 2 w 8"/>
                  <a:gd name="T3" fmla="*/ 4 h 4"/>
                  <a:gd name="T4" fmla="*/ 0 w 8"/>
                  <a:gd name="T5" fmla="*/ 2 h 4"/>
                  <a:gd name="T6" fmla="*/ 2 w 8"/>
                  <a:gd name="T7" fmla="*/ 0 h 4"/>
                  <a:gd name="T8" fmla="*/ 6 w 8"/>
                  <a:gd name="T9" fmla="*/ 0 h 4"/>
                  <a:gd name="T10" fmla="*/ 8 w 8"/>
                  <a:gd name="T11" fmla="*/ 2 h 4"/>
                  <a:gd name="T12" fmla="*/ 6 w 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4"/>
                    </a:moveTo>
                    <a:cubicBezTo>
                      <a:pt x="2" y="4"/>
                      <a:pt x="2" y="4"/>
                      <a:pt x="2" y="4"/>
                    </a:cubicBezTo>
                    <a:cubicBezTo>
                      <a:pt x="1" y="4"/>
                      <a:pt x="0" y="3"/>
                      <a:pt x="0" y="2"/>
                    </a:cubicBezTo>
                    <a:cubicBezTo>
                      <a:pt x="0" y="1"/>
                      <a:pt x="1" y="0"/>
                      <a:pt x="2" y="0"/>
                    </a:cubicBezTo>
                    <a:cubicBezTo>
                      <a:pt x="6" y="0"/>
                      <a:pt x="6" y="0"/>
                      <a:pt x="6" y="0"/>
                    </a:cubicBezTo>
                    <a:cubicBezTo>
                      <a:pt x="7" y="0"/>
                      <a:pt x="8" y="1"/>
                      <a:pt x="8" y="2"/>
                    </a:cubicBezTo>
                    <a:cubicBezTo>
                      <a:pt x="8" y="3"/>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Freeform 94">
                <a:extLst>
                  <a:ext uri="{FF2B5EF4-FFF2-40B4-BE49-F238E27FC236}">
                    <a16:creationId xmlns:a16="http://schemas.microsoft.com/office/drawing/2014/main" id="{859783B2-875F-45FD-8DCD-28F71F04F5DD}"/>
                  </a:ext>
                </a:extLst>
              </p:cNvPr>
              <p:cNvSpPr>
                <a:spLocks/>
              </p:cNvSpPr>
              <p:nvPr/>
            </p:nvSpPr>
            <p:spPr bwMode="auto">
              <a:xfrm>
                <a:off x="5778500" y="1890713"/>
                <a:ext cx="47625" cy="14288"/>
              </a:xfrm>
              <a:custGeom>
                <a:avLst/>
                <a:gdLst>
                  <a:gd name="T0" fmla="*/ 10 w 12"/>
                  <a:gd name="T1" fmla="*/ 4 h 4"/>
                  <a:gd name="T2" fmla="*/ 2 w 12"/>
                  <a:gd name="T3" fmla="*/ 4 h 4"/>
                  <a:gd name="T4" fmla="*/ 0 w 12"/>
                  <a:gd name="T5" fmla="*/ 2 h 4"/>
                  <a:gd name="T6" fmla="*/ 2 w 12"/>
                  <a:gd name="T7" fmla="*/ 0 h 4"/>
                  <a:gd name="T8" fmla="*/ 10 w 12"/>
                  <a:gd name="T9" fmla="*/ 0 h 4"/>
                  <a:gd name="T10" fmla="*/ 12 w 12"/>
                  <a:gd name="T11" fmla="*/ 2 h 4"/>
                  <a:gd name="T12" fmla="*/ 10 w 1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4"/>
                    </a:moveTo>
                    <a:cubicBezTo>
                      <a:pt x="2" y="4"/>
                      <a:pt x="2" y="4"/>
                      <a:pt x="2" y="4"/>
                    </a:cubicBezTo>
                    <a:cubicBezTo>
                      <a:pt x="1" y="4"/>
                      <a:pt x="0" y="3"/>
                      <a:pt x="0" y="2"/>
                    </a:cubicBezTo>
                    <a:cubicBezTo>
                      <a:pt x="0" y="1"/>
                      <a:pt x="1" y="0"/>
                      <a:pt x="2" y="0"/>
                    </a:cubicBezTo>
                    <a:cubicBezTo>
                      <a:pt x="10" y="0"/>
                      <a:pt x="10" y="0"/>
                      <a:pt x="10" y="0"/>
                    </a:cubicBezTo>
                    <a:cubicBezTo>
                      <a:pt x="11" y="0"/>
                      <a:pt x="12" y="1"/>
                      <a:pt x="12" y="2"/>
                    </a:cubicBezTo>
                    <a:cubicBezTo>
                      <a:pt x="12" y="3"/>
                      <a:pt x="11" y="4"/>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Freeform 95">
                <a:extLst>
                  <a:ext uri="{FF2B5EF4-FFF2-40B4-BE49-F238E27FC236}">
                    <a16:creationId xmlns:a16="http://schemas.microsoft.com/office/drawing/2014/main" id="{16EDB996-D800-4DEB-9F7A-4CBF33EF42E1}"/>
                  </a:ext>
                </a:extLst>
              </p:cNvPr>
              <p:cNvSpPr>
                <a:spLocks/>
              </p:cNvSpPr>
              <p:nvPr/>
            </p:nvSpPr>
            <p:spPr bwMode="auto">
              <a:xfrm>
                <a:off x="5794375" y="1920875"/>
                <a:ext cx="31750" cy="15875"/>
              </a:xfrm>
              <a:custGeom>
                <a:avLst/>
                <a:gdLst>
                  <a:gd name="T0" fmla="*/ 6 w 8"/>
                  <a:gd name="T1" fmla="*/ 4 h 4"/>
                  <a:gd name="T2" fmla="*/ 2 w 8"/>
                  <a:gd name="T3" fmla="*/ 4 h 4"/>
                  <a:gd name="T4" fmla="*/ 0 w 8"/>
                  <a:gd name="T5" fmla="*/ 2 h 4"/>
                  <a:gd name="T6" fmla="*/ 2 w 8"/>
                  <a:gd name="T7" fmla="*/ 0 h 4"/>
                  <a:gd name="T8" fmla="*/ 6 w 8"/>
                  <a:gd name="T9" fmla="*/ 0 h 4"/>
                  <a:gd name="T10" fmla="*/ 8 w 8"/>
                  <a:gd name="T11" fmla="*/ 2 h 4"/>
                  <a:gd name="T12" fmla="*/ 6 w 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4"/>
                    </a:moveTo>
                    <a:cubicBezTo>
                      <a:pt x="2" y="4"/>
                      <a:pt x="2" y="4"/>
                      <a:pt x="2" y="4"/>
                    </a:cubicBezTo>
                    <a:cubicBezTo>
                      <a:pt x="1" y="4"/>
                      <a:pt x="0" y="3"/>
                      <a:pt x="0" y="2"/>
                    </a:cubicBezTo>
                    <a:cubicBezTo>
                      <a:pt x="0" y="1"/>
                      <a:pt x="1" y="0"/>
                      <a:pt x="2" y="0"/>
                    </a:cubicBezTo>
                    <a:cubicBezTo>
                      <a:pt x="6" y="0"/>
                      <a:pt x="6" y="0"/>
                      <a:pt x="6" y="0"/>
                    </a:cubicBezTo>
                    <a:cubicBezTo>
                      <a:pt x="7" y="0"/>
                      <a:pt x="8" y="1"/>
                      <a:pt x="8" y="2"/>
                    </a:cubicBezTo>
                    <a:cubicBezTo>
                      <a:pt x="8" y="3"/>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34" name="Group 33">
              <a:extLst>
                <a:ext uri="{FF2B5EF4-FFF2-40B4-BE49-F238E27FC236}">
                  <a16:creationId xmlns:a16="http://schemas.microsoft.com/office/drawing/2014/main" id="{22810548-1514-4707-854F-44F37F259C8E}"/>
                </a:ext>
              </a:extLst>
            </p:cNvPr>
            <p:cNvGrpSpPr>
              <a:grpSpLocks noChangeAspect="1"/>
            </p:cNvGrpSpPr>
            <p:nvPr/>
          </p:nvGrpSpPr>
          <p:grpSpPr>
            <a:xfrm>
              <a:off x="3243426" y="5786928"/>
              <a:ext cx="252001" cy="252000"/>
              <a:chOff x="2182813" y="2376488"/>
              <a:chExt cx="371476" cy="371475"/>
            </a:xfrm>
            <a:solidFill>
              <a:schemeClr val="bg1"/>
            </a:solidFill>
          </p:grpSpPr>
          <p:sp>
            <p:nvSpPr>
              <p:cNvPr id="35" name="Freeform 101">
                <a:extLst>
                  <a:ext uri="{FF2B5EF4-FFF2-40B4-BE49-F238E27FC236}">
                    <a16:creationId xmlns:a16="http://schemas.microsoft.com/office/drawing/2014/main" id="{D2424138-BB74-4853-AE62-85F948A032FE}"/>
                  </a:ext>
                </a:extLst>
              </p:cNvPr>
              <p:cNvSpPr>
                <a:spLocks/>
              </p:cNvSpPr>
              <p:nvPr/>
            </p:nvSpPr>
            <p:spPr bwMode="auto">
              <a:xfrm>
                <a:off x="2182813" y="2376488"/>
                <a:ext cx="371475" cy="371475"/>
              </a:xfrm>
              <a:custGeom>
                <a:avLst/>
                <a:gdLst>
                  <a:gd name="T0" fmla="*/ 42 w 96"/>
                  <a:gd name="T1" fmla="*/ 96 h 96"/>
                  <a:gd name="T2" fmla="*/ 40 w 96"/>
                  <a:gd name="T3" fmla="*/ 83 h 96"/>
                  <a:gd name="T4" fmla="*/ 23 w 96"/>
                  <a:gd name="T5" fmla="*/ 88 h 96"/>
                  <a:gd name="T6" fmla="*/ 8 w 96"/>
                  <a:gd name="T7" fmla="*/ 76 h 96"/>
                  <a:gd name="T8" fmla="*/ 8 w 96"/>
                  <a:gd name="T9" fmla="*/ 73 h 96"/>
                  <a:gd name="T10" fmla="*/ 13 w 96"/>
                  <a:gd name="T11" fmla="*/ 56 h 96"/>
                  <a:gd name="T12" fmla="*/ 0 w 96"/>
                  <a:gd name="T13" fmla="*/ 54 h 96"/>
                  <a:gd name="T14" fmla="*/ 2 w 96"/>
                  <a:gd name="T15" fmla="*/ 40 h 96"/>
                  <a:gd name="T16" fmla="*/ 17 w 96"/>
                  <a:gd name="T17" fmla="*/ 31 h 96"/>
                  <a:gd name="T18" fmla="*/ 8 w 96"/>
                  <a:gd name="T19" fmla="*/ 21 h 96"/>
                  <a:gd name="T20" fmla="*/ 20 w 96"/>
                  <a:gd name="T21" fmla="*/ 8 h 96"/>
                  <a:gd name="T22" fmla="*/ 31 w 96"/>
                  <a:gd name="T23" fmla="*/ 17 h 96"/>
                  <a:gd name="T24" fmla="*/ 40 w 96"/>
                  <a:gd name="T25" fmla="*/ 2 h 96"/>
                  <a:gd name="T26" fmla="*/ 54 w 96"/>
                  <a:gd name="T27" fmla="*/ 0 h 96"/>
                  <a:gd name="T28" fmla="*/ 56 w 96"/>
                  <a:gd name="T29" fmla="*/ 13 h 96"/>
                  <a:gd name="T30" fmla="*/ 67 w 96"/>
                  <a:gd name="T31" fmla="*/ 20 h 96"/>
                  <a:gd name="T32" fmla="*/ 54 w 96"/>
                  <a:gd name="T33" fmla="*/ 17 h 96"/>
                  <a:gd name="T34" fmla="*/ 52 w 96"/>
                  <a:gd name="T35" fmla="*/ 4 h 96"/>
                  <a:gd name="T36" fmla="*/ 44 w 96"/>
                  <a:gd name="T37" fmla="*/ 15 h 96"/>
                  <a:gd name="T38" fmla="*/ 31 w 96"/>
                  <a:gd name="T39" fmla="*/ 21 h 96"/>
                  <a:gd name="T40" fmla="*/ 21 w 96"/>
                  <a:gd name="T41" fmla="*/ 13 h 96"/>
                  <a:gd name="T42" fmla="*/ 20 w 96"/>
                  <a:gd name="T43" fmla="*/ 29 h 96"/>
                  <a:gd name="T44" fmla="*/ 17 w 96"/>
                  <a:gd name="T45" fmla="*/ 42 h 96"/>
                  <a:gd name="T46" fmla="*/ 4 w 96"/>
                  <a:gd name="T47" fmla="*/ 44 h 96"/>
                  <a:gd name="T48" fmla="*/ 15 w 96"/>
                  <a:gd name="T49" fmla="*/ 52 h 96"/>
                  <a:gd name="T50" fmla="*/ 21 w 96"/>
                  <a:gd name="T51" fmla="*/ 65 h 96"/>
                  <a:gd name="T52" fmla="*/ 13 w 96"/>
                  <a:gd name="T53" fmla="*/ 75 h 96"/>
                  <a:gd name="T54" fmla="*/ 29 w 96"/>
                  <a:gd name="T55" fmla="*/ 76 h 96"/>
                  <a:gd name="T56" fmla="*/ 42 w 96"/>
                  <a:gd name="T57" fmla="*/ 79 h 96"/>
                  <a:gd name="T58" fmla="*/ 44 w 96"/>
                  <a:gd name="T59" fmla="*/ 92 h 96"/>
                  <a:gd name="T60" fmla="*/ 52 w 96"/>
                  <a:gd name="T61" fmla="*/ 81 h 96"/>
                  <a:gd name="T62" fmla="*/ 65 w 96"/>
                  <a:gd name="T63" fmla="*/ 75 h 96"/>
                  <a:gd name="T64" fmla="*/ 75 w 96"/>
                  <a:gd name="T65" fmla="*/ 83 h 96"/>
                  <a:gd name="T66" fmla="*/ 76 w 96"/>
                  <a:gd name="T67" fmla="*/ 67 h 96"/>
                  <a:gd name="T68" fmla="*/ 79 w 96"/>
                  <a:gd name="T69" fmla="*/ 54 h 96"/>
                  <a:gd name="T70" fmla="*/ 92 w 96"/>
                  <a:gd name="T71" fmla="*/ 52 h 96"/>
                  <a:gd name="T72" fmla="*/ 81 w 96"/>
                  <a:gd name="T73" fmla="*/ 44 h 96"/>
                  <a:gd name="T74" fmla="*/ 77 w 96"/>
                  <a:gd name="T75" fmla="*/ 36 h 96"/>
                  <a:gd name="T76" fmla="*/ 81 w 96"/>
                  <a:gd name="T77" fmla="*/ 34 h 96"/>
                  <a:gd name="T78" fmla="*/ 94 w 96"/>
                  <a:gd name="T79" fmla="*/ 40 h 96"/>
                  <a:gd name="T80" fmla="*/ 96 w 96"/>
                  <a:gd name="T81" fmla="*/ 54 h 96"/>
                  <a:gd name="T82" fmla="*/ 83 w 96"/>
                  <a:gd name="T83" fmla="*/ 56 h 96"/>
                  <a:gd name="T84" fmla="*/ 88 w 96"/>
                  <a:gd name="T85" fmla="*/ 73 h 96"/>
                  <a:gd name="T86" fmla="*/ 76 w 96"/>
                  <a:gd name="T87" fmla="*/ 88 h 96"/>
                  <a:gd name="T88" fmla="*/ 65 w 96"/>
                  <a:gd name="T89" fmla="*/ 79 h 96"/>
                  <a:gd name="T90" fmla="*/ 56 w 96"/>
                  <a:gd name="T91"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96">
                    <a:moveTo>
                      <a:pt x="54" y="96"/>
                    </a:moveTo>
                    <a:cubicBezTo>
                      <a:pt x="42" y="96"/>
                      <a:pt x="42" y="96"/>
                      <a:pt x="42" y="96"/>
                    </a:cubicBezTo>
                    <a:cubicBezTo>
                      <a:pt x="41" y="96"/>
                      <a:pt x="40" y="95"/>
                      <a:pt x="40" y="94"/>
                    </a:cubicBezTo>
                    <a:cubicBezTo>
                      <a:pt x="40" y="83"/>
                      <a:pt x="40" y="83"/>
                      <a:pt x="40" y="83"/>
                    </a:cubicBezTo>
                    <a:cubicBezTo>
                      <a:pt x="37" y="82"/>
                      <a:pt x="33" y="81"/>
                      <a:pt x="31" y="79"/>
                    </a:cubicBezTo>
                    <a:cubicBezTo>
                      <a:pt x="23" y="88"/>
                      <a:pt x="23" y="88"/>
                      <a:pt x="23" y="88"/>
                    </a:cubicBezTo>
                    <a:cubicBezTo>
                      <a:pt x="22" y="88"/>
                      <a:pt x="20" y="88"/>
                      <a:pt x="20" y="88"/>
                    </a:cubicBezTo>
                    <a:cubicBezTo>
                      <a:pt x="8" y="76"/>
                      <a:pt x="8" y="76"/>
                      <a:pt x="8" y="76"/>
                    </a:cubicBezTo>
                    <a:cubicBezTo>
                      <a:pt x="8" y="76"/>
                      <a:pt x="8" y="75"/>
                      <a:pt x="8" y="75"/>
                    </a:cubicBezTo>
                    <a:cubicBezTo>
                      <a:pt x="8" y="74"/>
                      <a:pt x="8" y="74"/>
                      <a:pt x="8" y="73"/>
                    </a:cubicBezTo>
                    <a:cubicBezTo>
                      <a:pt x="17" y="65"/>
                      <a:pt x="17" y="65"/>
                      <a:pt x="17" y="65"/>
                    </a:cubicBezTo>
                    <a:cubicBezTo>
                      <a:pt x="15" y="63"/>
                      <a:pt x="14" y="59"/>
                      <a:pt x="13" y="56"/>
                    </a:cubicBezTo>
                    <a:cubicBezTo>
                      <a:pt x="2" y="56"/>
                      <a:pt x="2" y="56"/>
                      <a:pt x="2" y="56"/>
                    </a:cubicBezTo>
                    <a:cubicBezTo>
                      <a:pt x="1" y="56"/>
                      <a:pt x="0" y="55"/>
                      <a:pt x="0" y="54"/>
                    </a:cubicBezTo>
                    <a:cubicBezTo>
                      <a:pt x="0" y="42"/>
                      <a:pt x="0" y="42"/>
                      <a:pt x="0" y="42"/>
                    </a:cubicBezTo>
                    <a:cubicBezTo>
                      <a:pt x="0" y="41"/>
                      <a:pt x="1" y="40"/>
                      <a:pt x="2" y="40"/>
                    </a:cubicBezTo>
                    <a:cubicBezTo>
                      <a:pt x="13" y="40"/>
                      <a:pt x="13" y="40"/>
                      <a:pt x="13" y="40"/>
                    </a:cubicBezTo>
                    <a:cubicBezTo>
                      <a:pt x="14" y="37"/>
                      <a:pt x="15" y="33"/>
                      <a:pt x="17" y="31"/>
                    </a:cubicBezTo>
                    <a:cubicBezTo>
                      <a:pt x="8" y="23"/>
                      <a:pt x="8" y="23"/>
                      <a:pt x="8" y="23"/>
                    </a:cubicBezTo>
                    <a:cubicBezTo>
                      <a:pt x="8" y="22"/>
                      <a:pt x="8" y="22"/>
                      <a:pt x="8" y="21"/>
                    </a:cubicBezTo>
                    <a:cubicBezTo>
                      <a:pt x="8" y="21"/>
                      <a:pt x="8" y="20"/>
                      <a:pt x="8" y="20"/>
                    </a:cubicBezTo>
                    <a:cubicBezTo>
                      <a:pt x="20" y="8"/>
                      <a:pt x="20" y="8"/>
                      <a:pt x="20" y="8"/>
                    </a:cubicBezTo>
                    <a:cubicBezTo>
                      <a:pt x="20" y="8"/>
                      <a:pt x="22" y="8"/>
                      <a:pt x="23" y="8"/>
                    </a:cubicBezTo>
                    <a:cubicBezTo>
                      <a:pt x="31" y="17"/>
                      <a:pt x="31" y="17"/>
                      <a:pt x="31" y="17"/>
                    </a:cubicBezTo>
                    <a:cubicBezTo>
                      <a:pt x="33" y="15"/>
                      <a:pt x="37" y="14"/>
                      <a:pt x="40" y="13"/>
                    </a:cubicBezTo>
                    <a:cubicBezTo>
                      <a:pt x="40" y="2"/>
                      <a:pt x="40" y="2"/>
                      <a:pt x="40" y="2"/>
                    </a:cubicBezTo>
                    <a:cubicBezTo>
                      <a:pt x="40" y="1"/>
                      <a:pt x="41" y="0"/>
                      <a:pt x="42" y="0"/>
                    </a:cubicBezTo>
                    <a:cubicBezTo>
                      <a:pt x="54" y="0"/>
                      <a:pt x="54" y="0"/>
                      <a:pt x="54" y="0"/>
                    </a:cubicBezTo>
                    <a:cubicBezTo>
                      <a:pt x="55" y="0"/>
                      <a:pt x="56" y="1"/>
                      <a:pt x="56" y="2"/>
                    </a:cubicBezTo>
                    <a:cubicBezTo>
                      <a:pt x="56" y="13"/>
                      <a:pt x="56" y="13"/>
                      <a:pt x="56" y="13"/>
                    </a:cubicBezTo>
                    <a:cubicBezTo>
                      <a:pt x="60" y="14"/>
                      <a:pt x="64" y="16"/>
                      <a:pt x="67" y="17"/>
                    </a:cubicBezTo>
                    <a:cubicBezTo>
                      <a:pt x="68" y="18"/>
                      <a:pt x="68" y="19"/>
                      <a:pt x="67" y="20"/>
                    </a:cubicBezTo>
                    <a:cubicBezTo>
                      <a:pt x="67" y="21"/>
                      <a:pt x="66" y="21"/>
                      <a:pt x="65" y="21"/>
                    </a:cubicBezTo>
                    <a:cubicBezTo>
                      <a:pt x="62" y="19"/>
                      <a:pt x="57" y="18"/>
                      <a:pt x="54" y="17"/>
                    </a:cubicBezTo>
                    <a:cubicBezTo>
                      <a:pt x="53" y="17"/>
                      <a:pt x="52" y="16"/>
                      <a:pt x="52" y="15"/>
                    </a:cubicBezTo>
                    <a:cubicBezTo>
                      <a:pt x="52" y="4"/>
                      <a:pt x="52" y="4"/>
                      <a:pt x="52" y="4"/>
                    </a:cubicBezTo>
                    <a:cubicBezTo>
                      <a:pt x="44" y="4"/>
                      <a:pt x="44" y="4"/>
                      <a:pt x="44" y="4"/>
                    </a:cubicBezTo>
                    <a:cubicBezTo>
                      <a:pt x="44" y="15"/>
                      <a:pt x="44" y="15"/>
                      <a:pt x="44" y="15"/>
                    </a:cubicBezTo>
                    <a:cubicBezTo>
                      <a:pt x="44" y="16"/>
                      <a:pt x="43" y="17"/>
                      <a:pt x="42" y="17"/>
                    </a:cubicBezTo>
                    <a:cubicBezTo>
                      <a:pt x="39" y="18"/>
                      <a:pt x="34" y="19"/>
                      <a:pt x="31" y="21"/>
                    </a:cubicBezTo>
                    <a:cubicBezTo>
                      <a:pt x="31" y="21"/>
                      <a:pt x="30" y="21"/>
                      <a:pt x="29" y="20"/>
                    </a:cubicBezTo>
                    <a:cubicBezTo>
                      <a:pt x="21" y="13"/>
                      <a:pt x="21" y="13"/>
                      <a:pt x="21" y="13"/>
                    </a:cubicBezTo>
                    <a:cubicBezTo>
                      <a:pt x="13" y="21"/>
                      <a:pt x="13" y="21"/>
                      <a:pt x="13" y="21"/>
                    </a:cubicBezTo>
                    <a:cubicBezTo>
                      <a:pt x="20" y="29"/>
                      <a:pt x="20" y="29"/>
                      <a:pt x="20" y="29"/>
                    </a:cubicBezTo>
                    <a:cubicBezTo>
                      <a:pt x="21" y="30"/>
                      <a:pt x="21" y="31"/>
                      <a:pt x="21" y="31"/>
                    </a:cubicBezTo>
                    <a:cubicBezTo>
                      <a:pt x="19" y="34"/>
                      <a:pt x="17" y="40"/>
                      <a:pt x="17" y="42"/>
                    </a:cubicBezTo>
                    <a:cubicBezTo>
                      <a:pt x="17" y="43"/>
                      <a:pt x="16" y="44"/>
                      <a:pt x="15" y="44"/>
                    </a:cubicBezTo>
                    <a:cubicBezTo>
                      <a:pt x="4" y="44"/>
                      <a:pt x="4" y="44"/>
                      <a:pt x="4" y="44"/>
                    </a:cubicBezTo>
                    <a:cubicBezTo>
                      <a:pt x="4" y="52"/>
                      <a:pt x="4" y="52"/>
                      <a:pt x="4" y="52"/>
                    </a:cubicBezTo>
                    <a:cubicBezTo>
                      <a:pt x="15" y="52"/>
                      <a:pt x="15" y="52"/>
                      <a:pt x="15" y="52"/>
                    </a:cubicBezTo>
                    <a:cubicBezTo>
                      <a:pt x="16" y="52"/>
                      <a:pt x="17" y="53"/>
                      <a:pt x="17" y="54"/>
                    </a:cubicBezTo>
                    <a:cubicBezTo>
                      <a:pt x="17" y="56"/>
                      <a:pt x="19" y="62"/>
                      <a:pt x="21" y="65"/>
                    </a:cubicBezTo>
                    <a:cubicBezTo>
                      <a:pt x="21" y="65"/>
                      <a:pt x="21" y="66"/>
                      <a:pt x="20" y="67"/>
                    </a:cubicBezTo>
                    <a:cubicBezTo>
                      <a:pt x="13" y="75"/>
                      <a:pt x="13" y="75"/>
                      <a:pt x="13" y="75"/>
                    </a:cubicBezTo>
                    <a:cubicBezTo>
                      <a:pt x="21" y="83"/>
                      <a:pt x="21" y="83"/>
                      <a:pt x="21" y="83"/>
                    </a:cubicBezTo>
                    <a:cubicBezTo>
                      <a:pt x="29" y="76"/>
                      <a:pt x="29" y="76"/>
                      <a:pt x="29" y="76"/>
                    </a:cubicBezTo>
                    <a:cubicBezTo>
                      <a:pt x="30" y="75"/>
                      <a:pt x="31" y="75"/>
                      <a:pt x="31" y="75"/>
                    </a:cubicBezTo>
                    <a:cubicBezTo>
                      <a:pt x="34" y="77"/>
                      <a:pt x="40" y="79"/>
                      <a:pt x="42" y="79"/>
                    </a:cubicBezTo>
                    <a:cubicBezTo>
                      <a:pt x="43" y="79"/>
                      <a:pt x="44" y="80"/>
                      <a:pt x="44" y="81"/>
                    </a:cubicBezTo>
                    <a:cubicBezTo>
                      <a:pt x="44" y="92"/>
                      <a:pt x="44" y="92"/>
                      <a:pt x="44" y="92"/>
                    </a:cubicBezTo>
                    <a:cubicBezTo>
                      <a:pt x="52" y="92"/>
                      <a:pt x="52" y="92"/>
                      <a:pt x="52" y="92"/>
                    </a:cubicBezTo>
                    <a:cubicBezTo>
                      <a:pt x="52" y="81"/>
                      <a:pt x="52" y="81"/>
                      <a:pt x="52" y="81"/>
                    </a:cubicBezTo>
                    <a:cubicBezTo>
                      <a:pt x="52" y="80"/>
                      <a:pt x="53" y="79"/>
                      <a:pt x="54" y="79"/>
                    </a:cubicBezTo>
                    <a:cubicBezTo>
                      <a:pt x="56" y="79"/>
                      <a:pt x="62" y="77"/>
                      <a:pt x="65" y="75"/>
                    </a:cubicBezTo>
                    <a:cubicBezTo>
                      <a:pt x="65" y="75"/>
                      <a:pt x="66" y="75"/>
                      <a:pt x="67" y="76"/>
                    </a:cubicBezTo>
                    <a:cubicBezTo>
                      <a:pt x="75" y="83"/>
                      <a:pt x="75" y="83"/>
                      <a:pt x="75" y="83"/>
                    </a:cubicBezTo>
                    <a:cubicBezTo>
                      <a:pt x="83" y="75"/>
                      <a:pt x="83" y="75"/>
                      <a:pt x="83" y="75"/>
                    </a:cubicBezTo>
                    <a:cubicBezTo>
                      <a:pt x="76" y="67"/>
                      <a:pt x="76" y="67"/>
                      <a:pt x="76" y="67"/>
                    </a:cubicBezTo>
                    <a:cubicBezTo>
                      <a:pt x="75" y="66"/>
                      <a:pt x="75" y="65"/>
                      <a:pt x="75" y="65"/>
                    </a:cubicBezTo>
                    <a:cubicBezTo>
                      <a:pt x="77" y="62"/>
                      <a:pt x="79" y="56"/>
                      <a:pt x="79" y="54"/>
                    </a:cubicBezTo>
                    <a:cubicBezTo>
                      <a:pt x="79" y="53"/>
                      <a:pt x="80" y="52"/>
                      <a:pt x="81" y="52"/>
                    </a:cubicBezTo>
                    <a:cubicBezTo>
                      <a:pt x="92" y="52"/>
                      <a:pt x="92" y="52"/>
                      <a:pt x="92" y="52"/>
                    </a:cubicBezTo>
                    <a:cubicBezTo>
                      <a:pt x="92" y="44"/>
                      <a:pt x="92" y="44"/>
                      <a:pt x="92" y="44"/>
                    </a:cubicBezTo>
                    <a:cubicBezTo>
                      <a:pt x="81" y="44"/>
                      <a:pt x="81" y="44"/>
                      <a:pt x="81" y="44"/>
                    </a:cubicBezTo>
                    <a:cubicBezTo>
                      <a:pt x="80" y="44"/>
                      <a:pt x="79" y="43"/>
                      <a:pt x="79" y="42"/>
                    </a:cubicBezTo>
                    <a:cubicBezTo>
                      <a:pt x="79" y="41"/>
                      <a:pt x="78" y="38"/>
                      <a:pt x="77" y="36"/>
                    </a:cubicBezTo>
                    <a:cubicBezTo>
                      <a:pt x="77" y="35"/>
                      <a:pt x="77" y="33"/>
                      <a:pt x="78" y="33"/>
                    </a:cubicBezTo>
                    <a:cubicBezTo>
                      <a:pt x="79" y="33"/>
                      <a:pt x="81" y="33"/>
                      <a:pt x="81" y="34"/>
                    </a:cubicBezTo>
                    <a:cubicBezTo>
                      <a:pt x="82" y="36"/>
                      <a:pt x="82" y="38"/>
                      <a:pt x="83" y="40"/>
                    </a:cubicBezTo>
                    <a:cubicBezTo>
                      <a:pt x="94" y="40"/>
                      <a:pt x="94" y="40"/>
                      <a:pt x="94" y="40"/>
                    </a:cubicBezTo>
                    <a:cubicBezTo>
                      <a:pt x="95" y="40"/>
                      <a:pt x="96" y="41"/>
                      <a:pt x="96" y="42"/>
                    </a:cubicBezTo>
                    <a:cubicBezTo>
                      <a:pt x="96" y="54"/>
                      <a:pt x="96" y="54"/>
                      <a:pt x="96" y="54"/>
                    </a:cubicBezTo>
                    <a:cubicBezTo>
                      <a:pt x="96" y="55"/>
                      <a:pt x="95" y="56"/>
                      <a:pt x="94" y="56"/>
                    </a:cubicBezTo>
                    <a:cubicBezTo>
                      <a:pt x="83" y="56"/>
                      <a:pt x="83" y="56"/>
                      <a:pt x="83" y="56"/>
                    </a:cubicBezTo>
                    <a:cubicBezTo>
                      <a:pt x="82" y="59"/>
                      <a:pt x="81" y="63"/>
                      <a:pt x="79" y="65"/>
                    </a:cubicBezTo>
                    <a:cubicBezTo>
                      <a:pt x="88" y="73"/>
                      <a:pt x="88" y="73"/>
                      <a:pt x="88" y="73"/>
                    </a:cubicBezTo>
                    <a:cubicBezTo>
                      <a:pt x="88" y="74"/>
                      <a:pt x="88" y="76"/>
                      <a:pt x="88" y="76"/>
                    </a:cubicBezTo>
                    <a:cubicBezTo>
                      <a:pt x="76" y="88"/>
                      <a:pt x="76" y="88"/>
                      <a:pt x="76" y="88"/>
                    </a:cubicBezTo>
                    <a:cubicBezTo>
                      <a:pt x="76" y="88"/>
                      <a:pt x="74" y="88"/>
                      <a:pt x="73" y="88"/>
                    </a:cubicBezTo>
                    <a:cubicBezTo>
                      <a:pt x="65" y="79"/>
                      <a:pt x="65" y="79"/>
                      <a:pt x="65" y="79"/>
                    </a:cubicBezTo>
                    <a:cubicBezTo>
                      <a:pt x="63" y="81"/>
                      <a:pt x="59" y="82"/>
                      <a:pt x="56" y="83"/>
                    </a:cubicBezTo>
                    <a:cubicBezTo>
                      <a:pt x="56" y="94"/>
                      <a:pt x="56" y="94"/>
                      <a:pt x="56" y="94"/>
                    </a:cubicBezTo>
                    <a:cubicBezTo>
                      <a:pt x="56" y="95"/>
                      <a:pt x="55" y="96"/>
                      <a:pt x="54"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Freeform 102">
                <a:extLst>
                  <a:ext uri="{FF2B5EF4-FFF2-40B4-BE49-F238E27FC236}">
                    <a16:creationId xmlns:a16="http://schemas.microsoft.com/office/drawing/2014/main" id="{EEACC25B-49DD-46CF-A12A-0622C0BCCC37}"/>
                  </a:ext>
                </a:extLst>
              </p:cNvPr>
              <p:cNvSpPr>
                <a:spLocks/>
              </p:cNvSpPr>
              <p:nvPr/>
            </p:nvSpPr>
            <p:spPr bwMode="auto">
              <a:xfrm>
                <a:off x="2298701" y="2376488"/>
                <a:ext cx="255588" cy="231775"/>
              </a:xfrm>
              <a:custGeom>
                <a:avLst/>
                <a:gdLst>
                  <a:gd name="T0" fmla="*/ 18 w 66"/>
                  <a:gd name="T1" fmla="*/ 60 h 60"/>
                  <a:gd name="T2" fmla="*/ 17 w 66"/>
                  <a:gd name="T3" fmla="*/ 59 h 60"/>
                  <a:gd name="T4" fmla="*/ 1 w 66"/>
                  <a:gd name="T5" fmla="*/ 41 h 60"/>
                  <a:gd name="T6" fmla="*/ 1 w 66"/>
                  <a:gd name="T7" fmla="*/ 39 h 60"/>
                  <a:gd name="T8" fmla="*/ 3 w 66"/>
                  <a:gd name="T9" fmla="*/ 39 h 60"/>
                  <a:gd name="T10" fmla="*/ 18 w 66"/>
                  <a:gd name="T11" fmla="*/ 55 h 60"/>
                  <a:gd name="T12" fmla="*/ 62 w 66"/>
                  <a:gd name="T13" fmla="*/ 1 h 60"/>
                  <a:gd name="T14" fmla="*/ 65 w 66"/>
                  <a:gd name="T15" fmla="*/ 0 h 60"/>
                  <a:gd name="T16" fmla="*/ 66 w 66"/>
                  <a:gd name="T17" fmla="*/ 3 h 60"/>
                  <a:gd name="T18" fmla="*/ 20 w 66"/>
                  <a:gd name="T19" fmla="*/ 59 h 60"/>
                  <a:gd name="T20" fmla="*/ 18 w 66"/>
                  <a:gd name="T21" fmla="*/ 60 h 60"/>
                  <a:gd name="T22" fmla="*/ 18 w 66"/>
                  <a:gd name="T2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0">
                    <a:moveTo>
                      <a:pt x="18" y="60"/>
                    </a:moveTo>
                    <a:cubicBezTo>
                      <a:pt x="17" y="60"/>
                      <a:pt x="17" y="60"/>
                      <a:pt x="17" y="59"/>
                    </a:cubicBezTo>
                    <a:cubicBezTo>
                      <a:pt x="1" y="41"/>
                      <a:pt x="1" y="41"/>
                      <a:pt x="1" y="41"/>
                    </a:cubicBezTo>
                    <a:cubicBezTo>
                      <a:pt x="0" y="41"/>
                      <a:pt x="0" y="39"/>
                      <a:pt x="1" y="39"/>
                    </a:cubicBezTo>
                    <a:cubicBezTo>
                      <a:pt x="1" y="38"/>
                      <a:pt x="3" y="38"/>
                      <a:pt x="3" y="39"/>
                    </a:cubicBezTo>
                    <a:cubicBezTo>
                      <a:pt x="18" y="55"/>
                      <a:pt x="18" y="55"/>
                      <a:pt x="18" y="55"/>
                    </a:cubicBezTo>
                    <a:cubicBezTo>
                      <a:pt x="62" y="1"/>
                      <a:pt x="62" y="1"/>
                      <a:pt x="62" y="1"/>
                    </a:cubicBezTo>
                    <a:cubicBezTo>
                      <a:pt x="63" y="0"/>
                      <a:pt x="64" y="0"/>
                      <a:pt x="65" y="0"/>
                    </a:cubicBezTo>
                    <a:cubicBezTo>
                      <a:pt x="66" y="1"/>
                      <a:pt x="66" y="2"/>
                      <a:pt x="66" y="3"/>
                    </a:cubicBezTo>
                    <a:cubicBezTo>
                      <a:pt x="20" y="59"/>
                      <a:pt x="20" y="59"/>
                      <a:pt x="20" y="59"/>
                    </a:cubicBezTo>
                    <a:cubicBezTo>
                      <a:pt x="19" y="60"/>
                      <a:pt x="19" y="60"/>
                      <a:pt x="18" y="60"/>
                    </a:cubicBezTo>
                    <a:cubicBezTo>
                      <a:pt x="18" y="60"/>
                      <a:pt x="18" y="60"/>
                      <a:pt x="18"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sp>
        <p:nvSpPr>
          <p:cNvPr id="6" name="TextBox 5">
            <a:extLst>
              <a:ext uri="{FF2B5EF4-FFF2-40B4-BE49-F238E27FC236}">
                <a16:creationId xmlns:a16="http://schemas.microsoft.com/office/drawing/2014/main" id="{26E8CEDA-9C00-4B28-ADE3-21995FA72E6A}"/>
              </a:ext>
            </a:extLst>
          </p:cNvPr>
          <p:cNvSpPr txBox="1"/>
          <p:nvPr/>
        </p:nvSpPr>
        <p:spPr>
          <a:xfrm>
            <a:off x="327056" y="946472"/>
            <a:ext cx="1509204" cy="317820"/>
          </a:xfrm>
          <a:prstGeom prst="rect">
            <a:avLst/>
          </a:prstGeom>
          <a:noFill/>
          <a:ln>
            <a:noFill/>
            <a:miter lim="800000"/>
          </a:ln>
        </p:spPr>
        <p:txBody>
          <a:bodyPr wrap="square" lIns="0" tIns="0" rIns="0" bIns="0" rtlCol="0">
            <a:noAutofit/>
          </a:bodyPr>
          <a:lstStyle/>
          <a:p>
            <a:pPr algn="l">
              <a:spcBef>
                <a:spcPts val="600"/>
              </a:spcBef>
              <a:spcAft>
                <a:spcPts val="0"/>
              </a:spcAft>
            </a:pPr>
            <a:r>
              <a:rPr lang="en-IN" sz="1800" dirty="0">
                <a:solidFill>
                  <a:schemeClr val="accent1"/>
                </a:solidFill>
              </a:rPr>
              <a:t>Q3.1</a:t>
            </a:r>
          </a:p>
        </p:txBody>
      </p:sp>
    </p:spTree>
    <p:extLst>
      <p:ext uri="{BB962C8B-B14F-4D97-AF65-F5344CB8AC3E}">
        <p14:creationId xmlns:p14="http://schemas.microsoft.com/office/powerpoint/2010/main" val="169316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E62142F-C542-4A07-A322-F30CD39E0CCB}"/>
              </a:ext>
            </a:extLst>
          </p:cNvPr>
          <p:cNvSpPr/>
          <p:nvPr/>
        </p:nvSpPr>
        <p:spPr>
          <a:xfrm>
            <a:off x="562993" y="1296663"/>
            <a:ext cx="10877840" cy="4975827"/>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7" name="TextBox 6">
            <a:extLst>
              <a:ext uri="{FF2B5EF4-FFF2-40B4-BE49-F238E27FC236}">
                <a16:creationId xmlns:a16="http://schemas.microsoft.com/office/drawing/2014/main" id="{3BAACD71-6E4D-4E08-83D6-513EF55C3812}"/>
              </a:ext>
            </a:extLst>
          </p:cNvPr>
          <p:cNvSpPr txBox="1"/>
          <p:nvPr/>
        </p:nvSpPr>
        <p:spPr>
          <a:xfrm>
            <a:off x="4112359" y="2025400"/>
            <a:ext cx="6034817" cy="861774"/>
          </a:xfrm>
          <a:prstGeom prst="rect">
            <a:avLst/>
          </a:prstGeom>
          <a:noFill/>
          <a:ln w="6350">
            <a:noFill/>
            <a:prstDash val="dash"/>
          </a:ln>
        </p:spPr>
        <p:txBody>
          <a:bodyPr wrap="square" lIns="0" tIns="0" rIns="0" bIns="0" rtlCol="0">
            <a:spAutoFit/>
          </a:bodyPr>
          <a:lstStyle/>
          <a:p>
            <a:r>
              <a:rPr lang="en-US" dirty="0">
                <a:solidFill>
                  <a:prstClr val="white"/>
                </a:solidFill>
              </a:rPr>
              <a:t>For ensuring the data provided in Part 1 is accurate, we can check for outliers with the help of Interquartile range (IQR). Any value that lies outside of the lower boundary(min value- 1.5IQR) and upper boundary(max. value + 1.5IQR) is an outlier, where IQR= 75 percentile value – 25 percentile value. </a:t>
            </a:r>
          </a:p>
        </p:txBody>
      </p:sp>
      <p:sp>
        <p:nvSpPr>
          <p:cNvPr id="8" name="TextBox 7">
            <a:extLst>
              <a:ext uri="{FF2B5EF4-FFF2-40B4-BE49-F238E27FC236}">
                <a16:creationId xmlns:a16="http://schemas.microsoft.com/office/drawing/2014/main" id="{5B35D600-A098-44DA-9AA0-D694C4DBEB93}"/>
              </a:ext>
            </a:extLst>
          </p:cNvPr>
          <p:cNvSpPr txBox="1"/>
          <p:nvPr/>
        </p:nvSpPr>
        <p:spPr>
          <a:xfrm>
            <a:off x="4112359" y="3599179"/>
            <a:ext cx="6212371" cy="1508105"/>
          </a:xfrm>
          <a:prstGeom prst="rect">
            <a:avLst/>
          </a:prstGeom>
          <a:noFill/>
          <a:ln w="6350">
            <a:noFill/>
            <a:prstDash val="dash"/>
          </a:ln>
        </p:spPr>
        <p:txBody>
          <a:bodyPr wrap="square" lIns="0" tIns="0" rIns="0" bIns="0" rtlCol="0">
            <a:spAutoFit/>
          </a:bodyPr>
          <a:lstStyle/>
          <a:p>
            <a:r>
              <a:rPr lang="en-US" dirty="0">
                <a:solidFill>
                  <a:prstClr val="white"/>
                </a:solidFill>
              </a:rPr>
              <a:t>In a rank-based plan based on growth in sales as compared to baseline period, Sales Managers receive a ranking on the basis of their sale, meanwhile Incentives is given based on this rank system. Setting a common baseline period for all the Sales Managers is not the best solution to track their growth since sales and their target can vary for each Sales Managers due to many factors as geography, market share, product variety etc. So, it wouldn’t be fair to change from goal-based plan to rank-based plan in sales.</a:t>
            </a:r>
          </a:p>
        </p:txBody>
      </p:sp>
      <p:sp>
        <p:nvSpPr>
          <p:cNvPr id="9" name="TextBox 8">
            <a:extLst>
              <a:ext uri="{FF2B5EF4-FFF2-40B4-BE49-F238E27FC236}">
                <a16:creationId xmlns:a16="http://schemas.microsoft.com/office/drawing/2014/main" id="{1DBE51A8-F541-4C01-81D5-8BC7681A29F1}"/>
              </a:ext>
            </a:extLst>
          </p:cNvPr>
          <p:cNvSpPr txBox="1"/>
          <p:nvPr/>
        </p:nvSpPr>
        <p:spPr>
          <a:xfrm>
            <a:off x="6301728" y="1664947"/>
            <a:ext cx="2914252" cy="184666"/>
          </a:xfrm>
          <a:prstGeom prst="rect">
            <a:avLst/>
          </a:prstGeom>
          <a:noFill/>
          <a:ln w="6350">
            <a:noFill/>
            <a:prstDash val="dash"/>
          </a:ln>
        </p:spPr>
        <p:txBody>
          <a:bodyPr wrap="square" lIns="0" tIns="0" rIns="0" bIns="0" rtlCol="0">
            <a:spAutoFit/>
          </a:bodyPr>
          <a:lstStyle/>
          <a:p>
            <a:r>
              <a:rPr lang="en-US" sz="1200" b="1" dirty="0">
                <a:solidFill>
                  <a:srgbClr val="E2583D"/>
                </a:solidFill>
              </a:rPr>
              <a:t> Question 3.2</a:t>
            </a:r>
          </a:p>
        </p:txBody>
      </p:sp>
      <p:sp>
        <p:nvSpPr>
          <p:cNvPr id="10" name="TextBox 9">
            <a:extLst>
              <a:ext uri="{FF2B5EF4-FFF2-40B4-BE49-F238E27FC236}">
                <a16:creationId xmlns:a16="http://schemas.microsoft.com/office/drawing/2014/main" id="{FA223FE4-9C0F-4DD4-8625-E8993CBEA9B6}"/>
              </a:ext>
            </a:extLst>
          </p:cNvPr>
          <p:cNvSpPr txBox="1"/>
          <p:nvPr/>
        </p:nvSpPr>
        <p:spPr>
          <a:xfrm>
            <a:off x="6311214" y="3236279"/>
            <a:ext cx="2914252" cy="406265"/>
          </a:xfrm>
          <a:prstGeom prst="rect">
            <a:avLst/>
          </a:prstGeom>
          <a:noFill/>
          <a:ln w="6350">
            <a:noFill/>
            <a:prstDash val="dash"/>
          </a:ln>
        </p:spPr>
        <p:txBody>
          <a:bodyPr wrap="square" lIns="0" tIns="0" rIns="0" bIns="0" rtlCol="0">
            <a:spAutoFit/>
          </a:bodyPr>
          <a:lstStyle/>
          <a:p>
            <a:r>
              <a:rPr lang="en-US" sz="1200" b="1" dirty="0">
                <a:solidFill>
                  <a:srgbClr val="E2583D"/>
                </a:solidFill>
              </a:rPr>
              <a:t> Question 3.3</a:t>
            </a:r>
          </a:p>
          <a:p>
            <a:endParaRPr lang="en-US" sz="1200" b="1" dirty="0">
              <a:solidFill>
                <a:srgbClr val="E2583D"/>
              </a:solidFill>
            </a:endParaRPr>
          </a:p>
        </p:txBody>
      </p:sp>
      <p:cxnSp>
        <p:nvCxnSpPr>
          <p:cNvPr id="11" name="Straight Connector 10">
            <a:extLst>
              <a:ext uri="{FF2B5EF4-FFF2-40B4-BE49-F238E27FC236}">
                <a16:creationId xmlns:a16="http://schemas.microsoft.com/office/drawing/2014/main" id="{DA8DE187-A198-4329-8CB2-C060A881C760}"/>
              </a:ext>
            </a:extLst>
          </p:cNvPr>
          <p:cNvCxnSpPr>
            <a:cxnSpLocks/>
          </p:cNvCxnSpPr>
          <p:nvPr/>
        </p:nvCxnSpPr>
        <p:spPr>
          <a:xfrm>
            <a:off x="0" y="757077"/>
            <a:ext cx="9144000"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CF2B968-0925-4FF1-9EE6-89C247AD5E80}"/>
              </a:ext>
            </a:extLst>
          </p:cNvPr>
          <p:cNvSpPr txBox="1"/>
          <p:nvPr/>
        </p:nvSpPr>
        <p:spPr>
          <a:xfrm>
            <a:off x="838200" y="273759"/>
            <a:ext cx="10515600" cy="830997"/>
          </a:xfrm>
          <a:prstGeom prst="rect">
            <a:avLst/>
          </a:prstGeom>
          <a:noFill/>
          <a:effectLst/>
        </p:spPr>
        <p:txBody>
          <a:bodyPr wrap="square" lIns="0" tIns="0" rIns="0" bIns="0" rtlCol="0" anchor="t">
            <a:spAutoFit/>
          </a:bodyPr>
          <a:lstStyle/>
          <a:p>
            <a:pPr algn="r"/>
            <a:r>
              <a:rPr lang="en-US" sz="5400" b="1" dirty="0">
                <a:solidFill>
                  <a:schemeClr val="tx1">
                    <a:lumMod val="75000"/>
                    <a:lumOff val="25000"/>
                  </a:schemeClr>
                </a:solidFill>
                <a:latin typeface="+mj-lt"/>
                <a:ea typeface="Segoe UI Black" panose="020B0A02040204020203" pitchFamily="34" charset="0"/>
                <a:cs typeface="Segoe UI" panose="020B0502040204020203" pitchFamily="34" charset="0"/>
              </a:rPr>
              <a:t>Part 3 </a:t>
            </a:r>
            <a:endParaRPr lang="en-US" sz="54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pic>
        <p:nvPicPr>
          <p:cNvPr id="15" name="Picture 2" descr="Interquartile Range (IQR) to Detect Outliers | Naysan Saran">
            <a:extLst>
              <a:ext uri="{FF2B5EF4-FFF2-40B4-BE49-F238E27FC236}">
                <a16:creationId xmlns:a16="http://schemas.microsoft.com/office/drawing/2014/main" id="{C2E12D6F-677D-4F64-8A22-AD99F1850D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757280"/>
            <a:ext cx="3011010" cy="15055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1 Creative Sales Contest Ideas and Why They Work">
            <a:extLst>
              <a:ext uri="{FF2B5EF4-FFF2-40B4-BE49-F238E27FC236}">
                <a16:creationId xmlns:a16="http://schemas.microsoft.com/office/drawing/2014/main" id="{F71A4B8D-6B40-435E-A4AB-76F261739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527" y="3595216"/>
            <a:ext cx="2972683" cy="1758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344239"/>
      </p:ext>
    </p:extLst>
  </p:cSld>
  <p:clrMapOvr>
    <a:masterClrMapping/>
  </p:clrMapOvr>
</p:sld>
</file>

<file path=ppt/theme/theme1.xml><?xml version="1.0" encoding="utf-8"?>
<a:theme xmlns:a="http://schemas.openxmlformats.org/drawingml/2006/main" name="ZS PPT 16x9">
  <a:themeElements>
    <a:clrScheme name="ZS Colors_Updated">
      <a:dk1>
        <a:srgbClr val="000000"/>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a:solidFill>
            <a:schemeClr val="tx2"/>
          </a:solidFill>
        </a:ln>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a:spcBef>
            <a:spcPts val="600"/>
          </a:spcBef>
          <a:spcAft>
            <a:spcPts val="0"/>
          </a:spcAft>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a:noFill/>
          <a:miter lim="800000"/>
        </a:ln>
      </a:spPr>
      <a:bodyPr wrap="none" lIns="0" tIns="0" rIns="0" bIns="0" rtlCol="0">
        <a:noAutofit/>
      </a:bodyPr>
      <a:lstStyle>
        <a:defPPr algn="l">
          <a:spcBef>
            <a:spcPts val="600"/>
          </a:spcBef>
          <a:spcAft>
            <a:spcPts val="0"/>
          </a:spcAft>
          <a:defRPr sz="1800" dirty="0" err="1" smtClean="0">
            <a:solidFill>
              <a:schemeClr val="accent1"/>
            </a:solidFill>
          </a:defRPr>
        </a:defPPr>
      </a:lstStyle>
    </a:txDef>
  </a:objectDefaults>
  <a:extraClrSchemeLst/>
  <a:custClrLst>
    <a:custClr name="Purple">
      <a:srgbClr val="8F5AFF"/>
    </a:custClr>
    <a:custClr name="80% Gray">
      <a:srgbClr val="474554"/>
    </a:custClr>
    <a:custClr name="60% Gray">
      <a:srgbClr val="75737D"/>
    </a:custClr>
    <a:custClr name="40% Gray">
      <a:srgbClr val="A3A1A8"/>
    </a:custClr>
    <a:custClr name="20% Gray">
      <a:srgbClr val="D1D0D4"/>
    </a:custClr>
    <a:custClr name="Light Gray">
      <a:srgbClr val="F4F3F3"/>
    </a:custClr>
  </a:custClrLst>
  <a:extLst>
    <a:ext uri="{05A4C25C-085E-4340-85A3-A5531E510DB2}">
      <thm15:themeFamily xmlns:thm15="http://schemas.microsoft.com/office/thememl/2012/main" name="ZS PPT 16x9" id="{381CC936-1B34-421B-8F96-66BFFF71570D}" vid="{71C604CA-E00E-4013-B23E-39763F48A078}"/>
    </a:ext>
  </a:extLst>
</a:theme>
</file>

<file path=ppt/theme/theme2.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26F01D07DE404194905F04085D6DB8" ma:contentTypeVersion="24" ma:contentTypeDescription="Create a new document." ma:contentTypeScope="" ma:versionID="262de94efe0d5d8f75d887ec8d0ccccd">
  <xsd:schema xmlns:xsd="http://www.w3.org/2001/XMLSchema" xmlns:xs="http://www.w3.org/2001/XMLSchema" xmlns:p="http://schemas.microsoft.com/office/2006/metadata/properties" xmlns:ns1="http://schemas.microsoft.com/sharepoint/v3" xmlns:ns2="05764114-edfb-4a5c-940b-544059dd1a8c" xmlns:ns3="62399b39-8d8a-4c46-9135-fcfb64bda7ef" targetNamespace="http://schemas.microsoft.com/office/2006/metadata/properties" ma:root="true" ma:fieldsID="7def3168fb2f276c732952fe8a55d735" ns1:_="" ns2:_="" ns3:_="">
    <xsd:import namespace="http://schemas.microsoft.com/sharepoint/v3"/>
    <xsd:import namespace="05764114-edfb-4a5c-940b-544059dd1a8c"/>
    <xsd:import namespace="62399b39-8d8a-4c46-9135-fcfb64bda7ef"/>
    <xsd:element name="properties">
      <xsd:complexType>
        <xsd:sequence>
          <xsd:element name="documentManagement">
            <xsd:complexType>
              <xsd:all>
                <xsd:element ref="ns2:TaxKeywordTaxHTField" minOccurs="0"/>
                <xsd:element ref="ns2:TaxCatchAll" minOccurs="0"/>
                <xsd:element ref="ns1:AverageRating" minOccurs="0"/>
                <xsd:element ref="ns1:RatingCount" minOccurs="0"/>
                <xsd:element ref="ns1:RatedBy" minOccurs="0"/>
                <xsd:element ref="ns1:Ratings" minOccurs="0"/>
                <xsd:element ref="ns1:LikesCount" minOccurs="0"/>
                <xsd:element ref="ns1:LikedBy" minOccurs="0"/>
                <xsd:element ref="ns3:Document_x0020_Typ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AutoKeyPoints" minOccurs="0"/>
                <xsd:element ref="ns3:MediaServiceKeyPoints" minOccurs="0"/>
                <xsd:element ref="ns3:MediaServiceLocation" minOccurs="0"/>
                <xsd:element ref="ns2:SharedWithUsers" minOccurs="0"/>
                <xsd:element ref="ns2:SharedWithDetail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7" nillable="true" ma:displayName="Rating (0-5)" ma:decimals="2" ma:description="Average value of all the ratings that have been submitted" ma:internalName="AverageRating" ma:readOnly="true">
      <xsd:simpleType>
        <xsd:restriction base="dms:Number"/>
      </xsd:simpleType>
    </xsd:element>
    <xsd:element name="RatingCount" ma:index="8" nillable="true" ma:displayName="Number of Ratings" ma:decimals="0" ma:description="Number of ratings submitted" ma:internalName="RatingCount" ma:readOnly="true">
      <xsd:simpleType>
        <xsd:restriction base="dms:Number"/>
      </xsd:simpleType>
    </xsd:element>
    <xsd:element name="RatedBy" ma:index="9"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0" nillable="true" ma:displayName="User ratings" ma:description="User ratings for the item" ma:hidden="true" ma:internalName="Ratings">
      <xsd:simpleType>
        <xsd:restriction base="dms:Note"/>
      </xsd:simpleType>
    </xsd:element>
    <xsd:element name="LikesCount" ma:index="11" nillable="true" ma:displayName="Number of Likes" ma:internalName="LikesCount">
      <xsd:simpleType>
        <xsd:restriction base="dms:Unknown"/>
      </xsd:simpleType>
    </xsd:element>
    <xsd:element name="LikedBy" ma:index="12"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5764114-edfb-4a5c-940b-544059dd1a8c" elementFormDefault="qualified">
    <xsd:import namespace="http://schemas.microsoft.com/office/2006/documentManagement/types"/>
    <xsd:import namespace="http://schemas.microsoft.com/office/infopath/2007/PartnerControls"/>
    <xsd:element name="TaxKeywordTaxHTField" ma:index="5" nillable="true" ma:taxonomy="true" ma:internalName="TaxKeywordTaxHTField" ma:taxonomyFieldName="TaxKeyword" ma:displayName="Enterprise Keywords" ma:fieldId="{23f27201-bee3-471e-b2e7-b64fd8b7ca38}" ma:taxonomyMulti="true" ma:sspId="003f1f4f-fe90-473e-a893-ee8dfa259cdb" ma:termSetId="00000000-0000-0000-0000-000000000000" ma:anchorId="00000000-0000-0000-0000-000000000000" ma:open="true" ma:isKeyword="true">
      <xsd:complexType>
        <xsd:sequence>
          <xsd:element ref="pc:Terms" minOccurs="0" maxOccurs="1"/>
        </xsd:sequence>
      </xsd:complexType>
    </xsd:element>
    <xsd:element name="TaxCatchAll" ma:index="6" nillable="true" ma:displayName="Taxonomy Catch All Column" ma:hidden="true" ma:list="{3a39d1d7-d191-4f5e-96e3-ef1e6a3c14a0}" ma:internalName="TaxCatchAll" ma:showField="CatchAllData" ma:web="05764114-edfb-4a5c-940b-544059dd1a8c">
      <xsd:complexType>
        <xsd:complexContent>
          <xsd:extension base="dms:MultiChoiceLookup">
            <xsd:sequence>
              <xsd:element name="Value" type="dms:Lookup" maxOccurs="unbounded" minOccurs="0" nillable="true"/>
            </xsd:sequence>
          </xsd:extension>
        </xsd:complexContent>
      </xsd:complexType>
    </xsd:element>
    <xsd:element name="SharedWithUsers" ma:index="2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2399b39-8d8a-4c46-9135-fcfb64bda7ef" elementFormDefault="qualified">
    <xsd:import namespace="http://schemas.microsoft.com/office/2006/documentManagement/types"/>
    <xsd:import namespace="http://schemas.microsoft.com/office/infopath/2007/PartnerControls"/>
    <xsd:element name="Document_x0020_Type" ma:index="13" nillable="true" ma:displayName="Document Type" ma:internalName="Document_x0020_Type" ma:readOnly="false">
      <xsd:simpleType>
        <xsd:restriction base="dms:Text">
          <xsd:maxLength value="255"/>
        </xsd:restriction>
      </xsd:simpleType>
    </xsd:element>
    <xsd:element name="MediaServiceMetadata" ma:index="18" nillable="true" ma:displayName="MediaServiceMetadata" ma:hidden="true" ma:internalName="MediaServiceMetadata" ma:readOnly="true">
      <xsd:simpleType>
        <xsd:restriction base="dms:Note"/>
      </xsd:simpleType>
    </xsd:element>
    <xsd:element name="MediaServiceFastMetadata" ma:index="19" nillable="true" ma:displayName="MediaServiceFastMetadata" ma:hidden="true" ma:internalName="MediaServiceFastMetadata" ma:readOnly="true">
      <xsd:simpleType>
        <xsd:restriction base="dms:Note"/>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element name="MediaServiceLocation" ma:index="25" nillable="true" ma:displayName="Location" ma:internalName="MediaServiceLocation" ma:readOnly="true">
      <xsd:simpleType>
        <xsd:restriction base="dms:Text"/>
      </xsd:simpleType>
    </xsd:element>
    <xsd:element name="MediaServiceGenerationTime" ma:index="28" nillable="true" ma:displayName="MediaServiceGenerationTime" ma:hidden="true" ma:internalName="MediaServiceGenerationTime" ma:readOnly="true">
      <xsd:simpleType>
        <xsd:restriction base="dms:Text"/>
      </xsd:simpleType>
    </xsd:element>
    <xsd:element name="MediaServiceEventHashCode" ma:index="2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Document_x0020_Type xmlns="62399b39-8d8a-4c46-9135-fcfb64bda7ef" xsi:nil="true"/>
    <LikedBy xmlns="http://schemas.microsoft.com/sharepoint/v3">
      <UserInfo>
        <DisplayName/>
        <AccountId xsi:nil="true"/>
        <AccountType/>
      </UserInfo>
    </LikedBy>
    <TaxCatchAll xmlns="05764114-edfb-4a5c-940b-544059dd1a8c">
      <Value>407</Value>
    </TaxCatchAll>
    <TaxKeywordTaxHTField xmlns="05764114-edfb-4a5c-940b-544059dd1a8c">
      <Terms xmlns="http://schemas.microsoft.com/office/infopath/2007/PartnerControls">
        <TermInfo xmlns="http://schemas.microsoft.com/office/infopath/2007/PartnerControls">
          <TermName xmlns="http://schemas.microsoft.com/office/infopath/2007/PartnerControls">ZS</TermName>
          <TermId xmlns="http://schemas.microsoft.com/office/infopath/2007/PartnerControls">356bc6a6-127e-4b03-84ea-e42b6b38275e</TermId>
        </TermInfo>
      </Terms>
    </TaxKeywordTaxHTField>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4EBE04F6-7BCF-41BB-BFDE-2B07D5EA9227}">
  <ds:schemaRefs>
    <ds:schemaRef ds:uri="http://schemas.microsoft.com/sharepoint/v3/contenttype/forms"/>
  </ds:schemaRefs>
</ds:datastoreItem>
</file>

<file path=customXml/itemProps2.xml><?xml version="1.0" encoding="utf-8"?>
<ds:datastoreItem xmlns:ds="http://schemas.openxmlformats.org/officeDocument/2006/customXml" ds:itemID="{F2C91502-CFC7-4411-BA10-31F74D837B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5764114-edfb-4a5c-940b-544059dd1a8c"/>
    <ds:schemaRef ds:uri="62399b39-8d8a-4c46-9135-fcfb64bda7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584C74-4BE8-47B3-9AD1-94A85EB28CAC}">
  <ds:schemaRefs>
    <ds:schemaRef ds:uri="http://schemas.microsoft.com/office/2006/metadata/properties"/>
    <ds:schemaRef ds:uri="05764114-edfb-4a5c-940b-544059dd1a8c"/>
    <ds:schemaRef ds:uri="62399b39-8d8a-4c46-9135-fcfb64bda7ef"/>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ZS PPT 16x9</Template>
  <TotalTime>779</TotalTime>
  <Words>855</Words>
  <Application>Microsoft Office PowerPoint</Application>
  <PresentationFormat>Widescreen</PresentationFormat>
  <Paragraphs>148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Wingdings</vt:lpstr>
      <vt:lpstr>Wingdings 2</vt:lpstr>
      <vt:lpstr>ZS PPT 16x9</vt:lpstr>
      <vt:lpstr>ZS Campus Beats 2021 Case Challenge</vt:lpstr>
      <vt:lpstr>Team details</vt:lpstr>
      <vt:lpstr>PowerPoint Presentation</vt:lpstr>
      <vt:lpstr>Business Operations</vt:lpstr>
      <vt:lpstr>PowerPoint Presentation</vt:lpstr>
      <vt:lpstr>PowerPoint Presentation</vt:lpstr>
      <vt:lpstr>PowerPoint Presentation</vt:lpstr>
      <vt:lpstr>PowerPoint Presentation</vt:lpstr>
      <vt:lpstr>PowerPoint Presentation</vt:lpstr>
      <vt:lpstr>THANK YOU!  </vt:lpstr>
    </vt:vector>
  </TitlesOfParts>
  <Company>ZS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 Warner</dc:creator>
  <cp:keywords>ZS</cp:keywords>
  <cp:lastModifiedBy>Nilay Pandey</cp:lastModifiedBy>
  <cp:revision>61</cp:revision>
  <dcterms:created xsi:type="dcterms:W3CDTF">2021-01-15T14:16:39Z</dcterms:created>
  <dcterms:modified xsi:type="dcterms:W3CDTF">2021-03-21T16:34:12Z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FileName">
    <vt:bool>false</vt:bool>
  </property>
  <property fmtid="{D5CDD505-2E9C-101B-9397-08002B2CF9AE}" pid="3" name="UsePageNumber">
    <vt:bool>true</vt:bool>
  </property>
  <property fmtid="{D5CDD505-2E9C-101B-9397-08002B2CF9AE}" pid="4" name="ContentTypeId">
    <vt:lpwstr>0x0101001326F01D07DE404194905F04085D6DB8</vt:lpwstr>
  </property>
  <property fmtid="{D5CDD505-2E9C-101B-9397-08002B2CF9AE}" pid="5" name="TaxKeyword">
    <vt:lpwstr>407;#ZS|356bc6a6-127e-4b03-84ea-e42b6b38275e</vt:lpwstr>
  </property>
</Properties>
</file>