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4"/>
  </p:sldMasterIdLst>
  <p:notesMasterIdLst>
    <p:notesMasterId r:id="rId17"/>
  </p:notesMasterIdLst>
  <p:handoutMasterIdLst>
    <p:handoutMasterId r:id="rId18"/>
  </p:handoutMasterIdLst>
  <p:sldIdLst>
    <p:sldId id="258" r:id="rId5"/>
    <p:sldId id="2032092732" r:id="rId6"/>
    <p:sldId id="297" r:id="rId7"/>
    <p:sldId id="2032092742" r:id="rId8"/>
    <p:sldId id="2032092748" r:id="rId9"/>
    <p:sldId id="2032092750" r:id="rId10"/>
    <p:sldId id="2032092749" r:id="rId11"/>
    <p:sldId id="2032092734" r:id="rId12"/>
    <p:sldId id="2032092743" r:id="rId13"/>
    <p:sldId id="2032092744" r:id="rId14"/>
    <p:sldId id="2032092745" r:id="rId15"/>
    <p:sldId id="2032092741" r:id="rId16"/>
  </p:sldIdLst>
  <p:sldSz cx="12192000" cy="6858000"/>
  <p:notesSz cx="7010400" cy="9296400"/>
  <p:defaultTex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Priya Singh" initials="MS" lastIdx="15" clrIdx="0">
    <p:extLst>
      <p:ext uri="{19B8F6BF-5375-455C-9EA6-DF929625EA0E}">
        <p15:presenceInfo xmlns:p15="http://schemas.microsoft.com/office/powerpoint/2012/main" userId="ManuPriya Singh" providerId="None"/>
      </p:ext>
    </p:extLst>
  </p:cmAuthor>
  <p:cmAuthor id="2" name="Elisabeth Sullivan" initials="ES" lastIdx="37" clrIdx="1">
    <p:extLst>
      <p:ext uri="{19B8F6BF-5375-455C-9EA6-DF929625EA0E}">
        <p15:presenceInfo xmlns:p15="http://schemas.microsoft.com/office/powerpoint/2012/main" userId="S::elisabeth.sullivan@zs.com::233161cf-5802-414e-b627-8596d3402e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4E7A"/>
    <a:srgbClr val="000000"/>
    <a:srgbClr val="A3A1A8"/>
    <a:srgbClr val="75737D"/>
    <a:srgbClr val="76737E"/>
    <a:srgbClr val="484553"/>
    <a:srgbClr val="F4F3F3"/>
    <a:srgbClr val="1A1628"/>
    <a:srgbClr val="D1D0D4"/>
    <a:srgbClr val="7472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7078" autoAdjust="0"/>
  </p:normalViewPr>
  <p:slideViewPr>
    <p:cSldViewPr snapToGrid="0" snapToObjects="1">
      <p:cViewPr varScale="1">
        <p:scale>
          <a:sx n="86" d="100"/>
          <a:sy n="86" d="100"/>
        </p:scale>
        <p:origin x="547" y="67"/>
      </p:cViewPr>
      <p:guideLst/>
    </p:cSldViewPr>
  </p:slideViewPr>
  <p:notesTextViewPr>
    <p:cViewPr>
      <p:scale>
        <a:sx n="100" d="100"/>
        <a:sy n="100" d="100"/>
      </p:scale>
      <p:origin x="0" y="0"/>
    </p:cViewPr>
  </p:notesTextViewPr>
  <p:sorterViewPr>
    <p:cViewPr>
      <p:scale>
        <a:sx n="66" d="100"/>
        <a:sy n="66" d="100"/>
      </p:scale>
      <p:origin x="0" y="-1560"/>
    </p:cViewPr>
  </p:sorterViewPr>
  <p:notesViewPr>
    <p:cSldViewPr snapToGrid="0" snapToObjects="1">
      <p:cViewPr varScale="1">
        <p:scale>
          <a:sx n="94" d="100"/>
          <a:sy n="94" d="100"/>
        </p:scale>
        <p:origin x="35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 Id="rId4" Type="http://schemas.openxmlformats.org/officeDocument/2006/relationships/image" Target="../media/image1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 Id="rId4" Type="http://schemas.openxmlformats.org/officeDocument/2006/relationships/image" Target="../media/image1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4786AD-B5C2-47B0-AD4F-A359386C016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DD81146D-BC74-47B1-8FC4-31E040923617}">
      <dgm:prSet phldrT="[Text]"/>
      <dgm:spPr/>
      <dgm:t>
        <a:bodyPr/>
        <a:lstStyle/>
        <a:p>
          <a:r>
            <a:rPr lang="en-IN" dirty="0"/>
            <a:t>Data Integrity</a:t>
          </a:r>
        </a:p>
      </dgm:t>
    </dgm:pt>
    <dgm:pt modelId="{B1DB68C6-B37D-48E0-A171-6982FB85C629}" type="parTrans" cxnId="{CD0BC9AE-BD8A-4659-92CB-149245482CE7}">
      <dgm:prSet/>
      <dgm:spPr/>
      <dgm:t>
        <a:bodyPr/>
        <a:lstStyle/>
        <a:p>
          <a:endParaRPr lang="en-IN"/>
        </a:p>
      </dgm:t>
    </dgm:pt>
    <dgm:pt modelId="{9C1008A5-219F-4D54-8EA8-4F9CEA685DDD}" type="sibTrans" cxnId="{CD0BC9AE-BD8A-4659-92CB-149245482CE7}">
      <dgm:prSet/>
      <dgm:spPr/>
      <dgm:t>
        <a:bodyPr/>
        <a:lstStyle/>
        <a:p>
          <a:endParaRPr lang="en-IN"/>
        </a:p>
      </dgm:t>
    </dgm:pt>
    <dgm:pt modelId="{8B07210B-A823-49BB-8E11-7BF1941F51B9}">
      <dgm:prSet phldrT="[Text]"/>
      <dgm:spPr/>
      <dgm:t>
        <a:bodyPr/>
        <a:lstStyle/>
        <a:p>
          <a:r>
            <a:rPr lang="en-IN" dirty="0"/>
            <a:t>Data consistency</a:t>
          </a:r>
        </a:p>
      </dgm:t>
    </dgm:pt>
    <dgm:pt modelId="{C967FBFE-4BB8-4B51-BBD3-7A7D8B0EB184}" type="parTrans" cxnId="{806BE0BE-75F1-4713-8FA8-D83915613A9F}">
      <dgm:prSet/>
      <dgm:spPr/>
      <dgm:t>
        <a:bodyPr/>
        <a:lstStyle/>
        <a:p>
          <a:endParaRPr lang="en-IN"/>
        </a:p>
      </dgm:t>
    </dgm:pt>
    <dgm:pt modelId="{15EF6F28-7A42-4319-8C90-DA0D86BEDA6F}" type="sibTrans" cxnId="{806BE0BE-75F1-4713-8FA8-D83915613A9F}">
      <dgm:prSet/>
      <dgm:spPr/>
      <dgm:t>
        <a:bodyPr/>
        <a:lstStyle/>
        <a:p>
          <a:endParaRPr lang="en-IN"/>
        </a:p>
      </dgm:t>
    </dgm:pt>
    <dgm:pt modelId="{22918404-7518-4B73-9CC5-DC2B4B675703}">
      <dgm:prSet phldrT="[Text]"/>
      <dgm:spPr/>
      <dgm:t>
        <a:bodyPr/>
        <a:lstStyle/>
        <a:p>
          <a:r>
            <a:rPr lang="en-IN" dirty="0"/>
            <a:t>Data validation</a:t>
          </a:r>
        </a:p>
      </dgm:t>
    </dgm:pt>
    <dgm:pt modelId="{5FA2642A-F3AC-491F-8AA9-EEAC07CA0B31}" type="parTrans" cxnId="{054D974C-5F23-4669-B56E-0B79234CB8E4}">
      <dgm:prSet/>
      <dgm:spPr/>
      <dgm:t>
        <a:bodyPr/>
        <a:lstStyle/>
        <a:p>
          <a:endParaRPr lang="en-IN"/>
        </a:p>
      </dgm:t>
    </dgm:pt>
    <dgm:pt modelId="{5CECBF6E-4671-40AC-8A38-5619EDAE6CFC}" type="sibTrans" cxnId="{054D974C-5F23-4669-B56E-0B79234CB8E4}">
      <dgm:prSet/>
      <dgm:spPr/>
      <dgm:t>
        <a:bodyPr/>
        <a:lstStyle/>
        <a:p>
          <a:endParaRPr lang="en-IN"/>
        </a:p>
      </dgm:t>
    </dgm:pt>
    <dgm:pt modelId="{8170FB60-1D62-4AB7-85EB-3EF9FB35F678}">
      <dgm:prSet/>
      <dgm:spPr/>
      <dgm:t>
        <a:bodyPr/>
        <a:lstStyle/>
        <a:p>
          <a:r>
            <a:rPr lang="en-IN" dirty="0"/>
            <a:t>Regular security and maintenance check of the TechproX to ensure its proper functioning. </a:t>
          </a:r>
        </a:p>
      </dgm:t>
    </dgm:pt>
    <dgm:pt modelId="{4FA49C1D-0429-4263-A557-C4D4DDD73459}" type="parTrans" cxnId="{4EEB6534-F5EC-4053-936A-44BEEFD1D18B}">
      <dgm:prSet/>
      <dgm:spPr/>
      <dgm:t>
        <a:bodyPr/>
        <a:lstStyle/>
        <a:p>
          <a:endParaRPr lang="en-IN"/>
        </a:p>
      </dgm:t>
    </dgm:pt>
    <dgm:pt modelId="{C0B08EE1-C13E-4AC2-A7EC-1061F701320A}" type="sibTrans" cxnId="{4EEB6534-F5EC-4053-936A-44BEEFD1D18B}">
      <dgm:prSet/>
      <dgm:spPr/>
      <dgm:t>
        <a:bodyPr/>
        <a:lstStyle/>
        <a:p>
          <a:endParaRPr lang="en-IN"/>
        </a:p>
      </dgm:t>
    </dgm:pt>
    <dgm:pt modelId="{E1A09E02-8689-44CD-B781-B948F088FB11}">
      <dgm:prSet/>
      <dgm:spPr/>
      <dgm:t>
        <a:bodyPr/>
        <a:lstStyle/>
        <a:p>
          <a:r>
            <a:rPr lang="en-IN" dirty="0"/>
            <a:t>Checking for missing, duplicate, and invalid values.</a:t>
          </a:r>
        </a:p>
      </dgm:t>
    </dgm:pt>
    <dgm:pt modelId="{16F93BB0-BA31-450B-B1A0-F416A07D8F3A}" type="parTrans" cxnId="{AEF6BD54-FD3B-415A-B4B9-920EC4DBCF35}">
      <dgm:prSet/>
      <dgm:spPr/>
      <dgm:t>
        <a:bodyPr/>
        <a:lstStyle/>
        <a:p>
          <a:endParaRPr lang="en-IN"/>
        </a:p>
      </dgm:t>
    </dgm:pt>
    <dgm:pt modelId="{4E0016F9-D4C0-48C9-BF98-3756F6EFDD7A}" type="sibTrans" cxnId="{AEF6BD54-FD3B-415A-B4B9-920EC4DBCF35}">
      <dgm:prSet/>
      <dgm:spPr/>
      <dgm:t>
        <a:bodyPr/>
        <a:lstStyle/>
        <a:p>
          <a:endParaRPr lang="en-IN"/>
        </a:p>
      </dgm:t>
    </dgm:pt>
    <dgm:pt modelId="{64138B56-418B-4B54-AABA-72C0688B508C}">
      <dgm:prSet/>
      <dgm:spPr/>
      <dgm:t>
        <a:bodyPr/>
        <a:lstStyle/>
        <a:p>
          <a:r>
            <a:rPr lang="en-IN" dirty="0"/>
            <a:t>Exploring and inspecting the data for all the outliers and thereby fixing it.</a:t>
          </a:r>
        </a:p>
      </dgm:t>
    </dgm:pt>
    <dgm:pt modelId="{9E0C4C9A-FAC1-44D9-AFFB-8788AD6A4C31}" type="parTrans" cxnId="{290CBF03-A950-410B-982C-408C8E31F604}">
      <dgm:prSet/>
      <dgm:spPr/>
      <dgm:t>
        <a:bodyPr/>
        <a:lstStyle/>
        <a:p>
          <a:endParaRPr lang="en-IN"/>
        </a:p>
      </dgm:t>
    </dgm:pt>
    <dgm:pt modelId="{C2D27D47-D1C9-461F-BB4A-464C4A2F6C43}" type="sibTrans" cxnId="{290CBF03-A950-410B-982C-408C8E31F604}">
      <dgm:prSet/>
      <dgm:spPr/>
      <dgm:t>
        <a:bodyPr/>
        <a:lstStyle/>
        <a:p>
          <a:endParaRPr lang="en-IN"/>
        </a:p>
      </dgm:t>
    </dgm:pt>
    <dgm:pt modelId="{5A6EC415-3601-4BE1-B513-CB80786E49EC}" type="pres">
      <dgm:prSet presAssocID="{CE4786AD-B5C2-47B0-AD4F-A359386C0165}" presName="linear" presStyleCnt="0">
        <dgm:presLayoutVars>
          <dgm:dir/>
          <dgm:animLvl val="lvl"/>
          <dgm:resizeHandles val="exact"/>
        </dgm:presLayoutVars>
      </dgm:prSet>
      <dgm:spPr/>
    </dgm:pt>
    <dgm:pt modelId="{FDC3A268-AFE7-4ABC-B991-0FFE5D5B5144}" type="pres">
      <dgm:prSet presAssocID="{DD81146D-BC74-47B1-8FC4-31E040923617}" presName="parentLin" presStyleCnt="0"/>
      <dgm:spPr/>
    </dgm:pt>
    <dgm:pt modelId="{62E8761B-045F-4D91-AB78-3AAF8F235C4D}" type="pres">
      <dgm:prSet presAssocID="{DD81146D-BC74-47B1-8FC4-31E040923617}" presName="parentLeftMargin" presStyleLbl="node1" presStyleIdx="0" presStyleCnt="3"/>
      <dgm:spPr/>
    </dgm:pt>
    <dgm:pt modelId="{9BEA0F9E-1DB8-4A3F-A62A-34B06C135286}" type="pres">
      <dgm:prSet presAssocID="{DD81146D-BC74-47B1-8FC4-31E040923617}" presName="parentText" presStyleLbl="node1" presStyleIdx="0" presStyleCnt="3" custLinFactNeighborY="-6053">
        <dgm:presLayoutVars>
          <dgm:chMax val="0"/>
          <dgm:bulletEnabled val="1"/>
        </dgm:presLayoutVars>
      </dgm:prSet>
      <dgm:spPr/>
    </dgm:pt>
    <dgm:pt modelId="{57F27BB1-E9B8-4F2C-B4A7-FC90536A6D94}" type="pres">
      <dgm:prSet presAssocID="{DD81146D-BC74-47B1-8FC4-31E040923617}" presName="negativeSpace" presStyleCnt="0"/>
      <dgm:spPr/>
    </dgm:pt>
    <dgm:pt modelId="{53482C50-4DD3-4C70-9544-24E288C29BFC}" type="pres">
      <dgm:prSet presAssocID="{DD81146D-BC74-47B1-8FC4-31E040923617}" presName="childText" presStyleLbl="conFgAcc1" presStyleIdx="0" presStyleCnt="3">
        <dgm:presLayoutVars>
          <dgm:bulletEnabled val="1"/>
        </dgm:presLayoutVars>
      </dgm:prSet>
      <dgm:spPr/>
    </dgm:pt>
    <dgm:pt modelId="{92AB7667-2672-4AB4-8610-1D862A784047}" type="pres">
      <dgm:prSet presAssocID="{9C1008A5-219F-4D54-8EA8-4F9CEA685DDD}" presName="spaceBetweenRectangles" presStyleCnt="0"/>
      <dgm:spPr/>
    </dgm:pt>
    <dgm:pt modelId="{CC3AD9AD-898B-44A5-97F2-574D606F891C}" type="pres">
      <dgm:prSet presAssocID="{8B07210B-A823-49BB-8E11-7BF1941F51B9}" presName="parentLin" presStyleCnt="0"/>
      <dgm:spPr/>
    </dgm:pt>
    <dgm:pt modelId="{12E9DB06-DC73-499A-9A78-D912C989DF66}" type="pres">
      <dgm:prSet presAssocID="{8B07210B-A823-49BB-8E11-7BF1941F51B9}" presName="parentLeftMargin" presStyleLbl="node1" presStyleIdx="0" presStyleCnt="3"/>
      <dgm:spPr/>
    </dgm:pt>
    <dgm:pt modelId="{C081D7F1-F67D-433A-A9BA-EB740FE37D8D}" type="pres">
      <dgm:prSet presAssocID="{8B07210B-A823-49BB-8E11-7BF1941F51B9}" presName="parentText" presStyleLbl="node1" presStyleIdx="1" presStyleCnt="3">
        <dgm:presLayoutVars>
          <dgm:chMax val="0"/>
          <dgm:bulletEnabled val="1"/>
        </dgm:presLayoutVars>
      </dgm:prSet>
      <dgm:spPr/>
    </dgm:pt>
    <dgm:pt modelId="{78082AEC-555B-4A36-AE0F-8CE74884A271}" type="pres">
      <dgm:prSet presAssocID="{8B07210B-A823-49BB-8E11-7BF1941F51B9}" presName="negativeSpace" presStyleCnt="0"/>
      <dgm:spPr/>
    </dgm:pt>
    <dgm:pt modelId="{09911954-37FC-4A71-833C-7C5E9817FC7A}" type="pres">
      <dgm:prSet presAssocID="{8B07210B-A823-49BB-8E11-7BF1941F51B9}" presName="childText" presStyleLbl="conFgAcc1" presStyleIdx="1" presStyleCnt="3">
        <dgm:presLayoutVars>
          <dgm:bulletEnabled val="1"/>
        </dgm:presLayoutVars>
      </dgm:prSet>
      <dgm:spPr/>
    </dgm:pt>
    <dgm:pt modelId="{786F6BF6-191D-4CE8-8CDD-CD1B02E52456}" type="pres">
      <dgm:prSet presAssocID="{15EF6F28-7A42-4319-8C90-DA0D86BEDA6F}" presName="spaceBetweenRectangles" presStyleCnt="0"/>
      <dgm:spPr/>
    </dgm:pt>
    <dgm:pt modelId="{456A6B3A-639D-424D-96BA-DAA8D6E6D13F}" type="pres">
      <dgm:prSet presAssocID="{22918404-7518-4B73-9CC5-DC2B4B675703}" presName="parentLin" presStyleCnt="0"/>
      <dgm:spPr/>
    </dgm:pt>
    <dgm:pt modelId="{EE9453AD-0437-4FCA-897D-533D221285B5}" type="pres">
      <dgm:prSet presAssocID="{22918404-7518-4B73-9CC5-DC2B4B675703}" presName="parentLeftMargin" presStyleLbl="node1" presStyleIdx="1" presStyleCnt="3"/>
      <dgm:spPr/>
    </dgm:pt>
    <dgm:pt modelId="{A343067A-D01E-4193-A8EB-72A94CF0B023}" type="pres">
      <dgm:prSet presAssocID="{22918404-7518-4B73-9CC5-DC2B4B675703}" presName="parentText" presStyleLbl="node1" presStyleIdx="2" presStyleCnt="3">
        <dgm:presLayoutVars>
          <dgm:chMax val="0"/>
          <dgm:bulletEnabled val="1"/>
        </dgm:presLayoutVars>
      </dgm:prSet>
      <dgm:spPr/>
    </dgm:pt>
    <dgm:pt modelId="{D4616602-E793-46D3-984A-74D2A2F82AF3}" type="pres">
      <dgm:prSet presAssocID="{22918404-7518-4B73-9CC5-DC2B4B675703}" presName="negativeSpace" presStyleCnt="0"/>
      <dgm:spPr/>
    </dgm:pt>
    <dgm:pt modelId="{5A6B3687-F9DE-4703-91C7-4A8C2DBFAB80}" type="pres">
      <dgm:prSet presAssocID="{22918404-7518-4B73-9CC5-DC2B4B675703}" presName="childText" presStyleLbl="conFgAcc1" presStyleIdx="2" presStyleCnt="3">
        <dgm:presLayoutVars>
          <dgm:bulletEnabled val="1"/>
        </dgm:presLayoutVars>
      </dgm:prSet>
      <dgm:spPr/>
    </dgm:pt>
  </dgm:ptLst>
  <dgm:cxnLst>
    <dgm:cxn modelId="{290CBF03-A950-410B-982C-408C8E31F604}" srcId="{22918404-7518-4B73-9CC5-DC2B4B675703}" destId="{64138B56-418B-4B54-AABA-72C0688B508C}" srcOrd="0" destOrd="0" parTransId="{9E0C4C9A-FAC1-44D9-AFFB-8788AD6A4C31}" sibTransId="{C2D27D47-D1C9-461F-BB4A-464C4A2F6C43}"/>
    <dgm:cxn modelId="{39EB6723-5043-4AA2-8C3E-2EC400CC11C3}" type="presOf" srcId="{DD81146D-BC74-47B1-8FC4-31E040923617}" destId="{62E8761B-045F-4D91-AB78-3AAF8F235C4D}" srcOrd="0" destOrd="0" presId="urn:microsoft.com/office/officeart/2005/8/layout/list1"/>
    <dgm:cxn modelId="{0191C123-6B02-414E-B539-6930BB38E7E0}" type="presOf" srcId="{64138B56-418B-4B54-AABA-72C0688B508C}" destId="{5A6B3687-F9DE-4703-91C7-4A8C2DBFAB80}" srcOrd="0" destOrd="0" presId="urn:microsoft.com/office/officeart/2005/8/layout/list1"/>
    <dgm:cxn modelId="{4EEB6534-F5EC-4053-936A-44BEEFD1D18B}" srcId="{DD81146D-BC74-47B1-8FC4-31E040923617}" destId="{8170FB60-1D62-4AB7-85EB-3EF9FB35F678}" srcOrd="0" destOrd="0" parTransId="{4FA49C1D-0429-4263-A557-C4D4DDD73459}" sibTransId="{C0B08EE1-C13E-4AC2-A7EC-1061F701320A}"/>
    <dgm:cxn modelId="{96939E6B-9C32-4BC1-807B-E1167BB761C6}" type="presOf" srcId="{8B07210B-A823-49BB-8E11-7BF1941F51B9}" destId="{C081D7F1-F67D-433A-A9BA-EB740FE37D8D}" srcOrd="1" destOrd="0" presId="urn:microsoft.com/office/officeart/2005/8/layout/list1"/>
    <dgm:cxn modelId="{90456B6C-6633-4EE2-B376-F29E44EC47CB}" type="presOf" srcId="{E1A09E02-8689-44CD-B781-B948F088FB11}" destId="{09911954-37FC-4A71-833C-7C5E9817FC7A}" srcOrd="0" destOrd="0" presId="urn:microsoft.com/office/officeart/2005/8/layout/list1"/>
    <dgm:cxn modelId="{054D974C-5F23-4669-B56E-0B79234CB8E4}" srcId="{CE4786AD-B5C2-47B0-AD4F-A359386C0165}" destId="{22918404-7518-4B73-9CC5-DC2B4B675703}" srcOrd="2" destOrd="0" parTransId="{5FA2642A-F3AC-491F-8AA9-EEAC07CA0B31}" sibTransId="{5CECBF6E-4671-40AC-8A38-5619EDAE6CFC}"/>
    <dgm:cxn modelId="{AEF6BD54-FD3B-415A-B4B9-920EC4DBCF35}" srcId="{8B07210B-A823-49BB-8E11-7BF1941F51B9}" destId="{E1A09E02-8689-44CD-B781-B948F088FB11}" srcOrd="0" destOrd="0" parTransId="{16F93BB0-BA31-450B-B1A0-F416A07D8F3A}" sibTransId="{4E0016F9-D4C0-48C9-BF98-3756F6EFDD7A}"/>
    <dgm:cxn modelId="{52819C56-DA59-42BE-ABA8-DE8B4C419321}" type="presOf" srcId="{DD81146D-BC74-47B1-8FC4-31E040923617}" destId="{9BEA0F9E-1DB8-4A3F-A62A-34B06C135286}" srcOrd="1" destOrd="0" presId="urn:microsoft.com/office/officeart/2005/8/layout/list1"/>
    <dgm:cxn modelId="{642E3E9C-0120-4D1C-BBCC-97C2D37E889A}" type="presOf" srcId="{CE4786AD-B5C2-47B0-AD4F-A359386C0165}" destId="{5A6EC415-3601-4BE1-B513-CB80786E49EC}" srcOrd="0" destOrd="0" presId="urn:microsoft.com/office/officeart/2005/8/layout/list1"/>
    <dgm:cxn modelId="{F5B3539C-BE5F-4E7F-9569-ECB6EC33B18D}" type="presOf" srcId="{22918404-7518-4B73-9CC5-DC2B4B675703}" destId="{A343067A-D01E-4193-A8EB-72A94CF0B023}" srcOrd="1" destOrd="0" presId="urn:microsoft.com/office/officeart/2005/8/layout/list1"/>
    <dgm:cxn modelId="{410A16A0-741C-4B72-A6A1-F2BC3AFE2C43}" type="presOf" srcId="{8B07210B-A823-49BB-8E11-7BF1941F51B9}" destId="{12E9DB06-DC73-499A-9A78-D912C989DF66}" srcOrd="0" destOrd="0" presId="urn:microsoft.com/office/officeart/2005/8/layout/list1"/>
    <dgm:cxn modelId="{CD0BC9AE-BD8A-4659-92CB-149245482CE7}" srcId="{CE4786AD-B5C2-47B0-AD4F-A359386C0165}" destId="{DD81146D-BC74-47B1-8FC4-31E040923617}" srcOrd="0" destOrd="0" parTransId="{B1DB68C6-B37D-48E0-A171-6982FB85C629}" sibTransId="{9C1008A5-219F-4D54-8EA8-4F9CEA685DDD}"/>
    <dgm:cxn modelId="{806BE0BE-75F1-4713-8FA8-D83915613A9F}" srcId="{CE4786AD-B5C2-47B0-AD4F-A359386C0165}" destId="{8B07210B-A823-49BB-8E11-7BF1941F51B9}" srcOrd="1" destOrd="0" parTransId="{C967FBFE-4BB8-4B51-BBD3-7A7D8B0EB184}" sibTransId="{15EF6F28-7A42-4319-8C90-DA0D86BEDA6F}"/>
    <dgm:cxn modelId="{1CF684C1-5E3F-477F-AE00-1DBC8687E05F}" type="presOf" srcId="{22918404-7518-4B73-9CC5-DC2B4B675703}" destId="{EE9453AD-0437-4FCA-897D-533D221285B5}" srcOrd="0" destOrd="0" presId="urn:microsoft.com/office/officeart/2005/8/layout/list1"/>
    <dgm:cxn modelId="{EBFA48E3-12EF-4A87-A71C-BB9F3B435D04}" type="presOf" srcId="{8170FB60-1D62-4AB7-85EB-3EF9FB35F678}" destId="{53482C50-4DD3-4C70-9544-24E288C29BFC}" srcOrd="0" destOrd="0" presId="urn:microsoft.com/office/officeart/2005/8/layout/list1"/>
    <dgm:cxn modelId="{BCDA305C-C43E-4439-B31B-F2C38A2CCB93}" type="presParOf" srcId="{5A6EC415-3601-4BE1-B513-CB80786E49EC}" destId="{FDC3A268-AFE7-4ABC-B991-0FFE5D5B5144}" srcOrd="0" destOrd="0" presId="urn:microsoft.com/office/officeart/2005/8/layout/list1"/>
    <dgm:cxn modelId="{5E1C32B5-4D84-4DB1-8D7E-11A35FC68D17}" type="presParOf" srcId="{FDC3A268-AFE7-4ABC-B991-0FFE5D5B5144}" destId="{62E8761B-045F-4D91-AB78-3AAF8F235C4D}" srcOrd="0" destOrd="0" presId="urn:microsoft.com/office/officeart/2005/8/layout/list1"/>
    <dgm:cxn modelId="{E5E8A4DE-6090-4E0C-A95C-4FA306293233}" type="presParOf" srcId="{FDC3A268-AFE7-4ABC-B991-0FFE5D5B5144}" destId="{9BEA0F9E-1DB8-4A3F-A62A-34B06C135286}" srcOrd="1" destOrd="0" presId="urn:microsoft.com/office/officeart/2005/8/layout/list1"/>
    <dgm:cxn modelId="{4A183730-A30A-4BBB-84E3-321BF1AB7BF2}" type="presParOf" srcId="{5A6EC415-3601-4BE1-B513-CB80786E49EC}" destId="{57F27BB1-E9B8-4F2C-B4A7-FC90536A6D94}" srcOrd="1" destOrd="0" presId="urn:microsoft.com/office/officeart/2005/8/layout/list1"/>
    <dgm:cxn modelId="{DB7A1768-F23B-44C6-AB4C-5063DFE43D12}" type="presParOf" srcId="{5A6EC415-3601-4BE1-B513-CB80786E49EC}" destId="{53482C50-4DD3-4C70-9544-24E288C29BFC}" srcOrd="2" destOrd="0" presId="urn:microsoft.com/office/officeart/2005/8/layout/list1"/>
    <dgm:cxn modelId="{D8D8C218-E7D7-4A36-96EE-A1A59C2D707B}" type="presParOf" srcId="{5A6EC415-3601-4BE1-B513-CB80786E49EC}" destId="{92AB7667-2672-4AB4-8610-1D862A784047}" srcOrd="3" destOrd="0" presId="urn:microsoft.com/office/officeart/2005/8/layout/list1"/>
    <dgm:cxn modelId="{9DC2B32A-7D4B-4B6F-8C61-3BE529F5C94A}" type="presParOf" srcId="{5A6EC415-3601-4BE1-B513-CB80786E49EC}" destId="{CC3AD9AD-898B-44A5-97F2-574D606F891C}" srcOrd="4" destOrd="0" presId="urn:microsoft.com/office/officeart/2005/8/layout/list1"/>
    <dgm:cxn modelId="{2DCE0969-AA4E-4602-9F28-70B441946ED8}" type="presParOf" srcId="{CC3AD9AD-898B-44A5-97F2-574D606F891C}" destId="{12E9DB06-DC73-499A-9A78-D912C989DF66}" srcOrd="0" destOrd="0" presId="urn:microsoft.com/office/officeart/2005/8/layout/list1"/>
    <dgm:cxn modelId="{3C14B1FC-F6E1-4158-9DDC-8C4508AF5C6A}" type="presParOf" srcId="{CC3AD9AD-898B-44A5-97F2-574D606F891C}" destId="{C081D7F1-F67D-433A-A9BA-EB740FE37D8D}" srcOrd="1" destOrd="0" presId="urn:microsoft.com/office/officeart/2005/8/layout/list1"/>
    <dgm:cxn modelId="{BB8D8201-047B-4BE0-967B-F2B371065503}" type="presParOf" srcId="{5A6EC415-3601-4BE1-B513-CB80786E49EC}" destId="{78082AEC-555B-4A36-AE0F-8CE74884A271}" srcOrd="5" destOrd="0" presId="urn:microsoft.com/office/officeart/2005/8/layout/list1"/>
    <dgm:cxn modelId="{64BF0E1E-8EE1-4A38-8EC8-901F43EEE1D1}" type="presParOf" srcId="{5A6EC415-3601-4BE1-B513-CB80786E49EC}" destId="{09911954-37FC-4A71-833C-7C5E9817FC7A}" srcOrd="6" destOrd="0" presId="urn:microsoft.com/office/officeart/2005/8/layout/list1"/>
    <dgm:cxn modelId="{60E52316-B8CA-4688-AF58-34244D5F6B52}" type="presParOf" srcId="{5A6EC415-3601-4BE1-B513-CB80786E49EC}" destId="{786F6BF6-191D-4CE8-8CDD-CD1B02E52456}" srcOrd="7" destOrd="0" presId="urn:microsoft.com/office/officeart/2005/8/layout/list1"/>
    <dgm:cxn modelId="{1E482DA9-859E-435B-8B39-BC2DC29EC396}" type="presParOf" srcId="{5A6EC415-3601-4BE1-B513-CB80786E49EC}" destId="{456A6B3A-639D-424D-96BA-DAA8D6E6D13F}" srcOrd="8" destOrd="0" presId="urn:microsoft.com/office/officeart/2005/8/layout/list1"/>
    <dgm:cxn modelId="{5D3F74A9-5624-4873-9BA0-5B57D0E4F76E}" type="presParOf" srcId="{456A6B3A-639D-424D-96BA-DAA8D6E6D13F}" destId="{EE9453AD-0437-4FCA-897D-533D221285B5}" srcOrd="0" destOrd="0" presId="urn:microsoft.com/office/officeart/2005/8/layout/list1"/>
    <dgm:cxn modelId="{C612D5C8-6967-4858-A676-885177DEFAD0}" type="presParOf" srcId="{456A6B3A-639D-424D-96BA-DAA8D6E6D13F}" destId="{A343067A-D01E-4193-A8EB-72A94CF0B023}" srcOrd="1" destOrd="0" presId="urn:microsoft.com/office/officeart/2005/8/layout/list1"/>
    <dgm:cxn modelId="{B886E954-2272-4A31-8D87-D2177A91007A}" type="presParOf" srcId="{5A6EC415-3601-4BE1-B513-CB80786E49EC}" destId="{D4616602-E793-46D3-984A-74D2A2F82AF3}" srcOrd="9" destOrd="0" presId="urn:microsoft.com/office/officeart/2005/8/layout/list1"/>
    <dgm:cxn modelId="{628C2006-2D66-4035-8A49-907CB7261FF2}" type="presParOf" srcId="{5A6EC415-3601-4BE1-B513-CB80786E49EC}" destId="{5A6B3687-F9DE-4703-91C7-4A8C2DBFAB8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B60082-CA7C-44EB-BB3A-A5AC5C2171B3}" type="doc">
      <dgm:prSet loTypeId="urn:microsoft.com/office/officeart/2005/8/layout/bList2" loCatId="list" qsTypeId="urn:microsoft.com/office/officeart/2005/8/quickstyle/simple1" qsCatId="simple" csTypeId="urn:microsoft.com/office/officeart/2005/8/colors/accent1_2" csCatId="accent1" phldr="1"/>
      <dgm:spPr/>
    </dgm:pt>
    <dgm:pt modelId="{89ACD59F-A5CB-4375-B25A-B683E1F07FE0}">
      <dgm:prSet phldrT="[Text]"/>
      <dgm:spPr/>
      <dgm:t>
        <a:bodyPr/>
        <a:lstStyle/>
        <a:p>
          <a:r>
            <a:rPr lang="en-IN" dirty="0"/>
            <a:t>Modifying existing data table</a:t>
          </a:r>
        </a:p>
      </dgm:t>
    </dgm:pt>
    <dgm:pt modelId="{EA6D436F-00F8-4C13-B261-8D203BC03B96}" type="parTrans" cxnId="{F8FA374E-57AA-4F6F-A859-9F344F713C08}">
      <dgm:prSet/>
      <dgm:spPr/>
      <dgm:t>
        <a:bodyPr/>
        <a:lstStyle/>
        <a:p>
          <a:endParaRPr lang="en-IN"/>
        </a:p>
      </dgm:t>
    </dgm:pt>
    <dgm:pt modelId="{E0978D80-0AD3-4E8D-8250-2A8D3F9DAF3A}" type="sibTrans" cxnId="{F8FA374E-57AA-4F6F-A859-9F344F713C08}">
      <dgm:prSet/>
      <dgm:spPr/>
      <dgm:t>
        <a:bodyPr/>
        <a:lstStyle/>
        <a:p>
          <a:endParaRPr lang="en-IN"/>
        </a:p>
      </dgm:t>
    </dgm:pt>
    <dgm:pt modelId="{FA7C805C-9046-40F6-B41F-530237CC65DB}">
      <dgm:prSet phldrT="[Text]"/>
      <dgm:spPr/>
      <dgm:t>
        <a:bodyPr/>
        <a:lstStyle/>
        <a:p>
          <a:r>
            <a:rPr lang="en-IN" dirty="0"/>
            <a:t>Generating a new table</a:t>
          </a:r>
        </a:p>
      </dgm:t>
    </dgm:pt>
    <dgm:pt modelId="{ADD15E7D-579B-4CC0-AECA-DF6E7DC59128}" type="parTrans" cxnId="{C760D4C0-CF18-477F-8462-6C74C0DE7B45}">
      <dgm:prSet/>
      <dgm:spPr/>
      <dgm:t>
        <a:bodyPr/>
        <a:lstStyle/>
        <a:p>
          <a:endParaRPr lang="en-IN"/>
        </a:p>
      </dgm:t>
    </dgm:pt>
    <dgm:pt modelId="{07767C5C-AB95-44F0-A05C-B96F90019778}" type="sibTrans" cxnId="{C760D4C0-CF18-477F-8462-6C74C0DE7B45}">
      <dgm:prSet/>
      <dgm:spPr/>
      <dgm:t>
        <a:bodyPr/>
        <a:lstStyle/>
        <a:p>
          <a:endParaRPr lang="en-IN"/>
        </a:p>
      </dgm:t>
    </dgm:pt>
    <dgm:pt modelId="{BA7FBF5A-D02C-4C0E-8131-2F928BA6DC95}">
      <dgm:prSet custT="1"/>
      <dgm:spPr/>
      <dgm:t>
        <a:bodyPr/>
        <a:lstStyle/>
        <a:p>
          <a:pPr algn="ctr">
            <a:buNone/>
          </a:pPr>
          <a:r>
            <a:rPr lang="en-IN" sz="2400" dirty="0"/>
            <a:t>Replacing values in “Discounted” column by actual discount percentage offered to each product type thus removing all the irrelevant information.</a:t>
          </a:r>
        </a:p>
      </dgm:t>
    </dgm:pt>
    <dgm:pt modelId="{54FBC1C3-A06D-4BFD-866A-A5B76639CFCE}" type="parTrans" cxnId="{67BEC07A-430F-4259-AEAE-CF9C5B1D6622}">
      <dgm:prSet/>
      <dgm:spPr/>
      <dgm:t>
        <a:bodyPr/>
        <a:lstStyle/>
        <a:p>
          <a:endParaRPr lang="en-IN"/>
        </a:p>
      </dgm:t>
    </dgm:pt>
    <dgm:pt modelId="{E2EB9F27-BA3D-426C-BD54-5ADF41C81442}" type="sibTrans" cxnId="{67BEC07A-430F-4259-AEAE-CF9C5B1D6622}">
      <dgm:prSet/>
      <dgm:spPr/>
      <dgm:t>
        <a:bodyPr/>
        <a:lstStyle/>
        <a:p>
          <a:endParaRPr lang="en-IN"/>
        </a:p>
      </dgm:t>
    </dgm:pt>
    <dgm:pt modelId="{AD0C5762-C750-4FAC-B099-DA8DF86253ED}">
      <dgm:prSet/>
      <dgm:spPr/>
      <dgm:t>
        <a:bodyPr/>
        <a:lstStyle/>
        <a:p>
          <a:pPr algn="ctr">
            <a:buNone/>
          </a:pPr>
          <a:r>
            <a:rPr lang="en-IN" dirty="0"/>
            <a:t>A new revenue table can also be generated consisting of column namely: “Item quantity”, “Selling price” and “Revenue generated”, where revenue = selling price*quantity(#)</a:t>
          </a:r>
        </a:p>
      </dgm:t>
    </dgm:pt>
    <dgm:pt modelId="{1F91441E-D9A0-4639-BF9F-53B07FDDA73C}" type="parTrans" cxnId="{79B56D49-E09F-4AE6-82C3-10D96CB8B399}">
      <dgm:prSet/>
      <dgm:spPr/>
      <dgm:t>
        <a:bodyPr/>
        <a:lstStyle/>
        <a:p>
          <a:endParaRPr lang="en-IN"/>
        </a:p>
      </dgm:t>
    </dgm:pt>
    <dgm:pt modelId="{A488304F-F5EA-4272-BB5A-0454684A8040}" type="sibTrans" cxnId="{79B56D49-E09F-4AE6-82C3-10D96CB8B399}">
      <dgm:prSet/>
      <dgm:spPr/>
      <dgm:t>
        <a:bodyPr/>
        <a:lstStyle/>
        <a:p>
          <a:endParaRPr lang="en-IN"/>
        </a:p>
      </dgm:t>
    </dgm:pt>
    <dgm:pt modelId="{E8E842F1-39CF-4D5C-A752-029D0866F724}" type="pres">
      <dgm:prSet presAssocID="{8AB60082-CA7C-44EB-BB3A-A5AC5C2171B3}" presName="diagram" presStyleCnt="0">
        <dgm:presLayoutVars>
          <dgm:dir/>
          <dgm:animLvl val="lvl"/>
          <dgm:resizeHandles val="exact"/>
        </dgm:presLayoutVars>
      </dgm:prSet>
      <dgm:spPr/>
    </dgm:pt>
    <dgm:pt modelId="{95D3F839-AE8C-409E-A35A-B4119C4CD035}" type="pres">
      <dgm:prSet presAssocID="{89ACD59F-A5CB-4375-B25A-B683E1F07FE0}" presName="compNode" presStyleCnt="0"/>
      <dgm:spPr/>
    </dgm:pt>
    <dgm:pt modelId="{50B7E8B2-2840-489F-81F2-A79D8E3C7188}" type="pres">
      <dgm:prSet presAssocID="{89ACD59F-A5CB-4375-B25A-B683E1F07FE0}" presName="childRect" presStyleLbl="bgAcc1" presStyleIdx="0" presStyleCnt="2">
        <dgm:presLayoutVars>
          <dgm:bulletEnabled val="1"/>
        </dgm:presLayoutVars>
      </dgm:prSet>
      <dgm:spPr/>
    </dgm:pt>
    <dgm:pt modelId="{A035360E-EBC1-4AD9-9A43-839A29813971}" type="pres">
      <dgm:prSet presAssocID="{89ACD59F-A5CB-4375-B25A-B683E1F07FE0}" presName="parentText" presStyleLbl="node1" presStyleIdx="0" presStyleCnt="0">
        <dgm:presLayoutVars>
          <dgm:chMax val="0"/>
          <dgm:bulletEnabled val="1"/>
        </dgm:presLayoutVars>
      </dgm:prSet>
      <dgm:spPr/>
    </dgm:pt>
    <dgm:pt modelId="{0D9F20E1-D5E9-4075-996E-F12AFF4207A2}" type="pres">
      <dgm:prSet presAssocID="{89ACD59F-A5CB-4375-B25A-B683E1F07FE0}" presName="parentRect" presStyleLbl="alignNode1" presStyleIdx="0" presStyleCnt="2"/>
      <dgm:spPr/>
    </dgm:pt>
    <dgm:pt modelId="{94B1263E-A1D7-4961-8E53-6C0A7CDA59F6}" type="pres">
      <dgm:prSet presAssocID="{89ACD59F-A5CB-4375-B25A-B683E1F07FE0}" presName="adorn" presStyleLbl="fgAccFollow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n open book"/>
        </a:ext>
      </dgm:extLst>
    </dgm:pt>
    <dgm:pt modelId="{3AD82054-A510-4E78-B80A-1946A4193D9A}" type="pres">
      <dgm:prSet presAssocID="{E0978D80-0AD3-4E8D-8250-2A8D3F9DAF3A}" presName="sibTrans" presStyleLbl="sibTrans2D1" presStyleIdx="0" presStyleCnt="0"/>
      <dgm:spPr/>
    </dgm:pt>
    <dgm:pt modelId="{BCB52141-90E6-4ADF-92DA-1D0B79A317C2}" type="pres">
      <dgm:prSet presAssocID="{FA7C805C-9046-40F6-B41F-530237CC65DB}" presName="compNode" presStyleCnt="0"/>
      <dgm:spPr/>
    </dgm:pt>
    <dgm:pt modelId="{B870F134-DEB1-427F-B30D-83F82BC20ED5}" type="pres">
      <dgm:prSet presAssocID="{FA7C805C-9046-40F6-B41F-530237CC65DB}" presName="childRect" presStyleLbl="bgAcc1" presStyleIdx="1" presStyleCnt="2" custLinFactNeighborY="587">
        <dgm:presLayoutVars>
          <dgm:bulletEnabled val="1"/>
        </dgm:presLayoutVars>
      </dgm:prSet>
      <dgm:spPr/>
    </dgm:pt>
    <dgm:pt modelId="{8B61F639-B7B8-4AF8-86DC-6F9F7EE538C2}" type="pres">
      <dgm:prSet presAssocID="{FA7C805C-9046-40F6-B41F-530237CC65DB}" presName="parentText" presStyleLbl="node1" presStyleIdx="0" presStyleCnt="0">
        <dgm:presLayoutVars>
          <dgm:chMax val="0"/>
          <dgm:bulletEnabled val="1"/>
        </dgm:presLayoutVars>
      </dgm:prSet>
      <dgm:spPr/>
    </dgm:pt>
    <dgm:pt modelId="{9F6711B2-C80D-4956-B6FD-2783C7042589}" type="pres">
      <dgm:prSet presAssocID="{FA7C805C-9046-40F6-B41F-530237CC65DB}" presName="parentRect" presStyleLbl="alignNode1" presStyleIdx="1" presStyleCnt="2"/>
      <dgm:spPr/>
    </dgm:pt>
    <dgm:pt modelId="{0506362A-4664-4E93-8CBF-3981A5566CEF}" type="pres">
      <dgm:prSet presAssocID="{FA7C805C-9046-40F6-B41F-530237CC65DB}" presName="adorn" presStyleLbl="fgAccFollow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Graph paper with calculator, ruler, highlighter, and pencils"/>
        </a:ext>
      </dgm:extLst>
    </dgm:pt>
  </dgm:ptLst>
  <dgm:cxnLst>
    <dgm:cxn modelId="{5BB56F34-7D31-4E81-871D-C04DC0F13F8A}" type="presOf" srcId="{8AB60082-CA7C-44EB-BB3A-A5AC5C2171B3}" destId="{E8E842F1-39CF-4D5C-A752-029D0866F724}" srcOrd="0" destOrd="0" presId="urn:microsoft.com/office/officeart/2005/8/layout/bList2"/>
    <dgm:cxn modelId="{B7C17C64-6C63-488B-87F7-D5ECB00818B7}" type="presOf" srcId="{E0978D80-0AD3-4E8D-8250-2A8D3F9DAF3A}" destId="{3AD82054-A510-4E78-B80A-1946A4193D9A}" srcOrd="0" destOrd="0" presId="urn:microsoft.com/office/officeart/2005/8/layout/bList2"/>
    <dgm:cxn modelId="{6C91ED67-4B1A-4D6B-AD57-665031ED9BF0}" type="presOf" srcId="{89ACD59F-A5CB-4375-B25A-B683E1F07FE0}" destId="{0D9F20E1-D5E9-4075-996E-F12AFF4207A2}" srcOrd="1" destOrd="0" presId="urn:microsoft.com/office/officeart/2005/8/layout/bList2"/>
    <dgm:cxn modelId="{79B56D49-E09F-4AE6-82C3-10D96CB8B399}" srcId="{FA7C805C-9046-40F6-B41F-530237CC65DB}" destId="{AD0C5762-C750-4FAC-B099-DA8DF86253ED}" srcOrd="0" destOrd="0" parTransId="{1F91441E-D9A0-4639-BF9F-53B07FDDA73C}" sibTransId="{A488304F-F5EA-4272-BB5A-0454684A8040}"/>
    <dgm:cxn modelId="{E867AF69-D356-4F6C-86E1-B80B988D61A3}" type="presOf" srcId="{BA7FBF5A-D02C-4C0E-8131-2F928BA6DC95}" destId="{50B7E8B2-2840-489F-81F2-A79D8E3C7188}" srcOrd="0" destOrd="0" presId="urn:microsoft.com/office/officeart/2005/8/layout/bList2"/>
    <dgm:cxn modelId="{F8FA374E-57AA-4F6F-A859-9F344F713C08}" srcId="{8AB60082-CA7C-44EB-BB3A-A5AC5C2171B3}" destId="{89ACD59F-A5CB-4375-B25A-B683E1F07FE0}" srcOrd="0" destOrd="0" parTransId="{EA6D436F-00F8-4C13-B261-8D203BC03B96}" sibTransId="{E0978D80-0AD3-4E8D-8250-2A8D3F9DAF3A}"/>
    <dgm:cxn modelId="{CC1C4459-B4DF-447F-A7A2-35A550641DC7}" type="presOf" srcId="{FA7C805C-9046-40F6-B41F-530237CC65DB}" destId="{9F6711B2-C80D-4956-B6FD-2783C7042589}" srcOrd="1" destOrd="0" presId="urn:microsoft.com/office/officeart/2005/8/layout/bList2"/>
    <dgm:cxn modelId="{67BEC07A-430F-4259-AEAE-CF9C5B1D6622}" srcId="{89ACD59F-A5CB-4375-B25A-B683E1F07FE0}" destId="{BA7FBF5A-D02C-4C0E-8131-2F928BA6DC95}" srcOrd="0" destOrd="0" parTransId="{54FBC1C3-A06D-4BFD-866A-A5B76639CFCE}" sibTransId="{E2EB9F27-BA3D-426C-BD54-5ADF41C81442}"/>
    <dgm:cxn modelId="{69D3EEA8-74F8-49CD-972D-B275DB8AADCC}" type="presOf" srcId="{AD0C5762-C750-4FAC-B099-DA8DF86253ED}" destId="{B870F134-DEB1-427F-B30D-83F82BC20ED5}" srcOrd="0" destOrd="0" presId="urn:microsoft.com/office/officeart/2005/8/layout/bList2"/>
    <dgm:cxn modelId="{84FC21AA-68D7-49A1-B27B-932E460A717B}" type="presOf" srcId="{FA7C805C-9046-40F6-B41F-530237CC65DB}" destId="{8B61F639-B7B8-4AF8-86DC-6F9F7EE538C2}" srcOrd="0" destOrd="0" presId="urn:microsoft.com/office/officeart/2005/8/layout/bList2"/>
    <dgm:cxn modelId="{3A2C11BA-CA2D-4C46-AD14-21D171B887F3}" type="presOf" srcId="{89ACD59F-A5CB-4375-B25A-B683E1F07FE0}" destId="{A035360E-EBC1-4AD9-9A43-839A29813971}" srcOrd="0" destOrd="0" presId="urn:microsoft.com/office/officeart/2005/8/layout/bList2"/>
    <dgm:cxn modelId="{C760D4C0-CF18-477F-8462-6C74C0DE7B45}" srcId="{8AB60082-CA7C-44EB-BB3A-A5AC5C2171B3}" destId="{FA7C805C-9046-40F6-B41F-530237CC65DB}" srcOrd="1" destOrd="0" parTransId="{ADD15E7D-579B-4CC0-AECA-DF6E7DC59128}" sibTransId="{07767C5C-AB95-44F0-A05C-B96F90019778}"/>
    <dgm:cxn modelId="{20BD7223-A568-474D-AAC1-5A3BD735CD39}" type="presParOf" srcId="{E8E842F1-39CF-4D5C-A752-029D0866F724}" destId="{95D3F839-AE8C-409E-A35A-B4119C4CD035}" srcOrd="0" destOrd="0" presId="urn:microsoft.com/office/officeart/2005/8/layout/bList2"/>
    <dgm:cxn modelId="{EB64C5BC-C09F-48C8-90C6-E176F515D530}" type="presParOf" srcId="{95D3F839-AE8C-409E-A35A-B4119C4CD035}" destId="{50B7E8B2-2840-489F-81F2-A79D8E3C7188}" srcOrd="0" destOrd="0" presId="urn:microsoft.com/office/officeart/2005/8/layout/bList2"/>
    <dgm:cxn modelId="{601E2A6F-432A-41B7-A3AD-4BAC72E8DA32}" type="presParOf" srcId="{95D3F839-AE8C-409E-A35A-B4119C4CD035}" destId="{A035360E-EBC1-4AD9-9A43-839A29813971}" srcOrd="1" destOrd="0" presId="urn:microsoft.com/office/officeart/2005/8/layout/bList2"/>
    <dgm:cxn modelId="{AD495BFF-040F-44E0-B754-F35D326CBF89}" type="presParOf" srcId="{95D3F839-AE8C-409E-A35A-B4119C4CD035}" destId="{0D9F20E1-D5E9-4075-996E-F12AFF4207A2}" srcOrd="2" destOrd="0" presId="urn:microsoft.com/office/officeart/2005/8/layout/bList2"/>
    <dgm:cxn modelId="{F347F384-C3BD-460A-94B9-CACD73A76534}" type="presParOf" srcId="{95D3F839-AE8C-409E-A35A-B4119C4CD035}" destId="{94B1263E-A1D7-4961-8E53-6C0A7CDA59F6}" srcOrd="3" destOrd="0" presId="urn:microsoft.com/office/officeart/2005/8/layout/bList2"/>
    <dgm:cxn modelId="{0D00F479-AFED-4E00-947B-AFBCDCD5A063}" type="presParOf" srcId="{E8E842F1-39CF-4D5C-A752-029D0866F724}" destId="{3AD82054-A510-4E78-B80A-1946A4193D9A}" srcOrd="1" destOrd="0" presId="urn:microsoft.com/office/officeart/2005/8/layout/bList2"/>
    <dgm:cxn modelId="{D866849E-5310-4475-95F5-1D0DAB490A29}" type="presParOf" srcId="{E8E842F1-39CF-4D5C-A752-029D0866F724}" destId="{BCB52141-90E6-4ADF-92DA-1D0B79A317C2}" srcOrd="2" destOrd="0" presId="urn:microsoft.com/office/officeart/2005/8/layout/bList2"/>
    <dgm:cxn modelId="{207151ED-48E4-47DC-AFEC-0F86270CA280}" type="presParOf" srcId="{BCB52141-90E6-4ADF-92DA-1D0B79A317C2}" destId="{B870F134-DEB1-427F-B30D-83F82BC20ED5}" srcOrd="0" destOrd="0" presId="urn:microsoft.com/office/officeart/2005/8/layout/bList2"/>
    <dgm:cxn modelId="{F0232ADD-37F5-4EF9-800B-2C8EC48A28A8}" type="presParOf" srcId="{BCB52141-90E6-4ADF-92DA-1D0B79A317C2}" destId="{8B61F639-B7B8-4AF8-86DC-6F9F7EE538C2}" srcOrd="1" destOrd="0" presId="urn:microsoft.com/office/officeart/2005/8/layout/bList2"/>
    <dgm:cxn modelId="{556DB588-C92B-46E0-97E2-FF4D7F818CCB}" type="presParOf" srcId="{BCB52141-90E6-4ADF-92DA-1D0B79A317C2}" destId="{9F6711B2-C80D-4956-B6FD-2783C7042589}" srcOrd="2" destOrd="0" presId="urn:microsoft.com/office/officeart/2005/8/layout/bList2"/>
    <dgm:cxn modelId="{5C5B9DD4-4F26-41ED-A5C8-9747CA3BBDFC}" type="presParOf" srcId="{BCB52141-90E6-4ADF-92DA-1D0B79A317C2}" destId="{0506362A-4664-4E93-8CBF-3981A5566CEF}"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5DFD95-D774-4AAC-BC03-3753A98EDE02}" type="doc">
      <dgm:prSet loTypeId="urn:microsoft.com/office/officeart/2008/layout/AlternatingPictureBlocks" loCatId="list" qsTypeId="urn:microsoft.com/office/officeart/2005/8/quickstyle/simple1" qsCatId="simple" csTypeId="urn:microsoft.com/office/officeart/2005/8/colors/accent1_2" csCatId="accent1" phldr="1"/>
      <dgm:spPr/>
    </dgm:pt>
    <dgm:pt modelId="{14E0A6F9-44D6-4783-9870-41C99312A3FA}">
      <dgm:prSet phldrT="[Text]"/>
      <dgm:spPr/>
      <dgm:t>
        <a:bodyPr/>
        <a:lstStyle/>
        <a:p>
          <a:r>
            <a:rPr lang="en-IN" dirty="0"/>
            <a:t>Revenue Segmentation as per product type and its flavour.</a:t>
          </a:r>
        </a:p>
      </dgm:t>
    </dgm:pt>
    <dgm:pt modelId="{FE2F8E41-DBB9-4833-995B-15B2E3257E31}" type="parTrans" cxnId="{6B0C747B-4BE9-4E31-9084-0D1AD737B448}">
      <dgm:prSet/>
      <dgm:spPr/>
      <dgm:t>
        <a:bodyPr/>
        <a:lstStyle/>
        <a:p>
          <a:endParaRPr lang="en-IN"/>
        </a:p>
      </dgm:t>
    </dgm:pt>
    <dgm:pt modelId="{09B5D2E3-92EC-4E91-AE04-97F84ABE3A76}" type="sibTrans" cxnId="{6B0C747B-4BE9-4E31-9084-0D1AD737B448}">
      <dgm:prSet/>
      <dgm:spPr/>
      <dgm:t>
        <a:bodyPr/>
        <a:lstStyle/>
        <a:p>
          <a:endParaRPr lang="en-IN"/>
        </a:p>
      </dgm:t>
    </dgm:pt>
    <dgm:pt modelId="{72F11DC7-7B68-4E62-B168-F8087C9CCB41}">
      <dgm:prSet phldrT="[Text]"/>
      <dgm:spPr/>
      <dgm:t>
        <a:bodyPr/>
        <a:lstStyle/>
        <a:p>
          <a:r>
            <a:rPr lang="en-IN" dirty="0"/>
            <a:t>Data showing market share on the basis of different product type to channelize the cost.</a:t>
          </a:r>
        </a:p>
      </dgm:t>
    </dgm:pt>
    <dgm:pt modelId="{57EFAB9F-93C3-4230-AEFC-AF6C37289AD8}" type="parTrans" cxnId="{39CBE9E1-D91F-4C16-A5C9-7CD9C2AE1846}">
      <dgm:prSet/>
      <dgm:spPr/>
      <dgm:t>
        <a:bodyPr/>
        <a:lstStyle/>
        <a:p>
          <a:endParaRPr lang="en-IN"/>
        </a:p>
      </dgm:t>
    </dgm:pt>
    <dgm:pt modelId="{B6970927-90F1-4A3B-BC00-8930EF72DDE5}" type="sibTrans" cxnId="{39CBE9E1-D91F-4C16-A5C9-7CD9C2AE1846}">
      <dgm:prSet/>
      <dgm:spPr/>
      <dgm:t>
        <a:bodyPr/>
        <a:lstStyle/>
        <a:p>
          <a:endParaRPr lang="en-IN"/>
        </a:p>
      </dgm:t>
    </dgm:pt>
    <dgm:pt modelId="{6D1C1192-580F-46DB-9AE4-98861D3754C5}">
      <dgm:prSet phldrT="[Text]"/>
      <dgm:spPr/>
      <dgm:t>
        <a:bodyPr/>
        <a:lstStyle/>
        <a:p>
          <a:r>
            <a:rPr lang="en-IN" dirty="0"/>
            <a:t>Revenue segmentation based on geographical distribution</a:t>
          </a:r>
        </a:p>
      </dgm:t>
    </dgm:pt>
    <dgm:pt modelId="{6AB05EC6-D333-4894-BD0F-3992569EDD03}" type="parTrans" cxnId="{B90CA5A6-D0EC-4408-96DF-EC48E3EDE339}">
      <dgm:prSet/>
      <dgm:spPr/>
      <dgm:t>
        <a:bodyPr/>
        <a:lstStyle/>
        <a:p>
          <a:endParaRPr lang="en-IN"/>
        </a:p>
      </dgm:t>
    </dgm:pt>
    <dgm:pt modelId="{7D4FCCD7-D970-4063-A8CF-AAC5230DA0AC}" type="sibTrans" cxnId="{B90CA5A6-D0EC-4408-96DF-EC48E3EDE339}">
      <dgm:prSet/>
      <dgm:spPr/>
      <dgm:t>
        <a:bodyPr/>
        <a:lstStyle/>
        <a:p>
          <a:endParaRPr lang="en-IN"/>
        </a:p>
      </dgm:t>
    </dgm:pt>
    <dgm:pt modelId="{D7275873-68F1-41DA-8889-146B4E76425C}">
      <dgm:prSet phldrT="[Text]"/>
      <dgm:spPr/>
      <dgm:t>
        <a:bodyPr/>
        <a:lstStyle/>
        <a:p>
          <a:r>
            <a:rPr lang="en-IN" dirty="0"/>
            <a:t>Acquiring data related to customer division based on product flavour which helps in targeting a specific audience.</a:t>
          </a:r>
        </a:p>
      </dgm:t>
    </dgm:pt>
    <dgm:pt modelId="{A4DC000C-F86B-4952-BC48-2E4436DE3848}" type="parTrans" cxnId="{12CD3A6D-A14F-4D02-A555-C92DD204416D}">
      <dgm:prSet/>
      <dgm:spPr/>
      <dgm:t>
        <a:bodyPr/>
        <a:lstStyle/>
        <a:p>
          <a:endParaRPr lang="en-IN"/>
        </a:p>
      </dgm:t>
    </dgm:pt>
    <dgm:pt modelId="{0038CA74-A9F0-40EC-A47A-9CF40C0C580F}" type="sibTrans" cxnId="{12CD3A6D-A14F-4D02-A555-C92DD204416D}">
      <dgm:prSet/>
      <dgm:spPr/>
      <dgm:t>
        <a:bodyPr/>
        <a:lstStyle/>
        <a:p>
          <a:endParaRPr lang="en-IN"/>
        </a:p>
      </dgm:t>
    </dgm:pt>
    <dgm:pt modelId="{374CE03F-FD41-4FA2-AC24-26497C89B7D4}" type="pres">
      <dgm:prSet presAssocID="{3E5DFD95-D774-4AAC-BC03-3753A98EDE02}" presName="linearFlow" presStyleCnt="0">
        <dgm:presLayoutVars>
          <dgm:dir/>
          <dgm:resizeHandles val="exact"/>
        </dgm:presLayoutVars>
      </dgm:prSet>
      <dgm:spPr/>
    </dgm:pt>
    <dgm:pt modelId="{BD610EB5-306D-46C2-9701-9FC38E543D76}" type="pres">
      <dgm:prSet presAssocID="{72F11DC7-7B68-4E62-B168-F8087C9CCB41}" presName="comp" presStyleCnt="0"/>
      <dgm:spPr/>
    </dgm:pt>
    <dgm:pt modelId="{708CFB1B-B624-4C17-8E17-32E521500542}" type="pres">
      <dgm:prSet presAssocID="{72F11DC7-7B68-4E62-B168-F8087C9CCB41}" presName="rect2" presStyleLbl="node1" presStyleIdx="0" presStyleCnt="4" custScaleX="280945">
        <dgm:presLayoutVars>
          <dgm:bulletEnabled val="1"/>
        </dgm:presLayoutVars>
      </dgm:prSet>
      <dgm:spPr/>
    </dgm:pt>
    <dgm:pt modelId="{30429CBC-7B44-4CCF-ABE9-2D23BA62B6B6}" type="pres">
      <dgm:prSet presAssocID="{72F11DC7-7B68-4E62-B168-F8087C9CCB41}" presName="rect1" presStyleLbl="lnNode1" presStyleIdx="0" presStyleCnt="4" custLinFactX="-92642" custLinFactNeighborX="-100000" custLinFactNeighborY="-3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Numbers on a digital display"/>
        </a:ext>
      </dgm:extLst>
    </dgm:pt>
    <dgm:pt modelId="{7AD7B937-863C-4488-AFE4-C66260B1EDB9}" type="pres">
      <dgm:prSet presAssocID="{B6970927-90F1-4A3B-BC00-8930EF72DDE5}" presName="sibTrans" presStyleCnt="0"/>
      <dgm:spPr/>
    </dgm:pt>
    <dgm:pt modelId="{260BDDE8-CEDF-4B8B-85B0-2E8AA7D828D7}" type="pres">
      <dgm:prSet presAssocID="{6D1C1192-580F-46DB-9AE4-98861D3754C5}" presName="comp" presStyleCnt="0"/>
      <dgm:spPr/>
    </dgm:pt>
    <dgm:pt modelId="{CE36B294-891D-49C3-811A-62F49C768AD9}" type="pres">
      <dgm:prSet presAssocID="{6D1C1192-580F-46DB-9AE4-98861D3754C5}" presName="rect2" presStyleLbl="node1" presStyleIdx="1" presStyleCnt="4" custScaleX="282785" custLinFactNeighborX="-44550" custLinFactNeighborY="-8824">
        <dgm:presLayoutVars>
          <dgm:bulletEnabled val="1"/>
        </dgm:presLayoutVars>
      </dgm:prSet>
      <dgm:spPr/>
    </dgm:pt>
    <dgm:pt modelId="{0E135D13-D5C5-45DB-8A9E-5496E73F653E}" type="pres">
      <dgm:prSet presAssocID="{6D1C1192-580F-46DB-9AE4-98861D3754C5}" presName="rect1" presStyleLbl="lnNode1" presStyleIdx="1" presStyleCnt="4" custLinFactNeighborX="94203" custLinFactNeighborY="-882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Child hands on a globe"/>
        </a:ext>
      </dgm:extLst>
    </dgm:pt>
    <dgm:pt modelId="{731AC0E5-DAF8-4EDB-A36B-C454DE8AF3E9}" type="pres">
      <dgm:prSet presAssocID="{7D4FCCD7-D970-4063-A8CF-AAC5230DA0AC}" presName="sibTrans" presStyleCnt="0"/>
      <dgm:spPr/>
    </dgm:pt>
    <dgm:pt modelId="{FE350717-9E39-4290-B301-1A2C7F115744}" type="pres">
      <dgm:prSet presAssocID="{D7275873-68F1-41DA-8889-146B4E76425C}" presName="comp" presStyleCnt="0"/>
      <dgm:spPr/>
    </dgm:pt>
    <dgm:pt modelId="{DBFD1780-B87E-4224-AE62-32862567DDEA}" type="pres">
      <dgm:prSet presAssocID="{D7275873-68F1-41DA-8889-146B4E76425C}" presName="rect2" presStyleLbl="node1" presStyleIdx="2" presStyleCnt="4" custScaleX="285629" custLinFactNeighborX="0" custLinFactNeighborY="-15718">
        <dgm:presLayoutVars>
          <dgm:bulletEnabled val="1"/>
        </dgm:presLayoutVars>
      </dgm:prSet>
      <dgm:spPr/>
    </dgm:pt>
    <dgm:pt modelId="{E3B6B0BD-C4FC-4399-B546-18DA1E84CC0C}" type="pres">
      <dgm:prSet presAssocID="{D7275873-68F1-41DA-8889-146B4E76425C}" presName="rect1" presStyleLbl="lnNode1" presStyleIdx="2" presStyleCnt="4" custLinFactX="-93700" custLinFactNeighborX="-100000" custLinFactNeighborY="-15718"/>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People crossing a road"/>
        </a:ext>
      </dgm:extLst>
    </dgm:pt>
    <dgm:pt modelId="{C6A844D8-9547-44F8-AC85-751754F4A039}" type="pres">
      <dgm:prSet presAssocID="{0038CA74-A9F0-40EC-A47A-9CF40C0C580F}" presName="sibTrans" presStyleCnt="0"/>
      <dgm:spPr/>
    </dgm:pt>
    <dgm:pt modelId="{F87521B3-11A8-4D34-AA19-E2152235CBE8}" type="pres">
      <dgm:prSet presAssocID="{14E0A6F9-44D6-4783-9870-41C99312A3FA}" presName="comp" presStyleCnt="0"/>
      <dgm:spPr/>
    </dgm:pt>
    <dgm:pt modelId="{0155A462-DFF2-451F-B692-4F1FA1BFDBB2}" type="pres">
      <dgm:prSet presAssocID="{14E0A6F9-44D6-4783-9870-41C99312A3FA}" presName="rect2" presStyleLbl="node1" presStyleIdx="3" presStyleCnt="4" custScaleX="284680" custLinFactNeighborX="-44550" custLinFactNeighborY="-22006">
        <dgm:presLayoutVars>
          <dgm:bulletEnabled val="1"/>
        </dgm:presLayoutVars>
      </dgm:prSet>
      <dgm:spPr/>
    </dgm:pt>
    <dgm:pt modelId="{A7F8D69B-6DE7-445B-BCD1-962856A322BE}" type="pres">
      <dgm:prSet presAssocID="{14E0A6F9-44D6-4783-9870-41C99312A3FA}" presName="rect1" presStyleLbl="lnNode1" presStyleIdx="3" presStyleCnt="4" custLinFactNeighborX="96321" custLinFactNeighborY="-22006"/>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31000" r="-31000"/>
          </a:stretch>
        </a:blipFill>
      </dgm:spPr>
      <dgm:extLst>
        <a:ext uri="{E40237B7-FDA0-4F09-8148-C483321AD2D9}">
          <dgm14:cNvPr xmlns:dgm14="http://schemas.microsoft.com/office/drawing/2010/diagram" id="0" name="" descr="Graph"/>
        </a:ext>
      </dgm:extLst>
    </dgm:pt>
  </dgm:ptLst>
  <dgm:cxnLst>
    <dgm:cxn modelId="{12CD3A6D-A14F-4D02-A555-C92DD204416D}" srcId="{3E5DFD95-D774-4AAC-BC03-3753A98EDE02}" destId="{D7275873-68F1-41DA-8889-146B4E76425C}" srcOrd="2" destOrd="0" parTransId="{A4DC000C-F86B-4952-BC48-2E4436DE3848}" sibTransId="{0038CA74-A9F0-40EC-A47A-9CF40C0C580F}"/>
    <dgm:cxn modelId="{6B0C747B-4BE9-4E31-9084-0D1AD737B448}" srcId="{3E5DFD95-D774-4AAC-BC03-3753A98EDE02}" destId="{14E0A6F9-44D6-4783-9870-41C99312A3FA}" srcOrd="3" destOrd="0" parTransId="{FE2F8E41-DBB9-4833-995B-15B2E3257E31}" sibTransId="{09B5D2E3-92EC-4E91-AE04-97F84ABE3A76}"/>
    <dgm:cxn modelId="{CC31998E-196D-4789-9A53-31005344F795}" type="presOf" srcId="{14E0A6F9-44D6-4783-9870-41C99312A3FA}" destId="{0155A462-DFF2-451F-B692-4F1FA1BFDBB2}" srcOrd="0" destOrd="0" presId="urn:microsoft.com/office/officeart/2008/layout/AlternatingPictureBlocks"/>
    <dgm:cxn modelId="{0A580F9F-CD1D-4660-94DD-0101AF0FE3A3}" type="presOf" srcId="{3E5DFD95-D774-4AAC-BC03-3753A98EDE02}" destId="{374CE03F-FD41-4FA2-AC24-26497C89B7D4}" srcOrd="0" destOrd="0" presId="urn:microsoft.com/office/officeart/2008/layout/AlternatingPictureBlocks"/>
    <dgm:cxn modelId="{B90CA5A6-D0EC-4408-96DF-EC48E3EDE339}" srcId="{3E5DFD95-D774-4AAC-BC03-3753A98EDE02}" destId="{6D1C1192-580F-46DB-9AE4-98861D3754C5}" srcOrd="1" destOrd="0" parTransId="{6AB05EC6-D333-4894-BD0F-3992569EDD03}" sibTransId="{7D4FCCD7-D970-4063-A8CF-AAC5230DA0AC}"/>
    <dgm:cxn modelId="{FAEFBBC4-F2F8-4A4B-B8CA-A6BDDD31DE20}" type="presOf" srcId="{D7275873-68F1-41DA-8889-146B4E76425C}" destId="{DBFD1780-B87E-4224-AE62-32862567DDEA}" srcOrd="0" destOrd="0" presId="urn:microsoft.com/office/officeart/2008/layout/AlternatingPictureBlocks"/>
    <dgm:cxn modelId="{1EB41CD7-ADE8-4278-9802-0098BEE399A2}" type="presOf" srcId="{6D1C1192-580F-46DB-9AE4-98861D3754C5}" destId="{CE36B294-891D-49C3-811A-62F49C768AD9}" srcOrd="0" destOrd="0" presId="urn:microsoft.com/office/officeart/2008/layout/AlternatingPictureBlocks"/>
    <dgm:cxn modelId="{D7DFB3DE-8AB7-4590-9988-88183500AE7C}" type="presOf" srcId="{72F11DC7-7B68-4E62-B168-F8087C9CCB41}" destId="{708CFB1B-B624-4C17-8E17-32E521500542}" srcOrd="0" destOrd="0" presId="urn:microsoft.com/office/officeart/2008/layout/AlternatingPictureBlocks"/>
    <dgm:cxn modelId="{39CBE9E1-D91F-4C16-A5C9-7CD9C2AE1846}" srcId="{3E5DFD95-D774-4AAC-BC03-3753A98EDE02}" destId="{72F11DC7-7B68-4E62-B168-F8087C9CCB41}" srcOrd="0" destOrd="0" parTransId="{57EFAB9F-93C3-4230-AEFC-AF6C37289AD8}" sibTransId="{B6970927-90F1-4A3B-BC00-8930EF72DDE5}"/>
    <dgm:cxn modelId="{8E9658BF-B223-4257-BD8D-3B0980CAD84D}" type="presParOf" srcId="{374CE03F-FD41-4FA2-AC24-26497C89B7D4}" destId="{BD610EB5-306D-46C2-9701-9FC38E543D76}" srcOrd="0" destOrd="0" presId="urn:microsoft.com/office/officeart/2008/layout/AlternatingPictureBlocks"/>
    <dgm:cxn modelId="{DD1C73E2-DE6E-4279-BE0F-66353624B8B4}" type="presParOf" srcId="{BD610EB5-306D-46C2-9701-9FC38E543D76}" destId="{708CFB1B-B624-4C17-8E17-32E521500542}" srcOrd="0" destOrd="0" presId="urn:microsoft.com/office/officeart/2008/layout/AlternatingPictureBlocks"/>
    <dgm:cxn modelId="{3C8D92EE-9992-4EC1-BE70-31863026C4B0}" type="presParOf" srcId="{BD610EB5-306D-46C2-9701-9FC38E543D76}" destId="{30429CBC-7B44-4CCF-ABE9-2D23BA62B6B6}" srcOrd="1" destOrd="0" presId="urn:microsoft.com/office/officeart/2008/layout/AlternatingPictureBlocks"/>
    <dgm:cxn modelId="{265D7489-9D3C-4A9B-ADD0-8312DC956145}" type="presParOf" srcId="{374CE03F-FD41-4FA2-AC24-26497C89B7D4}" destId="{7AD7B937-863C-4488-AFE4-C66260B1EDB9}" srcOrd="1" destOrd="0" presId="urn:microsoft.com/office/officeart/2008/layout/AlternatingPictureBlocks"/>
    <dgm:cxn modelId="{4A93BBA1-C1AF-4D2B-8A24-278E90E2873A}" type="presParOf" srcId="{374CE03F-FD41-4FA2-AC24-26497C89B7D4}" destId="{260BDDE8-CEDF-4B8B-85B0-2E8AA7D828D7}" srcOrd="2" destOrd="0" presId="urn:microsoft.com/office/officeart/2008/layout/AlternatingPictureBlocks"/>
    <dgm:cxn modelId="{8389CCE6-D167-49B6-870E-741223606279}" type="presParOf" srcId="{260BDDE8-CEDF-4B8B-85B0-2E8AA7D828D7}" destId="{CE36B294-891D-49C3-811A-62F49C768AD9}" srcOrd="0" destOrd="0" presId="urn:microsoft.com/office/officeart/2008/layout/AlternatingPictureBlocks"/>
    <dgm:cxn modelId="{3CB02FED-4B8F-4196-B662-2D364F0C05F1}" type="presParOf" srcId="{260BDDE8-CEDF-4B8B-85B0-2E8AA7D828D7}" destId="{0E135D13-D5C5-45DB-8A9E-5496E73F653E}" srcOrd="1" destOrd="0" presId="urn:microsoft.com/office/officeart/2008/layout/AlternatingPictureBlocks"/>
    <dgm:cxn modelId="{F5CF5662-BB35-4B1A-BF9A-EA330D6356E3}" type="presParOf" srcId="{374CE03F-FD41-4FA2-AC24-26497C89B7D4}" destId="{731AC0E5-DAF8-4EDB-A36B-C454DE8AF3E9}" srcOrd="3" destOrd="0" presId="urn:microsoft.com/office/officeart/2008/layout/AlternatingPictureBlocks"/>
    <dgm:cxn modelId="{0F35440B-F6B6-4FC7-B39D-6CB6C5A4ED93}" type="presParOf" srcId="{374CE03F-FD41-4FA2-AC24-26497C89B7D4}" destId="{FE350717-9E39-4290-B301-1A2C7F115744}" srcOrd="4" destOrd="0" presId="urn:microsoft.com/office/officeart/2008/layout/AlternatingPictureBlocks"/>
    <dgm:cxn modelId="{E7C5BFE4-8863-4C1C-9397-C88123EAF63B}" type="presParOf" srcId="{FE350717-9E39-4290-B301-1A2C7F115744}" destId="{DBFD1780-B87E-4224-AE62-32862567DDEA}" srcOrd="0" destOrd="0" presId="urn:microsoft.com/office/officeart/2008/layout/AlternatingPictureBlocks"/>
    <dgm:cxn modelId="{38064BD8-B6EB-4AEA-90D4-9AEA7CE8C96F}" type="presParOf" srcId="{FE350717-9E39-4290-B301-1A2C7F115744}" destId="{E3B6B0BD-C4FC-4399-B546-18DA1E84CC0C}" srcOrd="1" destOrd="0" presId="urn:microsoft.com/office/officeart/2008/layout/AlternatingPictureBlocks"/>
    <dgm:cxn modelId="{A5E032A3-3B56-451E-8477-954075740543}" type="presParOf" srcId="{374CE03F-FD41-4FA2-AC24-26497C89B7D4}" destId="{C6A844D8-9547-44F8-AC85-751754F4A039}" srcOrd="5" destOrd="0" presId="urn:microsoft.com/office/officeart/2008/layout/AlternatingPictureBlocks"/>
    <dgm:cxn modelId="{8D1F9A7B-EF51-4D3F-835C-6D20B838B3D0}" type="presParOf" srcId="{374CE03F-FD41-4FA2-AC24-26497C89B7D4}" destId="{F87521B3-11A8-4D34-AA19-E2152235CBE8}" srcOrd="6" destOrd="0" presId="urn:microsoft.com/office/officeart/2008/layout/AlternatingPictureBlocks"/>
    <dgm:cxn modelId="{A51B89B8-C9F7-4A28-9BA8-A05B3F8F1673}" type="presParOf" srcId="{F87521B3-11A8-4D34-AA19-E2152235CBE8}" destId="{0155A462-DFF2-451F-B692-4F1FA1BFDBB2}" srcOrd="0" destOrd="0" presId="urn:microsoft.com/office/officeart/2008/layout/AlternatingPictureBlocks"/>
    <dgm:cxn modelId="{9862233C-7BC6-422E-A246-4F2731812102}" type="presParOf" srcId="{F87521B3-11A8-4D34-AA19-E2152235CBE8}" destId="{A7F8D69B-6DE7-445B-BCD1-962856A322BE}"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82C50-4DD3-4C70-9544-24E288C29BFC}">
      <dsp:nvSpPr>
        <dsp:cNvPr id="0" name=""/>
        <dsp:cNvSpPr/>
      </dsp:nvSpPr>
      <dsp:spPr>
        <a:xfrm>
          <a:off x="0" y="281625"/>
          <a:ext cx="8390384"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1187" tIns="374904" rIns="651187"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dirty="0"/>
            <a:t>Regular security and maintenance check of the TechproX to ensure its proper functioning. </a:t>
          </a:r>
        </a:p>
      </dsp:txBody>
      <dsp:txXfrm>
        <a:off x="0" y="281625"/>
        <a:ext cx="8390384" cy="992250"/>
      </dsp:txXfrm>
    </dsp:sp>
    <dsp:sp modelId="{9BEA0F9E-1DB8-4A3F-A62A-34B06C135286}">
      <dsp:nvSpPr>
        <dsp:cNvPr id="0" name=""/>
        <dsp:cNvSpPr/>
      </dsp:nvSpPr>
      <dsp:spPr>
        <a:xfrm>
          <a:off x="419519" y="0"/>
          <a:ext cx="5873268"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996" tIns="0" rIns="221996" bIns="0" numCol="1" spcCol="1270" anchor="ctr" anchorCtr="0">
          <a:noAutofit/>
        </a:bodyPr>
        <a:lstStyle/>
        <a:p>
          <a:pPr marL="0" lvl="0" indent="0" algn="l" defTabSz="800100">
            <a:lnSpc>
              <a:spcPct val="90000"/>
            </a:lnSpc>
            <a:spcBef>
              <a:spcPct val="0"/>
            </a:spcBef>
            <a:spcAft>
              <a:spcPct val="35000"/>
            </a:spcAft>
            <a:buNone/>
          </a:pPr>
          <a:r>
            <a:rPr lang="en-IN" sz="1800" kern="1200" dirty="0"/>
            <a:t>Data Integrity</a:t>
          </a:r>
        </a:p>
      </dsp:txBody>
      <dsp:txXfrm>
        <a:off x="445458" y="25939"/>
        <a:ext cx="5821390" cy="479482"/>
      </dsp:txXfrm>
    </dsp:sp>
    <dsp:sp modelId="{09911954-37FC-4A71-833C-7C5E9817FC7A}">
      <dsp:nvSpPr>
        <dsp:cNvPr id="0" name=""/>
        <dsp:cNvSpPr/>
      </dsp:nvSpPr>
      <dsp:spPr>
        <a:xfrm>
          <a:off x="0" y="1636755"/>
          <a:ext cx="8390384" cy="7512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1187" tIns="374904" rIns="651187"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dirty="0"/>
            <a:t>Checking for missing, duplicate, and invalid values.</a:t>
          </a:r>
        </a:p>
      </dsp:txBody>
      <dsp:txXfrm>
        <a:off x="0" y="1636755"/>
        <a:ext cx="8390384" cy="751275"/>
      </dsp:txXfrm>
    </dsp:sp>
    <dsp:sp modelId="{C081D7F1-F67D-433A-A9BA-EB740FE37D8D}">
      <dsp:nvSpPr>
        <dsp:cNvPr id="0" name=""/>
        <dsp:cNvSpPr/>
      </dsp:nvSpPr>
      <dsp:spPr>
        <a:xfrm>
          <a:off x="419519" y="1371075"/>
          <a:ext cx="5873268"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996" tIns="0" rIns="221996" bIns="0" numCol="1" spcCol="1270" anchor="ctr" anchorCtr="0">
          <a:noAutofit/>
        </a:bodyPr>
        <a:lstStyle/>
        <a:p>
          <a:pPr marL="0" lvl="0" indent="0" algn="l" defTabSz="800100">
            <a:lnSpc>
              <a:spcPct val="90000"/>
            </a:lnSpc>
            <a:spcBef>
              <a:spcPct val="0"/>
            </a:spcBef>
            <a:spcAft>
              <a:spcPct val="35000"/>
            </a:spcAft>
            <a:buNone/>
          </a:pPr>
          <a:r>
            <a:rPr lang="en-IN" sz="1800" kern="1200" dirty="0"/>
            <a:t>Data consistency</a:t>
          </a:r>
        </a:p>
      </dsp:txBody>
      <dsp:txXfrm>
        <a:off x="445458" y="1397014"/>
        <a:ext cx="5821390" cy="479482"/>
      </dsp:txXfrm>
    </dsp:sp>
    <dsp:sp modelId="{5A6B3687-F9DE-4703-91C7-4A8C2DBFAB80}">
      <dsp:nvSpPr>
        <dsp:cNvPr id="0" name=""/>
        <dsp:cNvSpPr/>
      </dsp:nvSpPr>
      <dsp:spPr>
        <a:xfrm>
          <a:off x="0" y="2750911"/>
          <a:ext cx="8390384"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1187" tIns="374904" rIns="651187"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dirty="0"/>
            <a:t>Exploring and inspecting the data for all the outliers and thereby fixing it.</a:t>
          </a:r>
        </a:p>
      </dsp:txBody>
      <dsp:txXfrm>
        <a:off x="0" y="2750911"/>
        <a:ext cx="8390384" cy="992250"/>
      </dsp:txXfrm>
    </dsp:sp>
    <dsp:sp modelId="{A343067A-D01E-4193-A8EB-72A94CF0B023}">
      <dsp:nvSpPr>
        <dsp:cNvPr id="0" name=""/>
        <dsp:cNvSpPr/>
      </dsp:nvSpPr>
      <dsp:spPr>
        <a:xfrm>
          <a:off x="419519" y="2485230"/>
          <a:ext cx="5873268"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996" tIns="0" rIns="221996" bIns="0" numCol="1" spcCol="1270" anchor="ctr" anchorCtr="0">
          <a:noAutofit/>
        </a:bodyPr>
        <a:lstStyle/>
        <a:p>
          <a:pPr marL="0" lvl="0" indent="0" algn="l" defTabSz="800100">
            <a:lnSpc>
              <a:spcPct val="90000"/>
            </a:lnSpc>
            <a:spcBef>
              <a:spcPct val="0"/>
            </a:spcBef>
            <a:spcAft>
              <a:spcPct val="35000"/>
            </a:spcAft>
            <a:buNone/>
          </a:pPr>
          <a:r>
            <a:rPr lang="en-IN" sz="1800" kern="1200" dirty="0"/>
            <a:t>Data validation</a:t>
          </a:r>
        </a:p>
      </dsp:txBody>
      <dsp:txXfrm>
        <a:off x="445458" y="2511169"/>
        <a:ext cx="5821390"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7E8B2-2840-489F-81F2-A79D8E3C7188}">
      <dsp:nvSpPr>
        <dsp:cNvPr id="0" name=""/>
        <dsp:cNvSpPr/>
      </dsp:nvSpPr>
      <dsp:spPr>
        <a:xfrm>
          <a:off x="3336" y="640057"/>
          <a:ext cx="3606693" cy="269232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t" anchorCtr="0">
          <a:noAutofit/>
        </a:bodyPr>
        <a:lstStyle/>
        <a:p>
          <a:pPr marL="228600" lvl="1" indent="-228600" algn="ctr" defTabSz="1066800">
            <a:lnSpc>
              <a:spcPct val="90000"/>
            </a:lnSpc>
            <a:spcBef>
              <a:spcPct val="0"/>
            </a:spcBef>
            <a:spcAft>
              <a:spcPct val="15000"/>
            </a:spcAft>
            <a:buNone/>
          </a:pPr>
          <a:r>
            <a:rPr lang="en-IN" sz="2400" kern="1200" dirty="0"/>
            <a:t>Replacing values in “Discounted” column by actual discount percentage offered to each product type thus removing all the irrelevant information.</a:t>
          </a:r>
        </a:p>
      </dsp:txBody>
      <dsp:txXfrm>
        <a:off x="66420" y="703141"/>
        <a:ext cx="3480525" cy="2629236"/>
      </dsp:txXfrm>
    </dsp:sp>
    <dsp:sp modelId="{0D9F20E1-D5E9-4075-996E-F12AFF4207A2}">
      <dsp:nvSpPr>
        <dsp:cNvPr id="0" name=""/>
        <dsp:cNvSpPr/>
      </dsp:nvSpPr>
      <dsp:spPr>
        <a:xfrm>
          <a:off x="3336" y="3332377"/>
          <a:ext cx="3606693" cy="11576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0" rIns="36830" bIns="0" numCol="1" spcCol="1270" anchor="ctr" anchorCtr="0">
          <a:noAutofit/>
        </a:bodyPr>
        <a:lstStyle/>
        <a:p>
          <a:pPr marL="0" lvl="0" indent="0" algn="l" defTabSz="1289050">
            <a:lnSpc>
              <a:spcPct val="90000"/>
            </a:lnSpc>
            <a:spcBef>
              <a:spcPct val="0"/>
            </a:spcBef>
            <a:spcAft>
              <a:spcPct val="35000"/>
            </a:spcAft>
            <a:buNone/>
          </a:pPr>
          <a:r>
            <a:rPr lang="en-IN" sz="2900" kern="1200" dirty="0"/>
            <a:t>Modifying existing data table</a:t>
          </a:r>
        </a:p>
      </dsp:txBody>
      <dsp:txXfrm>
        <a:off x="3336" y="3332377"/>
        <a:ext cx="2539924" cy="1157697"/>
      </dsp:txXfrm>
    </dsp:sp>
    <dsp:sp modelId="{94B1263E-A1D7-4961-8E53-6C0A7CDA59F6}">
      <dsp:nvSpPr>
        <dsp:cNvPr id="0" name=""/>
        <dsp:cNvSpPr/>
      </dsp:nvSpPr>
      <dsp:spPr>
        <a:xfrm>
          <a:off x="2645288" y="3516267"/>
          <a:ext cx="1262342" cy="126234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70F134-DEB1-427F-B30D-83F82BC20ED5}">
      <dsp:nvSpPr>
        <dsp:cNvPr id="0" name=""/>
        <dsp:cNvSpPr/>
      </dsp:nvSpPr>
      <dsp:spPr>
        <a:xfrm>
          <a:off x="4220368" y="655860"/>
          <a:ext cx="3606693" cy="269232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87630" rIns="29210" bIns="29210" numCol="1" spcCol="1270" anchor="t" anchorCtr="0">
          <a:noAutofit/>
        </a:bodyPr>
        <a:lstStyle/>
        <a:p>
          <a:pPr marL="228600" lvl="1" indent="-228600" algn="ctr" defTabSz="1022350">
            <a:lnSpc>
              <a:spcPct val="90000"/>
            </a:lnSpc>
            <a:spcBef>
              <a:spcPct val="0"/>
            </a:spcBef>
            <a:spcAft>
              <a:spcPct val="15000"/>
            </a:spcAft>
            <a:buNone/>
          </a:pPr>
          <a:r>
            <a:rPr lang="en-IN" sz="2300" kern="1200" dirty="0"/>
            <a:t>A new revenue table can also be generated consisting of column namely: “Item quantity”, “Selling price” and “Revenue generated”, where revenue = selling price*quantity(#)</a:t>
          </a:r>
        </a:p>
      </dsp:txBody>
      <dsp:txXfrm>
        <a:off x="4283452" y="718944"/>
        <a:ext cx="3480525" cy="2629236"/>
      </dsp:txXfrm>
    </dsp:sp>
    <dsp:sp modelId="{9F6711B2-C80D-4956-B6FD-2783C7042589}">
      <dsp:nvSpPr>
        <dsp:cNvPr id="0" name=""/>
        <dsp:cNvSpPr/>
      </dsp:nvSpPr>
      <dsp:spPr>
        <a:xfrm>
          <a:off x="4220368" y="3332377"/>
          <a:ext cx="3606693" cy="11576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0" rIns="36830" bIns="0" numCol="1" spcCol="1270" anchor="ctr" anchorCtr="0">
          <a:noAutofit/>
        </a:bodyPr>
        <a:lstStyle/>
        <a:p>
          <a:pPr marL="0" lvl="0" indent="0" algn="l" defTabSz="1289050">
            <a:lnSpc>
              <a:spcPct val="90000"/>
            </a:lnSpc>
            <a:spcBef>
              <a:spcPct val="0"/>
            </a:spcBef>
            <a:spcAft>
              <a:spcPct val="35000"/>
            </a:spcAft>
            <a:buNone/>
          </a:pPr>
          <a:r>
            <a:rPr lang="en-IN" sz="2900" kern="1200" dirty="0"/>
            <a:t>Generating a new table</a:t>
          </a:r>
        </a:p>
      </dsp:txBody>
      <dsp:txXfrm>
        <a:off x="4220368" y="3332377"/>
        <a:ext cx="2539924" cy="1157697"/>
      </dsp:txXfrm>
    </dsp:sp>
    <dsp:sp modelId="{0506362A-4664-4E93-8CBF-3981A5566CEF}">
      <dsp:nvSpPr>
        <dsp:cNvPr id="0" name=""/>
        <dsp:cNvSpPr/>
      </dsp:nvSpPr>
      <dsp:spPr>
        <a:xfrm>
          <a:off x="6862321" y="3516267"/>
          <a:ext cx="1262342" cy="126234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CFB1B-B624-4C17-8E17-32E521500542}">
      <dsp:nvSpPr>
        <dsp:cNvPr id="0" name=""/>
        <dsp:cNvSpPr/>
      </dsp:nvSpPr>
      <dsp:spPr>
        <a:xfrm>
          <a:off x="2111953" y="289"/>
          <a:ext cx="5766397" cy="9283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Data showing market share on the basis of different product type to channelize the cost.</a:t>
          </a:r>
        </a:p>
      </dsp:txBody>
      <dsp:txXfrm>
        <a:off x="2111953" y="289"/>
        <a:ext cx="5766397" cy="928313"/>
      </dsp:txXfrm>
    </dsp:sp>
    <dsp:sp modelId="{30429CBC-7B44-4CCF-ABE9-2D23BA62B6B6}">
      <dsp:nvSpPr>
        <dsp:cNvPr id="0" name=""/>
        <dsp:cNvSpPr/>
      </dsp:nvSpPr>
      <dsp:spPr>
        <a:xfrm>
          <a:off x="1187531" y="1"/>
          <a:ext cx="919030" cy="92831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36B294-891D-49C3-811A-62F49C768AD9}">
      <dsp:nvSpPr>
        <dsp:cNvPr id="0" name=""/>
        <dsp:cNvSpPr/>
      </dsp:nvSpPr>
      <dsp:spPr>
        <a:xfrm>
          <a:off x="1178682" y="999859"/>
          <a:ext cx="5804163" cy="9283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Revenue segmentation based on geographical distribution</a:t>
          </a:r>
        </a:p>
      </dsp:txBody>
      <dsp:txXfrm>
        <a:off x="1178682" y="999859"/>
        <a:ext cx="5804163" cy="928313"/>
      </dsp:txXfrm>
    </dsp:sp>
    <dsp:sp modelId="{0E135D13-D5C5-45DB-8A9E-5496E73F653E}">
      <dsp:nvSpPr>
        <dsp:cNvPr id="0" name=""/>
        <dsp:cNvSpPr/>
      </dsp:nvSpPr>
      <dsp:spPr>
        <a:xfrm>
          <a:off x="6979059" y="999859"/>
          <a:ext cx="919030" cy="928313"/>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FD1780-B87E-4224-AE62-32862567DDEA}">
      <dsp:nvSpPr>
        <dsp:cNvPr id="0" name=""/>
        <dsp:cNvSpPr/>
      </dsp:nvSpPr>
      <dsp:spPr>
        <a:xfrm>
          <a:off x="2063884" y="2017346"/>
          <a:ext cx="5862536" cy="9283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Acquiring data related to customer division based on product flavour which helps in targeting a specific audience.</a:t>
          </a:r>
        </a:p>
      </dsp:txBody>
      <dsp:txXfrm>
        <a:off x="2063884" y="2017346"/>
        <a:ext cx="5862536" cy="928313"/>
      </dsp:txXfrm>
    </dsp:sp>
    <dsp:sp modelId="{E3B6B0BD-C4FC-4399-B546-18DA1E84CC0C}">
      <dsp:nvSpPr>
        <dsp:cNvPr id="0" name=""/>
        <dsp:cNvSpPr/>
      </dsp:nvSpPr>
      <dsp:spPr>
        <a:xfrm>
          <a:off x="1177808" y="2017346"/>
          <a:ext cx="919030" cy="928313"/>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55A462-DFF2-451F-B692-4F1FA1BFDBB2}">
      <dsp:nvSpPr>
        <dsp:cNvPr id="0" name=""/>
        <dsp:cNvSpPr/>
      </dsp:nvSpPr>
      <dsp:spPr>
        <a:xfrm>
          <a:off x="1159234" y="3040459"/>
          <a:ext cx="5843058" cy="9283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Revenue Segmentation as per product type and its flavour.</a:t>
          </a:r>
        </a:p>
      </dsp:txBody>
      <dsp:txXfrm>
        <a:off x="1159234" y="3040459"/>
        <a:ext cx="5843058" cy="928313"/>
      </dsp:txXfrm>
    </dsp:sp>
    <dsp:sp modelId="{A7F8D69B-6DE7-445B-BCD1-962856A322BE}">
      <dsp:nvSpPr>
        <dsp:cNvPr id="0" name=""/>
        <dsp:cNvSpPr/>
      </dsp:nvSpPr>
      <dsp:spPr>
        <a:xfrm>
          <a:off x="6998524" y="3040459"/>
          <a:ext cx="919030" cy="928313"/>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31000" r="-3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eaLnBrk="0" hangingPunct="0">
              <a:spcBef>
                <a:spcPct val="0"/>
              </a:spcBef>
              <a:defRPr sz="1200"/>
            </a:lvl1pPr>
          </a:lstStyle>
          <a:p>
            <a:r>
              <a:rPr lang="en-CA" sz="900" dirty="0">
                <a:solidFill>
                  <a:srgbClr val="A3A1A8"/>
                </a:solidFill>
              </a:rPr>
              <a:t>Presentation title</a:t>
            </a:r>
          </a:p>
        </p:txBody>
      </p:sp>
      <p:sp>
        <p:nvSpPr>
          <p:cNvPr id="542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eaLnBrk="0" hangingPunct="0">
              <a:spcBef>
                <a:spcPct val="0"/>
              </a:spcBef>
              <a:defRPr sz="1200"/>
            </a:lvl1pPr>
          </a:lstStyle>
          <a:p>
            <a:fld id="{E62AEA76-1AF8-4F85-9CA1-6BD5B0409AF0}" type="datetime1">
              <a:rPr lang="en-CA" sz="900">
                <a:solidFill>
                  <a:srgbClr val="A3A1A8"/>
                </a:solidFill>
              </a:rPr>
              <a:pPr/>
              <a:t>2021-03-21</a:t>
            </a:fld>
            <a:endParaRPr lang="en-CA" sz="900" dirty="0">
              <a:solidFill>
                <a:srgbClr val="A3A1A8"/>
              </a:solidFill>
            </a:endParaRPr>
          </a:p>
        </p:txBody>
      </p:sp>
      <p:sp>
        <p:nvSpPr>
          <p:cNvPr id="542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eaLnBrk="0" hangingPunct="0">
              <a:spcBef>
                <a:spcPct val="0"/>
              </a:spcBef>
              <a:defRPr sz="1200"/>
            </a:lvl1pPr>
          </a:lstStyle>
          <a:p>
            <a:r>
              <a:rPr lang="en-CA" sz="900" dirty="0">
                <a:solidFill>
                  <a:srgbClr val="A3A1A8"/>
                </a:solidFill>
              </a:rPr>
              <a:t>© 2020 ZS. Confidential.</a:t>
            </a:r>
          </a:p>
        </p:txBody>
      </p:sp>
      <p:sp>
        <p:nvSpPr>
          <p:cNvPr id="542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eaLnBrk="0" hangingPunct="0">
              <a:spcBef>
                <a:spcPct val="0"/>
              </a:spcBef>
              <a:defRPr sz="1200"/>
            </a:lvl1pPr>
          </a:lstStyle>
          <a:p>
            <a:fld id="{39792D56-8577-4C6A-B75D-3660B62F2BA0}" type="slidenum">
              <a:rPr lang="en-CA" sz="900">
                <a:solidFill>
                  <a:srgbClr val="A3A1A8"/>
                </a:solidFill>
              </a:rPr>
              <a:pPr/>
              <a:t>‹#›</a:t>
            </a:fld>
            <a:endParaRPr lang="en-CA" sz="900">
              <a:solidFill>
                <a:srgbClr val="A3A1A8"/>
              </a:solidFill>
            </a:endParaRPr>
          </a:p>
        </p:txBody>
      </p:sp>
    </p:spTree>
    <p:extLst>
      <p:ext uri="{BB962C8B-B14F-4D97-AF65-F5344CB8AC3E}">
        <p14:creationId xmlns:p14="http://schemas.microsoft.com/office/powerpoint/2010/main" val="1093530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a:spcBef>
                <a:spcPct val="0"/>
              </a:spcBef>
              <a:defRPr sz="900">
                <a:solidFill>
                  <a:srgbClr val="A3A1A8"/>
                </a:solidFill>
              </a:defRPr>
            </a:lvl1pPr>
          </a:lstStyle>
          <a:p>
            <a:r>
              <a:rPr lang="en-CA"/>
              <a:t>Presentation title</a:t>
            </a:r>
            <a:endParaRPr lang="en-CA" dirty="0"/>
          </a:p>
        </p:txBody>
      </p:sp>
      <p:sp>
        <p:nvSpPr>
          <p:cNvPr id="15363"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a:spcBef>
                <a:spcPct val="0"/>
              </a:spcBef>
              <a:defRPr sz="900">
                <a:solidFill>
                  <a:srgbClr val="A3A1A8"/>
                </a:solidFill>
              </a:defRPr>
            </a:lvl1pPr>
          </a:lstStyle>
          <a:p>
            <a:fld id="{2B35FEB9-FD75-4C7E-93D3-1F9D140905CC}" type="datetime1">
              <a:rPr lang="en-CA" smtClean="0"/>
              <a:pPr/>
              <a:t>2021-03-21</a:t>
            </a:fld>
            <a:endParaRPr lang="en-CA" dirty="0"/>
          </a:p>
        </p:txBody>
      </p:sp>
      <p:sp>
        <p:nvSpPr>
          <p:cNvPr id="2150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406400" y="4416425"/>
            <a:ext cx="6197600" cy="41830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Click to edit Master text styles</a:t>
            </a:r>
          </a:p>
          <a:p>
            <a:pPr lvl="1"/>
            <a:r>
              <a:rPr lang="en-CA" dirty="0"/>
              <a:t>Second level</a:t>
            </a:r>
          </a:p>
          <a:p>
            <a:pPr lvl="2"/>
            <a:r>
              <a:rPr lang="en-CA" dirty="0"/>
              <a:t>Third level</a:t>
            </a:r>
          </a:p>
        </p:txBody>
      </p:sp>
      <p:sp>
        <p:nvSpPr>
          <p:cNvPr id="15366"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a:spcBef>
                <a:spcPct val="0"/>
              </a:spcBef>
              <a:defRPr sz="900">
                <a:solidFill>
                  <a:srgbClr val="A3A1A8"/>
                </a:solidFill>
              </a:defRPr>
            </a:lvl1pPr>
          </a:lstStyle>
          <a:p>
            <a:r>
              <a:rPr lang="en-CA"/>
              <a:t>© 2020 ZS. Confidential.</a:t>
            </a:r>
            <a:endParaRPr lang="en-CA" dirty="0"/>
          </a:p>
        </p:txBody>
      </p:sp>
      <p:sp>
        <p:nvSpPr>
          <p:cNvPr id="1536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a:spcBef>
                <a:spcPct val="0"/>
              </a:spcBef>
              <a:defRPr sz="900" smtClean="0">
                <a:solidFill>
                  <a:srgbClr val="A3A1A8"/>
                </a:solidFill>
              </a:defRPr>
            </a:lvl1pPr>
          </a:lstStyle>
          <a:p>
            <a:pPr>
              <a:defRPr/>
            </a:pPr>
            <a:fld id="{5F55DF97-AFFE-42B5-8269-4299C3F7272F}" type="slidenum">
              <a:rPr lang="en-US" smtClean="0"/>
              <a:pPr>
                <a:defRPr/>
              </a:pPr>
              <a:t>‹#›</a:t>
            </a:fld>
            <a:endParaRPr lang="en-US"/>
          </a:p>
        </p:txBody>
      </p:sp>
    </p:spTree>
    <p:extLst>
      <p:ext uri="{BB962C8B-B14F-4D97-AF65-F5344CB8AC3E}">
        <p14:creationId xmlns:p14="http://schemas.microsoft.com/office/powerpoint/2010/main" val="3082618829"/>
      </p:ext>
    </p:extLst>
  </p:cSld>
  <p:clrMap bg1="lt1" tx1="dk1" bg2="lt2" tx2="dk2" accent1="accent1" accent2="accent2" accent3="accent3" accent4="accent4" accent5="accent5" accent6="accent6" hlink="hlink" folHlink="folHlink"/>
  <p:notesStyle>
    <a:lvl1pPr algn="l" rtl="0" fontAlgn="base">
      <a:spcBef>
        <a:spcPts val="1200"/>
      </a:spcBef>
      <a:spcAft>
        <a:spcPct val="0"/>
      </a:spcAft>
      <a:defRPr sz="1200" kern="1200">
        <a:solidFill>
          <a:schemeClr val="tx1"/>
        </a:solidFill>
        <a:latin typeface="Arial" charset="0"/>
        <a:ea typeface="+mn-ea"/>
        <a:cs typeface="+mn-cs"/>
      </a:defRPr>
    </a:lvl1pPr>
    <a:lvl2pPr marL="137160" indent="-137160" algn="l" rtl="0" fontAlgn="base">
      <a:spcBef>
        <a:spcPts val="400"/>
      </a:spcBef>
      <a:spcAft>
        <a:spcPct val="0"/>
      </a:spcAft>
      <a:buClr>
        <a:schemeClr val="tx1"/>
      </a:buClr>
      <a:buFont typeface="Wingdings" panose="05000000000000000000" pitchFamily="2" charset="2"/>
      <a:buChar char="§"/>
      <a:defRPr sz="1200" kern="1200">
        <a:solidFill>
          <a:schemeClr val="tx1"/>
        </a:solidFill>
        <a:latin typeface="Arial" charset="0"/>
        <a:ea typeface="+mn-ea"/>
        <a:cs typeface="+mn-cs"/>
      </a:defRPr>
    </a:lvl2pPr>
    <a:lvl3pPr marL="274320" indent="-137160" algn="l" rtl="0" fontAlgn="base">
      <a:spcBef>
        <a:spcPts val="400"/>
      </a:spcBef>
      <a:spcAft>
        <a:spcPct val="0"/>
      </a:spcAft>
      <a:buClr>
        <a:schemeClr val="tx1"/>
      </a:buClr>
      <a:buFont typeface="Arial" panose="020B0604020202020204" pitchFamily="34" charset="0"/>
      <a:buChar char="–"/>
      <a:defRPr sz="1200" kern="1200">
        <a:solidFill>
          <a:schemeClr val="tx1"/>
        </a:solidFill>
        <a:latin typeface="Arial" charset="0"/>
        <a:ea typeface="+mn-ea"/>
        <a:cs typeface="+mn-cs"/>
      </a:defRPr>
    </a:lvl3pPr>
    <a:lvl4pPr marL="1371600" algn="l" rtl="0" fontAlgn="base">
      <a:spcBef>
        <a:spcPts val="1000"/>
      </a:spcBef>
      <a:spcAft>
        <a:spcPct val="0"/>
      </a:spcAft>
      <a:defRPr sz="1200" kern="1200">
        <a:solidFill>
          <a:schemeClr val="tx1"/>
        </a:solidFill>
        <a:latin typeface="Arial" charset="0"/>
        <a:ea typeface="+mn-ea"/>
        <a:cs typeface="+mn-cs"/>
      </a:defRPr>
    </a:lvl4pPr>
    <a:lvl5pPr marL="1828800" algn="l" rtl="0" fontAlgn="base">
      <a:spcBef>
        <a:spcPts val="1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77544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hird LHS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6"/>
            <a:ext cx="2962021"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7" name="slidemaster_filename1">
            <a:extLst>
              <a:ext uri="{FF2B5EF4-FFF2-40B4-BE49-F238E27FC236}">
                <a16:creationId xmlns:a16="http://schemas.microsoft.com/office/drawing/2014/main" id="{06D4893B-A038-4B9E-9E85-18240FDD059A}"/>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5" name="Straight Connector 4">
            <a:extLst>
              <a:ext uri="{FF2B5EF4-FFF2-40B4-BE49-F238E27FC236}">
                <a16:creationId xmlns:a16="http://schemas.microsoft.com/office/drawing/2014/main" id="{FC5BE2E5-D465-48D9-812D-B3E2431999E2}"/>
              </a:ext>
            </a:extLst>
          </p:cNvPr>
          <p:cNvCxnSpPr/>
          <p:nvPr userDrawn="1"/>
        </p:nvCxnSpPr>
        <p:spPr bwMode="black">
          <a:xfrm>
            <a:off x="4059936"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529293"/>
      </p:ext>
    </p:extLst>
  </p:cSld>
  <p:clrMapOvr>
    <a:masterClrMapping/>
  </p:clrMapOvr>
  <p:extLst>
    <p:ext uri="{DCECCB84-F9BA-43D5-87BE-67443E8EF086}">
      <p15:sldGuideLst xmlns:p15="http://schemas.microsoft.com/office/powerpoint/2012/main">
        <p15:guide id="1" pos="2212" userDrawn="1">
          <p15:clr>
            <a:srgbClr val="FBAE40"/>
          </p15:clr>
        </p15:guide>
        <p15:guide id="2" pos="290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hird LHS L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8"/>
            <a:ext cx="2962021"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9" name="slidemaster_filename2">
            <a:extLst>
              <a:ext uri="{FF2B5EF4-FFF2-40B4-BE49-F238E27FC236}">
                <a16:creationId xmlns:a16="http://schemas.microsoft.com/office/drawing/2014/main" id="{5ECBAB0E-06DC-40D5-A402-652460194265}"/>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7" name="Straight Connector 6">
            <a:extLst>
              <a:ext uri="{FF2B5EF4-FFF2-40B4-BE49-F238E27FC236}">
                <a16:creationId xmlns:a16="http://schemas.microsoft.com/office/drawing/2014/main" id="{9557EC31-2BFF-4DCF-B51C-17764D8EE8EE}"/>
              </a:ext>
            </a:extLst>
          </p:cNvPr>
          <p:cNvCxnSpPr/>
          <p:nvPr userDrawn="1"/>
        </p:nvCxnSpPr>
        <p:spPr bwMode="black">
          <a:xfrm>
            <a:off x="4059936"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804736"/>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buClrTx/>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pt)</a:t>
            </a:r>
          </a:p>
        </p:txBody>
      </p:sp>
      <p:sp>
        <p:nvSpPr>
          <p:cNvPr id="10" name="slidemaster_copyright1">
            <a:extLst>
              <a:ext uri="{FF2B5EF4-FFF2-40B4-BE49-F238E27FC236}">
                <a16:creationId xmlns:a16="http://schemas.microsoft.com/office/drawing/2014/main" id="{E07AE106-793C-439E-99C1-53F2732C29B2}"/>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8A4D403D-2BBB-4A52-8BF7-8FEAAA96BD8A}"/>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919940996"/>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userDrawn="1">
          <p15:clr>
            <a:srgbClr val="FBAE40"/>
          </p15:clr>
        </p15:guide>
        <p15:guide id="4" pos="54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RHS 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48DD2-80F0-4B6A-B2C3-1845D5846D6F}"/>
              </a:ext>
            </a:extLst>
          </p:cNvPr>
          <p:cNvSpPr/>
          <p:nvPr userDrawn="1"/>
        </p:nvSpPr>
        <p:spPr bwMode="white">
          <a:xfrm>
            <a:off x="8132064"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accent1"/>
                </a:solidFill>
              </a:defRPr>
            </a:lvl1pPr>
            <a:lvl2pPr>
              <a:buClrTx/>
              <a:defRPr>
                <a:solidFill>
                  <a:schemeClr val="accent1"/>
                </a:solidFill>
              </a:defRPr>
            </a:lvl2pPr>
            <a:lvl3pPr>
              <a:buClrTx/>
              <a:defRPr>
                <a:solidFill>
                  <a:schemeClr val="accent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a:t>
            </a:r>
            <a:r>
              <a:rPr lang="en-US" dirty="0" err="1"/>
              <a:t>pt</a:t>
            </a:r>
            <a:r>
              <a:rPr lang="en-US" dirty="0"/>
              <a:t>)</a:t>
            </a:r>
          </a:p>
        </p:txBody>
      </p:sp>
      <p:sp>
        <p:nvSpPr>
          <p:cNvPr id="10" name="slidemaster_copyright2">
            <a:extLst>
              <a:ext uri="{FF2B5EF4-FFF2-40B4-BE49-F238E27FC236}">
                <a16:creationId xmlns:a16="http://schemas.microsoft.com/office/drawing/2014/main" id="{50726B51-94B7-4DB5-B23A-BF6997C3CA5B}"/>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8" name="Straight Connector 7">
            <a:extLst>
              <a:ext uri="{FF2B5EF4-FFF2-40B4-BE49-F238E27FC236}">
                <a16:creationId xmlns:a16="http://schemas.microsoft.com/office/drawing/2014/main" id="{B4BC33B5-EC8A-48CE-AE62-7F7713914344}"/>
              </a:ext>
            </a:extLst>
          </p:cNvPr>
          <p:cNvCxnSpPr/>
          <p:nvPr userDrawn="1"/>
        </p:nvCxnSpPr>
        <p:spPr bwMode="black">
          <a:xfrm>
            <a:off x="8132064"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39E87E40-A7B9-4507-8366-FDB1488CF747}"/>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706362111"/>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p15:clr>
            <a:srgbClr val="FBAE40"/>
          </p15:clr>
        </p15:guide>
        <p15:guide id="4" pos="546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Image Dark">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7" name="slidemaster_filename3">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1"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401468274"/>
      </p:ext>
    </p:extLst>
  </p:cSld>
  <p:clrMapOvr>
    <a:masterClrMapping/>
  </p:clrMapOvr>
  <p:extLst>
    <p:ext uri="{DCECCB84-F9BA-43D5-87BE-67443E8EF086}">
      <p15:sldGuideLst xmlns:p15="http://schemas.microsoft.com/office/powerpoint/2012/main">
        <p15:guide id="1" pos="349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Image L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7" name="slidemaster_filename4">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2"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2576511186"/>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Tree>
    <p:extLst>
      <p:ext uri="{BB962C8B-B14F-4D97-AF65-F5344CB8AC3E}">
        <p14:creationId xmlns:p14="http://schemas.microsoft.com/office/powerpoint/2010/main" val="339198702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ocus/Call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97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166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2252-36CC-4B94-BBA7-4A86D38D3BBD}"/>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Picture Placeholder 3">
            <a:extLst>
              <a:ext uri="{FF2B5EF4-FFF2-40B4-BE49-F238E27FC236}">
                <a16:creationId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5" name="Picture Placeholder 3">
            <a:extLst>
              <a:ext uri="{FF2B5EF4-FFF2-40B4-BE49-F238E27FC236}">
                <a16:creationId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6" name="Picture Placeholder 3">
            <a:extLst>
              <a:ext uri="{FF2B5EF4-FFF2-40B4-BE49-F238E27FC236}">
                <a16:creationId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8" name="Text Placeholder 7">
            <a:extLst>
              <a:ext uri="{FF2B5EF4-FFF2-40B4-BE49-F238E27FC236}">
                <a16:creationId xmlns:a16="http://schemas.microsoft.com/office/drawing/2014/main" id="{233936E4-A8D5-43DA-AACE-A3AD8A7AAE21}"/>
              </a:ext>
            </a:extLst>
          </p:cNvPr>
          <p:cNvSpPr>
            <a:spLocks noGrp="1"/>
          </p:cNvSpPr>
          <p:nvPr>
            <p:ph type="body" sz="quarter" idx="13" hasCustomPrompt="1"/>
          </p:nvPr>
        </p:nvSpPr>
        <p:spPr bwMode="auto">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9" name="Text Placeholder 7">
            <a:extLst>
              <a:ext uri="{FF2B5EF4-FFF2-40B4-BE49-F238E27FC236}">
                <a16:creationId xmlns:a16="http://schemas.microsoft.com/office/drawing/2014/main" id="{EB6D5E2E-9DEF-4E60-B35C-7434225A91CC}"/>
              </a:ext>
            </a:extLst>
          </p:cNvPr>
          <p:cNvSpPr>
            <a:spLocks noGrp="1"/>
          </p:cNvSpPr>
          <p:nvPr>
            <p:ph type="body" sz="quarter" idx="14" hasCustomPrompt="1"/>
          </p:nvPr>
        </p:nvSpPr>
        <p:spPr bwMode="auto">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0" name="Text Placeholder 7">
            <a:extLst>
              <a:ext uri="{FF2B5EF4-FFF2-40B4-BE49-F238E27FC236}">
                <a16:creationId xmlns:a16="http://schemas.microsoft.com/office/drawing/2014/main" id="{AA9E00FB-61C0-4238-A142-D59E9631E4BC}"/>
              </a:ext>
            </a:extLst>
          </p:cNvPr>
          <p:cNvSpPr>
            <a:spLocks noGrp="1"/>
          </p:cNvSpPr>
          <p:nvPr>
            <p:ph type="body" sz="quarter" idx="15" hasCustomPrompt="1"/>
          </p:nvPr>
        </p:nvSpPr>
        <p:spPr bwMode="auto">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1" name="Text Placeholder 7">
            <a:extLst>
              <a:ext uri="{FF2B5EF4-FFF2-40B4-BE49-F238E27FC236}">
                <a16:creationId xmlns:a16="http://schemas.microsoft.com/office/drawing/2014/main" id="{8EF54358-DADD-4143-A8AD-1BDB2186DC69}"/>
              </a:ext>
            </a:extLst>
          </p:cNvPr>
          <p:cNvSpPr>
            <a:spLocks noGrp="1"/>
          </p:cNvSpPr>
          <p:nvPr>
            <p:ph type="body" sz="quarter" idx="16" hasCustomPrompt="1"/>
          </p:nvPr>
        </p:nvSpPr>
        <p:spPr bwMode="auto">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2" name="Text Placeholder 7">
            <a:extLst>
              <a:ext uri="{FF2B5EF4-FFF2-40B4-BE49-F238E27FC236}">
                <a16:creationId xmlns:a16="http://schemas.microsoft.com/office/drawing/2014/main" id="{97278B55-C25A-48CC-8053-84DF48DB7772}"/>
              </a:ext>
            </a:extLst>
          </p:cNvPr>
          <p:cNvSpPr>
            <a:spLocks noGrp="1"/>
          </p:cNvSpPr>
          <p:nvPr>
            <p:ph type="body" sz="quarter" idx="17" hasCustomPrompt="1"/>
          </p:nvPr>
        </p:nvSpPr>
        <p:spPr bwMode="auto">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3" name="Text Placeholder 7">
            <a:extLst>
              <a:ext uri="{FF2B5EF4-FFF2-40B4-BE49-F238E27FC236}">
                <a16:creationId xmlns:a16="http://schemas.microsoft.com/office/drawing/2014/main" id="{8A170C61-5603-4A4B-8297-EB07B549DC14}"/>
              </a:ext>
            </a:extLst>
          </p:cNvPr>
          <p:cNvSpPr>
            <a:spLocks noGrp="1"/>
          </p:cNvSpPr>
          <p:nvPr>
            <p:ph type="body" sz="quarter" idx="18" hasCustomPrompt="1"/>
          </p:nvPr>
        </p:nvSpPr>
        <p:spPr bwMode="auto">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Tree>
    <p:extLst>
      <p:ext uri="{BB962C8B-B14F-4D97-AF65-F5344CB8AC3E}">
        <p14:creationId xmlns:p14="http://schemas.microsoft.com/office/powerpoint/2010/main" val="21427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6AA77F65-8A9A-4083-8B11-117385C26FBF}"/>
              </a:ext>
            </a:extLst>
          </p:cNvPr>
          <p:cNvSpPr>
            <a:spLocks noGrp="1"/>
          </p:cNvSpPr>
          <p:nvPr>
            <p:ph idx="1" hasCustomPrompt="1"/>
          </p:nvPr>
        </p:nvSpPr>
        <p:spPr bwMode="auto">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dirty="0">
                <a:solidFill>
                  <a:srgbClr val="1A1628"/>
                </a:solidFill>
                <a:latin typeface="Arial" panose="020B0604020202020204" pitchFamily="34" charset="0"/>
              </a:rPr>
              <a:t>Click to add text (Arial 18 </a:t>
            </a:r>
            <a:r>
              <a:rPr lang="en-US" b="0" i="0" u="none" strike="noStrike" kern="1200" baseline="0" dirty="0" err="1">
                <a:solidFill>
                  <a:srgbClr val="1A1628"/>
                </a:solidFill>
                <a:latin typeface="Arial" panose="020B0604020202020204" pitchFamily="34" charset="0"/>
              </a:rPr>
              <a:t>pt</a:t>
            </a:r>
            <a:r>
              <a:rPr lang="en-US" b="0" i="0" u="none" strike="noStrike" kern="1200" baseline="0" dirty="0">
                <a:solidFill>
                  <a:srgbClr val="1A1628"/>
                </a:solidFill>
                <a:latin typeface="Arial" panose="020B0604020202020204" pitchFamily="34" charset="0"/>
              </a:rPr>
              <a:t>)</a:t>
            </a:r>
          </a:p>
          <a:p>
            <a:pPr lvl="1"/>
            <a:r>
              <a:rPr lang="en-US" dirty="0"/>
              <a:t>Second level</a:t>
            </a:r>
          </a:p>
          <a:p>
            <a:pPr lvl="2"/>
            <a:r>
              <a:rPr lang="en-US" dirty="0"/>
              <a:t>Third level</a:t>
            </a:r>
          </a:p>
        </p:txBody>
      </p:sp>
    </p:spTree>
    <p:extLst>
      <p:ext uri="{BB962C8B-B14F-4D97-AF65-F5344CB8AC3E}">
        <p14:creationId xmlns:p14="http://schemas.microsoft.com/office/powerpoint/2010/main" val="3297185969"/>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dirty="0"/>
              <a:t>Thank you!</a:t>
            </a:r>
          </a:p>
        </p:txBody>
      </p:sp>
      <p:pic>
        <p:nvPicPr>
          <p:cNvPr id="9" name="Picture 8" descr="A picture containing room, fence&#10;&#10;Description automatically generated">
            <a:extLst>
              <a:ext uri="{FF2B5EF4-FFF2-40B4-BE49-F238E27FC236}">
                <a16:creationId xmlns:a16="http://schemas.microsoft.com/office/drawing/2014/main" id="{B411F96A-8773-4B9A-BC12-2418A083F8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136967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68CE-375C-4842-BF55-8BE857CA08F1}"/>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a:t>
            </a:r>
            <a:r>
              <a:rPr lang="en-US" dirty="0" err="1"/>
              <a:t>pt</a:t>
            </a:r>
            <a:r>
              <a:rPr lang="en-US" dirty="0"/>
              <a:t>)</a:t>
            </a:r>
          </a:p>
        </p:txBody>
      </p:sp>
    </p:spTree>
    <p:extLst>
      <p:ext uri="{BB962C8B-B14F-4D97-AF65-F5344CB8AC3E}">
        <p14:creationId xmlns:p14="http://schemas.microsoft.com/office/powerpoint/2010/main" val="3796468828"/>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bg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6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Divider Light">
    <p:bg>
      <p:bgPr>
        <a:solidFill>
          <a:srgbClr val="F4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accent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77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6373368"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6373368"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3728207928"/>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4430268"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4430268"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8311896"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8311896"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17267939"/>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3438144"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3438144"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6327648"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6327648"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9217152"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9217152"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Tree>
    <p:extLst>
      <p:ext uri="{BB962C8B-B14F-4D97-AF65-F5344CB8AC3E}">
        <p14:creationId xmlns:p14="http://schemas.microsoft.com/office/powerpoint/2010/main" val="3400336087"/>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2859786"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2859786"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5170932"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5170932"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7482078"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7482078"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20" name="Text Placeholder 19">
            <a:extLst>
              <a:ext uri="{FF2B5EF4-FFF2-40B4-BE49-F238E27FC236}">
                <a16:creationId xmlns:a16="http://schemas.microsoft.com/office/drawing/2014/main" id="{B4AC7757-EC14-40BD-B915-E1A7EFBB0F69}"/>
              </a:ext>
            </a:extLst>
          </p:cNvPr>
          <p:cNvSpPr>
            <a:spLocks noGrp="1"/>
          </p:cNvSpPr>
          <p:nvPr>
            <p:ph type="body" sz="quarter" idx="18" hasCustomPrompt="1"/>
          </p:nvPr>
        </p:nvSpPr>
        <p:spPr bwMode="auto">
          <a:xfrm>
            <a:off x="9793224"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22" name="Content Placeholder 21">
            <a:extLst>
              <a:ext uri="{FF2B5EF4-FFF2-40B4-BE49-F238E27FC236}">
                <a16:creationId xmlns:a16="http://schemas.microsoft.com/office/drawing/2014/main" id="{3F9ADBB4-EAD8-46E3-9FD8-DB157F901E42}"/>
              </a:ext>
            </a:extLst>
          </p:cNvPr>
          <p:cNvSpPr>
            <a:spLocks noGrp="1"/>
          </p:cNvSpPr>
          <p:nvPr>
            <p:ph sz="quarter" idx="19" hasCustomPrompt="1"/>
          </p:nvPr>
        </p:nvSpPr>
        <p:spPr bwMode="auto">
          <a:xfrm>
            <a:off x="9793224"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Tree>
    <p:extLst>
      <p:ext uri="{BB962C8B-B14F-4D97-AF65-F5344CB8AC3E}">
        <p14:creationId xmlns:p14="http://schemas.microsoft.com/office/powerpoint/2010/main" val="270001550"/>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A114F-0D26-4F75-9C91-62862E7EFB46}"/>
              </a:ext>
            </a:extLst>
          </p:cNvPr>
          <p:cNvSpPr>
            <a:spLocks noGrp="1"/>
          </p:cNvSpPr>
          <p:nvPr>
            <p:ph type="title"/>
          </p:nvPr>
        </p:nvSpPr>
        <p:spPr bwMode="auto">
          <a:xfrm>
            <a:off x="548640" y="429768"/>
            <a:ext cx="11091672" cy="492443"/>
          </a:xfrm>
          <a:prstGeom prst="rect">
            <a:avLst/>
          </a:prstGeom>
        </p:spPr>
        <p:txBody>
          <a:bodyPr vert="horz" lIns="0" tIns="0" rIns="0" bIns="0" rtlCol="0" anchor="t">
            <a:spAutoFit/>
          </a:bodyPr>
          <a:lstStyle/>
          <a:p>
            <a:r>
              <a:rPr lang="en-US" dirty="0"/>
              <a:t>Click to add title (Times New Roman 32 pt)</a:t>
            </a:r>
          </a:p>
        </p:txBody>
      </p:sp>
      <p:sp>
        <p:nvSpPr>
          <p:cNvPr id="3" name="Text Placeholder 2">
            <a:extLst>
              <a:ext uri="{FF2B5EF4-FFF2-40B4-BE49-F238E27FC236}">
                <a16:creationId xmlns:a16="http://schemas.microsoft.com/office/drawing/2014/main" id="{E5919C1B-9847-492D-9832-3F08D03F2361}"/>
              </a:ext>
            </a:extLst>
          </p:cNvPr>
          <p:cNvSpPr>
            <a:spLocks noGrp="1"/>
          </p:cNvSpPr>
          <p:nvPr>
            <p:ph type="body" idx="1"/>
          </p:nvPr>
        </p:nvSpPr>
        <p:spPr bwMode="auto">
          <a:xfrm>
            <a:off x="548640" y="1856232"/>
            <a:ext cx="11091672" cy="4453128"/>
          </a:xfrm>
          <a:prstGeom prst="rect">
            <a:avLst/>
          </a:prstGeom>
        </p:spPr>
        <p:txBody>
          <a:bodyPr vert="horz" lIns="0" tIns="0" rIns="0" bIns="0" rtlCol="0">
            <a:noAutofit/>
          </a:bodyPr>
          <a:lstStyle/>
          <a:p>
            <a:pPr lvl="0"/>
            <a:r>
              <a:rPr lang="en-US" dirty="0"/>
              <a:t>Click to add text (Arial 18 </a:t>
            </a:r>
            <a:r>
              <a:rPr lang="en-US" dirty="0" err="1"/>
              <a:t>pt</a:t>
            </a:r>
            <a:r>
              <a:rPr lang="en-US" dirty="0"/>
              <a:t>)</a:t>
            </a:r>
          </a:p>
          <a:p>
            <a:pPr lvl="1"/>
            <a:r>
              <a:rPr lang="en-US" dirty="0"/>
              <a:t>Second level</a:t>
            </a:r>
          </a:p>
          <a:p>
            <a:pPr lvl="2"/>
            <a:r>
              <a:rPr lang="en-US" dirty="0"/>
              <a:t>Third level</a:t>
            </a:r>
          </a:p>
        </p:txBody>
      </p:sp>
      <p:sp>
        <p:nvSpPr>
          <p:cNvPr id="12" name="slidemaster_copyright">
            <a:extLst>
              <a:ext uri="{FF2B5EF4-FFF2-40B4-BE49-F238E27FC236}">
                <a16:creationId xmlns:a16="http://schemas.microsoft.com/office/drawing/2014/main" id="{EBE4C112-DAE1-4383-B338-60D56B961C5A}"/>
              </a:ext>
            </a:extLst>
          </p:cNvPr>
          <p:cNvSpPr txBox="1">
            <a:spLocks/>
          </p:cNvSpPr>
          <p:nvPr userDrawn="1"/>
        </p:nvSpPr>
        <p:spPr bwMode="auto">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sp>
        <p:nvSpPr>
          <p:cNvPr id="13" name="slidemaster_pagenumber">
            <a:extLst>
              <a:ext uri="{FF2B5EF4-FFF2-40B4-BE49-F238E27FC236}">
                <a16:creationId xmlns:a16="http://schemas.microsoft.com/office/drawing/2014/main" id="{2877A940-A631-4E1B-B19B-5FF4D109B3FD}"/>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14" name="slidemaster_filename">
            <a:extLst>
              <a:ext uri="{FF2B5EF4-FFF2-40B4-BE49-F238E27FC236}">
                <a16:creationId xmlns:a16="http://schemas.microsoft.com/office/drawing/2014/main" id="{F68B06B1-86C6-4EE3-836F-F05FD01ADDC4}"/>
              </a:ext>
            </a:extLst>
          </p:cNvPr>
          <p:cNvSpPr txBox="1">
            <a:spLocks/>
          </p:cNvSpPr>
          <p:nvPr userDrawn="1"/>
        </p:nvSpPr>
        <p:spPr bwMode="auto">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sp>
        <p:nvSpPr>
          <p:cNvPr id="7" name="slidemaster_draft" hidden="1">
            <a:extLst>
              <a:ext uri="{FF2B5EF4-FFF2-40B4-BE49-F238E27FC236}">
                <a16:creationId xmlns:a16="http://schemas.microsoft.com/office/drawing/2014/main" id="{25417A80-DCE9-4A55-A666-815B9E2F92B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80673479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2" r:id="rId3"/>
    <p:sldLayoutId id="2147483689" r:id="rId4"/>
    <p:sldLayoutId id="2147483717" r:id="rId5"/>
    <p:sldLayoutId id="2147483720" r:id="rId6"/>
    <p:sldLayoutId id="2147483721" r:id="rId7"/>
    <p:sldLayoutId id="2147483722" r:id="rId8"/>
    <p:sldLayoutId id="2147483723" r:id="rId9"/>
    <p:sldLayoutId id="2147483694" r:id="rId10"/>
    <p:sldLayoutId id="2147483712" r:id="rId11"/>
    <p:sldLayoutId id="2147483711" r:id="rId12"/>
    <p:sldLayoutId id="2147483718" r:id="rId13"/>
    <p:sldLayoutId id="2147483695" r:id="rId14"/>
    <p:sldLayoutId id="2147483719" r:id="rId15"/>
    <p:sldLayoutId id="2147483701" r:id="rId16"/>
    <p:sldLayoutId id="2147483693" r:id="rId17"/>
    <p:sldLayoutId id="2147483713" r:id="rId18"/>
    <p:sldLayoutId id="2147483714" r:id="rId19"/>
    <p:sldLayoutId id="2147483715" r:id="rId20"/>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6" userDrawn="1">
          <p15:clr>
            <a:srgbClr val="F26B43"/>
          </p15:clr>
        </p15:guide>
        <p15:guide id="2" pos="7334" userDrawn="1">
          <p15:clr>
            <a:srgbClr val="F26B43"/>
          </p15:clr>
        </p15:guide>
        <p15:guide id="3" orient="horz" pos="346" userDrawn="1">
          <p15:clr>
            <a:srgbClr val="F26B43"/>
          </p15:clr>
        </p15:guide>
        <p15:guide id="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project&amp;pres_name">
            <a:extLst>
              <a:ext uri="{FF2B5EF4-FFF2-40B4-BE49-F238E27FC236}">
                <a16:creationId xmlns:a16="http://schemas.microsoft.com/office/drawing/2014/main" id="{D9A09595-177C-4762-9C80-C7D5CFB27EC9}"/>
              </a:ext>
            </a:extLst>
          </p:cNvPr>
          <p:cNvSpPr>
            <a:spLocks noGrp="1"/>
          </p:cNvSpPr>
          <p:nvPr>
            <p:ph type="ctrTitle"/>
          </p:nvPr>
        </p:nvSpPr>
        <p:spPr bwMode="blackWhite"/>
        <p:txBody>
          <a:bodyPr/>
          <a:lstStyle/>
          <a:p>
            <a:r>
              <a:rPr lang="en-US" dirty="0"/>
              <a:t>ZS Campus Beats 2021</a:t>
            </a:r>
            <a:br>
              <a:rPr lang="en-US" dirty="0"/>
            </a:br>
            <a:r>
              <a:rPr lang="en-US" dirty="0"/>
              <a:t>Case Challenge</a:t>
            </a:r>
          </a:p>
        </p:txBody>
      </p:sp>
      <p:sp>
        <p:nvSpPr>
          <p:cNvPr id="5" name="slide_disclaimer">
            <a:extLst>
              <a:ext uri="{FF2B5EF4-FFF2-40B4-BE49-F238E27FC236}">
                <a16:creationId xmlns:a16="http://schemas.microsoft.com/office/drawing/2014/main" id="{B86C1C04-DC3A-4E9A-B551-D700178DD3B3}"/>
              </a:ext>
            </a:extLst>
          </p:cNvPr>
          <p:cNvSpPr>
            <a:spLocks noGrp="1"/>
          </p:cNvSpPr>
          <p:nvPr>
            <p:ph type="body" sz="quarter" idx="11"/>
          </p:nvPr>
        </p:nvSpPr>
        <p:spPr/>
        <p:txBody>
          <a:bodyPr/>
          <a:lstStyle/>
          <a:p>
            <a:r>
              <a:rPr lang="en-US" dirty="0"/>
              <a:t>This document is solely for the use of client personnel. No part of it may be circulated, quoted or reproduced for distribution outside of the client organization without prior written approval of ZS.</a:t>
            </a:r>
          </a:p>
        </p:txBody>
      </p:sp>
      <p:cxnSp>
        <p:nvCxnSpPr>
          <p:cNvPr id="8" name="logoLine" hidden="1">
            <a:extLst>
              <a:ext uri="{FF2B5EF4-FFF2-40B4-BE49-F238E27FC236}">
                <a16:creationId xmlns:a16="http://schemas.microsoft.com/office/drawing/2014/main" id="{A23265D6-0423-4949-BAF5-7FA53CF0F3E9}"/>
              </a:ext>
            </a:extLst>
          </p:cNvPr>
          <p:cNvCxnSpPr/>
          <p:nvPr/>
        </p:nvCxnSpPr>
        <p:spPr>
          <a:xfrm>
            <a:off x="2451600" y="1033200"/>
            <a:ext cx="0" cy="230400"/>
          </a:xfrm>
          <a:prstGeom prst="line">
            <a:avLst/>
          </a:prstGeom>
          <a:ln w="9525" cap="rnd">
            <a:solidFill>
              <a:schemeClr val="tx2">
                <a:lumMod val="40000"/>
                <a:lumOff val="6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4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E1C46332-5CA2-47AC-9DA2-40383FADBA49}"/>
              </a:ext>
            </a:extLst>
          </p:cNvPr>
          <p:cNvCxnSpPr>
            <a:cxnSpLocks/>
          </p:cNvCxnSpPr>
          <p:nvPr/>
        </p:nvCxnSpPr>
        <p:spPr>
          <a:xfrm>
            <a:off x="71021" y="730444"/>
            <a:ext cx="9570129"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4749AD8-C46C-410B-8028-9FCA055BF9DE}"/>
              </a:ext>
            </a:extLst>
          </p:cNvPr>
          <p:cNvSpPr txBox="1"/>
          <p:nvPr/>
        </p:nvSpPr>
        <p:spPr>
          <a:xfrm>
            <a:off x="838200" y="496301"/>
            <a:ext cx="10515600" cy="492443"/>
          </a:xfrm>
          <a:prstGeom prst="rect">
            <a:avLst/>
          </a:prstGeom>
          <a:noFill/>
          <a:effectLst/>
        </p:spPr>
        <p:txBody>
          <a:bodyPr wrap="square" lIns="0" tIns="0" rIns="0" bIns="0" rtlCol="0" anchor="t">
            <a:spAutoFit/>
          </a:bodyPr>
          <a:lstStyle/>
          <a:p>
            <a:pPr algn="r"/>
            <a:r>
              <a:rPr lang="en-US" sz="3200" b="1" dirty="0">
                <a:solidFill>
                  <a:schemeClr val="tx1">
                    <a:lumMod val="75000"/>
                    <a:lumOff val="25000"/>
                  </a:schemeClr>
                </a:solidFill>
                <a:latin typeface="+mj-lt"/>
                <a:ea typeface="Segoe UI Black" panose="020B0A02040204020203" pitchFamily="34" charset="0"/>
                <a:cs typeface="Segoe UI" panose="020B0502040204020203" pitchFamily="34" charset="0"/>
              </a:rPr>
              <a:t>PART-2 </a:t>
            </a:r>
            <a:endParaRPr lang="en-US" sz="32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00A42509-82E7-4FE7-BEF0-AF94EFFE8406}"/>
              </a:ext>
            </a:extLst>
          </p:cNvPr>
          <p:cNvSpPr txBox="1"/>
          <p:nvPr/>
        </p:nvSpPr>
        <p:spPr>
          <a:xfrm>
            <a:off x="301841" y="1091953"/>
            <a:ext cx="11372295" cy="683578"/>
          </a:xfrm>
          <a:prstGeom prst="rect">
            <a:avLst/>
          </a:prstGeom>
          <a:noFill/>
          <a:ln>
            <a:noFill/>
            <a:miter lim="800000"/>
          </a:ln>
        </p:spPr>
        <p:txBody>
          <a:bodyPr wrap="square" lIns="0" tIns="0" rIns="0" bIns="0" rtlCol="0">
            <a:noAutofit/>
          </a:bodyPr>
          <a:lstStyle/>
          <a:p>
            <a:pPr algn="l">
              <a:spcBef>
                <a:spcPts val="600"/>
              </a:spcBef>
              <a:spcAft>
                <a:spcPts val="0"/>
              </a:spcAft>
            </a:pPr>
            <a:r>
              <a:rPr lang="en-IN" sz="1800" dirty="0">
                <a:solidFill>
                  <a:schemeClr val="accent1"/>
                </a:solidFill>
              </a:rPr>
              <a:t>Q2. Suggest a way to improve the data structure to be able to store and process the data in a better way. </a:t>
            </a:r>
          </a:p>
        </p:txBody>
      </p:sp>
      <p:graphicFrame>
        <p:nvGraphicFramePr>
          <p:cNvPr id="7" name="Diagram 6">
            <a:extLst>
              <a:ext uri="{FF2B5EF4-FFF2-40B4-BE49-F238E27FC236}">
                <a16:creationId xmlns:a16="http://schemas.microsoft.com/office/drawing/2014/main" id="{470FD2AA-3774-43C6-A8E4-AA67F46A4936}"/>
              </a:ext>
            </a:extLst>
          </p:cNvPr>
          <p:cNvGraphicFramePr/>
          <p:nvPr>
            <p:extLst>
              <p:ext uri="{D42A27DB-BD31-4B8C-83A1-F6EECF244321}">
                <p14:modId xmlns:p14="http://schemas.microsoft.com/office/powerpoint/2010/main" val="829426241"/>
              </p:ext>
            </p:extLst>
          </p:nvPr>
        </p:nvGraphicFramePr>
        <p:xfrm>
          <a:off x="2280575" y="122288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1103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1DEDA4A-CFEC-417E-B526-F7EE4498570B}"/>
              </a:ext>
            </a:extLst>
          </p:cNvPr>
          <p:cNvCxnSpPr>
            <a:cxnSpLocks/>
          </p:cNvCxnSpPr>
          <p:nvPr/>
        </p:nvCxnSpPr>
        <p:spPr>
          <a:xfrm>
            <a:off x="71021" y="730444"/>
            <a:ext cx="9570129"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F5E723-255A-4254-AF0C-8AF9762E3C78}"/>
              </a:ext>
            </a:extLst>
          </p:cNvPr>
          <p:cNvSpPr txBox="1"/>
          <p:nvPr/>
        </p:nvSpPr>
        <p:spPr>
          <a:xfrm>
            <a:off x="838200" y="496301"/>
            <a:ext cx="10515600" cy="492443"/>
          </a:xfrm>
          <a:prstGeom prst="rect">
            <a:avLst/>
          </a:prstGeom>
          <a:noFill/>
          <a:effectLst/>
        </p:spPr>
        <p:txBody>
          <a:bodyPr wrap="square" lIns="0" tIns="0" rIns="0" bIns="0" rtlCol="0" anchor="t">
            <a:spAutoFit/>
          </a:bodyPr>
          <a:lstStyle/>
          <a:p>
            <a:pPr algn="r"/>
            <a:r>
              <a:rPr lang="en-US" sz="3200" b="1" dirty="0">
                <a:solidFill>
                  <a:schemeClr val="tx1">
                    <a:lumMod val="75000"/>
                    <a:lumOff val="25000"/>
                  </a:schemeClr>
                </a:solidFill>
                <a:latin typeface="+mj-lt"/>
                <a:ea typeface="Segoe UI Black" panose="020B0A02040204020203" pitchFamily="34" charset="0"/>
                <a:cs typeface="Segoe UI" panose="020B0502040204020203" pitchFamily="34" charset="0"/>
              </a:rPr>
              <a:t>PART-2 </a:t>
            </a:r>
            <a:endParaRPr lang="en-US" sz="32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94174837-7575-40B7-BD19-A786B658A94C}"/>
              </a:ext>
            </a:extLst>
          </p:cNvPr>
          <p:cNvSpPr txBox="1"/>
          <p:nvPr/>
        </p:nvSpPr>
        <p:spPr>
          <a:xfrm>
            <a:off x="204281" y="1128409"/>
            <a:ext cx="11721830" cy="583657"/>
          </a:xfrm>
          <a:prstGeom prst="rect">
            <a:avLst/>
          </a:prstGeom>
          <a:noFill/>
          <a:ln>
            <a:noFill/>
            <a:miter lim="800000"/>
          </a:ln>
        </p:spPr>
        <p:txBody>
          <a:bodyPr wrap="square" lIns="0" tIns="0" rIns="0" bIns="0" rtlCol="0">
            <a:noAutofit/>
          </a:bodyPr>
          <a:lstStyle/>
          <a:p>
            <a:pPr algn="l">
              <a:spcBef>
                <a:spcPts val="600"/>
              </a:spcBef>
              <a:spcAft>
                <a:spcPts val="0"/>
              </a:spcAft>
            </a:pPr>
            <a:r>
              <a:rPr lang="en-IN" sz="1800" dirty="0">
                <a:solidFill>
                  <a:schemeClr val="accent1"/>
                </a:solidFill>
              </a:rPr>
              <a:t>Q3. Additional data to outsource from vendors which will help in improving </a:t>
            </a:r>
            <a:r>
              <a:rPr lang="en-IN" sz="1800" dirty="0" err="1">
                <a:solidFill>
                  <a:schemeClr val="accent1"/>
                </a:solidFill>
              </a:rPr>
              <a:t>tha</a:t>
            </a:r>
            <a:r>
              <a:rPr lang="en-IN" sz="1800" dirty="0">
                <a:solidFill>
                  <a:schemeClr val="accent1"/>
                </a:solidFill>
              </a:rPr>
              <a:t> data analysis and help generate more revenue for Aqua </a:t>
            </a:r>
          </a:p>
        </p:txBody>
      </p:sp>
      <p:graphicFrame>
        <p:nvGraphicFramePr>
          <p:cNvPr id="9" name="Diagram 8">
            <a:extLst>
              <a:ext uri="{FF2B5EF4-FFF2-40B4-BE49-F238E27FC236}">
                <a16:creationId xmlns:a16="http://schemas.microsoft.com/office/drawing/2014/main" id="{C081ED25-C010-428E-9DB5-317A752A5C5A}"/>
              </a:ext>
            </a:extLst>
          </p:cNvPr>
          <p:cNvGraphicFramePr/>
          <p:nvPr>
            <p:extLst>
              <p:ext uri="{D42A27DB-BD31-4B8C-83A1-F6EECF244321}">
                <p14:modId xmlns:p14="http://schemas.microsoft.com/office/powerpoint/2010/main" val="3968416187"/>
              </p:ext>
            </p:extLst>
          </p:nvPr>
        </p:nvGraphicFramePr>
        <p:xfrm>
          <a:off x="1100847" y="1964987"/>
          <a:ext cx="9990305" cy="4173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8963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6978-529D-44FC-A40E-64E363E965D3}"/>
              </a:ext>
            </a:extLst>
          </p:cNvPr>
          <p:cNvSpPr>
            <a:spLocks noGrp="1"/>
          </p:cNvSpPr>
          <p:nvPr>
            <p:ph type="title"/>
          </p:nvPr>
        </p:nvSpPr>
        <p:spPr>
          <a:xfrm>
            <a:off x="655173" y="3182778"/>
            <a:ext cx="11091672" cy="492443"/>
          </a:xfrm>
        </p:spPr>
        <p:txBody>
          <a:bodyPr/>
          <a:lstStyle/>
          <a:p>
            <a:pPr algn="ctr"/>
            <a:r>
              <a:rPr lang="en-US" dirty="0"/>
              <a:t>THANK YOU!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83225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550164" y="429768"/>
            <a:ext cx="11091672" cy="492443"/>
          </a:xfrm>
        </p:spPr>
        <p:txBody>
          <a:bodyPr/>
          <a:lstStyle/>
          <a:p>
            <a:r>
              <a:rPr lang="en-US" dirty="0"/>
              <a:t>Team details</a:t>
            </a:r>
          </a:p>
        </p:txBody>
      </p:sp>
      <p:graphicFrame>
        <p:nvGraphicFramePr>
          <p:cNvPr id="13" name="Table 12">
            <a:extLst>
              <a:ext uri="{FF2B5EF4-FFF2-40B4-BE49-F238E27FC236}">
                <a16:creationId xmlns:a16="http://schemas.microsoft.com/office/drawing/2014/main" id="{38B81C39-9B88-4290-935B-273276D4C997}"/>
              </a:ext>
            </a:extLst>
          </p:cNvPr>
          <p:cNvGraphicFramePr>
            <a:graphicFrameLocks noGrp="1"/>
          </p:cNvGraphicFramePr>
          <p:nvPr>
            <p:extLst>
              <p:ext uri="{D42A27DB-BD31-4B8C-83A1-F6EECF244321}">
                <p14:modId xmlns:p14="http://schemas.microsoft.com/office/powerpoint/2010/main" val="1680869306"/>
              </p:ext>
            </p:extLst>
          </p:nvPr>
        </p:nvGraphicFramePr>
        <p:xfrm>
          <a:off x="798004" y="1389132"/>
          <a:ext cx="5567286" cy="2653759"/>
        </p:xfrm>
        <a:graphic>
          <a:graphicData uri="http://schemas.openxmlformats.org/drawingml/2006/table">
            <a:tbl>
              <a:tblPr firstRow="1" bandRow="1">
                <a:tableStyleId>{3B4B98B0-60AC-42C2-AFA5-B58CD77FA1E5}</a:tableStyleId>
              </a:tblPr>
              <a:tblGrid>
                <a:gridCol w="1563456">
                  <a:extLst>
                    <a:ext uri="{9D8B030D-6E8A-4147-A177-3AD203B41FA5}">
                      <a16:colId xmlns:a16="http://schemas.microsoft.com/office/drawing/2014/main" val="2408219074"/>
                    </a:ext>
                  </a:extLst>
                </a:gridCol>
                <a:gridCol w="4003830">
                  <a:extLst>
                    <a:ext uri="{9D8B030D-6E8A-4147-A177-3AD203B41FA5}">
                      <a16:colId xmlns:a16="http://schemas.microsoft.com/office/drawing/2014/main" val="4088096121"/>
                    </a:ext>
                  </a:extLst>
                </a:gridCol>
              </a:tblGrid>
              <a:tr h="459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chemeClr val="accent2"/>
                          </a:solidFill>
                          <a:effectLst/>
                          <a:uLnTx/>
                          <a:uFillTx/>
                          <a:latin typeface="Arial" panose="020B0604020202020204" pitchFamily="34" charset="0"/>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kumimoji="0" lang="en-US" sz="1800" b="1" i="0" u="none" strike="noStrike" kern="1200" cap="none" spc="0" normalizeH="0" baseline="0" dirty="0">
                          <a:ln>
                            <a:noFill/>
                          </a:ln>
                          <a:solidFill>
                            <a:schemeClr val="accent2"/>
                          </a:solidFill>
                          <a:effectLst/>
                          <a:uLnTx/>
                          <a:uFillTx/>
                          <a:latin typeface="Arial" panose="020B0604020202020204" pitchFamily="34" charset="0"/>
                          <a:ea typeface="+mn-ea"/>
                          <a:cs typeface="Arial" panose="020B0604020202020204" pitchFamily="34" charset="0"/>
                        </a:rPr>
                        <a:t>DIVERGENT</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27000967"/>
                  </a:ext>
                </a:extLst>
              </a:tr>
              <a:tr h="410719">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College Name</a:t>
                      </a:r>
                    </a:p>
                  </a:txBody>
                  <a:tcPr>
                    <a:lnL w="12700" cap="flat" cmpd="sng" algn="ctr">
                      <a:solidFill>
                        <a:schemeClr val="tx1"/>
                      </a:solidFill>
                      <a:prstDash val="solid"/>
                      <a:round/>
                      <a:headEnd type="none" w="med" len="med"/>
                      <a:tailEnd type="none" w="med" len="med"/>
                    </a:lnL>
                    <a:noFill/>
                  </a:tcPr>
                </a:tc>
                <a:tc>
                  <a:txBody>
                    <a:bodyPr/>
                    <a:lstStyle/>
                    <a:p>
                      <a:r>
                        <a:rPr lang="en-US" sz="1400" dirty="0"/>
                        <a:t>INDIAN INSTITUTE OF TECHNOLOGY GUWAHATI</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51000395"/>
                  </a:ext>
                </a:extLst>
              </a:tr>
              <a:tr h="293946">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Leader</a:t>
                      </a:r>
                    </a:p>
                  </a:txBody>
                  <a:tcPr>
                    <a:lnL w="12700" cap="flat" cmpd="sng" algn="ctr">
                      <a:solidFill>
                        <a:schemeClr val="tx1"/>
                      </a:solidFill>
                      <a:prstDash val="solid"/>
                      <a:round/>
                      <a:headEnd type="none" w="med" len="med"/>
                      <a:tailEnd type="none" w="med" len="med"/>
                    </a:lnL>
                    <a:noFill/>
                  </a:tcPr>
                </a:tc>
                <a:tc>
                  <a:txBody>
                    <a:bodyPr/>
                    <a:lstStyle/>
                    <a:p>
                      <a:r>
                        <a:rPr lang="en-US" sz="1400" dirty="0"/>
                        <a:t>TATHAGATA BHOWMIK</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5170474"/>
                  </a:ext>
                </a:extLst>
              </a:tr>
              <a:tr h="293946">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2</a:t>
                      </a:r>
                    </a:p>
                  </a:txBody>
                  <a:tcPr>
                    <a:lnL w="12700" cap="flat" cmpd="sng" algn="ctr">
                      <a:solidFill>
                        <a:schemeClr val="tx1"/>
                      </a:solidFill>
                      <a:prstDash val="solid"/>
                      <a:round/>
                      <a:headEnd type="none" w="med" len="med"/>
                      <a:tailEnd type="none" w="med" len="med"/>
                    </a:lnL>
                    <a:noFill/>
                  </a:tcPr>
                </a:tc>
                <a:tc>
                  <a:txBody>
                    <a:bodyPr/>
                    <a:lstStyle/>
                    <a:p>
                      <a:r>
                        <a:rPr lang="en-US" sz="1400" dirty="0"/>
                        <a:t>NILAY PANDEY</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7376829"/>
                  </a:ext>
                </a:extLst>
              </a:tr>
              <a:tr h="3354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3</a:t>
                      </a:r>
                    </a:p>
                  </a:txBody>
                  <a:tcPr>
                    <a:lnL w="12700" cap="flat" cmpd="sng" algn="ctr">
                      <a:solidFill>
                        <a:schemeClr val="tx1"/>
                      </a:solidFill>
                      <a:prstDash val="solid"/>
                      <a:round/>
                      <a:headEnd type="none" w="med" len="med"/>
                      <a:tailEnd type="none" w="med" len="med"/>
                    </a:lnL>
                    <a:noFill/>
                  </a:tcPr>
                </a:tc>
                <a:tc>
                  <a:txBody>
                    <a:bodyPr/>
                    <a:lstStyle/>
                    <a:p>
                      <a:r>
                        <a:rPr lang="en-US" sz="1400" dirty="0"/>
                        <a:t>HRITHIK KUMAR VERMA</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55357728"/>
                  </a:ext>
                </a:extLst>
              </a:tr>
              <a:tr h="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noFill/>
                  </a:tcPr>
                </a:tc>
                <a:tc>
                  <a:txBody>
                    <a:bodyPr/>
                    <a:lstStyle/>
                    <a:p>
                      <a:endParaRPr lang="en-US" dirty="0"/>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777088467"/>
                  </a:ext>
                </a:extLst>
              </a:tr>
              <a:tr h="293946">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3700495"/>
                  </a:ext>
                </a:extLst>
              </a:tr>
            </a:tbl>
          </a:graphicData>
        </a:graphic>
      </p:graphicFrame>
    </p:spTree>
    <p:extLst>
      <p:ext uri="{BB962C8B-B14F-4D97-AF65-F5344CB8AC3E}">
        <p14:creationId xmlns:p14="http://schemas.microsoft.com/office/powerpoint/2010/main" val="257035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B2B2C1-B7AB-4083-81F1-5D3A78D943E6}"/>
              </a:ext>
            </a:extLst>
          </p:cNvPr>
          <p:cNvSpPr>
            <a:spLocks noGrp="1"/>
          </p:cNvSpPr>
          <p:nvPr>
            <p:ph type="body" idx="1"/>
          </p:nvPr>
        </p:nvSpPr>
        <p:spPr/>
        <p:txBody>
          <a:bodyPr/>
          <a:lstStyle/>
          <a:p>
            <a:r>
              <a:rPr lang="en-US" dirty="0"/>
              <a:t>Scenario THREE – BUSINESS TECHNOLOGY</a:t>
            </a:r>
          </a:p>
        </p:txBody>
      </p:sp>
    </p:spTree>
    <p:extLst>
      <p:ext uri="{BB962C8B-B14F-4D97-AF65-F5344CB8AC3E}">
        <p14:creationId xmlns:p14="http://schemas.microsoft.com/office/powerpoint/2010/main" val="270604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B6E21E4-7389-472E-8B8E-6ACA08776F43}"/>
              </a:ext>
            </a:extLst>
          </p:cNvPr>
          <p:cNvCxnSpPr>
            <a:cxnSpLocks/>
          </p:cNvCxnSpPr>
          <p:nvPr/>
        </p:nvCxnSpPr>
        <p:spPr>
          <a:xfrm>
            <a:off x="0" y="742523"/>
            <a:ext cx="8610600"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45EEFBD-C9DB-4252-9860-F4CAD0A0B5BD}"/>
              </a:ext>
            </a:extLst>
          </p:cNvPr>
          <p:cNvSpPr txBox="1"/>
          <p:nvPr/>
        </p:nvSpPr>
        <p:spPr>
          <a:xfrm>
            <a:off x="838200" y="533293"/>
            <a:ext cx="10515600" cy="492443"/>
          </a:xfrm>
          <a:prstGeom prst="rect">
            <a:avLst/>
          </a:prstGeom>
          <a:noFill/>
          <a:effectLst/>
        </p:spPr>
        <p:txBody>
          <a:bodyPr wrap="square" lIns="0" tIns="0" rIns="0" bIns="0" rtlCol="0" anchor="t">
            <a:spAutoFit/>
          </a:bodyPr>
          <a:lstStyle/>
          <a:p>
            <a:pPr algn="r"/>
            <a:r>
              <a:rPr lang="en-US" sz="3200" b="1" dirty="0">
                <a:solidFill>
                  <a:schemeClr val="tx1">
                    <a:lumMod val="75000"/>
                    <a:lumOff val="25000"/>
                  </a:schemeClr>
                </a:solidFill>
                <a:latin typeface="+mj-lt"/>
                <a:ea typeface="Segoe UI Black" panose="020B0A02040204020203" pitchFamily="34" charset="0"/>
                <a:cs typeface="Segoe UI" panose="020B0502040204020203" pitchFamily="34" charset="0"/>
              </a:rPr>
              <a:t>OVERVIEW </a:t>
            </a:r>
            <a:endParaRPr lang="en-US" sz="32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grpSp>
        <p:nvGrpSpPr>
          <p:cNvPr id="15" name="Group 14">
            <a:extLst>
              <a:ext uri="{FF2B5EF4-FFF2-40B4-BE49-F238E27FC236}">
                <a16:creationId xmlns:a16="http://schemas.microsoft.com/office/drawing/2014/main" id="{6DAAA6F5-6B38-4E96-A6C8-8E235622672A}"/>
              </a:ext>
            </a:extLst>
          </p:cNvPr>
          <p:cNvGrpSpPr/>
          <p:nvPr/>
        </p:nvGrpSpPr>
        <p:grpSpPr>
          <a:xfrm>
            <a:off x="5948664" y="2249097"/>
            <a:ext cx="5443236" cy="1078954"/>
            <a:chOff x="6095999" y="1516950"/>
            <a:chExt cx="5257799" cy="1078954"/>
          </a:xfrm>
        </p:grpSpPr>
        <p:sp>
          <p:nvSpPr>
            <p:cNvPr id="16" name="TextBox 15">
              <a:extLst>
                <a:ext uri="{FF2B5EF4-FFF2-40B4-BE49-F238E27FC236}">
                  <a16:creationId xmlns:a16="http://schemas.microsoft.com/office/drawing/2014/main" id="{EE06E28B-F62F-4A6E-ABDE-55194D1A3025}"/>
                </a:ext>
              </a:extLst>
            </p:cNvPr>
            <p:cNvSpPr txBox="1"/>
            <p:nvPr/>
          </p:nvSpPr>
          <p:spPr>
            <a:xfrm>
              <a:off x="6095999" y="1734130"/>
              <a:ext cx="5257799" cy="861774"/>
            </a:xfrm>
            <a:prstGeom prst="rect">
              <a:avLst/>
            </a:prstGeom>
            <a:noFill/>
          </p:spPr>
          <p:txBody>
            <a:bodyPr wrap="square" lIns="0" tIns="0" rIns="0" bIns="0" rtlCol="0" anchor="ctr">
              <a:spAutoFit/>
            </a:bodyPr>
            <a:lstStyle/>
            <a:p>
              <a:r>
                <a:rPr lang="en-US" dirty="0">
                  <a:latin typeface="+mj-lt"/>
                  <a:cs typeface="Calibri" panose="020F0502020204030204" pitchFamily="34" charset="0"/>
                </a:rPr>
                <a:t>Pulse Beverages, a leading nutrition drink manufacturer and seller in the US introduced its unique drink Aqua which despite being well established, is facing the problem of increasing manufacturing cost and lower profit.</a:t>
              </a:r>
              <a:endParaRPr lang="en-US" sz="1400" dirty="0">
                <a:latin typeface="+mj-lt"/>
                <a:cs typeface="Calibri" panose="020F0502020204030204" pitchFamily="34" charset="0"/>
              </a:endParaRPr>
            </a:p>
          </p:txBody>
        </p:sp>
        <p:sp>
          <p:nvSpPr>
            <p:cNvPr id="17" name="TextBox 16">
              <a:extLst>
                <a:ext uri="{FF2B5EF4-FFF2-40B4-BE49-F238E27FC236}">
                  <a16:creationId xmlns:a16="http://schemas.microsoft.com/office/drawing/2014/main" id="{BBD34DC5-C177-44D1-8D5B-3686C373DC66}"/>
                </a:ext>
              </a:extLst>
            </p:cNvPr>
            <p:cNvSpPr txBox="1"/>
            <p:nvPr/>
          </p:nvSpPr>
          <p:spPr>
            <a:xfrm>
              <a:off x="6095999" y="1516950"/>
              <a:ext cx="5257799" cy="307777"/>
            </a:xfrm>
            <a:prstGeom prst="rect">
              <a:avLst/>
            </a:prstGeom>
            <a:noFill/>
          </p:spPr>
          <p:txBody>
            <a:bodyPr wrap="square" lIns="0" tIns="0" rIns="0" bIns="0" rtlCol="0" anchor="ctr">
              <a:spAutoFit/>
            </a:bodyPr>
            <a:lstStyle/>
            <a:p>
              <a:endParaRPr lang="en-US" sz="2000" b="1" dirty="0">
                <a:latin typeface="+mj-lt"/>
                <a:cs typeface="Calibri" panose="020F0502020204030204" pitchFamily="34" charset="0"/>
              </a:endParaRPr>
            </a:p>
          </p:txBody>
        </p:sp>
      </p:grpSp>
      <p:grpSp>
        <p:nvGrpSpPr>
          <p:cNvPr id="18" name="Group 17">
            <a:extLst>
              <a:ext uri="{FF2B5EF4-FFF2-40B4-BE49-F238E27FC236}">
                <a16:creationId xmlns:a16="http://schemas.microsoft.com/office/drawing/2014/main" id="{BF875D0B-41F8-437A-9267-337C276AB8E1}"/>
              </a:ext>
            </a:extLst>
          </p:cNvPr>
          <p:cNvGrpSpPr/>
          <p:nvPr/>
        </p:nvGrpSpPr>
        <p:grpSpPr>
          <a:xfrm>
            <a:off x="4782454" y="2272726"/>
            <a:ext cx="834422" cy="834422"/>
            <a:chOff x="4707238" y="1473501"/>
            <a:chExt cx="834422" cy="834422"/>
          </a:xfrm>
        </p:grpSpPr>
        <p:sp>
          <p:nvSpPr>
            <p:cNvPr id="19" name="Arc 18">
              <a:extLst>
                <a:ext uri="{FF2B5EF4-FFF2-40B4-BE49-F238E27FC236}">
                  <a16:creationId xmlns:a16="http://schemas.microsoft.com/office/drawing/2014/main" id="{069F64CA-F3E8-4C6B-9850-FCD32EA36B98}"/>
                </a:ext>
              </a:extLst>
            </p:cNvPr>
            <p:cNvSpPr/>
            <p:nvPr/>
          </p:nvSpPr>
          <p:spPr>
            <a:xfrm>
              <a:off x="4707238" y="1473501"/>
              <a:ext cx="834422" cy="834422"/>
            </a:xfrm>
            <a:prstGeom prst="arc">
              <a:avLst>
                <a:gd name="adj1" fmla="val 13370406"/>
                <a:gd name="adj2" fmla="val 7536460"/>
              </a:avLst>
            </a:prstGeom>
            <a:gradFill>
              <a:gsLst>
                <a:gs pos="0">
                  <a:srgbClr val="405666">
                    <a:alpha val="85000"/>
                  </a:srgbClr>
                </a:gs>
                <a:gs pos="100000">
                  <a:srgbClr val="FD593D"/>
                </a:gs>
              </a:gsLst>
              <a:lin ang="2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a:extLst>
                <a:ext uri="{FF2B5EF4-FFF2-40B4-BE49-F238E27FC236}">
                  <a16:creationId xmlns:a16="http://schemas.microsoft.com/office/drawing/2014/main" id="{7DE0D128-92B3-47EA-B81B-E4B2B2D1EC24}"/>
                </a:ext>
              </a:extLst>
            </p:cNvPr>
            <p:cNvSpPr/>
            <p:nvPr/>
          </p:nvSpPr>
          <p:spPr>
            <a:xfrm>
              <a:off x="4774150" y="1540413"/>
              <a:ext cx="700599" cy="700599"/>
            </a:xfrm>
            <a:prstGeom prst="ellipse">
              <a:avLst/>
            </a:prstGeom>
            <a:solidFill>
              <a:srgbClr val="405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EF59B57B-BDF0-4199-9386-FCCFDE075A84}"/>
              </a:ext>
            </a:extLst>
          </p:cNvPr>
          <p:cNvSpPr txBox="1"/>
          <p:nvPr/>
        </p:nvSpPr>
        <p:spPr>
          <a:xfrm>
            <a:off x="5887447" y="3826843"/>
            <a:ext cx="5443236" cy="861774"/>
          </a:xfrm>
          <a:prstGeom prst="rect">
            <a:avLst/>
          </a:prstGeom>
          <a:noFill/>
        </p:spPr>
        <p:txBody>
          <a:bodyPr wrap="square" lIns="0" tIns="0" rIns="0" bIns="0" rtlCol="0" anchor="ctr">
            <a:spAutoFit/>
          </a:bodyPr>
          <a:lstStyle/>
          <a:p>
            <a:r>
              <a:rPr lang="en-US" dirty="0">
                <a:latin typeface="+mj-lt"/>
                <a:cs typeface="Calibri" panose="020F0502020204030204" pitchFamily="34" charset="0"/>
              </a:rPr>
              <a:t>Keeping up with the trend, management installed TechproX, a new IT system capable of recording price and discount offered for each product as well as track sales for aqua and also manages the customer loyalty program.</a:t>
            </a:r>
            <a:endParaRPr lang="en-US" sz="1400" dirty="0">
              <a:latin typeface="+mj-lt"/>
              <a:cs typeface="Calibri" panose="020F0502020204030204" pitchFamily="34" charset="0"/>
            </a:endParaRPr>
          </a:p>
        </p:txBody>
      </p:sp>
      <p:grpSp>
        <p:nvGrpSpPr>
          <p:cNvPr id="24" name="Group 23">
            <a:extLst>
              <a:ext uri="{FF2B5EF4-FFF2-40B4-BE49-F238E27FC236}">
                <a16:creationId xmlns:a16="http://schemas.microsoft.com/office/drawing/2014/main" id="{CE769579-DA36-45E5-9097-FD5688876FFA}"/>
              </a:ext>
            </a:extLst>
          </p:cNvPr>
          <p:cNvGrpSpPr/>
          <p:nvPr/>
        </p:nvGrpSpPr>
        <p:grpSpPr>
          <a:xfrm>
            <a:off x="4782454" y="3759931"/>
            <a:ext cx="834422" cy="834422"/>
            <a:chOff x="4707238" y="1473501"/>
            <a:chExt cx="834422" cy="834422"/>
          </a:xfrm>
        </p:grpSpPr>
        <p:sp>
          <p:nvSpPr>
            <p:cNvPr id="25" name="Arc 24">
              <a:extLst>
                <a:ext uri="{FF2B5EF4-FFF2-40B4-BE49-F238E27FC236}">
                  <a16:creationId xmlns:a16="http://schemas.microsoft.com/office/drawing/2014/main" id="{5CA5BE9B-31CF-464B-9457-12B12E5A6209}"/>
                </a:ext>
              </a:extLst>
            </p:cNvPr>
            <p:cNvSpPr/>
            <p:nvPr/>
          </p:nvSpPr>
          <p:spPr>
            <a:xfrm>
              <a:off x="4707238" y="1473501"/>
              <a:ext cx="834422" cy="834422"/>
            </a:xfrm>
            <a:prstGeom prst="arc">
              <a:avLst>
                <a:gd name="adj1" fmla="val 15503337"/>
                <a:gd name="adj2" fmla="val 7383474"/>
              </a:avLst>
            </a:prstGeom>
            <a:gradFill>
              <a:gsLst>
                <a:gs pos="0">
                  <a:srgbClr val="405666">
                    <a:alpha val="85000"/>
                  </a:srgbClr>
                </a:gs>
                <a:gs pos="100000">
                  <a:srgbClr val="FD593D"/>
                </a:gs>
              </a:gsLst>
              <a:lin ang="2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Oval 25">
              <a:extLst>
                <a:ext uri="{FF2B5EF4-FFF2-40B4-BE49-F238E27FC236}">
                  <a16:creationId xmlns:a16="http://schemas.microsoft.com/office/drawing/2014/main" id="{5A61A8F7-72EC-4BC4-B3BA-F510282C6CCE}"/>
                </a:ext>
              </a:extLst>
            </p:cNvPr>
            <p:cNvSpPr/>
            <p:nvPr/>
          </p:nvSpPr>
          <p:spPr>
            <a:xfrm>
              <a:off x="4774150" y="1540413"/>
              <a:ext cx="700599" cy="700599"/>
            </a:xfrm>
            <a:prstGeom prst="ellipse">
              <a:avLst/>
            </a:prstGeom>
            <a:solidFill>
              <a:srgbClr val="405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FFBA0529-DC61-4B93-83E3-CA7EC521011A}"/>
              </a:ext>
            </a:extLst>
          </p:cNvPr>
          <p:cNvSpPr txBox="1"/>
          <p:nvPr/>
        </p:nvSpPr>
        <p:spPr>
          <a:xfrm>
            <a:off x="5458020" y="5364325"/>
            <a:ext cx="5443236" cy="430887"/>
          </a:xfrm>
          <a:prstGeom prst="rect">
            <a:avLst/>
          </a:prstGeom>
          <a:noFill/>
        </p:spPr>
        <p:txBody>
          <a:bodyPr wrap="square" lIns="0" tIns="0" rIns="0" bIns="0" rtlCol="0" anchor="ctr">
            <a:spAutoFit/>
          </a:bodyPr>
          <a:lstStyle/>
          <a:p>
            <a:r>
              <a:rPr lang="en-US" dirty="0">
                <a:latin typeface="+mj-lt"/>
                <a:cs typeface="Calibri" panose="020F0502020204030204" pitchFamily="34" charset="0"/>
              </a:rPr>
              <a:t>ZS is required to come up with a structured approach to all the questions.</a:t>
            </a:r>
            <a:endParaRPr lang="en-US" sz="1400" dirty="0">
              <a:latin typeface="+mj-lt"/>
              <a:cs typeface="Calibri" panose="020F0502020204030204" pitchFamily="34" charset="0"/>
            </a:endParaRPr>
          </a:p>
        </p:txBody>
      </p:sp>
      <p:grpSp>
        <p:nvGrpSpPr>
          <p:cNvPr id="30" name="Group 29">
            <a:extLst>
              <a:ext uri="{FF2B5EF4-FFF2-40B4-BE49-F238E27FC236}">
                <a16:creationId xmlns:a16="http://schemas.microsoft.com/office/drawing/2014/main" id="{6DBE75F8-9668-488F-8BB9-E79A7DDAA1EF}"/>
              </a:ext>
            </a:extLst>
          </p:cNvPr>
          <p:cNvGrpSpPr/>
          <p:nvPr/>
        </p:nvGrpSpPr>
        <p:grpSpPr>
          <a:xfrm>
            <a:off x="4315945" y="5256222"/>
            <a:ext cx="834422" cy="834422"/>
            <a:chOff x="4707238" y="1473501"/>
            <a:chExt cx="834422" cy="834422"/>
          </a:xfrm>
        </p:grpSpPr>
        <p:sp>
          <p:nvSpPr>
            <p:cNvPr id="31" name="Arc 30">
              <a:extLst>
                <a:ext uri="{FF2B5EF4-FFF2-40B4-BE49-F238E27FC236}">
                  <a16:creationId xmlns:a16="http://schemas.microsoft.com/office/drawing/2014/main" id="{312E1441-8661-4510-BBA2-34287A41F621}"/>
                </a:ext>
              </a:extLst>
            </p:cNvPr>
            <p:cNvSpPr/>
            <p:nvPr/>
          </p:nvSpPr>
          <p:spPr>
            <a:xfrm>
              <a:off x="4707238" y="1473501"/>
              <a:ext cx="834422" cy="834422"/>
            </a:xfrm>
            <a:prstGeom prst="arc">
              <a:avLst>
                <a:gd name="adj1" fmla="val 16200000"/>
                <a:gd name="adj2" fmla="val 9060769"/>
              </a:avLst>
            </a:prstGeom>
            <a:gradFill>
              <a:gsLst>
                <a:gs pos="0">
                  <a:srgbClr val="405666">
                    <a:alpha val="85000"/>
                  </a:srgbClr>
                </a:gs>
                <a:gs pos="100000">
                  <a:srgbClr val="FD593D"/>
                </a:gs>
              </a:gsLst>
              <a:lin ang="2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Oval 31">
              <a:extLst>
                <a:ext uri="{FF2B5EF4-FFF2-40B4-BE49-F238E27FC236}">
                  <a16:creationId xmlns:a16="http://schemas.microsoft.com/office/drawing/2014/main" id="{02371B9E-F185-497F-B3A8-02EC0DDCA9CD}"/>
                </a:ext>
              </a:extLst>
            </p:cNvPr>
            <p:cNvSpPr/>
            <p:nvPr/>
          </p:nvSpPr>
          <p:spPr>
            <a:xfrm>
              <a:off x="4774150" y="1540413"/>
              <a:ext cx="700599" cy="700599"/>
            </a:xfrm>
            <a:prstGeom prst="ellipse">
              <a:avLst/>
            </a:prstGeom>
            <a:solidFill>
              <a:srgbClr val="405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Connector 32">
            <a:extLst>
              <a:ext uri="{FF2B5EF4-FFF2-40B4-BE49-F238E27FC236}">
                <a16:creationId xmlns:a16="http://schemas.microsoft.com/office/drawing/2014/main" id="{E61946BC-CE9B-40F7-87EE-4031C2CAF0D6}"/>
              </a:ext>
            </a:extLst>
          </p:cNvPr>
          <p:cNvCxnSpPr/>
          <p:nvPr/>
        </p:nvCxnSpPr>
        <p:spPr>
          <a:xfrm>
            <a:off x="5948664" y="1932707"/>
            <a:ext cx="544323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0A3EAAD-5477-4BC2-AC82-6FDD5D4B41D9}"/>
              </a:ext>
            </a:extLst>
          </p:cNvPr>
          <p:cNvCxnSpPr/>
          <p:nvPr/>
        </p:nvCxnSpPr>
        <p:spPr>
          <a:xfrm>
            <a:off x="5948664" y="3428997"/>
            <a:ext cx="544323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0FA6F0-B3EE-4A63-9FAB-EBC766CC76D6}"/>
              </a:ext>
            </a:extLst>
          </p:cNvPr>
          <p:cNvCxnSpPr/>
          <p:nvPr/>
        </p:nvCxnSpPr>
        <p:spPr>
          <a:xfrm>
            <a:off x="5948664" y="4925287"/>
            <a:ext cx="544323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6" name="Picture 35" descr="A person sitting on a wooden table&#10;&#10;Description automatically generated">
            <a:extLst>
              <a:ext uri="{FF2B5EF4-FFF2-40B4-BE49-F238E27FC236}">
                <a16:creationId xmlns:a16="http://schemas.microsoft.com/office/drawing/2014/main" id="{0E829586-C7ED-4F3F-9C10-470AEBA7F12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0"/>
            <a:ext cx="5124449" cy="6858000"/>
          </a:xfrm>
          <a:custGeom>
            <a:avLst/>
            <a:gdLst>
              <a:gd name="connsiteX0" fmla="*/ 0 w 5124449"/>
              <a:gd name="connsiteY0" fmla="*/ 0 h 6858000"/>
              <a:gd name="connsiteX1" fmla="*/ 3630944 w 5124449"/>
              <a:gd name="connsiteY1" fmla="*/ 0 h 6858000"/>
              <a:gd name="connsiteX2" fmla="*/ 3751864 w 5124449"/>
              <a:gd name="connsiteY2" fmla="*/ 115287 h 6858000"/>
              <a:gd name="connsiteX3" fmla="*/ 5124449 w 5124449"/>
              <a:gd name="connsiteY3" fmla="*/ 3429000 h 6858000"/>
              <a:gd name="connsiteX4" fmla="*/ 3751864 w 5124449"/>
              <a:gd name="connsiteY4" fmla="*/ 6742713 h 6858000"/>
              <a:gd name="connsiteX5" fmla="*/ 3630944 w 5124449"/>
              <a:gd name="connsiteY5" fmla="*/ 6858000 h 6858000"/>
              <a:gd name="connsiteX6" fmla="*/ 0 w 51244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24449" h="6858000">
                <a:moveTo>
                  <a:pt x="0" y="0"/>
                </a:moveTo>
                <a:lnTo>
                  <a:pt x="3630944" y="0"/>
                </a:lnTo>
                <a:lnTo>
                  <a:pt x="3751864" y="115287"/>
                </a:lnTo>
                <a:cubicBezTo>
                  <a:pt x="4599917" y="963340"/>
                  <a:pt x="5124449" y="2134915"/>
                  <a:pt x="5124449" y="3429000"/>
                </a:cubicBezTo>
                <a:cubicBezTo>
                  <a:pt x="5124449" y="4723086"/>
                  <a:pt x="4599917" y="5894660"/>
                  <a:pt x="3751864" y="6742713"/>
                </a:cubicBezTo>
                <a:lnTo>
                  <a:pt x="3630944" y="6858000"/>
                </a:lnTo>
                <a:lnTo>
                  <a:pt x="0" y="6858000"/>
                </a:lnTo>
                <a:close/>
              </a:path>
            </a:pathLst>
          </a:custGeom>
        </p:spPr>
      </p:pic>
      <p:sp>
        <p:nvSpPr>
          <p:cNvPr id="37" name="Freeform: Shape 36">
            <a:extLst>
              <a:ext uri="{FF2B5EF4-FFF2-40B4-BE49-F238E27FC236}">
                <a16:creationId xmlns:a16="http://schemas.microsoft.com/office/drawing/2014/main" id="{C97C744E-55A7-4C2F-A4FD-355049C80983}"/>
              </a:ext>
            </a:extLst>
          </p:cNvPr>
          <p:cNvSpPr/>
          <p:nvPr/>
        </p:nvSpPr>
        <p:spPr>
          <a:xfrm>
            <a:off x="0" y="0"/>
            <a:ext cx="5124449" cy="6857994"/>
          </a:xfrm>
          <a:custGeom>
            <a:avLst/>
            <a:gdLst>
              <a:gd name="connsiteX0" fmla="*/ 0 w 5124449"/>
              <a:gd name="connsiteY0" fmla="*/ 0 h 6857994"/>
              <a:gd name="connsiteX1" fmla="*/ 3630944 w 5124449"/>
              <a:gd name="connsiteY1" fmla="*/ 0 h 6857994"/>
              <a:gd name="connsiteX2" fmla="*/ 3751864 w 5124449"/>
              <a:gd name="connsiteY2" fmla="*/ 115287 h 6857994"/>
              <a:gd name="connsiteX3" fmla="*/ 5124449 w 5124449"/>
              <a:gd name="connsiteY3" fmla="*/ 3429000 h 6857994"/>
              <a:gd name="connsiteX4" fmla="*/ 3751864 w 5124449"/>
              <a:gd name="connsiteY4" fmla="*/ 6742713 h 6857994"/>
              <a:gd name="connsiteX5" fmla="*/ 3630950 w 5124449"/>
              <a:gd name="connsiteY5" fmla="*/ 6857994 h 6857994"/>
              <a:gd name="connsiteX6" fmla="*/ 0 w 5124449"/>
              <a:gd name="connsiteY6" fmla="*/ 6857994 h 685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24449" h="6857994">
                <a:moveTo>
                  <a:pt x="0" y="0"/>
                </a:moveTo>
                <a:lnTo>
                  <a:pt x="3630944" y="0"/>
                </a:lnTo>
                <a:lnTo>
                  <a:pt x="3751864" y="115287"/>
                </a:lnTo>
                <a:cubicBezTo>
                  <a:pt x="4599917" y="963340"/>
                  <a:pt x="5124449" y="2134915"/>
                  <a:pt x="5124449" y="3429000"/>
                </a:cubicBezTo>
                <a:cubicBezTo>
                  <a:pt x="5124449" y="4723086"/>
                  <a:pt x="4599917" y="5894660"/>
                  <a:pt x="3751864" y="6742713"/>
                </a:cubicBezTo>
                <a:lnTo>
                  <a:pt x="3630950" y="6857994"/>
                </a:lnTo>
                <a:lnTo>
                  <a:pt x="0" y="6857994"/>
                </a:lnTo>
                <a:close/>
              </a:path>
            </a:pathLst>
          </a:custGeom>
          <a:gradFill>
            <a:gsLst>
              <a:gs pos="0">
                <a:srgbClr val="405666">
                  <a:alpha val="85000"/>
                </a:srgbClr>
              </a:gs>
              <a:gs pos="100000">
                <a:srgbClr val="FD593D"/>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Title 1">
            <a:extLst>
              <a:ext uri="{FF2B5EF4-FFF2-40B4-BE49-F238E27FC236}">
                <a16:creationId xmlns:a16="http://schemas.microsoft.com/office/drawing/2014/main" id="{CAC77BE2-CD0D-4F46-8F28-489DF94E4694}"/>
              </a:ext>
            </a:extLst>
          </p:cNvPr>
          <p:cNvSpPr>
            <a:spLocks noGrp="1"/>
          </p:cNvSpPr>
          <p:nvPr>
            <p:ph type="title"/>
          </p:nvPr>
        </p:nvSpPr>
        <p:spPr>
          <a:xfrm>
            <a:off x="628784" y="2115414"/>
            <a:ext cx="2676389" cy="984885"/>
          </a:xfrm>
        </p:spPr>
        <p:txBody>
          <a:bodyPr wrap="square" lIns="0" tIns="0" rIns="0" bIns="0">
            <a:spAutoFit/>
          </a:bodyPr>
          <a:lstStyle/>
          <a:p>
            <a:pPr algn="l"/>
            <a:r>
              <a:rPr lang="en-US" dirty="0">
                <a:solidFill>
                  <a:schemeClr val="bg1"/>
                </a:solidFill>
              </a:rPr>
              <a:t>Business Technology</a:t>
            </a:r>
          </a:p>
        </p:txBody>
      </p:sp>
      <p:sp>
        <p:nvSpPr>
          <p:cNvPr id="42" name="TextBox 41">
            <a:extLst>
              <a:ext uri="{FF2B5EF4-FFF2-40B4-BE49-F238E27FC236}">
                <a16:creationId xmlns:a16="http://schemas.microsoft.com/office/drawing/2014/main" id="{FCD978E2-CEC4-422B-9865-2D544FA19709}"/>
              </a:ext>
            </a:extLst>
          </p:cNvPr>
          <p:cNvSpPr txBox="1"/>
          <p:nvPr/>
        </p:nvSpPr>
        <p:spPr>
          <a:xfrm>
            <a:off x="5136073" y="2403853"/>
            <a:ext cx="800967" cy="553998"/>
          </a:xfrm>
          <a:prstGeom prst="rect">
            <a:avLst/>
          </a:prstGeom>
          <a:noFill/>
        </p:spPr>
        <p:txBody>
          <a:bodyPr wrap="square" lIns="0" tIns="0" rIns="0" bIns="0" rtlCol="0">
            <a:spAutoFit/>
          </a:bodyPr>
          <a:lstStyle/>
          <a:p>
            <a:pPr algn="l"/>
            <a:r>
              <a:rPr lang="en-US" sz="3600" b="1" dirty="0">
                <a:solidFill>
                  <a:schemeClr val="bg1"/>
                </a:solidFill>
                <a:latin typeface="+mj-lt"/>
              </a:rPr>
              <a:t>01</a:t>
            </a:r>
          </a:p>
        </p:txBody>
      </p:sp>
      <p:sp>
        <p:nvSpPr>
          <p:cNvPr id="43" name="TextBox 42">
            <a:extLst>
              <a:ext uri="{FF2B5EF4-FFF2-40B4-BE49-F238E27FC236}">
                <a16:creationId xmlns:a16="http://schemas.microsoft.com/office/drawing/2014/main" id="{34132516-928A-4AC7-96CA-7553185324F0}"/>
              </a:ext>
            </a:extLst>
          </p:cNvPr>
          <p:cNvSpPr txBox="1"/>
          <p:nvPr/>
        </p:nvSpPr>
        <p:spPr>
          <a:xfrm>
            <a:off x="5148067" y="3900143"/>
            <a:ext cx="800967" cy="553998"/>
          </a:xfrm>
          <a:prstGeom prst="rect">
            <a:avLst/>
          </a:prstGeom>
          <a:noFill/>
        </p:spPr>
        <p:txBody>
          <a:bodyPr wrap="square" lIns="0" tIns="0" rIns="0" bIns="0" rtlCol="0">
            <a:spAutoFit/>
          </a:bodyPr>
          <a:lstStyle/>
          <a:p>
            <a:pPr algn="l"/>
            <a:r>
              <a:rPr lang="en-US" sz="3600" b="1" dirty="0">
                <a:solidFill>
                  <a:schemeClr val="bg1"/>
                </a:solidFill>
                <a:latin typeface="+mj-lt"/>
              </a:rPr>
              <a:t>02</a:t>
            </a:r>
          </a:p>
        </p:txBody>
      </p:sp>
      <p:sp>
        <p:nvSpPr>
          <p:cNvPr id="44" name="TextBox 43">
            <a:extLst>
              <a:ext uri="{FF2B5EF4-FFF2-40B4-BE49-F238E27FC236}">
                <a16:creationId xmlns:a16="http://schemas.microsoft.com/office/drawing/2014/main" id="{D34615D0-DE94-4FAE-B6E4-D4298F435713}"/>
              </a:ext>
            </a:extLst>
          </p:cNvPr>
          <p:cNvSpPr txBox="1"/>
          <p:nvPr/>
        </p:nvSpPr>
        <p:spPr>
          <a:xfrm>
            <a:off x="4690510" y="5446633"/>
            <a:ext cx="800967" cy="553998"/>
          </a:xfrm>
          <a:prstGeom prst="rect">
            <a:avLst/>
          </a:prstGeom>
          <a:noFill/>
        </p:spPr>
        <p:txBody>
          <a:bodyPr wrap="square" lIns="0" tIns="0" rIns="0" bIns="0" rtlCol="0">
            <a:spAutoFit/>
          </a:bodyPr>
          <a:lstStyle/>
          <a:p>
            <a:pPr algn="l"/>
            <a:r>
              <a:rPr lang="en-US" sz="3600" b="1" dirty="0">
                <a:solidFill>
                  <a:schemeClr val="bg1"/>
                </a:solidFill>
                <a:latin typeface="+mj-lt"/>
              </a:rPr>
              <a:t>03</a:t>
            </a:r>
          </a:p>
        </p:txBody>
      </p:sp>
    </p:spTree>
    <p:extLst>
      <p:ext uri="{BB962C8B-B14F-4D97-AF65-F5344CB8AC3E}">
        <p14:creationId xmlns:p14="http://schemas.microsoft.com/office/powerpoint/2010/main" val="3470772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39B8FE0-5FBB-4060-944E-388BB67EDAF3}"/>
              </a:ext>
            </a:extLst>
          </p:cNvPr>
          <p:cNvSpPr txBox="1"/>
          <p:nvPr/>
        </p:nvSpPr>
        <p:spPr>
          <a:xfrm>
            <a:off x="838200" y="496301"/>
            <a:ext cx="10515600" cy="492443"/>
          </a:xfrm>
          <a:prstGeom prst="rect">
            <a:avLst/>
          </a:prstGeom>
          <a:noFill/>
          <a:effectLst/>
        </p:spPr>
        <p:txBody>
          <a:bodyPr wrap="square" lIns="0" tIns="0" rIns="0" bIns="0" rtlCol="0" anchor="t">
            <a:spAutoFit/>
          </a:bodyPr>
          <a:lstStyle/>
          <a:p>
            <a:pPr algn="r"/>
            <a:r>
              <a:rPr lang="en-US" sz="3200" b="1" dirty="0">
                <a:solidFill>
                  <a:schemeClr val="tx1">
                    <a:lumMod val="75000"/>
                    <a:lumOff val="25000"/>
                  </a:schemeClr>
                </a:solidFill>
                <a:latin typeface="+mj-lt"/>
                <a:ea typeface="Segoe UI Black" panose="020B0A02040204020203" pitchFamily="34" charset="0"/>
                <a:cs typeface="Segoe UI" panose="020B0502040204020203" pitchFamily="34" charset="0"/>
              </a:rPr>
              <a:t>PART-1 </a:t>
            </a:r>
            <a:endParaRPr lang="en-US" sz="32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cxnSp>
        <p:nvCxnSpPr>
          <p:cNvPr id="20" name="Straight Connector 19">
            <a:extLst>
              <a:ext uri="{FF2B5EF4-FFF2-40B4-BE49-F238E27FC236}">
                <a16:creationId xmlns:a16="http://schemas.microsoft.com/office/drawing/2014/main" id="{D1AE2876-1194-4013-A46F-A7DDA9C5428E}"/>
              </a:ext>
            </a:extLst>
          </p:cNvPr>
          <p:cNvCxnSpPr>
            <a:cxnSpLocks/>
          </p:cNvCxnSpPr>
          <p:nvPr/>
        </p:nvCxnSpPr>
        <p:spPr>
          <a:xfrm>
            <a:off x="71021" y="730444"/>
            <a:ext cx="9570129"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79998429-D945-4E69-AC9A-ED071CE7C4FD}"/>
              </a:ext>
            </a:extLst>
          </p:cNvPr>
          <p:cNvSpPr/>
          <p:nvPr/>
        </p:nvSpPr>
        <p:spPr>
          <a:xfrm>
            <a:off x="2559384" y="2174902"/>
            <a:ext cx="9664700" cy="3405433"/>
          </a:xfrm>
          <a:prstGeom prst="rect">
            <a:avLst/>
          </a:prstGeom>
          <a:solidFill>
            <a:srgbClr val="405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Top Corners Rounded 113">
            <a:extLst>
              <a:ext uri="{FF2B5EF4-FFF2-40B4-BE49-F238E27FC236}">
                <a16:creationId xmlns:a16="http://schemas.microsoft.com/office/drawing/2014/main" id="{D8A0D32E-BB7E-4145-9BE9-D62BE4E4672F}"/>
              </a:ext>
            </a:extLst>
          </p:cNvPr>
          <p:cNvSpPr/>
          <p:nvPr/>
        </p:nvSpPr>
        <p:spPr>
          <a:xfrm rot="16200000" flipV="1">
            <a:off x="3517018" y="3946393"/>
            <a:ext cx="811964" cy="1311794"/>
          </a:xfrm>
          <a:prstGeom prst="round2SameRect">
            <a:avLst>
              <a:gd name="adj1" fmla="val 50000"/>
              <a:gd name="adj2" fmla="val 0"/>
            </a:avLst>
          </a:prstGeom>
          <a:solidFill>
            <a:srgbClr val="C1B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Top Corners Rounded 114">
            <a:extLst>
              <a:ext uri="{FF2B5EF4-FFF2-40B4-BE49-F238E27FC236}">
                <a16:creationId xmlns:a16="http://schemas.microsoft.com/office/drawing/2014/main" id="{C2D5BEA4-9335-46CC-96C8-C02B2F915863}"/>
              </a:ext>
            </a:extLst>
          </p:cNvPr>
          <p:cNvSpPr/>
          <p:nvPr/>
        </p:nvSpPr>
        <p:spPr>
          <a:xfrm rot="16200000" flipV="1">
            <a:off x="3517018" y="2443789"/>
            <a:ext cx="811964" cy="1311794"/>
          </a:xfrm>
          <a:prstGeom prst="round2SameRect">
            <a:avLst>
              <a:gd name="adj1" fmla="val 50000"/>
              <a:gd name="adj2" fmla="val 0"/>
            </a:avLst>
          </a:prstGeom>
          <a:solidFill>
            <a:srgbClr val="C1B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BFAB5E74-1B2E-49CA-A81C-62D99A6E437D}"/>
              </a:ext>
            </a:extLst>
          </p:cNvPr>
          <p:cNvSpPr txBox="1"/>
          <p:nvPr/>
        </p:nvSpPr>
        <p:spPr>
          <a:xfrm>
            <a:off x="4946803" y="2822687"/>
            <a:ext cx="1292485" cy="553998"/>
          </a:xfrm>
          <a:prstGeom prst="rect">
            <a:avLst/>
          </a:prstGeom>
          <a:noFill/>
        </p:spPr>
        <p:txBody>
          <a:bodyPr wrap="square" lIns="0" tIns="0" rIns="0" bIns="0" rtlCol="0" anchor="ctr">
            <a:spAutoFit/>
          </a:bodyPr>
          <a:lstStyle/>
          <a:p>
            <a:r>
              <a:rPr lang="en-US" sz="1800" b="1" dirty="0">
                <a:solidFill>
                  <a:schemeClr val="bg1"/>
                </a:solidFill>
                <a:effectLst>
                  <a:outerShdw blurRad="50800" dist="38100" dir="5400000" algn="t" rotWithShape="0">
                    <a:prstClr val="black">
                      <a:alpha val="40000"/>
                    </a:prstClr>
                  </a:outerShdw>
                </a:effectLst>
                <a:latin typeface="Century Gothic" panose="020B0502020202020204" pitchFamily="34" charset="0"/>
                <a:cs typeface="Calibri" panose="020F0502020204030204" pitchFamily="34" charset="0"/>
              </a:rPr>
              <a:t>Marketing Report-1 </a:t>
            </a:r>
          </a:p>
        </p:txBody>
      </p:sp>
      <p:sp>
        <p:nvSpPr>
          <p:cNvPr id="117" name="TextBox 116">
            <a:extLst>
              <a:ext uri="{FF2B5EF4-FFF2-40B4-BE49-F238E27FC236}">
                <a16:creationId xmlns:a16="http://schemas.microsoft.com/office/drawing/2014/main" id="{6BDB4626-0040-49A1-B107-E61312349118}"/>
              </a:ext>
            </a:extLst>
          </p:cNvPr>
          <p:cNvSpPr txBox="1"/>
          <p:nvPr/>
        </p:nvSpPr>
        <p:spPr>
          <a:xfrm>
            <a:off x="4946803" y="4315777"/>
            <a:ext cx="1240579" cy="553998"/>
          </a:xfrm>
          <a:prstGeom prst="rect">
            <a:avLst/>
          </a:prstGeom>
          <a:noFill/>
        </p:spPr>
        <p:txBody>
          <a:bodyPr wrap="square" lIns="0" tIns="0" rIns="0" bIns="0" rtlCol="0" anchor="ctr">
            <a:spAutoFit/>
          </a:bodyPr>
          <a:lstStyle/>
          <a:p>
            <a:r>
              <a:rPr lang="en-US" sz="1800" b="1" dirty="0">
                <a:solidFill>
                  <a:schemeClr val="bg1"/>
                </a:solidFill>
                <a:effectLst>
                  <a:outerShdw blurRad="50800" dist="38100" dir="5400000" algn="t" rotWithShape="0">
                    <a:prstClr val="black">
                      <a:alpha val="40000"/>
                    </a:prstClr>
                  </a:outerShdw>
                </a:effectLst>
                <a:latin typeface="Century Gothic" panose="020B0502020202020204" pitchFamily="34" charset="0"/>
                <a:cs typeface="Calibri" panose="020F0502020204030204" pitchFamily="34" charset="0"/>
              </a:rPr>
              <a:t>Marketing Report-2</a:t>
            </a:r>
            <a:endParaRPr lang="en-US" sz="3600" b="1" dirty="0">
              <a:solidFill>
                <a:schemeClr val="bg1"/>
              </a:solidFill>
              <a:effectLst>
                <a:outerShdw blurRad="50800" dist="38100" dir="5400000" algn="t" rotWithShape="0">
                  <a:prstClr val="black">
                    <a:alpha val="40000"/>
                  </a:prstClr>
                </a:outerShdw>
              </a:effectLst>
              <a:latin typeface="Century Gothic" panose="020B0502020202020204" pitchFamily="34" charset="0"/>
              <a:cs typeface="Calibri" panose="020F0502020204030204" pitchFamily="34" charset="0"/>
            </a:endParaRPr>
          </a:p>
        </p:txBody>
      </p:sp>
      <p:sp>
        <p:nvSpPr>
          <p:cNvPr id="118" name="TextBox 117">
            <a:extLst>
              <a:ext uri="{FF2B5EF4-FFF2-40B4-BE49-F238E27FC236}">
                <a16:creationId xmlns:a16="http://schemas.microsoft.com/office/drawing/2014/main" id="{CD86ACFF-0CBA-4CE4-A98C-67C4FEF603F5}"/>
              </a:ext>
            </a:extLst>
          </p:cNvPr>
          <p:cNvSpPr txBox="1"/>
          <p:nvPr/>
        </p:nvSpPr>
        <p:spPr>
          <a:xfrm>
            <a:off x="6329344" y="4103414"/>
            <a:ext cx="5164288" cy="1384995"/>
          </a:xfrm>
          <a:prstGeom prst="rect">
            <a:avLst/>
          </a:prstGeom>
          <a:noFill/>
        </p:spPr>
        <p:txBody>
          <a:bodyPr wrap="square" lIns="0" tIns="0" rIns="0" bIns="0" rtlCol="0" anchor="ctr">
            <a:spAutoFit/>
          </a:bodyPr>
          <a:lstStyle/>
          <a:p>
            <a:r>
              <a:rPr lang="en-US" sz="1800" dirty="0">
                <a:solidFill>
                  <a:schemeClr val="bg1"/>
                </a:solidFill>
                <a:latin typeface="+mj-lt"/>
                <a:cs typeface="Calibri" panose="020F0502020204030204" pitchFamily="34" charset="0"/>
              </a:rPr>
              <a:t>It captures the number of invoices, total quantity of the item, a flag to indicate if the item was on offer or not, average quantity of the item sold on any day, when it was offered on discount, when it was not offered on discount.</a:t>
            </a:r>
          </a:p>
        </p:txBody>
      </p:sp>
      <p:cxnSp>
        <p:nvCxnSpPr>
          <p:cNvPr id="120" name="Straight Connector 119">
            <a:extLst>
              <a:ext uri="{FF2B5EF4-FFF2-40B4-BE49-F238E27FC236}">
                <a16:creationId xmlns:a16="http://schemas.microsoft.com/office/drawing/2014/main" id="{FB7D976C-3605-4F57-90AF-57DAC1FB4BDC}"/>
              </a:ext>
            </a:extLst>
          </p:cNvPr>
          <p:cNvCxnSpPr/>
          <p:nvPr/>
        </p:nvCxnSpPr>
        <p:spPr>
          <a:xfrm>
            <a:off x="6398927" y="3850987"/>
            <a:ext cx="516428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21" name="Picture 120" descr="A group of people sitting at a table&#10;&#10;Description automatically generated">
            <a:extLst>
              <a:ext uri="{FF2B5EF4-FFF2-40B4-BE49-F238E27FC236}">
                <a16:creationId xmlns:a16="http://schemas.microsoft.com/office/drawing/2014/main" id="{370EA1D4-63DD-4D36-B35E-F6D1E1195B94}"/>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a:xfrm>
            <a:off x="1" y="1170999"/>
            <a:ext cx="3923001" cy="5359976"/>
          </a:xfrm>
          <a:custGeom>
            <a:avLst/>
            <a:gdLst>
              <a:gd name="connsiteX0" fmla="*/ 1243013 w 3923001"/>
              <a:gd name="connsiteY0" fmla="*/ 0 h 5359976"/>
              <a:gd name="connsiteX1" fmla="*/ 3923001 w 3923001"/>
              <a:gd name="connsiteY1" fmla="*/ 2679988 h 5359976"/>
              <a:gd name="connsiteX2" fmla="*/ 1243013 w 3923001"/>
              <a:gd name="connsiteY2" fmla="*/ 5359976 h 5359976"/>
              <a:gd name="connsiteX3" fmla="*/ 199841 w 3923001"/>
              <a:gd name="connsiteY3" fmla="*/ 5149369 h 5359976"/>
              <a:gd name="connsiteX4" fmla="*/ 0 w 3923001"/>
              <a:gd name="connsiteY4" fmla="*/ 5053101 h 5359976"/>
              <a:gd name="connsiteX5" fmla="*/ 0 w 3923001"/>
              <a:gd name="connsiteY5" fmla="*/ 306875 h 5359976"/>
              <a:gd name="connsiteX6" fmla="*/ 199841 w 3923001"/>
              <a:gd name="connsiteY6" fmla="*/ 210607 h 5359976"/>
              <a:gd name="connsiteX7" fmla="*/ 1243013 w 3923001"/>
              <a:gd name="connsiteY7" fmla="*/ 0 h 535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3001" h="5359976">
                <a:moveTo>
                  <a:pt x="1243013" y="0"/>
                </a:moveTo>
                <a:cubicBezTo>
                  <a:pt x="2723129" y="0"/>
                  <a:pt x="3923001" y="1199872"/>
                  <a:pt x="3923001" y="2679988"/>
                </a:cubicBezTo>
                <a:cubicBezTo>
                  <a:pt x="3923001" y="4160104"/>
                  <a:pt x="2723129" y="5359976"/>
                  <a:pt x="1243013" y="5359976"/>
                </a:cubicBezTo>
                <a:cubicBezTo>
                  <a:pt x="872984" y="5359976"/>
                  <a:pt x="520470" y="5284984"/>
                  <a:pt x="199841" y="5149369"/>
                </a:cubicBezTo>
                <a:lnTo>
                  <a:pt x="0" y="5053101"/>
                </a:lnTo>
                <a:lnTo>
                  <a:pt x="0" y="306875"/>
                </a:lnTo>
                <a:lnTo>
                  <a:pt x="199841" y="210607"/>
                </a:lnTo>
                <a:cubicBezTo>
                  <a:pt x="520470" y="74992"/>
                  <a:pt x="872984" y="0"/>
                  <a:pt x="1243013" y="0"/>
                </a:cubicBezTo>
                <a:close/>
              </a:path>
            </a:pathLst>
          </a:custGeom>
        </p:spPr>
      </p:pic>
      <p:sp>
        <p:nvSpPr>
          <p:cNvPr id="122" name="Freeform: Shape 121">
            <a:extLst>
              <a:ext uri="{FF2B5EF4-FFF2-40B4-BE49-F238E27FC236}">
                <a16:creationId xmlns:a16="http://schemas.microsoft.com/office/drawing/2014/main" id="{83B58541-E541-4A52-AFD9-39684D39C016}"/>
              </a:ext>
            </a:extLst>
          </p:cNvPr>
          <p:cNvSpPr/>
          <p:nvPr/>
        </p:nvSpPr>
        <p:spPr>
          <a:xfrm>
            <a:off x="0" y="1197631"/>
            <a:ext cx="3923001" cy="5359976"/>
          </a:xfrm>
          <a:custGeom>
            <a:avLst/>
            <a:gdLst>
              <a:gd name="connsiteX0" fmla="*/ 1243013 w 3923001"/>
              <a:gd name="connsiteY0" fmla="*/ 0 h 5359976"/>
              <a:gd name="connsiteX1" fmla="*/ 3923001 w 3923001"/>
              <a:gd name="connsiteY1" fmla="*/ 2679988 h 5359976"/>
              <a:gd name="connsiteX2" fmla="*/ 1243013 w 3923001"/>
              <a:gd name="connsiteY2" fmla="*/ 5359976 h 5359976"/>
              <a:gd name="connsiteX3" fmla="*/ 199841 w 3923001"/>
              <a:gd name="connsiteY3" fmla="*/ 5149370 h 5359976"/>
              <a:gd name="connsiteX4" fmla="*/ 0 w 3923001"/>
              <a:gd name="connsiteY4" fmla="*/ 5053101 h 5359976"/>
              <a:gd name="connsiteX5" fmla="*/ 0 w 3923001"/>
              <a:gd name="connsiteY5" fmla="*/ 306875 h 5359976"/>
              <a:gd name="connsiteX6" fmla="*/ 199841 w 3923001"/>
              <a:gd name="connsiteY6" fmla="*/ 210607 h 5359976"/>
              <a:gd name="connsiteX7" fmla="*/ 1243013 w 3923001"/>
              <a:gd name="connsiteY7" fmla="*/ 0 h 535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3001" h="5359976">
                <a:moveTo>
                  <a:pt x="1243013" y="0"/>
                </a:moveTo>
                <a:cubicBezTo>
                  <a:pt x="2723130" y="0"/>
                  <a:pt x="3923001" y="1199871"/>
                  <a:pt x="3923001" y="2679988"/>
                </a:cubicBezTo>
                <a:cubicBezTo>
                  <a:pt x="3923001" y="4160105"/>
                  <a:pt x="2723130" y="5359976"/>
                  <a:pt x="1243013" y="5359976"/>
                </a:cubicBezTo>
                <a:cubicBezTo>
                  <a:pt x="872984" y="5359976"/>
                  <a:pt x="520470" y="5284984"/>
                  <a:pt x="199841" y="5149370"/>
                </a:cubicBezTo>
                <a:lnTo>
                  <a:pt x="0" y="5053101"/>
                </a:lnTo>
                <a:lnTo>
                  <a:pt x="0" y="306875"/>
                </a:lnTo>
                <a:lnTo>
                  <a:pt x="199841" y="210607"/>
                </a:lnTo>
                <a:cubicBezTo>
                  <a:pt x="520470" y="74992"/>
                  <a:pt x="872984" y="0"/>
                  <a:pt x="1243013" y="0"/>
                </a:cubicBezTo>
                <a:close/>
              </a:path>
            </a:pathLst>
          </a:custGeom>
          <a:gradFill>
            <a:gsLst>
              <a:gs pos="0">
                <a:srgbClr val="405666">
                  <a:alpha val="85000"/>
                </a:srgbClr>
              </a:gs>
              <a:gs pos="100000">
                <a:srgbClr val="FD593D"/>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3" name="TextBox 122">
            <a:extLst>
              <a:ext uri="{FF2B5EF4-FFF2-40B4-BE49-F238E27FC236}">
                <a16:creationId xmlns:a16="http://schemas.microsoft.com/office/drawing/2014/main" id="{4F8382BE-A12D-40CE-9EA1-72F3A4EBCB47}"/>
              </a:ext>
            </a:extLst>
          </p:cNvPr>
          <p:cNvSpPr txBox="1"/>
          <p:nvPr/>
        </p:nvSpPr>
        <p:spPr>
          <a:xfrm>
            <a:off x="596020" y="3245443"/>
            <a:ext cx="2584970" cy="430887"/>
          </a:xfrm>
          <a:prstGeom prst="rect">
            <a:avLst/>
          </a:prstGeom>
          <a:noFill/>
        </p:spPr>
        <p:txBody>
          <a:bodyPr wrap="square" lIns="0" tIns="0" rIns="0" bIns="0" rtlCol="0" anchor="ctr">
            <a:spAutoFit/>
          </a:bodyPr>
          <a:lstStyle/>
          <a:p>
            <a:r>
              <a:rPr lang="en-US" sz="1400" dirty="0">
                <a:solidFill>
                  <a:schemeClr val="bg1"/>
                </a:solidFill>
                <a:latin typeface="+mj-lt"/>
                <a:cs typeface="Calibri" panose="020F0502020204030204" pitchFamily="34" charset="0"/>
              </a:rPr>
              <a:t>Assessing Data Tables </a:t>
            </a:r>
            <a:r>
              <a:rPr lang="en-US" dirty="0">
                <a:solidFill>
                  <a:schemeClr val="bg1"/>
                </a:solidFill>
                <a:latin typeface="+mj-lt"/>
                <a:cs typeface="Calibri" panose="020F0502020204030204" pitchFamily="34" charset="0"/>
              </a:rPr>
              <a:t>and Creating Reports.</a:t>
            </a:r>
            <a:endParaRPr lang="en-US" sz="1400" dirty="0">
              <a:solidFill>
                <a:schemeClr val="bg1"/>
              </a:solidFill>
              <a:latin typeface="+mj-lt"/>
              <a:cs typeface="Calibri" panose="020F0502020204030204" pitchFamily="34" charset="0"/>
            </a:endParaRPr>
          </a:p>
        </p:txBody>
      </p:sp>
      <p:sp>
        <p:nvSpPr>
          <p:cNvPr id="124" name="TextBox 123">
            <a:extLst>
              <a:ext uri="{FF2B5EF4-FFF2-40B4-BE49-F238E27FC236}">
                <a16:creationId xmlns:a16="http://schemas.microsoft.com/office/drawing/2014/main" id="{E0B4089B-F4AE-4B70-B436-3733EFE04D24}"/>
              </a:ext>
            </a:extLst>
          </p:cNvPr>
          <p:cNvSpPr txBox="1"/>
          <p:nvPr/>
        </p:nvSpPr>
        <p:spPr>
          <a:xfrm>
            <a:off x="628785" y="2693856"/>
            <a:ext cx="2584970" cy="369332"/>
          </a:xfrm>
          <a:prstGeom prst="rect">
            <a:avLst/>
          </a:prstGeom>
          <a:noFill/>
        </p:spPr>
        <p:txBody>
          <a:bodyPr wrap="square" lIns="0" tIns="0" rIns="0" bIns="0" rtlCol="0" anchor="ctr">
            <a:spAutoFit/>
          </a:bodyPr>
          <a:lstStyle/>
          <a:p>
            <a:r>
              <a:rPr lang="en-US" sz="2400" b="1" dirty="0">
                <a:solidFill>
                  <a:schemeClr val="bg1"/>
                </a:solidFill>
                <a:latin typeface="Century Gothic" panose="020B0502020202020204" pitchFamily="34" charset="0"/>
                <a:cs typeface="Calibri" panose="020F0502020204030204" pitchFamily="34" charset="0"/>
              </a:rPr>
              <a:t>Overview</a:t>
            </a:r>
          </a:p>
        </p:txBody>
      </p:sp>
      <p:grpSp>
        <p:nvGrpSpPr>
          <p:cNvPr id="125" name="Group 124">
            <a:extLst>
              <a:ext uri="{FF2B5EF4-FFF2-40B4-BE49-F238E27FC236}">
                <a16:creationId xmlns:a16="http://schemas.microsoft.com/office/drawing/2014/main" id="{8EFBA2A2-B17A-4781-AF56-7231693AB2E6}"/>
              </a:ext>
            </a:extLst>
          </p:cNvPr>
          <p:cNvGrpSpPr/>
          <p:nvPr/>
        </p:nvGrpSpPr>
        <p:grpSpPr>
          <a:xfrm flipH="1">
            <a:off x="4049247" y="2940283"/>
            <a:ext cx="318805" cy="318805"/>
            <a:chOff x="3390900" y="3971925"/>
            <a:chExt cx="361950" cy="361950"/>
          </a:xfrm>
          <a:solidFill>
            <a:schemeClr val="bg1"/>
          </a:solidFill>
        </p:grpSpPr>
        <p:sp>
          <p:nvSpPr>
            <p:cNvPr id="126" name="Freeform 67">
              <a:extLst>
                <a:ext uri="{FF2B5EF4-FFF2-40B4-BE49-F238E27FC236}">
                  <a16:creationId xmlns:a16="http://schemas.microsoft.com/office/drawing/2014/main" id="{3F8BE03F-B758-4463-AC7D-C60D7D204F45}"/>
                </a:ext>
              </a:extLst>
            </p:cNvPr>
            <p:cNvSpPr>
              <a:spLocks noEditPoints="1"/>
            </p:cNvSpPr>
            <p:nvPr/>
          </p:nvSpPr>
          <p:spPr bwMode="auto">
            <a:xfrm>
              <a:off x="3390900" y="3971925"/>
              <a:ext cx="361950" cy="361950"/>
            </a:xfrm>
            <a:custGeom>
              <a:avLst/>
              <a:gdLst>
                <a:gd name="T0" fmla="*/ 95 w 96"/>
                <a:gd name="T1" fmla="*/ 89 h 96"/>
                <a:gd name="T2" fmla="*/ 74 w 96"/>
                <a:gd name="T3" fmla="*/ 69 h 96"/>
                <a:gd name="T4" fmla="*/ 84 w 96"/>
                <a:gd name="T5" fmla="*/ 42 h 96"/>
                <a:gd name="T6" fmla="*/ 42 w 96"/>
                <a:gd name="T7" fmla="*/ 0 h 96"/>
                <a:gd name="T8" fmla="*/ 0 w 96"/>
                <a:gd name="T9" fmla="*/ 42 h 96"/>
                <a:gd name="T10" fmla="*/ 42 w 96"/>
                <a:gd name="T11" fmla="*/ 84 h 96"/>
                <a:gd name="T12" fmla="*/ 69 w 96"/>
                <a:gd name="T13" fmla="*/ 74 h 96"/>
                <a:gd name="T14" fmla="*/ 89 w 96"/>
                <a:gd name="T15" fmla="*/ 95 h 96"/>
                <a:gd name="T16" fmla="*/ 92 w 96"/>
                <a:gd name="T17" fmla="*/ 96 h 96"/>
                <a:gd name="T18" fmla="*/ 95 w 96"/>
                <a:gd name="T19" fmla="*/ 95 h 96"/>
                <a:gd name="T20" fmla="*/ 95 w 96"/>
                <a:gd name="T21" fmla="*/ 89 h 96"/>
                <a:gd name="T22" fmla="*/ 64 w 96"/>
                <a:gd name="T23" fmla="*/ 45 h 96"/>
                <a:gd name="T24" fmla="*/ 69 w 96"/>
                <a:gd name="T25" fmla="*/ 48 h 96"/>
                <a:gd name="T26" fmla="*/ 69 w 96"/>
                <a:gd name="T27" fmla="*/ 49 h 96"/>
                <a:gd name="T28" fmla="*/ 69 w 96"/>
                <a:gd name="T29" fmla="*/ 51 h 96"/>
                <a:gd name="T30" fmla="*/ 63 w 96"/>
                <a:gd name="T31" fmla="*/ 61 h 96"/>
                <a:gd name="T32" fmla="*/ 62 w 96"/>
                <a:gd name="T33" fmla="*/ 62 h 96"/>
                <a:gd name="T34" fmla="*/ 60 w 96"/>
                <a:gd name="T35" fmla="*/ 62 h 96"/>
                <a:gd name="T36" fmla="*/ 56 w 96"/>
                <a:gd name="T37" fmla="*/ 59 h 96"/>
                <a:gd name="T38" fmla="*/ 50 w 96"/>
                <a:gd name="T39" fmla="*/ 62 h 96"/>
                <a:gd name="T40" fmla="*/ 50 w 96"/>
                <a:gd name="T41" fmla="*/ 68 h 96"/>
                <a:gd name="T42" fmla="*/ 48 w 96"/>
                <a:gd name="T43" fmla="*/ 70 h 96"/>
                <a:gd name="T44" fmla="*/ 36 w 96"/>
                <a:gd name="T45" fmla="*/ 70 h 96"/>
                <a:gd name="T46" fmla="*/ 34 w 96"/>
                <a:gd name="T47" fmla="*/ 68 h 96"/>
                <a:gd name="T48" fmla="*/ 34 w 96"/>
                <a:gd name="T49" fmla="*/ 63 h 96"/>
                <a:gd name="T50" fmla="*/ 28 w 96"/>
                <a:gd name="T51" fmla="*/ 59 h 96"/>
                <a:gd name="T52" fmla="*/ 23 w 96"/>
                <a:gd name="T53" fmla="*/ 62 h 96"/>
                <a:gd name="T54" fmla="*/ 21 w 96"/>
                <a:gd name="T55" fmla="*/ 61 h 96"/>
                <a:gd name="T56" fmla="*/ 15 w 96"/>
                <a:gd name="T57" fmla="*/ 51 h 96"/>
                <a:gd name="T58" fmla="*/ 15 w 96"/>
                <a:gd name="T59" fmla="*/ 49 h 96"/>
                <a:gd name="T60" fmla="*/ 15 w 96"/>
                <a:gd name="T61" fmla="*/ 48 h 96"/>
                <a:gd name="T62" fmla="*/ 20 w 96"/>
                <a:gd name="T63" fmla="*/ 45 h 96"/>
                <a:gd name="T64" fmla="*/ 20 w 96"/>
                <a:gd name="T65" fmla="*/ 39 h 96"/>
                <a:gd name="T66" fmla="*/ 16 w 96"/>
                <a:gd name="T67" fmla="*/ 36 h 96"/>
                <a:gd name="T68" fmla="*/ 15 w 96"/>
                <a:gd name="T69" fmla="*/ 35 h 96"/>
                <a:gd name="T70" fmla="*/ 15 w 96"/>
                <a:gd name="T71" fmla="*/ 33 h 96"/>
                <a:gd name="T72" fmla="*/ 21 w 96"/>
                <a:gd name="T73" fmla="*/ 23 h 96"/>
                <a:gd name="T74" fmla="*/ 24 w 96"/>
                <a:gd name="T75" fmla="*/ 22 h 96"/>
                <a:gd name="T76" fmla="*/ 28 w 96"/>
                <a:gd name="T77" fmla="*/ 25 h 96"/>
                <a:gd name="T78" fmla="*/ 34 w 96"/>
                <a:gd name="T79" fmla="*/ 21 h 96"/>
                <a:gd name="T80" fmla="*/ 34 w 96"/>
                <a:gd name="T81" fmla="*/ 16 h 96"/>
                <a:gd name="T82" fmla="*/ 36 w 96"/>
                <a:gd name="T83" fmla="*/ 14 h 96"/>
                <a:gd name="T84" fmla="*/ 48 w 96"/>
                <a:gd name="T85" fmla="*/ 14 h 96"/>
                <a:gd name="T86" fmla="*/ 50 w 96"/>
                <a:gd name="T87" fmla="*/ 16 h 96"/>
                <a:gd name="T88" fmla="*/ 50 w 96"/>
                <a:gd name="T89" fmla="*/ 22 h 96"/>
                <a:gd name="T90" fmla="*/ 56 w 96"/>
                <a:gd name="T91" fmla="*/ 25 h 96"/>
                <a:gd name="T92" fmla="*/ 60 w 96"/>
                <a:gd name="T93" fmla="*/ 22 h 96"/>
                <a:gd name="T94" fmla="*/ 62 w 96"/>
                <a:gd name="T95" fmla="*/ 22 h 96"/>
                <a:gd name="T96" fmla="*/ 63 w 96"/>
                <a:gd name="T97" fmla="*/ 23 h 96"/>
                <a:gd name="T98" fmla="*/ 69 w 96"/>
                <a:gd name="T99" fmla="*/ 33 h 96"/>
                <a:gd name="T100" fmla="*/ 69 w 96"/>
                <a:gd name="T101" fmla="*/ 35 h 96"/>
                <a:gd name="T102" fmla="*/ 69 w 96"/>
                <a:gd name="T103" fmla="*/ 36 h 96"/>
                <a:gd name="T104" fmla="*/ 64 w 96"/>
                <a:gd name="T105" fmla="*/ 39 h 96"/>
                <a:gd name="T106" fmla="*/ 64 w 96"/>
                <a:gd name="T107" fmla="*/ 4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5" y="89"/>
                  </a:moveTo>
                  <a:cubicBezTo>
                    <a:pt x="74" y="69"/>
                    <a:pt x="74" y="69"/>
                    <a:pt x="74" y="69"/>
                  </a:cubicBezTo>
                  <a:cubicBezTo>
                    <a:pt x="80" y="61"/>
                    <a:pt x="84" y="52"/>
                    <a:pt x="84" y="42"/>
                  </a:cubicBezTo>
                  <a:cubicBezTo>
                    <a:pt x="84" y="19"/>
                    <a:pt x="65" y="0"/>
                    <a:pt x="42" y="0"/>
                  </a:cubicBezTo>
                  <a:cubicBezTo>
                    <a:pt x="19" y="0"/>
                    <a:pt x="0" y="19"/>
                    <a:pt x="0" y="42"/>
                  </a:cubicBezTo>
                  <a:cubicBezTo>
                    <a:pt x="0" y="65"/>
                    <a:pt x="19" y="84"/>
                    <a:pt x="42" y="84"/>
                  </a:cubicBezTo>
                  <a:cubicBezTo>
                    <a:pt x="52" y="84"/>
                    <a:pt x="61" y="80"/>
                    <a:pt x="69" y="74"/>
                  </a:cubicBezTo>
                  <a:cubicBezTo>
                    <a:pt x="89" y="95"/>
                    <a:pt x="89" y="95"/>
                    <a:pt x="89" y="95"/>
                  </a:cubicBezTo>
                  <a:cubicBezTo>
                    <a:pt x="90" y="96"/>
                    <a:pt x="91" y="96"/>
                    <a:pt x="92" y="96"/>
                  </a:cubicBezTo>
                  <a:cubicBezTo>
                    <a:pt x="93" y="96"/>
                    <a:pt x="94" y="96"/>
                    <a:pt x="95" y="95"/>
                  </a:cubicBezTo>
                  <a:cubicBezTo>
                    <a:pt x="96" y="93"/>
                    <a:pt x="96" y="91"/>
                    <a:pt x="95" y="89"/>
                  </a:cubicBezTo>
                  <a:close/>
                  <a:moveTo>
                    <a:pt x="64" y="45"/>
                  </a:moveTo>
                  <a:cubicBezTo>
                    <a:pt x="69" y="48"/>
                    <a:pt x="69" y="48"/>
                    <a:pt x="69" y="48"/>
                  </a:cubicBezTo>
                  <a:cubicBezTo>
                    <a:pt x="69" y="48"/>
                    <a:pt x="69" y="49"/>
                    <a:pt x="69" y="49"/>
                  </a:cubicBezTo>
                  <a:cubicBezTo>
                    <a:pt x="70" y="50"/>
                    <a:pt x="70" y="50"/>
                    <a:pt x="69" y="51"/>
                  </a:cubicBezTo>
                  <a:cubicBezTo>
                    <a:pt x="63" y="61"/>
                    <a:pt x="63" y="61"/>
                    <a:pt x="63" y="61"/>
                  </a:cubicBezTo>
                  <a:cubicBezTo>
                    <a:pt x="63" y="62"/>
                    <a:pt x="63" y="62"/>
                    <a:pt x="62" y="62"/>
                  </a:cubicBezTo>
                  <a:cubicBezTo>
                    <a:pt x="61" y="62"/>
                    <a:pt x="61" y="62"/>
                    <a:pt x="60" y="62"/>
                  </a:cubicBezTo>
                  <a:cubicBezTo>
                    <a:pt x="56" y="59"/>
                    <a:pt x="56" y="59"/>
                    <a:pt x="56" y="59"/>
                  </a:cubicBezTo>
                  <a:cubicBezTo>
                    <a:pt x="55" y="60"/>
                    <a:pt x="53" y="61"/>
                    <a:pt x="50" y="62"/>
                  </a:cubicBezTo>
                  <a:cubicBezTo>
                    <a:pt x="50" y="68"/>
                    <a:pt x="50" y="68"/>
                    <a:pt x="50" y="68"/>
                  </a:cubicBezTo>
                  <a:cubicBezTo>
                    <a:pt x="50" y="69"/>
                    <a:pt x="50" y="70"/>
                    <a:pt x="48" y="70"/>
                  </a:cubicBezTo>
                  <a:cubicBezTo>
                    <a:pt x="36" y="70"/>
                    <a:pt x="36" y="70"/>
                    <a:pt x="36" y="70"/>
                  </a:cubicBezTo>
                  <a:cubicBezTo>
                    <a:pt x="35" y="70"/>
                    <a:pt x="34" y="69"/>
                    <a:pt x="34" y="68"/>
                  </a:cubicBezTo>
                  <a:cubicBezTo>
                    <a:pt x="34" y="63"/>
                    <a:pt x="34" y="63"/>
                    <a:pt x="34" y="63"/>
                  </a:cubicBezTo>
                  <a:cubicBezTo>
                    <a:pt x="32" y="62"/>
                    <a:pt x="30" y="61"/>
                    <a:pt x="28" y="59"/>
                  </a:cubicBezTo>
                  <a:cubicBezTo>
                    <a:pt x="23" y="62"/>
                    <a:pt x="23" y="62"/>
                    <a:pt x="23" y="62"/>
                  </a:cubicBezTo>
                  <a:cubicBezTo>
                    <a:pt x="23" y="62"/>
                    <a:pt x="21" y="62"/>
                    <a:pt x="21" y="61"/>
                  </a:cubicBezTo>
                  <a:cubicBezTo>
                    <a:pt x="15" y="51"/>
                    <a:pt x="15" y="51"/>
                    <a:pt x="15" y="51"/>
                  </a:cubicBezTo>
                  <a:cubicBezTo>
                    <a:pt x="14" y="50"/>
                    <a:pt x="14" y="50"/>
                    <a:pt x="15" y="49"/>
                  </a:cubicBezTo>
                  <a:cubicBezTo>
                    <a:pt x="15" y="49"/>
                    <a:pt x="15" y="48"/>
                    <a:pt x="15" y="48"/>
                  </a:cubicBezTo>
                  <a:cubicBezTo>
                    <a:pt x="20" y="45"/>
                    <a:pt x="20" y="45"/>
                    <a:pt x="20" y="45"/>
                  </a:cubicBezTo>
                  <a:cubicBezTo>
                    <a:pt x="20" y="43"/>
                    <a:pt x="20" y="41"/>
                    <a:pt x="20" y="39"/>
                  </a:cubicBezTo>
                  <a:cubicBezTo>
                    <a:pt x="16" y="36"/>
                    <a:pt x="16" y="36"/>
                    <a:pt x="16" y="36"/>
                  </a:cubicBezTo>
                  <a:cubicBezTo>
                    <a:pt x="15" y="36"/>
                    <a:pt x="15" y="35"/>
                    <a:pt x="15" y="35"/>
                  </a:cubicBezTo>
                  <a:cubicBezTo>
                    <a:pt x="14" y="34"/>
                    <a:pt x="15" y="34"/>
                    <a:pt x="15" y="33"/>
                  </a:cubicBezTo>
                  <a:cubicBezTo>
                    <a:pt x="21" y="23"/>
                    <a:pt x="21" y="23"/>
                    <a:pt x="21" y="23"/>
                  </a:cubicBezTo>
                  <a:cubicBezTo>
                    <a:pt x="21" y="22"/>
                    <a:pt x="23" y="22"/>
                    <a:pt x="24" y="22"/>
                  </a:cubicBezTo>
                  <a:cubicBezTo>
                    <a:pt x="28" y="25"/>
                    <a:pt x="28" y="25"/>
                    <a:pt x="28" y="25"/>
                  </a:cubicBezTo>
                  <a:cubicBezTo>
                    <a:pt x="30" y="23"/>
                    <a:pt x="32" y="22"/>
                    <a:pt x="34" y="21"/>
                  </a:cubicBezTo>
                  <a:cubicBezTo>
                    <a:pt x="34" y="16"/>
                    <a:pt x="34" y="16"/>
                    <a:pt x="34" y="16"/>
                  </a:cubicBezTo>
                  <a:cubicBezTo>
                    <a:pt x="34" y="15"/>
                    <a:pt x="35" y="14"/>
                    <a:pt x="36" y="14"/>
                  </a:cubicBezTo>
                  <a:cubicBezTo>
                    <a:pt x="48" y="14"/>
                    <a:pt x="48" y="14"/>
                    <a:pt x="48" y="14"/>
                  </a:cubicBezTo>
                  <a:cubicBezTo>
                    <a:pt x="50" y="14"/>
                    <a:pt x="50" y="15"/>
                    <a:pt x="50" y="16"/>
                  </a:cubicBezTo>
                  <a:cubicBezTo>
                    <a:pt x="50" y="22"/>
                    <a:pt x="50" y="22"/>
                    <a:pt x="50" y="22"/>
                  </a:cubicBezTo>
                  <a:cubicBezTo>
                    <a:pt x="53" y="23"/>
                    <a:pt x="54" y="24"/>
                    <a:pt x="56" y="25"/>
                  </a:cubicBezTo>
                  <a:cubicBezTo>
                    <a:pt x="60" y="22"/>
                    <a:pt x="60" y="22"/>
                    <a:pt x="60" y="22"/>
                  </a:cubicBezTo>
                  <a:cubicBezTo>
                    <a:pt x="61" y="22"/>
                    <a:pt x="61" y="22"/>
                    <a:pt x="62" y="22"/>
                  </a:cubicBezTo>
                  <a:cubicBezTo>
                    <a:pt x="63" y="22"/>
                    <a:pt x="63" y="22"/>
                    <a:pt x="63" y="23"/>
                  </a:cubicBezTo>
                  <a:cubicBezTo>
                    <a:pt x="69" y="33"/>
                    <a:pt x="69" y="33"/>
                    <a:pt x="69" y="33"/>
                  </a:cubicBezTo>
                  <a:cubicBezTo>
                    <a:pt x="70" y="34"/>
                    <a:pt x="70" y="34"/>
                    <a:pt x="69" y="35"/>
                  </a:cubicBezTo>
                  <a:cubicBezTo>
                    <a:pt x="69" y="35"/>
                    <a:pt x="69" y="36"/>
                    <a:pt x="69" y="36"/>
                  </a:cubicBezTo>
                  <a:cubicBezTo>
                    <a:pt x="64" y="39"/>
                    <a:pt x="64" y="39"/>
                    <a:pt x="64" y="39"/>
                  </a:cubicBezTo>
                  <a:cubicBezTo>
                    <a:pt x="64" y="41"/>
                    <a:pt x="64" y="43"/>
                    <a:pt x="6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Oval 126">
              <a:extLst>
                <a:ext uri="{FF2B5EF4-FFF2-40B4-BE49-F238E27FC236}">
                  <a16:creationId xmlns:a16="http://schemas.microsoft.com/office/drawing/2014/main" id="{B7D5EA5E-664C-4D25-B1AE-E8938BF69B8A}"/>
                </a:ext>
              </a:extLst>
            </p:cNvPr>
            <p:cNvSpPr>
              <a:spLocks noChangeArrowheads="1"/>
            </p:cNvSpPr>
            <p:nvPr/>
          </p:nvSpPr>
          <p:spPr bwMode="auto">
            <a:xfrm>
              <a:off x="3511550" y="4092575"/>
              <a:ext cx="74613" cy="76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28" name="Freeform 7">
            <a:extLst>
              <a:ext uri="{FF2B5EF4-FFF2-40B4-BE49-F238E27FC236}">
                <a16:creationId xmlns:a16="http://schemas.microsoft.com/office/drawing/2014/main" id="{2372F3CF-F8B4-4276-A3F1-3352E6050064}"/>
              </a:ext>
            </a:extLst>
          </p:cNvPr>
          <p:cNvSpPr>
            <a:spLocks noEditPoints="1"/>
          </p:cNvSpPr>
          <p:nvPr/>
        </p:nvSpPr>
        <p:spPr bwMode="auto">
          <a:xfrm>
            <a:off x="4049946" y="4442887"/>
            <a:ext cx="317406" cy="318805"/>
          </a:xfrm>
          <a:custGeom>
            <a:avLst/>
            <a:gdLst>
              <a:gd name="T0" fmla="*/ 94 w 96"/>
              <a:gd name="T1" fmla="*/ 40 h 96"/>
              <a:gd name="T2" fmla="*/ 83 w 96"/>
              <a:gd name="T3" fmla="*/ 40 h 96"/>
              <a:gd name="T4" fmla="*/ 79 w 96"/>
              <a:gd name="T5" fmla="*/ 31 h 96"/>
              <a:gd name="T6" fmla="*/ 88 w 96"/>
              <a:gd name="T7" fmla="*/ 23 h 96"/>
              <a:gd name="T8" fmla="*/ 88 w 96"/>
              <a:gd name="T9" fmla="*/ 21 h 96"/>
              <a:gd name="T10" fmla="*/ 88 w 96"/>
              <a:gd name="T11" fmla="*/ 20 h 96"/>
              <a:gd name="T12" fmla="*/ 76 w 96"/>
              <a:gd name="T13" fmla="*/ 8 h 96"/>
              <a:gd name="T14" fmla="*/ 73 w 96"/>
              <a:gd name="T15" fmla="*/ 8 h 96"/>
              <a:gd name="T16" fmla="*/ 65 w 96"/>
              <a:gd name="T17" fmla="*/ 17 h 96"/>
              <a:gd name="T18" fmla="*/ 56 w 96"/>
              <a:gd name="T19" fmla="*/ 13 h 96"/>
              <a:gd name="T20" fmla="*/ 56 w 96"/>
              <a:gd name="T21" fmla="*/ 2 h 96"/>
              <a:gd name="T22" fmla="*/ 54 w 96"/>
              <a:gd name="T23" fmla="*/ 0 h 96"/>
              <a:gd name="T24" fmla="*/ 42 w 96"/>
              <a:gd name="T25" fmla="*/ 0 h 96"/>
              <a:gd name="T26" fmla="*/ 40 w 96"/>
              <a:gd name="T27" fmla="*/ 2 h 96"/>
              <a:gd name="T28" fmla="*/ 40 w 96"/>
              <a:gd name="T29" fmla="*/ 13 h 96"/>
              <a:gd name="T30" fmla="*/ 31 w 96"/>
              <a:gd name="T31" fmla="*/ 17 h 96"/>
              <a:gd name="T32" fmla="*/ 23 w 96"/>
              <a:gd name="T33" fmla="*/ 8 h 96"/>
              <a:gd name="T34" fmla="*/ 20 w 96"/>
              <a:gd name="T35" fmla="*/ 8 h 96"/>
              <a:gd name="T36" fmla="*/ 8 w 96"/>
              <a:gd name="T37" fmla="*/ 20 h 96"/>
              <a:gd name="T38" fmla="*/ 8 w 96"/>
              <a:gd name="T39" fmla="*/ 23 h 96"/>
              <a:gd name="T40" fmla="*/ 17 w 96"/>
              <a:gd name="T41" fmla="*/ 31 h 96"/>
              <a:gd name="T42" fmla="*/ 13 w 96"/>
              <a:gd name="T43" fmla="*/ 40 h 96"/>
              <a:gd name="T44" fmla="*/ 2 w 96"/>
              <a:gd name="T45" fmla="*/ 40 h 96"/>
              <a:gd name="T46" fmla="*/ 0 w 96"/>
              <a:gd name="T47" fmla="*/ 42 h 96"/>
              <a:gd name="T48" fmla="*/ 0 w 96"/>
              <a:gd name="T49" fmla="*/ 54 h 96"/>
              <a:gd name="T50" fmla="*/ 2 w 96"/>
              <a:gd name="T51" fmla="*/ 56 h 96"/>
              <a:gd name="T52" fmla="*/ 13 w 96"/>
              <a:gd name="T53" fmla="*/ 56 h 96"/>
              <a:gd name="T54" fmla="*/ 17 w 96"/>
              <a:gd name="T55" fmla="*/ 65 h 96"/>
              <a:gd name="T56" fmla="*/ 8 w 96"/>
              <a:gd name="T57" fmla="*/ 73 h 96"/>
              <a:gd name="T58" fmla="*/ 8 w 96"/>
              <a:gd name="T59" fmla="*/ 75 h 96"/>
              <a:gd name="T60" fmla="*/ 8 w 96"/>
              <a:gd name="T61" fmla="*/ 76 h 96"/>
              <a:gd name="T62" fmla="*/ 20 w 96"/>
              <a:gd name="T63" fmla="*/ 88 h 96"/>
              <a:gd name="T64" fmla="*/ 23 w 96"/>
              <a:gd name="T65" fmla="*/ 88 h 96"/>
              <a:gd name="T66" fmla="*/ 31 w 96"/>
              <a:gd name="T67" fmla="*/ 79 h 96"/>
              <a:gd name="T68" fmla="*/ 40 w 96"/>
              <a:gd name="T69" fmla="*/ 83 h 96"/>
              <a:gd name="T70" fmla="*/ 40 w 96"/>
              <a:gd name="T71" fmla="*/ 94 h 96"/>
              <a:gd name="T72" fmla="*/ 42 w 96"/>
              <a:gd name="T73" fmla="*/ 96 h 96"/>
              <a:gd name="T74" fmla="*/ 54 w 96"/>
              <a:gd name="T75" fmla="*/ 96 h 96"/>
              <a:gd name="T76" fmla="*/ 56 w 96"/>
              <a:gd name="T77" fmla="*/ 94 h 96"/>
              <a:gd name="T78" fmla="*/ 56 w 96"/>
              <a:gd name="T79" fmla="*/ 83 h 96"/>
              <a:gd name="T80" fmla="*/ 65 w 96"/>
              <a:gd name="T81" fmla="*/ 79 h 96"/>
              <a:gd name="T82" fmla="*/ 73 w 96"/>
              <a:gd name="T83" fmla="*/ 88 h 96"/>
              <a:gd name="T84" fmla="*/ 76 w 96"/>
              <a:gd name="T85" fmla="*/ 88 h 96"/>
              <a:gd name="T86" fmla="*/ 88 w 96"/>
              <a:gd name="T87" fmla="*/ 76 h 96"/>
              <a:gd name="T88" fmla="*/ 88 w 96"/>
              <a:gd name="T89" fmla="*/ 73 h 96"/>
              <a:gd name="T90" fmla="*/ 79 w 96"/>
              <a:gd name="T91" fmla="*/ 65 h 96"/>
              <a:gd name="T92" fmla="*/ 83 w 96"/>
              <a:gd name="T93" fmla="*/ 56 h 96"/>
              <a:gd name="T94" fmla="*/ 94 w 96"/>
              <a:gd name="T95" fmla="*/ 56 h 96"/>
              <a:gd name="T96" fmla="*/ 96 w 96"/>
              <a:gd name="T97" fmla="*/ 54 h 96"/>
              <a:gd name="T98" fmla="*/ 96 w 96"/>
              <a:gd name="T99" fmla="*/ 42 h 96"/>
              <a:gd name="T100" fmla="*/ 94 w 96"/>
              <a:gd name="T101" fmla="*/ 40 h 96"/>
              <a:gd name="T102" fmla="*/ 48 w 96"/>
              <a:gd name="T103" fmla="*/ 64 h 96"/>
              <a:gd name="T104" fmla="*/ 32 w 96"/>
              <a:gd name="T105" fmla="*/ 48 h 96"/>
              <a:gd name="T106" fmla="*/ 48 w 96"/>
              <a:gd name="T107" fmla="*/ 32 h 96"/>
              <a:gd name="T108" fmla="*/ 64 w 96"/>
              <a:gd name="T109" fmla="*/ 48 h 96"/>
              <a:gd name="T110" fmla="*/ 48 w 96"/>
              <a:gd name="T11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96">
                <a:moveTo>
                  <a:pt x="94" y="40"/>
                </a:moveTo>
                <a:cubicBezTo>
                  <a:pt x="83" y="40"/>
                  <a:pt x="83" y="40"/>
                  <a:pt x="83" y="40"/>
                </a:cubicBezTo>
                <a:cubicBezTo>
                  <a:pt x="82" y="37"/>
                  <a:pt x="81" y="33"/>
                  <a:pt x="79" y="31"/>
                </a:cubicBezTo>
                <a:cubicBezTo>
                  <a:pt x="88" y="23"/>
                  <a:pt x="88" y="23"/>
                  <a:pt x="88" y="23"/>
                </a:cubicBezTo>
                <a:cubicBezTo>
                  <a:pt x="88" y="22"/>
                  <a:pt x="88" y="22"/>
                  <a:pt x="88" y="21"/>
                </a:cubicBezTo>
                <a:cubicBezTo>
                  <a:pt x="88" y="21"/>
                  <a:pt x="88" y="20"/>
                  <a:pt x="88" y="20"/>
                </a:cubicBezTo>
                <a:cubicBezTo>
                  <a:pt x="76" y="8"/>
                  <a:pt x="76" y="8"/>
                  <a:pt x="76" y="8"/>
                </a:cubicBezTo>
                <a:cubicBezTo>
                  <a:pt x="75" y="8"/>
                  <a:pt x="74" y="8"/>
                  <a:pt x="73" y="8"/>
                </a:cubicBezTo>
                <a:cubicBezTo>
                  <a:pt x="65" y="17"/>
                  <a:pt x="65" y="17"/>
                  <a:pt x="65" y="17"/>
                </a:cubicBezTo>
                <a:cubicBezTo>
                  <a:pt x="63" y="15"/>
                  <a:pt x="59" y="14"/>
                  <a:pt x="56" y="13"/>
                </a:cubicBezTo>
                <a:cubicBezTo>
                  <a:pt x="56" y="2"/>
                  <a:pt x="56" y="2"/>
                  <a:pt x="56" y="2"/>
                </a:cubicBezTo>
                <a:cubicBezTo>
                  <a:pt x="56" y="1"/>
                  <a:pt x="55" y="0"/>
                  <a:pt x="54" y="0"/>
                </a:cubicBezTo>
                <a:cubicBezTo>
                  <a:pt x="42" y="0"/>
                  <a:pt x="42" y="0"/>
                  <a:pt x="42" y="0"/>
                </a:cubicBezTo>
                <a:cubicBezTo>
                  <a:pt x="41" y="0"/>
                  <a:pt x="40" y="1"/>
                  <a:pt x="40" y="2"/>
                </a:cubicBezTo>
                <a:cubicBezTo>
                  <a:pt x="40" y="13"/>
                  <a:pt x="40" y="13"/>
                  <a:pt x="40" y="13"/>
                </a:cubicBezTo>
                <a:cubicBezTo>
                  <a:pt x="37" y="14"/>
                  <a:pt x="33" y="15"/>
                  <a:pt x="31" y="17"/>
                </a:cubicBezTo>
                <a:cubicBezTo>
                  <a:pt x="23" y="8"/>
                  <a:pt x="23" y="8"/>
                  <a:pt x="23" y="8"/>
                </a:cubicBezTo>
                <a:cubicBezTo>
                  <a:pt x="22" y="8"/>
                  <a:pt x="20" y="8"/>
                  <a:pt x="20" y="8"/>
                </a:cubicBezTo>
                <a:cubicBezTo>
                  <a:pt x="8" y="20"/>
                  <a:pt x="8" y="20"/>
                  <a:pt x="8" y="20"/>
                </a:cubicBezTo>
                <a:cubicBezTo>
                  <a:pt x="8" y="20"/>
                  <a:pt x="8" y="22"/>
                  <a:pt x="8" y="23"/>
                </a:cubicBezTo>
                <a:cubicBezTo>
                  <a:pt x="17" y="31"/>
                  <a:pt x="17" y="31"/>
                  <a:pt x="17" y="31"/>
                </a:cubicBezTo>
                <a:cubicBezTo>
                  <a:pt x="15" y="33"/>
                  <a:pt x="14" y="37"/>
                  <a:pt x="13" y="40"/>
                </a:cubicBezTo>
                <a:cubicBezTo>
                  <a:pt x="2" y="40"/>
                  <a:pt x="2" y="40"/>
                  <a:pt x="2" y="40"/>
                </a:cubicBezTo>
                <a:cubicBezTo>
                  <a:pt x="1" y="40"/>
                  <a:pt x="0" y="41"/>
                  <a:pt x="0" y="42"/>
                </a:cubicBezTo>
                <a:cubicBezTo>
                  <a:pt x="0" y="54"/>
                  <a:pt x="0" y="54"/>
                  <a:pt x="0" y="54"/>
                </a:cubicBezTo>
                <a:cubicBezTo>
                  <a:pt x="0" y="55"/>
                  <a:pt x="1" y="56"/>
                  <a:pt x="2" y="56"/>
                </a:cubicBezTo>
                <a:cubicBezTo>
                  <a:pt x="13" y="56"/>
                  <a:pt x="13" y="56"/>
                  <a:pt x="13" y="56"/>
                </a:cubicBezTo>
                <a:cubicBezTo>
                  <a:pt x="14" y="59"/>
                  <a:pt x="15" y="63"/>
                  <a:pt x="17" y="65"/>
                </a:cubicBezTo>
                <a:cubicBezTo>
                  <a:pt x="8" y="73"/>
                  <a:pt x="8" y="73"/>
                  <a:pt x="8" y="73"/>
                </a:cubicBezTo>
                <a:cubicBezTo>
                  <a:pt x="8" y="74"/>
                  <a:pt x="8" y="74"/>
                  <a:pt x="8" y="75"/>
                </a:cubicBezTo>
                <a:cubicBezTo>
                  <a:pt x="8" y="75"/>
                  <a:pt x="8" y="76"/>
                  <a:pt x="8" y="76"/>
                </a:cubicBezTo>
                <a:cubicBezTo>
                  <a:pt x="20" y="88"/>
                  <a:pt x="20" y="88"/>
                  <a:pt x="20" y="88"/>
                </a:cubicBezTo>
                <a:cubicBezTo>
                  <a:pt x="20" y="88"/>
                  <a:pt x="22" y="88"/>
                  <a:pt x="23" y="88"/>
                </a:cubicBezTo>
                <a:cubicBezTo>
                  <a:pt x="31" y="79"/>
                  <a:pt x="31" y="79"/>
                  <a:pt x="31" y="79"/>
                </a:cubicBezTo>
                <a:cubicBezTo>
                  <a:pt x="33" y="81"/>
                  <a:pt x="37" y="82"/>
                  <a:pt x="40" y="83"/>
                </a:cubicBezTo>
                <a:cubicBezTo>
                  <a:pt x="40" y="94"/>
                  <a:pt x="40" y="94"/>
                  <a:pt x="40" y="94"/>
                </a:cubicBezTo>
                <a:cubicBezTo>
                  <a:pt x="40" y="95"/>
                  <a:pt x="41" y="96"/>
                  <a:pt x="42" y="96"/>
                </a:cubicBezTo>
                <a:cubicBezTo>
                  <a:pt x="54" y="96"/>
                  <a:pt x="54" y="96"/>
                  <a:pt x="54" y="96"/>
                </a:cubicBezTo>
                <a:cubicBezTo>
                  <a:pt x="55" y="96"/>
                  <a:pt x="56" y="95"/>
                  <a:pt x="56" y="94"/>
                </a:cubicBezTo>
                <a:cubicBezTo>
                  <a:pt x="56" y="83"/>
                  <a:pt x="56" y="83"/>
                  <a:pt x="56" y="83"/>
                </a:cubicBezTo>
                <a:cubicBezTo>
                  <a:pt x="59" y="82"/>
                  <a:pt x="63" y="81"/>
                  <a:pt x="65" y="79"/>
                </a:cubicBezTo>
                <a:cubicBezTo>
                  <a:pt x="73" y="88"/>
                  <a:pt x="73" y="88"/>
                  <a:pt x="73" y="88"/>
                </a:cubicBezTo>
                <a:cubicBezTo>
                  <a:pt x="74" y="88"/>
                  <a:pt x="76" y="88"/>
                  <a:pt x="76" y="88"/>
                </a:cubicBezTo>
                <a:cubicBezTo>
                  <a:pt x="88" y="76"/>
                  <a:pt x="88" y="76"/>
                  <a:pt x="88" y="76"/>
                </a:cubicBezTo>
                <a:cubicBezTo>
                  <a:pt x="88" y="76"/>
                  <a:pt x="88" y="74"/>
                  <a:pt x="88" y="73"/>
                </a:cubicBezTo>
                <a:cubicBezTo>
                  <a:pt x="79" y="65"/>
                  <a:pt x="79" y="65"/>
                  <a:pt x="79" y="65"/>
                </a:cubicBezTo>
                <a:cubicBezTo>
                  <a:pt x="81" y="63"/>
                  <a:pt x="82" y="59"/>
                  <a:pt x="83" y="56"/>
                </a:cubicBezTo>
                <a:cubicBezTo>
                  <a:pt x="94" y="56"/>
                  <a:pt x="94" y="56"/>
                  <a:pt x="94" y="56"/>
                </a:cubicBezTo>
                <a:cubicBezTo>
                  <a:pt x="95" y="56"/>
                  <a:pt x="96" y="55"/>
                  <a:pt x="96" y="54"/>
                </a:cubicBezTo>
                <a:cubicBezTo>
                  <a:pt x="96" y="42"/>
                  <a:pt x="96" y="42"/>
                  <a:pt x="96" y="42"/>
                </a:cubicBezTo>
                <a:cubicBezTo>
                  <a:pt x="96" y="41"/>
                  <a:pt x="95" y="40"/>
                  <a:pt x="94" y="40"/>
                </a:cubicBezTo>
                <a:close/>
                <a:moveTo>
                  <a:pt x="48" y="64"/>
                </a:moveTo>
                <a:cubicBezTo>
                  <a:pt x="39" y="64"/>
                  <a:pt x="32" y="57"/>
                  <a:pt x="32" y="48"/>
                </a:cubicBezTo>
                <a:cubicBezTo>
                  <a:pt x="32" y="39"/>
                  <a:pt x="39" y="32"/>
                  <a:pt x="48" y="32"/>
                </a:cubicBezTo>
                <a:cubicBezTo>
                  <a:pt x="57" y="32"/>
                  <a:pt x="64" y="39"/>
                  <a:pt x="64" y="48"/>
                </a:cubicBezTo>
                <a:cubicBezTo>
                  <a:pt x="64" y="57"/>
                  <a:pt x="57" y="64"/>
                  <a:pt x="48" y="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2" name="TextBox 1">
            <a:extLst>
              <a:ext uri="{FF2B5EF4-FFF2-40B4-BE49-F238E27FC236}">
                <a16:creationId xmlns:a16="http://schemas.microsoft.com/office/drawing/2014/main" id="{2B797C39-9FC3-4CAD-966A-875BA45ED095}"/>
              </a:ext>
            </a:extLst>
          </p:cNvPr>
          <p:cNvSpPr txBox="1"/>
          <p:nvPr/>
        </p:nvSpPr>
        <p:spPr>
          <a:xfrm>
            <a:off x="6313221" y="2546463"/>
            <a:ext cx="5034078" cy="606311"/>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dirty="0">
                <a:solidFill>
                  <a:schemeClr val="bg1"/>
                </a:solidFill>
              </a:rPr>
              <a:t>This report contains the bill amount, invoice number, number of discounted items, and also accounts for specific customers who has subscribed to store’s loyalty program or not.</a:t>
            </a:r>
            <a:endParaRPr lang="en-IN" sz="1800" dirty="0" err="1">
              <a:solidFill>
                <a:schemeClr val="accent1"/>
              </a:solidFill>
            </a:endParaRPr>
          </a:p>
        </p:txBody>
      </p:sp>
    </p:spTree>
    <p:extLst>
      <p:ext uri="{BB962C8B-B14F-4D97-AF65-F5344CB8AC3E}">
        <p14:creationId xmlns:p14="http://schemas.microsoft.com/office/powerpoint/2010/main" val="394313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standing in a room&#10;&#10;Description automatically generated">
            <a:extLst>
              <a:ext uri="{FF2B5EF4-FFF2-40B4-BE49-F238E27FC236}">
                <a16:creationId xmlns:a16="http://schemas.microsoft.com/office/drawing/2014/main" id="{A7BA17F7-2341-4198-A7B6-889386137489}"/>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26386" b="39064"/>
          <a:stretch/>
        </p:blipFill>
        <p:spPr>
          <a:xfrm>
            <a:off x="0" y="3440120"/>
            <a:ext cx="12192000" cy="2808280"/>
          </a:xfrm>
          <a:prstGeom prst="rect">
            <a:avLst/>
          </a:prstGeom>
        </p:spPr>
      </p:pic>
      <p:sp>
        <p:nvSpPr>
          <p:cNvPr id="5" name="Rectangle 4">
            <a:extLst>
              <a:ext uri="{FF2B5EF4-FFF2-40B4-BE49-F238E27FC236}">
                <a16:creationId xmlns:a16="http://schemas.microsoft.com/office/drawing/2014/main" id="{F3BFE2A5-06C2-4F5C-82A1-94638FB21C2B}"/>
              </a:ext>
            </a:extLst>
          </p:cNvPr>
          <p:cNvSpPr/>
          <p:nvPr/>
        </p:nvSpPr>
        <p:spPr>
          <a:xfrm>
            <a:off x="-17756" y="3429000"/>
            <a:ext cx="12192000" cy="28194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 name="Rectangle 5">
            <a:extLst>
              <a:ext uri="{FF2B5EF4-FFF2-40B4-BE49-F238E27FC236}">
                <a16:creationId xmlns:a16="http://schemas.microsoft.com/office/drawing/2014/main" id="{9D0350CD-DEB8-43EF-A89A-AFF31D650A1D}"/>
              </a:ext>
            </a:extLst>
          </p:cNvPr>
          <p:cNvSpPr/>
          <p:nvPr/>
        </p:nvSpPr>
        <p:spPr>
          <a:xfrm>
            <a:off x="0" y="2278982"/>
            <a:ext cx="12174244" cy="11620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Title 1">
            <a:extLst>
              <a:ext uri="{FF2B5EF4-FFF2-40B4-BE49-F238E27FC236}">
                <a16:creationId xmlns:a16="http://schemas.microsoft.com/office/drawing/2014/main" id="{1C48B022-3664-47E2-A052-87F3AB683356}"/>
              </a:ext>
            </a:extLst>
          </p:cNvPr>
          <p:cNvSpPr txBox="1">
            <a:spLocks/>
          </p:cNvSpPr>
          <p:nvPr/>
        </p:nvSpPr>
        <p:spPr>
          <a:xfrm>
            <a:off x="458745" y="2984723"/>
            <a:ext cx="1914301" cy="221599"/>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a:lstStyle>
          <a:p>
            <a:pPr algn="ctr"/>
            <a:r>
              <a:rPr lang="en-US" sz="1600" dirty="0">
                <a:solidFill>
                  <a:schemeClr val="bg1"/>
                </a:solidFill>
              </a:rPr>
              <a:t>Create a Table</a:t>
            </a:r>
          </a:p>
        </p:txBody>
      </p:sp>
      <p:sp>
        <p:nvSpPr>
          <p:cNvPr id="8" name="Oval 7">
            <a:extLst>
              <a:ext uri="{FF2B5EF4-FFF2-40B4-BE49-F238E27FC236}">
                <a16:creationId xmlns:a16="http://schemas.microsoft.com/office/drawing/2014/main" id="{F36728DB-5DB2-4004-A6D2-52B9BC09AC19}"/>
              </a:ext>
            </a:extLst>
          </p:cNvPr>
          <p:cNvSpPr/>
          <p:nvPr/>
        </p:nvSpPr>
        <p:spPr>
          <a:xfrm>
            <a:off x="1259957" y="2604344"/>
            <a:ext cx="279400" cy="279400"/>
          </a:xfrm>
          <a:prstGeom prst="ellipse">
            <a:avLst/>
          </a:prstGeom>
          <a:gradFill>
            <a:gsLst>
              <a:gs pos="0">
                <a:schemeClr val="bg1">
                  <a:lumMod val="75000"/>
                </a:schemeClr>
              </a:gs>
              <a:gs pos="100000">
                <a:schemeClr val="bg1">
                  <a:lumMod val="95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 name="Title 1">
            <a:extLst>
              <a:ext uri="{FF2B5EF4-FFF2-40B4-BE49-F238E27FC236}">
                <a16:creationId xmlns:a16="http://schemas.microsoft.com/office/drawing/2014/main" id="{3E41B377-FCE5-4C91-8098-6B7B8E6049EC}"/>
              </a:ext>
            </a:extLst>
          </p:cNvPr>
          <p:cNvSpPr txBox="1">
            <a:spLocks/>
          </p:cNvSpPr>
          <p:nvPr/>
        </p:nvSpPr>
        <p:spPr>
          <a:xfrm>
            <a:off x="601354" y="3542011"/>
            <a:ext cx="2279101" cy="2132892"/>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r>
              <a:rPr lang="en-US" sz="1400" b="0" dirty="0">
                <a:solidFill>
                  <a:schemeClr val="bg1"/>
                </a:solidFill>
                <a:latin typeface="Segoe UI" panose="020B0502040204020203" pitchFamily="34" charset="0"/>
                <a:cs typeface="Segoe UI" panose="020B0502040204020203" pitchFamily="34" charset="0"/>
              </a:rPr>
              <a:t>Creating a table having columns Date, Time, Invoice Number, Bill Amount,# of Discounted Items, Is Loyal Customer, with the help of Create Table command in SQL</a:t>
            </a:r>
          </a:p>
          <a:p>
            <a:r>
              <a:rPr lang="en-US" sz="1400" b="0" dirty="0">
                <a:solidFill>
                  <a:schemeClr val="bg1"/>
                </a:solidFill>
                <a:latin typeface="Segoe UI" panose="020B0502040204020203" pitchFamily="34" charset="0"/>
                <a:cs typeface="Segoe UI" panose="020B0502040204020203" pitchFamily="34" charset="0"/>
              </a:rPr>
              <a:t>Importing Date, Time, Invoice Number from Table 1by INSERT INTO command in the table</a:t>
            </a:r>
          </a:p>
        </p:txBody>
      </p:sp>
      <p:sp>
        <p:nvSpPr>
          <p:cNvPr id="10" name="Freeform 35">
            <a:extLst>
              <a:ext uri="{FF2B5EF4-FFF2-40B4-BE49-F238E27FC236}">
                <a16:creationId xmlns:a16="http://schemas.microsoft.com/office/drawing/2014/main" id="{B59A76A5-5EFB-42F7-A704-F10F46566683}"/>
              </a:ext>
            </a:extLst>
          </p:cNvPr>
          <p:cNvSpPr>
            <a:spLocks noEditPoints="1"/>
          </p:cNvSpPr>
          <p:nvPr/>
        </p:nvSpPr>
        <p:spPr bwMode="auto">
          <a:xfrm>
            <a:off x="2880455" y="2795901"/>
            <a:ext cx="360363" cy="3619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2 h 96"/>
              <a:gd name="T12" fmla="*/ 53 w 96"/>
              <a:gd name="T13" fmla="*/ 76 h 96"/>
              <a:gd name="T14" fmla="*/ 48 w 96"/>
              <a:gd name="T15" fmla="*/ 77 h 96"/>
              <a:gd name="T16" fmla="*/ 44 w 96"/>
              <a:gd name="T17" fmla="*/ 76 h 96"/>
              <a:gd name="T18" fmla="*/ 43 w 96"/>
              <a:gd name="T19" fmla="*/ 75 h 96"/>
              <a:gd name="T20" fmla="*/ 43 w 96"/>
              <a:gd name="T21" fmla="*/ 66 h 96"/>
              <a:gd name="T22" fmla="*/ 52 w 96"/>
              <a:gd name="T23" fmla="*/ 56 h 96"/>
              <a:gd name="T24" fmla="*/ 22 w 96"/>
              <a:gd name="T25" fmla="*/ 56 h 96"/>
              <a:gd name="T26" fmla="*/ 16 w 96"/>
              <a:gd name="T27" fmla="*/ 50 h 96"/>
              <a:gd name="T28" fmla="*/ 16 w 96"/>
              <a:gd name="T29" fmla="*/ 46 h 96"/>
              <a:gd name="T30" fmla="*/ 22 w 96"/>
              <a:gd name="T31" fmla="*/ 40 h 96"/>
              <a:gd name="T32" fmla="*/ 52 w 96"/>
              <a:gd name="T33" fmla="*/ 40 h 96"/>
              <a:gd name="T34" fmla="*/ 42 w 96"/>
              <a:gd name="T35" fmla="*/ 30 h 96"/>
              <a:gd name="T36" fmla="*/ 43 w 96"/>
              <a:gd name="T37" fmla="*/ 22 h 96"/>
              <a:gd name="T38" fmla="*/ 44 w 96"/>
              <a:gd name="T39" fmla="*/ 20 h 96"/>
              <a:gd name="T40" fmla="*/ 52 w 96"/>
              <a:gd name="T41" fmla="*/ 20 h 96"/>
              <a:gd name="T42" fmla="*/ 75 w 96"/>
              <a:gd name="T43" fmla="*/ 44 h 96"/>
              <a:gd name="T44" fmla="*/ 75 w 96"/>
              <a:gd name="T4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2"/>
                </a:moveTo>
                <a:cubicBezTo>
                  <a:pt x="53" y="76"/>
                  <a:pt x="53" y="76"/>
                  <a:pt x="53" y="76"/>
                </a:cubicBezTo>
                <a:cubicBezTo>
                  <a:pt x="52" y="77"/>
                  <a:pt x="50" y="77"/>
                  <a:pt x="48" y="77"/>
                </a:cubicBezTo>
                <a:cubicBezTo>
                  <a:pt x="47" y="77"/>
                  <a:pt x="45" y="77"/>
                  <a:pt x="44" y="76"/>
                </a:cubicBezTo>
                <a:cubicBezTo>
                  <a:pt x="43" y="75"/>
                  <a:pt x="43" y="75"/>
                  <a:pt x="43" y="75"/>
                </a:cubicBezTo>
                <a:cubicBezTo>
                  <a:pt x="41" y="72"/>
                  <a:pt x="41" y="68"/>
                  <a:pt x="43" y="66"/>
                </a:cubicBezTo>
                <a:cubicBezTo>
                  <a:pt x="52" y="56"/>
                  <a:pt x="52" y="56"/>
                  <a:pt x="52" y="56"/>
                </a:cubicBezTo>
                <a:cubicBezTo>
                  <a:pt x="22" y="56"/>
                  <a:pt x="22" y="56"/>
                  <a:pt x="22" y="56"/>
                </a:cubicBezTo>
                <a:cubicBezTo>
                  <a:pt x="19" y="56"/>
                  <a:pt x="16" y="53"/>
                  <a:pt x="16" y="50"/>
                </a:cubicBezTo>
                <a:cubicBezTo>
                  <a:pt x="16" y="46"/>
                  <a:pt x="16" y="46"/>
                  <a:pt x="16" y="46"/>
                </a:cubicBezTo>
                <a:cubicBezTo>
                  <a:pt x="16" y="43"/>
                  <a:pt x="19" y="40"/>
                  <a:pt x="22" y="40"/>
                </a:cubicBezTo>
                <a:cubicBezTo>
                  <a:pt x="52" y="40"/>
                  <a:pt x="52" y="40"/>
                  <a:pt x="52" y="40"/>
                </a:cubicBezTo>
                <a:cubicBezTo>
                  <a:pt x="42" y="30"/>
                  <a:pt x="42" y="30"/>
                  <a:pt x="42" y="30"/>
                </a:cubicBezTo>
                <a:cubicBezTo>
                  <a:pt x="40" y="28"/>
                  <a:pt x="40" y="24"/>
                  <a:pt x="43" y="22"/>
                </a:cubicBezTo>
                <a:cubicBezTo>
                  <a:pt x="44" y="20"/>
                  <a:pt x="44" y="20"/>
                  <a:pt x="44" y="20"/>
                </a:cubicBezTo>
                <a:cubicBezTo>
                  <a:pt x="46" y="18"/>
                  <a:pt x="50" y="18"/>
                  <a:pt x="52" y="20"/>
                </a:cubicBezTo>
                <a:cubicBezTo>
                  <a:pt x="75" y="44"/>
                  <a:pt x="75" y="44"/>
                  <a:pt x="75" y="44"/>
                </a:cubicBezTo>
                <a:cubicBezTo>
                  <a:pt x="77" y="46"/>
                  <a:pt x="77" y="50"/>
                  <a:pt x="75"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dirty="0"/>
          </a:p>
        </p:txBody>
      </p:sp>
      <p:sp>
        <p:nvSpPr>
          <p:cNvPr id="11" name="Title 1">
            <a:extLst>
              <a:ext uri="{FF2B5EF4-FFF2-40B4-BE49-F238E27FC236}">
                <a16:creationId xmlns:a16="http://schemas.microsoft.com/office/drawing/2014/main" id="{1561A28D-4AD5-4E82-B570-7B7E73AEE3E8}"/>
              </a:ext>
            </a:extLst>
          </p:cNvPr>
          <p:cNvSpPr txBox="1">
            <a:spLocks/>
          </p:cNvSpPr>
          <p:nvPr/>
        </p:nvSpPr>
        <p:spPr>
          <a:xfrm>
            <a:off x="3397574" y="2961027"/>
            <a:ext cx="1914301" cy="221599"/>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a:lstStyle>
          <a:p>
            <a:pPr algn="ctr"/>
            <a:r>
              <a:rPr lang="en-US" sz="1600" dirty="0">
                <a:solidFill>
                  <a:schemeClr val="bg1"/>
                </a:solidFill>
              </a:rPr>
              <a:t>Joining Table</a:t>
            </a:r>
          </a:p>
        </p:txBody>
      </p:sp>
      <p:sp>
        <p:nvSpPr>
          <p:cNvPr id="12" name="Oval 11">
            <a:extLst>
              <a:ext uri="{FF2B5EF4-FFF2-40B4-BE49-F238E27FC236}">
                <a16:creationId xmlns:a16="http://schemas.microsoft.com/office/drawing/2014/main" id="{9A7FAE83-0B47-4E86-A99D-45540C763074}"/>
              </a:ext>
            </a:extLst>
          </p:cNvPr>
          <p:cNvSpPr/>
          <p:nvPr/>
        </p:nvSpPr>
        <p:spPr>
          <a:xfrm>
            <a:off x="4155965" y="2614360"/>
            <a:ext cx="279400" cy="279400"/>
          </a:xfrm>
          <a:prstGeom prst="ellipse">
            <a:avLst/>
          </a:prstGeom>
          <a:gradFill>
            <a:gsLst>
              <a:gs pos="0">
                <a:schemeClr val="bg1">
                  <a:lumMod val="75000"/>
                </a:schemeClr>
              </a:gs>
              <a:gs pos="100000">
                <a:schemeClr val="bg1">
                  <a:lumMod val="95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nvGrpSpPr>
          <p:cNvPr id="14" name="Group 13">
            <a:extLst>
              <a:ext uri="{FF2B5EF4-FFF2-40B4-BE49-F238E27FC236}">
                <a16:creationId xmlns:a16="http://schemas.microsoft.com/office/drawing/2014/main" id="{C1E3B419-4680-4A37-8E86-3AFE14CBDE1D}"/>
              </a:ext>
            </a:extLst>
          </p:cNvPr>
          <p:cNvGrpSpPr/>
          <p:nvPr/>
        </p:nvGrpSpPr>
        <p:grpSpPr>
          <a:xfrm>
            <a:off x="6129325" y="2609972"/>
            <a:ext cx="2208561" cy="2906580"/>
            <a:chOff x="780126" y="2626877"/>
            <a:chExt cx="1914301" cy="2406769"/>
          </a:xfrm>
        </p:grpSpPr>
        <p:sp>
          <p:nvSpPr>
            <p:cNvPr id="15" name="Title 1">
              <a:extLst>
                <a:ext uri="{FF2B5EF4-FFF2-40B4-BE49-F238E27FC236}">
                  <a16:creationId xmlns:a16="http://schemas.microsoft.com/office/drawing/2014/main" id="{94015534-FE9E-4790-A996-AFDF9B28226E}"/>
                </a:ext>
              </a:extLst>
            </p:cNvPr>
            <p:cNvSpPr txBox="1">
              <a:spLocks/>
            </p:cNvSpPr>
            <p:nvPr/>
          </p:nvSpPr>
          <p:spPr>
            <a:xfrm>
              <a:off x="780126" y="2913558"/>
              <a:ext cx="1914301" cy="321113"/>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a:lstStyle>
            <a:p>
              <a:pPr algn="ctr"/>
              <a:r>
                <a:rPr lang="en-US" sz="1400" dirty="0">
                  <a:solidFill>
                    <a:schemeClr val="bg1"/>
                  </a:solidFill>
                </a:rPr>
                <a:t>Number of Discount Item and Loyalty of Customer</a:t>
              </a:r>
            </a:p>
          </p:txBody>
        </p:sp>
        <p:sp>
          <p:nvSpPr>
            <p:cNvPr id="16" name="Oval 15">
              <a:extLst>
                <a:ext uri="{FF2B5EF4-FFF2-40B4-BE49-F238E27FC236}">
                  <a16:creationId xmlns:a16="http://schemas.microsoft.com/office/drawing/2014/main" id="{C72DEC0D-29E8-4C1F-94FF-DF3278F25CF0}"/>
                </a:ext>
              </a:extLst>
            </p:cNvPr>
            <p:cNvSpPr/>
            <p:nvPr/>
          </p:nvSpPr>
          <p:spPr>
            <a:xfrm>
              <a:off x="1540787" y="2626877"/>
              <a:ext cx="242174" cy="238621"/>
            </a:xfrm>
            <a:prstGeom prst="ellipse">
              <a:avLst/>
            </a:prstGeom>
            <a:gradFill>
              <a:gsLst>
                <a:gs pos="0">
                  <a:schemeClr val="bg1">
                    <a:lumMod val="75000"/>
                  </a:schemeClr>
                </a:gs>
                <a:gs pos="100000">
                  <a:schemeClr val="bg1">
                    <a:lumMod val="95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17" name="Title 1">
              <a:extLst>
                <a:ext uri="{FF2B5EF4-FFF2-40B4-BE49-F238E27FC236}">
                  <a16:creationId xmlns:a16="http://schemas.microsoft.com/office/drawing/2014/main" id="{04FF4D11-4B9D-4451-A61A-55E99DCFC09E}"/>
                </a:ext>
              </a:extLst>
            </p:cNvPr>
            <p:cNvSpPr txBox="1">
              <a:spLocks/>
            </p:cNvSpPr>
            <p:nvPr/>
          </p:nvSpPr>
          <p:spPr>
            <a:xfrm>
              <a:off x="780126" y="4839747"/>
              <a:ext cx="1914301" cy="193899"/>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r>
                <a:rPr lang="en-US" sz="1400" b="0" dirty="0">
                  <a:solidFill>
                    <a:schemeClr val="bg1"/>
                  </a:solidFill>
                  <a:latin typeface="Segoe UI" panose="020B0502040204020203" pitchFamily="34" charset="0"/>
                  <a:cs typeface="Segoe UI" panose="020B0502040204020203" pitchFamily="34" charset="0"/>
                </a:rPr>
                <a:t> </a:t>
              </a:r>
            </a:p>
          </p:txBody>
        </p:sp>
      </p:grpSp>
      <p:grpSp>
        <p:nvGrpSpPr>
          <p:cNvPr id="18" name="Group 17">
            <a:extLst>
              <a:ext uri="{FF2B5EF4-FFF2-40B4-BE49-F238E27FC236}">
                <a16:creationId xmlns:a16="http://schemas.microsoft.com/office/drawing/2014/main" id="{2A7158C2-A678-47D9-BF94-B9D08D451DC5}"/>
              </a:ext>
            </a:extLst>
          </p:cNvPr>
          <p:cNvGrpSpPr/>
          <p:nvPr/>
        </p:nvGrpSpPr>
        <p:grpSpPr>
          <a:xfrm>
            <a:off x="9187064" y="2664195"/>
            <a:ext cx="1928596" cy="2325374"/>
            <a:chOff x="780126" y="2708274"/>
            <a:chExt cx="1928596" cy="2325374"/>
          </a:xfrm>
        </p:grpSpPr>
        <p:sp>
          <p:nvSpPr>
            <p:cNvPr id="19" name="Title 1">
              <a:extLst>
                <a:ext uri="{FF2B5EF4-FFF2-40B4-BE49-F238E27FC236}">
                  <a16:creationId xmlns:a16="http://schemas.microsoft.com/office/drawing/2014/main" id="{6C36E8F8-75BE-455C-8E94-71081F43AC8A}"/>
                </a:ext>
              </a:extLst>
            </p:cNvPr>
            <p:cNvSpPr txBox="1">
              <a:spLocks/>
            </p:cNvSpPr>
            <p:nvPr/>
          </p:nvSpPr>
          <p:spPr>
            <a:xfrm>
              <a:off x="794421" y="2980331"/>
              <a:ext cx="1914301" cy="4431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a:lstStyle>
            <a:p>
              <a:pPr algn="ctr"/>
              <a:r>
                <a:rPr lang="en-US" sz="1600" dirty="0">
                  <a:solidFill>
                    <a:schemeClr val="bg1"/>
                  </a:solidFill>
                </a:rPr>
                <a:t>Total sales and discount</a:t>
              </a:r>
            </a:p>
          </p:txBody>
        </p:sp>
        <p:sp>
          <p:nvSpPr>
            <p:cNvPr id="20" name="Oval 19">
              <a:extLst>
                <a:ext uri="{FF2B5EF4-FFF2-40B4-BE49-F238E27FC236}">
                  <a16:creationId xmlns:a16="http://schemas.microsoft.com/office/drawing/2014/main" id="{32A01C20-2AA4-4348-BBF7-4B786E88CB96}"/>
                </a:ext>
              </a:extLst>
            </p:cNvPr>
            <p:cNvSpPr/>
            <p:nvPr/>
          </p:nvSpPr>
          <p:spPr>
            <a:xfrm>
              <a:off x="1597577" y="2708274"/>
              <a:ext cx="279400" cy="279400"/>
            </a:xfrm>
            <a:prstGeom prst="ellipse">
              <a:avLst/>
            </a:prstGeom>
            <a:gradFill>
              <a:gsLst>
                <a:gs pos="0">
                  <a:schemeClr val="bg1">
                    <a:lumMod val="75000"/>
                  </a:schemeClr>
                </a:gs>
                <a:gs pos="100000">
                  <a:schemeClr val="bg1">
                    <a:lumMod val="95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1" name="Title 1">
              <a:extLst>
                <a:ext uri="{FF2B5EF4-FFF2-40B4-BE49-F238E27FC236}">
                  <a16:creationId xmlns:a16="http://schemas.microsoft.com/office/drawing/2014/main" id="{A90FEA7C-5E5D-4C30-A847-C142AAB6C43D}"/>
                </a:ext>
              </a:extLst>
            </p:cNvPr>
            <p:cNvSpPr txBox="1">
              <a:spLocks/>
            </p:cNvSpPr>
            <p:nvPr/>
          </p:nvSpPr>
          <p:spPr>
            <a:xfrm>
              <a:off x="780126" y="4839749"/>
              <a:ext cx="1914301" cy="193899"/>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endParaRPr lang="en-US" sz="1400" b="0" dirty="0">
                <a:solidFill>
                  <a:schemeClr val="bg1"/>
                </a:solidFill>
                <a:latin typeface="Segoe UI" panose="020B0502040204020203" pitchFamily="34" charset="0"/>
                <a:cs typeface="Segoe UI" panose="020B0502040204020203" pitchFamily="34" charset="0"/>
              </a:endParaRPr>
            </a:p>
          </p:txBody>
        </p:sp>
      </p:grpSp>
      <p:sp>
        <p:nvSpPr>
          <p:cNvPr id="23" name="Freeform 35">
            <a:extLst>
              <a:ext uri="{FF2B5EF4-FFF2-40B4-BE49-F238E27FC236}">
                <a16:creationId xmlns:a16="http://schemas.microsoft.com/office/drawing/2014/main" id="{906DBE87-0089-4E37-8542-EE12481FD47F}"/>
              </a:ext>
            </a:extLst>
          </p:cNvPr>
          <p:cNvSpPr>
            <a:spLocks noEditPoints="1"/>
          </p:cNvSpPr>
          <p:nvPr/>
        </p:nvSpPr>
        <p:spPr bwMode="auto">
          <a:xfrm>
            <a:off x="8563343" y="2786115"/>
            <a:ext cx="360363" cy="3619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2 h 96"/>
              <a:gd name="T12" fmla="*/ 53 w 96"/>
              <a:gd name="T13" fmla="*/ 76 h 96"/>
              <a:gd name="T14" fmla="*/ 48 w 96"/>
              <a:gd name="T15" fmla="*/ 77 h 96"/>
              <a:gd name="T16" fmla="*/ 44 w 96"/>
              <a:gd name="T17" fmla="*/ 76 h 96"/>
              <a:gd name="T18" fmla="*/ 43 w 96"/>
              <a:gd name="T19" fmla="*/ 75 h 96"/>
              <a:gd name="T20" fmla="*/ 43 w 96"/>
              <a:gd name="T21" fmla="*/ 66 h 96"/>
              <a:gd name="T22" fmla="*/ 52 w 96"/>
              <a:gd name="T23" fmla="*/ 56 h 96"/>
              <a:gd name="T24" fmla="*/ 22 w 96"/>
              <a:gd name="T25" fmla="*/ 56 h 96"/>
              <a:gd name="T26" fmla="*/ 16 w 96"/>
              <a:gd name="T27" fmla="*/ 50 h 96"/>
              <a:gd name="T28" fmla="*/ 16 w 96"/>
              <a:gd name="T29" fmla="*/ 46 h 96"/>
              <a:gd name="T30" fmla="*/ 22 w 96"/>
              <a:gd name="T31" fmla="*/ 40 h 96"/>
              <a:gd name="T32" fmla="*/ 52 w 96"/>
              <a:gd name="T33" fmla="*/ 40 h 96"/>
              <a:gd name="T34" fmla="*/ 42 w 96"/>
              <a:gd name="T35" fmla="*/ 30 h 96"/>
              <a:gd name="T36" fmla="*/ 43 w 96"/>
              <a:gd name="T37" fmla="*/ 22 h 96"/>
              <a:gd name="T38" fmla="*/ 44 w 96"/>
              <a:gd name="T39" fmla="*/ 20 h 96"/>
              <a:gd name="T40" fmla="*/ 52 w 96"/>
              <a:gd name="T41" fmla="*/ 20 h 96"/>
              <a:gd name="T42" fmla="*/ 75 w 96"/>
              <a:gd name="T43" fmla="*/ 44 h 96"/>
              <a:gd name="T44" fmla="*/ 75 w 96"/>
              <a:gd name="T4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2"/>
                </a:moveTo>
                <a:cubicBezTo>
                  <a:pt x="53" y="76"/>
                  <a:pt x="53" y="76"/>
                  <a:pt x="53" y="76"/>
                </a:cubicBezTo>
                <a:cubicBezTo>
                  <a:pt x="52" y="77"/>
                  <a:pt x="50" y="77"/>
                  <a:pt x="48" y="77"/>
                </a:cubicBezTo>
                <a:cubicBezTo>
                  <a:pt x="47" y="77"/>
                  <a:pt x="45" y="77"/>
                  <a:pt x="44" y="76"/>
                </a:cubicBezTo>
                <a:cubicBezTo>
                  <a:pt x="43" y="75"/>
                  <a:pt x="43" y="75"/>
                  <a:pt x="43" y="75"/>
                </a:cubicBezTo>
                <a:cubicBezTo>
                  <a:pt x="41" y="72"/>
                  <a:pt x="41" y="68"/>
                  <a:pt x="43" y="66"/>
                </a:cubicBezTo>
                <a:cubicBezTo>
                  <a:pt x="52" y="56"/>
                  <a:pt x="52" y="56"/>
                  <a:pt x="52" y="56"/>
                </a:cubicBezTo>
                <a:cubicBezTo>
                  <a:pt x="22" y="56"/>
                  <a:pt x="22" y="56"/>
                  <a:pt x="22" y="56"/>
                </a:cubicBezTo>
                <a:cubicBezTo>
                  <a:pt x="19" y="56"/>
                  <a:pt x="16" y="53"/>
                  <a:pt x="16" y="50"/>
                </a:cubicBezTo>
                <a:cubicBezTo>
                  <a:pt x="16" y="46"/>
                  <a:pt x="16" y="46"/>
                  <a:pt x="16" y="46"/>
                </a:cubicBezTo>
                <a:cubicBezTo>
                  <a:pt x="16" y="43"/>
                  <a:pt x="19" y="40"/>
                  <a:pt x="22" y="40"/>
                </a:cubicBezTo>
                <a:cubicBezTo>
                  <a:pt x="52" y="40"/>
                  <a:pt x="52" y="40"/>
                  <a:pt x="52" y="40"/>
                </a:cubicBezTo>
                <a:cubicBezTo>
                  <a:pt x="42" y="30"/>
                  <a:pt x="42" y="30"/>
                  <a:pt x="42" y="30"/>
                </a:cubicBezTo>
                <a:cubicBezTo>
                  <a:pt x="40" y="28"/>
                  <a:pt x="40" y="24"/>
                  <a:pt x="43" y="22"/>
                </a:cubicBezTo>
                <a:cubicBezTo>
                  <a:pt x="44" y="20"/>
                  <a:pt x="44" y="20"/>
                  <a:pt x="44" y="20"/>
                </a:cubicBezTo>
                <a:cubicBezTo>
                  <a:pt x="46" y="18"/>
                  <a:pt x="50" y="18"/>
                  <a:pt x="52" y="20"/>
                </a:cubicBezTo>
                <a:cubicBezTo>
                  <a:pt x="75" y="44"/>
                  <a:pt x="75" y="44"/>
                  <a:pt x="75" y="44"/>
                </a:cubicBezTo>
                <a:cubicBezTo>
                  <a:pt x="77" y="46"/>
                  <a:pt x="77" y="50"/>
                  <a:pt x="75"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35">
            <a:extLst>
              <a:ext uri="{FF2B5EF4-FFF2-40B4-BE49-F238E27FC236}">
                <a16:creationId xmlns:a16="http://schemas.microsoft.com/office/drawing/2014/main" id="{6363DCE6-AEB7-4A5E-BD6D-0394540599CA}"/>
              </a:ext>
            </a:extLst>
          </p:cNvPr>
          <p:cNvSpPr>
            <a:spLocks noEditPoints="1"/>
          </p:cNvSpPr>
          <p:nvPr/>
        </p:nvSpPr>
        <p:spPr bwMode="auto">
          <a:xfrm>
            <a:off x="5415198" y="2777017"/>
            <a:ext cx="360363" cy="3619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2 h 96"/>
              <a:gd name="T12" fmla="*/ 53 w 96"/>
              <a:gd name="T13" fmla="*/ 76 h 96"/>
              <a:gd name="T14" fmla="*/ 48 w 96"/>
              <a:gd name="T15" fmla="*/ 77 h 96"/>
              <a:gd name="T16" fmla="*/ 44 w 96"/>
              <a:gd name="T17" fmla="*/ 76 h 96"/>
              <a:gd name="T18" fmla="*/ 43 w 96"/>
              <a:gd name="T19" fmla="*/ 75 h 96"/>
              <a:gd name="T20" fmla="*/ 43 w 96"/>
              <a:gd name="T21" fmla="*/ 66 h 96"/>
              <a:gd name="T22" fmla="*/ 52 w 96"/>
              <a:gd name="T23" fmla="*/ 56 h 96"/>
              <a:gd name="T24" fmla="*/ 22 w 96"/>
              <a:gd name="T25" fmla="*/ 56 h 96"/>
              <a:gd name="T26" fmla="*/ 16 w 96"/>
              <a:gd name="T27" fmla="*/ 50 h 96"/>
              <a:gd name="T28" fmla="*/ 16 w 96"/>
              <a:gd name="T29" fmla="*/ 46 h 96"/>
              <a:gd name="T30" fmla="*/ 22 w 96"/>
              <a:gd name="T31" fmla="*/ 40 h 96"/>
              <a:gd name="T32" fmla="*/ 52 w 96"/>
              <a:gd name="T33" fmla="*/ 40 h 96"/>
              <a:gd name="T34" fmla="*/ 42 w 96"/>
              <a:gd name="T35" fmla="*/ 30 h 96"/>
              <a:gd name="T36" fmla="*/ 43 w 96"/>
              <a:gd name="T37" fmla="*/ 22 h 96"/>
              <a:gd name="T38" fmla="*/ 44 w 96"/>
              <a:gd name="T39" fmla="*/ 20 h 96"/>
              <a:gd name="T40" fmla="*/ 52 w 96"/>
              <a:gd name="T41" fmla="*/ 20 h 96"/>
              <a:gd name="T42" fmla="*/ 75 w 96"/>
              <a:gd name="T43" fmla="*/ 44 h 96"/>
              <a:gd name="T44" fmla="*/ 75 w 96"/>
              <a:gd name="T4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2"/>
                </a:moveTo>
                <a:cubicBezTo>
                  <a:pt x="53" y="76"/>
                  <a:pt x="53" y="76"/>
                  <a:pt x="53" y="76"/>
                </a:cubicBezTo>
                <a:cubicBezTo>
                  <a:pt x="52" y="77"/>
                  <a:pt x="50" y="77"/>
                  <a:pt x="48" y="77"/>
                </a:cubicBezTo>
                <a:cubicBezTo>
                  <a:pt x="47" y="77"/>
                  <a:pt x="45" y="77"/>
                  <a:pt x="44" y="76"/>
                </a:cubicBezTo>
                <a:cubicBezTo>
                  <a:pt x="43" y="75"/>
                  <a:pt x="43" y="75"/>
                  <a:pt x="43" y="75"/>
                </a:cubicBezTo>
                <a:cubicBezTo>
                  <a:pt x="41" y="72"/>
                  <a:pt x="41" y="68"/>
                  <a:pt x="43" y="66"/>
                </a:cubicBezTo>
                <a:cubicBezTo>
                  <a:pt x="52" y="56"/>
                  <a:pt x="52" y="56"/>
                  <a:pt x="52" y="56"/>
                </a:cubicBezTo>
                <a:cubicBezTo>
                  <a:pt x="22" y="56"/>
                  <a:pt x="22" y="56"/>
                  <a:pt x="22" y="56"/>
                </a:cubicBezTo>
                <a:cubicBezTo>
                  <a:pt x="19" y="56"/>
                  <a:pt x="16" y="53"/>
                  <a:pt x="16" y="50"/>
                </a:cubicBezTo>
                <a:cubicBezTo>
                  <a:pt x="16" y="46"/>
                  <a:pt x="16" y="46"/>
                  <a:pt x="16" y="46"/>
                </a:cubicBezTo>
                <a:cubicBezTo>
                  <a:pt x="16" y="43"/>
                  <a:pt x="19" y="40"/>
                  <a:pt x="22" y="40"/>
                </a:cubicBezTo>
                <a:cubicBezTo>
                  <a:pt x="52" y="40"/>
                  <a:pt x="52" y="40"/>
                  <a:pt x="52" y="40"/>
                </a:cubicBezTo>
                <a:cubicBezTo>
                  <a:pt x="42" y="30"/>
                  <a:pt x="42" y="30"/>
                  <a:pt x="42" y="30"/>
                </a:cubicBezTo>
                <a:cubicBezTo>
                  <a:pt x="40" y="28"/>
                  <a:pt x="40" y="24"/>
                  <a:pt x="43" y="22"/>
                </a:cubicBezTo>
                <a:cubicBezTo>
                  <a:pt x="44" y="20"/>
                  <a:pt x="44" y="20"/>
                  <a:pt x="44" y="20"/>
                </a:cubicBezTo>
                <a:cubicBezTo>
                  <a:pt x="46" y="18"/>
                  <a:pt x="50" y="18"/>
                  <a:pt x="52" y="20"/>
                </a:cubicBezTo>
                <a:cubicBezTo>
                  <a:pt x="75" y="44"/>
                  <a:pt x="75" y="44"/>
                  <a:pt x="75" y="44"/>
                </a:cubicBezTo>
                <a:cubicBezTo>
                  <a:pt x="77" y="46"/>
                  <a:pt x="77" y="50"/>
                  <a:pt x="75"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dirty="0"/>
          </a:p>
        </p:txBody>
      </p:sp>
      <p:cxnSp>
        <p:nvCxnSpPr>
          <p:cNvPr id="50" name="Straight Connector 49">
            <a:extLst>
              <a:ext uri="{FF2B5EF4-FFF2-40B4-BE49-F238E27FC236}">
                <a16:creationId xmlns:a16="http://schemas.microsoft.com/office/drawing/2014/main" id="{C99FA813-59BB-4AC1-94C3-18C6C6A58420}"/>
              </a:ext>
            </a:extLst>
          </p:cNvPr>
          <p:cNvCxnSpPr>
            <a:cxnSpLocks/>
          </p:cNvCxnSpPr>
          <p:nvPr/>
        </p:nvCxnSpPr>
        <p:spPr>
          <a:xfrm>
            <a:off x="71021" y="730444"/>
            <a:ext cx="9570129"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7F90453-3085-4C47-9E5A-238569054B26}"/>
              </a:ext>
            </a:extLst>
          </p:cNvPr>
          <p:cNvSpPr txBox="1"/>
          <p:nvPr/>
        </p:nvSpPr>
        <p:spPr>
          <a:xfrm>
            <a:off x="822157" y="496301"/>
            <a:ext cx="10515600" cy="492443"/>
          </a:xfrm>
          <a:prstGeom prst="rect">
            <a:avLst/>
          </a:prstGeom>
          <a:noFill/>
          <a:effectLst/>
        </p:spPr>
        <p:txBody>
          <a:bodyPr wrap="square" lIns="0" tIns="0" rIns="0" bIns="0" rtlCol="0" anchor="t">
            <a:spAutoFit/>
          </a:bodyPr>
          <a:lstStyle/>
          <a:p>
            <a:pPr algn="r"/>
            <a:r>
              <a:rPr lang="en-US" sz="3200" b="1" dirty="0">
                <a:solidFill>
                  <a:schemeClr val="tx1">
                    <a:lumMod val="75000"/>
                    <a:lumOff val="25000"/>
                  </a:schemeClr>
                </a:solidFill>
                <a:latin typeface="+mj-lt"/>
                <a:ea typeface="Segoe UI Black" panose="020B0A02040204020203" pitchFamily="34" charset="0"/>
                <a:cs typeface="Segoe UI" panose="020B0502040204020203" pitchFamily="34" charset="0"/>
              </a:rPr>
              <a:t>PART-1 </a:t>
            </a:r>
            <a:endParaRPr lang="en-US" sz="32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52" name="TextBox 51">
            <a:extLst>
              <a:ext uri="{FF2B5EF4-FFF2-40B4-BE49-F238E27FC236}">
                <a16:creationId xmlns:a16="http://schemas.microsoft.com/office/drawing/2014/main" id="{620F1289-C32B-4094-A17B-2C9625FB0676}"/>
              </a:ext>
            </a:extLst>
          </p:cNvPr>
          <p:cNvSpPr txBox="1"/>
          <p:nvPr/>
        </p:nvSpPr>
        <p:spPr>
          <a:xfrm>
            <a:off x="6200036" y="3497795"/>
            <a:ext cx="2305499" cy="2386236"/>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bg1"/>
                </a:solidFill>
              </a:rPr>
              <a:t>GROUP BY Date, COUNT Discount percentage. This is the number of discounted items</a:t>
            </a:r>
          </a:p>
          <a:p>
            <a:pPr algn="l">
              <a:spcBef>
                <a:spcPts val="600"/>
              </a:spcBef>
              <a:spcAft>
                <a:spcPts val="0"/>
              </a:spcAft>
            </a:pPr>
            <a:r>
              <a:rPr lang="en-US" dirty="0">
                <a:solidFill>
                  <a:schemeClr val="bg1"/>
                </a:solidFill>
              </a:rPr>
              <a:t> GROUP BY Invoice Number, COUNT Customer Loyalty Card No. as value.</a:t>
            </a:r>
          </a:p>
          <a:p>
            <a:pPr algn="l">
              <a:spcBef>
                <a:spcPts val="600"/>
              </a:spcBef>
              <a:spcAft>
                <a:spcPts val="0"/>
              </a:spcAft>
            </a:pPr>
            <a:r>
              <a:rPr lang="en-US" dirty="0">
                <a:solidFill>
                  <a:schemeClr val="bg1"/>
                </a:solidFill>
              </a:rPr>
              <a:t>WHEN value=1, INSERT ‘Y’ in ‘Is Loyal Customer’ else ‘N’</a:t>
            </a:r>
            <a:endParaRPr lang="en-IN" dirty="0" err="1">
              <a:solidFill>
                <a:schemeClr val="bg1"/>
              </a:solidFill>
            </a:endParaRPr>
          </a:p>
        </p:txBody>
      </p:sp>
      <p:sp>
        <p:nvSpPr>
          <p:cNvPr id="54" name="TextBox 53">
            <a:extLst>
              <a:ext uri="{FF2B5EF4-FFF2-40B4-BE49-F238E27FC236}">
                <a16:creationId xmlns:a16="http://schemas.microsoft.com/office/drawing/2014/main" id="{439F5DC9-5A50-4F9D-8EA3-BF65A26325C3}"/>
              </a:ext>
            </a:extLst>
          </p:cNvPr>
          <p:cNvSpPr txBox="1"/>
          <p:nvPr/>
        </p:nvSpPr>
        <p:spPr>
          <a:xfrm>
            <a:off x="132272" y="972452"/>
            <a:ext cx="10926214" cy="1236621"/>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b="1" dirty="0">
                <a:solidFill>
                  <a:schemeClr val="accent1"/>
                </a:solidFill>
              </a:rPr>
              <a:t>For Report 1 </a:t>
            </a:r>
            <a:r>
              <a:rPr lang="en-US" sz="1800" dirty="0">
                <a:solidFill>
                  <a:schemeClr val="accent1"/>
                </a:solidFill>
              </a:rPr>
              <a:t>, Assuming All the Table1,Table 2, Table3, Table 4, Table5 are added to the SQL Database.</a:t>
            </a:r>
          </a:p>
          <a:p>
            <a:pPr algn="l">
              <a:spcBef>
                <a:spcPts val="600"/>
              </a:spcBef>
              <a:spcAft>
                <a:spcPts val="0"/>
              </a:spcAft>
            </a:pPr>
            <a:r>
              <a:rPr lang="en-US" sz="1800" dirty="0">
                <a:solidFill>
                  <a:schemeClr val="accent1"/>
                </a:solidFill>
              </a:rPr>
              <a:t>Tables and Columns Required- Table1(Invoice Number, Date, Time, Customer Loyalty Card No.), Table 2( Invoice Number, item Number, item Quantity), Table 4( date, item No., price per unit), Table 5( date, item No., discount %) </a:t>
            </a:r>
            <a:endParaRPr lang="en-IN" sz="1800" dirty="0" err="1">
              <a:solidFill>
                <a:schemeClr val="accent1"/>
              </a:solidFill>
            </a:endParaRPr>
          </a:p>
        </p:txBody>
      </p:sp>
      <p:sp>
        <p:nvSpPr>
          <p:cNvPr id="2" name="TextBox 1">
            <a:extLst>
              <a:ext uri="{FF2B5EF4-FFF2-40B4-BE49-F238E27FC236}">
                <a16:creationId xmlns:a16="http://schemas.microsoft.com/office/drawing/2014/main" id="{B9088F85-6C67-4182-94FD-7ADC2EC913D4}"/>
              </a:ext>
            </a:extLst>
          </p:cNvPr>
          <p:cNvSpPr txBox="1"/>
          <p:nvPr/>
        </p:nvSpPr>
        <p:spPr>
          <a:xfrm>
            <a:off x="3397574" y="3499310"/>
            <a:ext cx="2508051" cy="2386237"/>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bg1"/>
                </a:solidFill>
              </a:rPr>
              <a:t>Joining Table 1 and Table 2 by LEFT JOIN on condition Invoice Number. Now Join this table with Table 4 on condition Date. Again LEFT JOIN this table with Table 5. </a:t>
            </a:r>
          </a:p>
          <a:p>
            <a:pPr algn="l">
              <a:spcBef>
                <a:spcPts val="600"/>
              </a:spcBef>
              <a:spcAft>
                <a:spcPts val="0"/>
              </a:spcAft>
            </a:pPr>
            <a:r>
              <a:rPr lang="en-US" dirty="0">
                <a:solidFill>
                  <a:schemeClr val="bg1"/>
                </a:solidFill>
              </a:rPr>
              <a:t>Now Bill= (1- discount percentage/100) * Price per unit* Item Quantity.</a:t>
            </a:r>
          </a:p>
        </p:txBody>
      </p:sp>
      <p:sp>
        <p:nvSpPr>
          <p:cNvPr id="4" name="TextBox 3">
            <a:extLst>
              <a:ext uri="{FF2B5EF4-FFF2-40B4-BE49-F238E27FC236}">
                <a16:creationId xmlns:a16="http://schemas.microsoft.com/office/drawing/2014/main" id="{DFE22861-C409-44AB-BF51-A3720ECF47B6}"/>
              </a:ext>
            </a:extLst>
          </p:cNvPr>
          <p:cNvSpPr txBox="1"/>
          <p:nvPr/>
        </p:nvSpPr>
        <p:spPr>
          <a:xfrm>
            <a:off x="9131165" y="3554659"/>
            <a:ext cx="2305499" cy="2084657"/>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bg1"/>
                </a:solidFill>
              </a:rPr>
              <a:t>Total Sales= SUM of Bill Amount</a:t>
            </a:r>
          </a:p>
          <a:p>
            <a:pPr algn="l">
              <a:spcBef>
                <a:spcPts val="600"/>
              </a:spcBef>
              <a:spcAft>
                <a:spcPts val="0"/>
              </a:spcAft>
            </a:pPr>
            <a:r>
              <a:rPr lang="en-US" dirty="0">
                <a:solidFill>
                  <a:schemeClr val="bg1"/>
                </a:solidFill>
              </a:rPr>
              <a:t>(assuming Total Sale= Net Sale)</a:t>
            </a:r>
          </a:p>
          <a:p>
            <a:pPr algn="l">
              <a:spcBef>
                <a:spcPts val="600"/>
              </a:spcBef>
              <a:spcAft>
                <a:spcPts val="0"/>
              </a:spcAft>
            </a:pPr>
            <a:r>
              <a:rPr lang="en-US" dirty="0">
                <a:solidFill>
                  <a:schemeClr val="bg1"/>
                </a:solidFill>
              </a:rPr>
              <a:t>Total Discount Offered-  SUM of =(Discount Percentage/100)* Price Per Unit* Item Quantity</a:t>
            </a:r>
          </a:p>
          <a:p>
            <a:pPr algn="l">
              <a:spcBef>
                <a:spcPts val="600"/>
              </a:spcBef>
              <a:spcAft>
                <a:spcPts val="0"/>
              </a:spcAft>
            </a:pPr>
            <a:r>
              <a:rPr lang="en-US" dirty="0">
                <a:solidFill>
                  <a:schemeClr val="bg1"/>
                </a:solidFill>
              </a:rPr>
              <a:t>.</a:t>
            </a:r>
          </a:p>
        </p:txBody>
      </p:sp>
    </p:spTree>
    <p:extLst>
      <p:ext uri="{BB962C8B-B14F-4D97-AF65-F5344CB8AC3E}">
        <p14:creationId xmlns:p14="http://schemas.microsoft.com/office/powerpoint/2010/main" val="5725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standing in a room&#10;&#10;Description automatically generated">
            <a:extLst>
              <a:ext uri="{FF2B5EF4-FFF2-40B4-BE49-F238E27FC236}">
                <a16:creationId xmlns:a16="http://schemas.microsoft.com/office/drawing/2014/main" id="{A7BA17F7-2341-4198-A7B6-889386137489}"/>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26386" b="39064"/>
          <a:stretch/>
        </p:blipFill>
        <p:spPr>
          <a:xfrm>
            <a:off x="0" y="3440120"/>
            <a:ext cx="12192000" cy="2808280"/>
          </a:xfrm>
          <a:prstGeom prst="rect">
            <a:avLst/>
          </a:prstGeom>
        </p:spPr>
      </p:pic>
      <p:sp>
        <p:nvSpPr>
          <p:cNvPr id="5" name="Rectangle 4">
            <a:extLst>
              <a:ext uri="{FF2B5EF4-FFF2-40B4-BE49-F238E27FC236}">
                <a16:creationId xmlns:a16="http://schemas.microsoft.com/office/drawing/2014/main" id="{F3BFE2A5-06C2-4F5C-82A1-94638FB21C2B}"/>
              </a:ext>
            </a:extLst>
          </p:cNvPr>
          <p:cNvSpPr/>
          <p:nvPr/>
        </p:nvSpPr>
        <p:spPr>
          <a:xfrm>
            <a:off x="48126" y="3429000"/>
            <a:ext cx="12126117" cy="28194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 name="Rectangle 5">
            <a:extLst>
              <a:ext uri="{FF2B5EF4-FFF2-40B4-BE49-F238E27FC236}">
                <a16:creationId xmlns:a16="http://schemas.microsoft.com/office/drawing/2014/main" id="{9D0350CD-DEB8-43EF-A89A-AFF31D650A1D}"/>
              </a:ext>
            </a:extLst>
          </p:cNvPr>
          <p:cNvSpPr/>
          <p:nvPr/>
        </p:nvSpPr>
        <p:spPr>
          <a:xfrm>
            <a:off x="17756" y="2278982"/>
            <a:ext cx="12174244" cy="11620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Title 1">
            <a:extLst>
              <a:ext uri="{FF2B5EF4-FFF2-40B4-BE49-F238E27FC236}">
                <a16:creationId xmlns:a16="http://schemas.microsoft.com/office/drawing/2014/main" id="{1C48B022-3664-47E2-A052-87F3AB683356}"/>
              </a:ext>
            </a:extLst>
          </p:cNvPr>
          <p:cNvSpPr txBox="1">
            <a:spLocks/>
          </p:cNvSpPr>
          <p:nvPr/>
        </p:nvSpPr>
        <p:spPr>
          <a:xfrm>
            <a:off x="780126" y="3091042"/>
            <a:ext cx="1914301" cy="221599"/>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a:lstStyle>
          <a:p>
            <a:pPr algn="ctr"/>
            <a:r>
              <a:rPr lang="en-US" sz="1600" dirty="0">
                <a:solidFill>
                  <a:schemeClr val="bg1"/>
                </a:solidFill>
              </a:rPr>
              <a:t>Create a Table</a:t>
            </a:r>
          </a:p>
        </p:txBody>
      </p:sp>
      <p:sp>
        <p:nvSpPr>
          <p:cNvPr id="8" name="Oval 7">
            <a:extLst>
              <a:ext uri="{FF2B5EF4-FFF2-40B4-BE49-F238E27FC236}">
                <a16:creationId xmlns:a16="http://schemas.microsoft.com/office/drawing/2014/main" id="{F36728DB-5DB2-4004-A6D2-52B9BC09AC19}"/>
              </a:ext>
            </a:extLst>
          </p:cNvPr>
          <p:cNvSpPr/>
          <p:nvPr/>
        </p:nvSpPr>
        <p:spPr>
          <a:xfrm>
            <a:off x="1597577" y="2708274"/>
            <a:ext cx="279400" cy="279400"/>
          </a:xfrm>
          <a:prstGeom prst="ellipse">
            <a:avLst/>
          </a:prstGeom>
          <a:gradFill>
            <a:gsLst>
              <a:gs pos="0">
                <a:schemeClr val="bg1">
                  <a:lumMod val="75000"/>
                </a:schemeClr>
              </a:gs>
              <a:gs pos="100000">
                <a:schemeClr val="bg1">
                  <a:lumMod val="95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 name="Title 1">
            <a:extLst>
              <a:ext uri="{FF2B5EF4-FFF2-40B4-BE49-F238E27FC236}">
                <a16:creationId xmlns:a16="http://schemas.microsoft.com/office/drawing/2014/main" id="{3E41B377-FCE5-4C91-8098-6B7B8E6049EC}"/>
              </a:ext>
            </a:extLst>
          </p:cNvPr>
          <p:cNvSpPr txBox="1">
            <a:spLocks/>
          </p:cNvSpPr>
          <p:nvPr/>
        </p:nvSpPr>
        <p:spPr>
          <a:xfrm>
            <a:off x="888627" y="3549204"/>
            <a:ext cx="1914301" cy="1938992"/>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r>
              <a:rPr lang="en-US" sz="1400" b="0" dirty="0">
                <a:solidFill>
                  <a:schemeClr val="bg1"/>
                </a:solidFill>
                <a:latin typeface="Segoe UI" panose="020B0502040204020203" pitchFamily="34" charset="0"/>
                <a:cs typeface="Segoe UI" panose="020B0502040204020203" pitchFamily="34" charset="0"/>
              </a:rPr>
              <a:t>Creating a table having columns Date, # of Invoices, Quantity Sold, On Discount? , with the help of Create Table command in SQL</a:t>
            </a:r>
          </a:p>
          <a:p>
            <a:endParaRPr lang="en-US" sz="1400" b="0" dirty="0">
              <a:solidFill>
                <a:schemeClr val="bg1"/>
              </a:solidFill>
              <a:latin typeface="Segoe UI" panose="020B0502040204020203" pitchFamily="34" charset="0"/>
              <a:cs typeface="Segoe UI" panose="020B0502040204020203" pitchFamily="34" charset="0"/>
            </a:endParaRPr>
          </a:p>
          <a:p>
            <a:r>
              <a:rPr lang="en-US" sz="1400" b="0" dirty="0">
                <a:solidFill>
                  <a:schemeClr val="bg1"/>
                </a:solidFill>
                <a:latin typeface="Segoe UI" panose="020B0502040204020203" pitchFamily="34" charset="0"/>
                <a:cs typeface="Segoe UI" panose="020B0502040204020203" pitchFamily="34" charset="0"/>
              </a:rPr>
              <a:t>Importing Date from Table 1by INSERT INTO command in the table</a:t>
            </a:r>
          </a:p>
        </p:txBody>
      </p:sp>
      <p:sp>
        <p:nvSpPr>
          <p:cNvPr id="10" name="Freeform 35">
            <a:extLst>
              <a:ext uri="{FF2B5EF4-FFF2-40B4-BE49-F238E27FC236}">
                <a16:creationId xmlns:a16="http://schemas.microsoft.com/office/drawing/2014/main" id="{B59A76A5-5EFB-42F7-A704-F10F46566683}"/>
              </a:ext>
            </a:extLst>
          </p:cNvPr>
          <p:cNvSpPr>
            <a:spLocks noEditPoints="1"/>
          </p:cNvSpPr>
          <p:nvPr/>
        </p:nvSpPr>
        <p:spPr bwMode="auto">
          <a:xfrm>
            <a:off x="2880455" y="2795901"/>
            <a:ext cx="360363" cy="3619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2 h 96"/>
              <a:gd name="T12" fmla="*/ 53 w 96"/>
              <a:gd name="T13" fmla="*/ 76 h 96"/>
              <a:gd name="T14" fmla="*/ 48 w 96"/>
              <a:gd name="T15" fmla="*/ 77 h 96"/>
              <a:gd name="T16" fmla="*/ 44 w 96"/>
              <a:gd name="T17" fmla="*/ 76 h 96"/>
              <a:gd name="T18" fmla="*/ 43 w 96"/>
              <a:gd name="T19" fmla="*/ 75 h 96"/>
              <a:gd name="T20" fmla="*/ 43 w 96"/>
              <a:gd name="T21" fmla="*/ 66 h 96"/>
              <a:gd name="T22" fmla="*/ 52 w 96"/>
              <a:gd name="T23" fmla="*/ 56 h 96"/>
              <a:gd name="T24" fmla="*/ 22 w 96"/>
              <a:gd name="T25" fmla="*/ 56 h 96"/>
              <a:gd name="T26" fmla="*/ 16 w 96"/>
              <a:gd name="T27" fmla="*/ 50 h 96"/>
              <a:gd name="T28" fmla="*/ 16 w 96"/>
              <a:gd name="T29" fmla="*/ 46 h 96"/>
              <a:gd name="T30" fmla="*/ 22 w 96"/>
              <a:gd name="T31" fmla="*/ 40 h 96"/>
              <a:gd name="T32" fmla="*/ 52 w 96"/>
              <a:gd name="T33" fmla="*/ 40 h 96"/>
              <a:gd name="T34" fmla="*/ 42 w 96"/>
              <a:gd name="T35" fmla="*/ 30 h 96"/>
              <a:gd name="T36" fmla="*/ 43 w 96"/>
              <a:gd name="T37" fmla="*/ 22 h 96"/>
              <a:gd name="T38" fmla="*/ 44 w 96"/>
              <a:gd name="T39" fmla="*/ 20 h 96"/>
              <a:gd name="T40" fmla="*/ 52 w 96"/>
              <a:gd name="T41" fmla="*/ 20 h 96"/>
              <a:gd name="T42" fmla="*/ 75 w 96"/>
              <a:gd name="T43" fmla="*/ 44 h 96"/>
              <a:gd name="T44" fmla="*/ 75 w 96"/>
              <a:gd name="T4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2"/>
                </a:moveTo>
                <a:cubicBezTo>
                  <a:pt x="53" y="76"/>
                  <a:pt x="53" y="76"/>
                  <a:pt x="53" y="76"/>
                </a:cubicBezTo>
                <a:cubicBezTo>
                  <a:pt x="52" y="77"/>
                  <a:pt x="50" y="77"/>
                  <a:pt x="48" y="77"/>
                </a:cubicBezTo>
                <a:cubicBezTo>
                  <a:pt x="47" y="77"/>
                  <a:pt x="45" y="77"/>
                  <a:pt x="44" y="76"/>
                </a:cubicBezTo>
                <a:cubicBezTo>
                  <a:pt x="43" y="75"/>
                  <a:pt x="43" y="75"/>
                  <a:pt x="43" y="75"/>
                </a:cubicBezTo>
                <a:cubicBezTo>
                  <a:pt x="41" y="72"/>
                  <a:pt x="41" y="68"/>
                  <a:pt x="43" y="66"/>
                </a:cubicBezTo>
                <a:cubicBezTo>
                  <a:pt x="52" y="56"/>
                  <a:pt x="52" y="56"/>
                  <a:pt x="52" y="56"/>
                </a:cubicBezTo>
                <a:cubicBezTo>
                  <a:pt x="22" y="56"/>
                  <a:pt x="22" y="56"/>
                  <a:pt x="22" y="56"/>
                </a:cubicBezTo>
                <a:cubicBezTo>
                  <a:pt x="19" y="56"/>
                  <a:pt x="16" y="53"/>
                  <a:pt x="16" y="50"/>
                </a:cubicBezTo>
                <a:cubicBezTo>
                  <a:pt x="16" y="46"/>
                  <a:pt x="16" y="46"/>
                  <a:pt x="16" y="46"/>
                </a:cubicBezTo>
                <a:cubicBezTo>
                  <a:pt x="16" y="43"/>
                  <a:pt x="19" y="40"/>
                  <a:pt x="22" y="40"/>
                </a:cubicBezTo>
                <a:cubicBezTo>
                  <a:pt x="52" y="40"/>
                  <a:pt x="52" y="40"/>
                  <a:pt x="52" y="40"/>
                </a:cubicBezTo>
                <a:cubicBezTo>
                  <a:pt x="42" y="30"/>
                  <a:pt x="42" y="30"/>
                  <a:pt x="42" y="30"/>
                </a:cubicBezTo>
                <a:cubicBezTo>
                  <a:pt x="40" y="28"/>
                  <a:pt x="40" y="24"/>
                  <a:pt x="43" y="22"/>
                </a:cubicBezTo>
                <a:cubicBezTo>
                  <a:pt x="44" y="20"/>
                  <a:pt x="44" y="20"/>
                  <a:pt x="44" y="20"/>
                </a:cubicBezTo>
                <a:cubicBezTo>
                  <a:pt x="46" y="18"/>
                  <a:pt x="50" y="18"/>
                  <a:pt x="52" y="20"/>
                </a:cubicBezTo>
                <a:cubicBezTo>
                  <a:pt x="75" y="44"/>
                  <a:pt x="75" y="44"/>
                  <a:pt x="75" y="44"/>
                </a:cubicBezTo>
                <a:cubicBezTo>
                  <a:pt x="77" y="46"/>
                  <a:pt x="77" y="50"/>
                  <a:pt x="75"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11" name="Title 1">
            <a:extLst>
              <a:ext uri="{FF2B5EF4-FFF2-40B4-BE49-F238E27FC236}">
                <a16:creationId xmlns:a16="http://schemas.microsoft.com/office/drawing/2014/main" id="{1561A28D-4AD5-4E82-B570-7B7E73AEE3E8}"/>
              </a:ext>
            </a:extLst>
          </p:cNvPr>
          <p:cNvSpPr txBox="1">
            <a:spLocks/>
          </p:cNvSpPr>
          <p:nvPr/>
        </p:nvSpPr>
        <p:spPr>
          <a:xfrm>
            <a:off x="3554514" y="3116913"/>
            <a:ext cx="1914301" cy="221599"/>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a:lstStyle>
          <a:p>
            <a:pPr algn="ctr"/>
            <a:r>
              <a:rPr lang="en-US" sz="1600" dirty="0">
                <a:solidFill>
                  <a:schemeClr val="bg1"/>
                </a:solidFill>
              </a:rPr>
              <a:t>GROUP BY</a:t>
            </a:r>
          </a:p>
        </p:txBody>
      </p:sp>
      <p:sp>
        <p:nvSpPr>
          <p:cNvPr id="12" name="Oval 11">
            <a:extLst>
              <a:ext uri="{FF2B5EF4-FFF2-40B4-BE49-F238E27FC236}">
                <a16:creationId xmlns:a16="http://schemas.microsoft.com/office/drawing/2014/main" id="{9A7FAE83-0B47-4E86-A99D-45540C763074}"/>
              </a:ext>
            </a:extLst>
          </p:cNvPr>
          <p:cNvSpPr/>
          <p:nvPr/>
        </p:nvSpPr>
        <p:spPr>
          <a:xfrm>
            <a:off x="4272021" y="2708274"/>
            <a:ext cx="279400" cy="279400"/>
          </a:xfrm>
          <a:prstGeom prst="ellipse">
            <a:avLst/>
          </a:prstGeom>
          <a:gradFill>
            <a:gsLst>
              <a:gs pos="0">
                <a:schemeClr val="bg1">
                  <a:lumMod val="75000"/>
                </a:schemeClr>
              </a:gs>
              <a:gs pos="100000">
                <a:schemeClr val="bg1">
                  <a:lumMod val="95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Title 1">
            <a:extLst>
              <a:ext uri="{FF2B5EF4-FFF2-40B4-BE49-F238E27FC236}">
                <a16:creationId xmlns:a16="http://schemas.microsoft.com/office/drawing/2014/main" id="{3C0342B4-0FD3-4BAB-87C9-FA9AAD98AFEB}"/>
              </a:ext>
            </a:extLst>
          </p:cNvPr>
          <p:cNvSpPr txBox="1">
            <a:spLocks/>
          </p:cNvSpPr>
          <p:nvPr/>
        </p:nvSpPr>
        <p:spPr>
          <a:xfrm>
            <a:off x="3866815" y="3564975"/>
            <a:ext cx="1914301" cy="2132892"/>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r>
              <a:rPr lang="en-US" sz="1400" b="0" dirty="0">
                <a:solidFill>
                  <a:schemeClr val="bg1"/>
                </a:solidFill>
                <a:latin typeface="Segoe UI" panose="020B0502040204020203" pitchFamily="34" charset="0"/>
                <a:cs typeface="Segoe UI" panose="020B0502040204020203" pitchFamily="34" charset="0"/>
              </a:rPr>
              <a:t>Left JOIN Table 1 and Table 2 on Condition Invoice Number. Using WHEN for Particular Item Number, we GROUP BY Date to find the ‘# of Invoices’ by COUNT Command on Invoice Number, and SUM on Item Quantity to find Quantity Sold</a:t>
            </a:r>
          </a:p>
        </p:txBody>
      </p:sp>
      <p:grpSp>
        <p:nvGrpSpPr>
          <p:cNvPr id="14" name="Group 13">
            <a:extLst>
              <a:ext uri="{FF2B5EF4-FFF2-40B4-BE49-F238E27FC236}">
                <a16:creationId xmlns:a16="http://schemas.microsoft.com/office/drawing/2014/main" id="{C1E3B419-4680-4A37-8E86-3AFE14CBDE1D}"/>
              </a:ext>
            </a:extLst>
          </p:cNvPr>
          <p:cNvGrpSpPr/>
          <p:nvPr/>
        </p:nvGrpSpPr>
        <p:grpSpPr>
          <a:xfrm>
            <a:off x="6126990" y="2708274"/>
            <a:ext cx="1916325" cy="2325372"/>
            <a:chOff x="778102" y="2708274"/>
            <a:chExt cx="1916325" cy="2325372"/>
          </a:xfrm>
        </p:grpSpPr>
        <p:sp>
          <p:nvSpPr>
            <p:cNvPr id="15" name="Title 1">
              <a:extLst>
                <a:ext uri="{FF2B5EF4-FFF2-40B4-BE49-F238E27FC236}">
                  <a16:creationId xmlns:a16="http://schemas.microsoft.com/office/drawing/2014/main" id="{94015534-FE9E-4790-A996-AFDF9B28226E}"/>
                </a:ext>
              </a:extLst>
            </p:cNvPr>
            <p:cNvSpPr txBox="1">
              <a:spLocks/>
            </p:cNvSpPr>
            <p:nvPr/>
          </p:nvSpPr>
          <p:spPr>
            <a:xfrm>
              <a:off x="778102" y="3027053"/>
              <a:ext cx="1914301" cy="221599"/>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a:lstStyle>
            <a:p>
              <a:pPr algn="ctr"/>
              <a:r>
                <a:rPr lang="en-US" sz="1600" dirty="0">
                  <a:solidFill>
                    <a:schemeClr val="bg1"/>
                  </a:solidFill>
                </a:rPr>
                <a:t>On Discount</a:t>
              </a:r>
            </a:p>
          </p:txBody>
        </p:sp>
        <p:sp>
          <p:nvSpPr>
            <p:cNvPr id="16" name="Oval 15">
              <a:extLst>
                <a:ext uri="{FF2B5EF4-FFF2-40B4-BE49-F238E27FC236}">
                  <a16:creationId xmlns:a16="http://schemas.microsoft.com/office/drawing/2014/main" id="{C72DEC0D-29E8-4C1F-94FF-DF3278F25CF0}"/>
                </a:ext>
              </a:extLst>
            </p:cNvPr>
            <p:cNvSpPr/>
            <p:nvPr/>
          </p:nvSpPr>
          <p:spPr>
            <a:xfrm>
              <a:off x="1597577" y="2708274"/>
              <a:ext cx="279400" cy="279400"/>
            </a:xfrm>
            <a:prstGeom prst="ellipse">
              <a:avLst/>
            </a:prstGeom>
            <a:gradFill>
              <a:gsLst>
                <a:gs pos="0">
                  <a:schemeClr val="bg1">
                    <a:lumMod val="75000"/>
                  </a:schemeClr>
                </a:gs>
                <a:gs pos="100000">
                  <a:schemeClr val="bg1">
                    <a:lumMod val="95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 name="Title 1">
              <a:extLst>
                <a:ext uri="{FF2B5EF4-FFF2-40B4-BE49-F238E27FC236}">
                  <a16:creationId xmlns:a16="http://schemas.microsoft.com/office/drawing/2014/main" id="{04FF4D11-4B9D-4451-A61A-55E99DCFC09E}"/>
                </a:ext>
              </a:extLst>
            </p:cNvPr>
            <p:cNvSpPr txBox="1">
              <a:spLocks/>
            </p:cNvSpPr>
            <p:nvPr/>
          </p:nvSpPr>
          <p:spPr>
            <a:xfrm>
              <a:off x="780126" y="4839747"/>
              <a:ext cx="1914301" cy="193899"/>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r>
                <a:rPr lang="en-US" sz="1400" b="0" dirty="0">
                  <a:solidFill>
                    <a:schemeClr val="bg1"/>
                  </a:solidFill>
                  <a:latin typeface="Segoe UI" panose="020B0502040204020203" pitchFamily="34" charset="0"/>
                  <a:cs typeface="Segoe UI" panose="020B0502040204020203" pitchFamily="34" charset="0"/>
                </a:rPr>
                <a:t> </a:t>
              </a:r>
            </a:p>
          </p:txBody>
        </p:sp>
      </p:grpSp>
      <p:grpSp>
        <p:nvGrpSpPr>
          <p:cNvPr id="18" name="Group 17">
            <a:extLst>
              <a:ext uri="{FF2B5EF4-FFF2-40B4-BE49-F238E27FC236}">
                <a16:creationId xmlns:a16="http://schemas.microsoft.com/office/drawing/2014/main" id="{2A7158C2-A678-47D9-BF94-B9D08D451DC5}"/>
              </a:ext>
            </a:extLst>
          </p:cNvPr>
          <p:cNvGrpSpPr/>
          <p:nvPr/>
        </p:nvGrpSpPr>
        <p:grpSpPr>
          <a:xfrm>
            <a:off x="8803458" y="2663375"/>
            <a:ext cx="2422388" cy="2370273"/>
            <a:chOff x="780126" y="2663375"/>
            <a:chExt cx="2422388" cy="2370273"/>
          </a:xfrm>
        </p:grpSpPr>
        <p:sp>
          <p:nvSpPr>
            <p:cNvPr id="19" name="Title 1">
              <a:extLst>
                <a:ext uri="{FF2B5EF4-FFF2-40B4-BE49-F238E27FC236}">
                  <a16:creationId xmlns:a16="http://schemas.microsoft.com/office/drawing/2014/main" id="{6C36E8F8-75BE-455C-8E94-71081F43AC8A}"/>
                </a:ext>
              </a:extLst>
            </p:cNvPr>
            <p:cNvSpPr txBox="1">
              <a:spLocks/>
            </p:cNvSpPr>
            <p:nvPr/>
          </p:nvSpPr>
          <p:spPr>
            <a:xfrm>
              <a:off x="1288213" y="2942775"/>
              <a:ext cx="1914301" cy="4431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a:lstStyle>
            <a:p>
              <a:pPr algn="ctr"/>
              <a:r>
                <a:rPr lang="en-US" sz="1600" dirty="0">
                  <a:solidFill>
                    <a:schemeClr val="bg1"/>
                  </a:solidFill>
                </a:rPr>
                <a:t>Average quantity sold</a:t>
              </a:r>
            </a:p>
          </p:txBody>
        </p:sp>
        <p:sp>
          <p:nvSpPr>
            <p:cNvPr id="20" name="Oval 19">
              <a:extLst>
                <a:ext uri="{FF2B5EF4-FFF2-40B4-BE49-F238E27FC236}">
                  <a16:creationId xmlns:a16="http://schemas.microsoft.com/office/drawing/2014/main" id="{32A01C20-2AA4-4348-BBF7-4B786E88CB96}"/>
                </a:ext>
              </a:extLst>
            </p:cNvPr>
            <p:cNvSpPr/>
            <p:nvPr/>
          </p:nvSpPr>
          <p:spPr>
            <a:xfrm>
              <a:off x="2095052" y="2663375"/>
              <a:ext cx="279400" cy="279400"/>
            </a:xfrm>
            <a:prstGeom prst="ellipse">
              <a:avLst/>
            </a:prstGeom>
            <a:gradFill>
              <a:gsLst>
                <a:gs pos="0">
                  <a:schemeClr val="bg1">
                    <a:lumMod val="75000"/>
                  </a:schemeClr>
                </a:gs>
                <a:gs pos="100000">
                  <a:schemeClr val="bg1">
                    <a:lumMod val="95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1" name="Title 1">
              <a:extLst>
                <a:ext uri="{FF2B5EF4-FFF2-40B4-BE49-F238E27FC236}">
                  <a16:creationId xmlns:a16="http://schemas.microsoft.com/office/drawing/2014/main" id="{A90FEA7C-5E5D-4C30-A847-C142AAB6C43D}"/>
                </a:ext>
              </a:extLst>
            </p:cNvPr>
            <p:cNvSpPr txBox="1">
              <a:spLocks/>
            </p:cNvSpPr>
            <p:nvPr/>
          </p:nvSpPr>
          <p:spPr>
            <a:xfrm>
              <a:off x="780126" y="4839749"/>
              <a:ext cx="1914301" cy="193899"/>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endParaRPr lang="en-US" sz="1400" b="0" dirty="0">
                <a:solidFill>
                  <a:schemeClr val="bg1"/>
                </a:solidFill>
                <a:latin typeface="Segoe UI" panose="020B0502040204020203" pitchFamily="34" charset="0"/>
                <a:cs typeface="Segoe UI" panose="020B0502040204020203" pitchFamily="34" charset="0"/>
              </a:endParaRPr>
            </a:p>
          </p:txBody>
        </p:sp>
      </p:grpSp>
      <p:sp>
        <p:nvSpPr>
          <p:cNvPr id="23" name="Freeform 35">
            <a:extLst>
              <a:ext uri="{FF2B5EF4-FFF2-40B4-BE49-F238E27FC236}">
                <a16:creationId xmlns:a16="http://schemas.microsoft.com/office/drawing/2014/main" id="{906DBE87-0089-4E37-8542-EE12481FD47F}"/>
              </a:ext>
            </a:extLst>
          </p:cNvPr>
          <p:cNvSpPr>
            <a:spLocks noEditPoints="1"/>
          </p:cNvSpPr>
          <p:nvPr/>
        </p:nvSpPr>
        <p:spPr bwMode="auto">
          <a:xfrm>
            <a:off x="8243205" y="2777017"/>
            <a:ext cx="360363" cy="3619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2 h 96"/>
              <a:gd name="T12" fmla="*/ 53 w 96"/>
              <a:gd name="T13" fmla="*/ 76 h 96"/>
              <a:gd name="T14" fmla="*/ 48 w 96"/>
              <a:gd name="T15" fmla="*/ 77 h 96"/>
              <a:gd name="T16" fmla="*/ 44 w 96"/>
              <a:gd name="T17" fmla="*/ 76 h 96"/>
              <a:gd name="T18" fmla="*/ 43 w 96"/>
              <a:gd name="T19" fmla="*/ 75 h 96"/>
              <a:gd name="T20" fmla="*/ 43 w 96"/>
              <a:gd name="T21" fmla="*/ 66 h 96"/>
              <a:gd name="T22" fmla="*/ 52 w 96"/>
              <a:gd name="T23" fmla="*/ 56 h 96"/>
              <a:gd name="T24" fmla="*/ 22 w 96"/>
              <a:gd name="T25" fmla="*/ 56 h 96"/>
              <a:gd name="T26" fmla="*/ 16 w 96"/>
              <a:gd name="T27" fmla="*/ 50 h 96"/>
              <a:gd name="T28" fmla="*/ 16 w 96"/>
              <a:gd name="T29" fmla="*/ 46 h 96"/>
              <a:gd name="T30" fmla="*/ 22 w 96"/>
              <a:gd name="T31" fmla="*/ 40 h 96"/>
              <a:gd name="T32" fmla="*/ 52 w 96"/>
              <a:gd name="T33" fmla="*/ 40 h 96"/>
              <a:gd name="T34" fmla="*/ 42 w 96"/>
              <a:gd name="T35" fmla="*/ 30 h 96"/>
              <a:gd name="T36" fmla="*/ 43 w 96"/>
              <a:gd name="T37" fmla="*/ 22 h 96"/>
              <a:gd name="T38" fmla="*/ 44 w 96"/>
              <a:gd name="T39" fmla="*/ 20 h 96"/>
              <a:gd name="T40" fmla="*/ 52 w 96"/>
              <a:gd name="T41" fmla="*/ 20 h 96"/>
              <a:gd name="T42" fmla="*/ 75 w 96"/>
              <a:gd name="T43" fmla="*/ 44 h 96"/>
              <a:gd name="T44" fmla="*/ 75 w 96"/>
              <a:gd name="T4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2"/>
                </a:moveTo>
                <a:cubicBezTo>
                  <a:pt x="53" y="76"/>
                  <a:pt x="53" y="76"/>
                  <a:pt x="53" y="76"/>
                </a:cubicBezTo>
                <a:cubicBezTo>
                  <a:pt x="52" y="77"/>
                  <a:pt x="50" y="77"/>
                  <a:pt x="48" y="77"/>
                </a:cubicBezTo>
                <a:cubicBezTo>
                  <a:pt x="47" y="77"/>
                  <a:pt x="45" y="77"/>
                  <a:pt x="44" y="76"/>
                </a:cubicBezTo>
                <a:cubicBezTo>
                  <a:pt x="43" y="75"/>
                  <a:pt x="43" y="75"/>
                  <a:pt x="43" y="75"/>
                </a:cubicBezTo>
                <a:cubicBezTo>
                  <a:pt x="41" y="72"/>
                  <a:pt x="41" y="68"/>
                  <a:pt x="43" y="66"/>
                </a:cubicBezTo>
                <a:cubicBezTo>
                  <a:pt x="52" y="56"/>
                  <a:pt x="52" y="56"/>
                  <a:pt x="52" y="56"/>
                </a:cubicBezTo>
                <a:cubicBezTo>
                  <a:pt x="22" y="56"/>
                  <a:pt x="22" y="56"/>
                  <a:pt x="22" y="56"/>
                </a:cubicBezTo>
                <a:cubicBezTo>
                  <a:pt x="19" y="56"/>
                  <a:pt x="16" y="53"/>
                  <a:pt x="16" y="50"/>
                </a:cubicBezTo>
                <a:cubicBezTo>
                  <a:pt x="16" y="46"/>
                  <a:pt x="16" y="46"/>
                  <a:pt x="16" y="46"/>
                </a:cubicBezTo>
                <a:cubicBezTo>
                  <a:pt x="16" y="43"/>
                  <a:pt x="19" y="40"/>
                  <a:pt x="22" y="40"/>
                </a:cubicBezTo>
                <a:cubicBezTo>
                  <a:pt x="52" y="40"/>
                  <a:pt x="52" y="40"/>
                  <a:pt x="52" y="40"/>
                </a:cubicBezTo>
                <a:cubicBezTo>
                  <a:pt x="42" y="30"/>
                  <a:pt x="42" y="30"/>
                  <a:pt x="42" y="30"/>
                </a:cubicBezTo>
                <a:cubicBezTo>
                  <a:pt x="40" y="28"/>
                  <a:pt x="40" y="24"/>
                  <a:pt x="43" y="22"/>
                </a:cubicBezTo>
                <a:cubicBezTo>
                  <a:pt x="44" y="20"/>
                  <a:pt x="44" y="20"/>
                  <a:pt x="44" y="20"/>
                </a:cubicBezTo>
                <a:cubicBezTo>
                  <a:pt x="46" y="18"/>
                  <a:pt x="50" y="18"/>
                  <a:pt x="52" y="20"/>
                </a:cubicBezTo>
                <a:cubicBezTo>
                  <a:pt x="75" y="44"/>
                  <a:pt x="75" y="44"/>
                  <a:pt x="75" y="44"/>
                </a:cubicBezTo>
                <a:cubicBezTo>
                  <a:pt x="77" y="46"/>
                  <a:pt x="77" y="50"/>
                  <a:pt x="75"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35">
            <a:extLst>
              <a:ext uri="{FF2B5EF4-FFF2-40B4-BE49-F238E27FC236}">
                <a16:creationId xmlns:a16="http://schemas.microsoft.com/office/drawing/2014/main" id="{6363DCE6-AEB7-4A5E-BD6D-0394540599CA}"/>
              </a:ext>
            </a:extLst>
          </p:cNvPr>
          <p:cNvSpPr>
            <a:spLocks noEditPoints="1"/>
          </p:cNvSpPr>
          <p:nvPr/>
        </p:nvSpPr>
        <p:spPr bwMode="auto">
          <a:xfrm>
            <a:off x="5415198" y="2777017"/>
            <a:ext cx="360363" cy="3619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2 h 96"/>
              <a:gd name="T12" fmla="*/ 53 w 96"/>
              <a:gd name="T13" fmla="*/ 76 h 96"/>
              <a:gd name="T14" fmla="*/ 48 w 96"/>
              <a:gd name="T15" fmla="*/ 77 h 96"/>
              <a:gd name="T16" fmla="*/ 44 w 96"/>
              <a:gd name="T17" fmla="*/ 76 h 96"/>
              <a:gd name="T18" fmla="*/ 43 w 96"/>
              <a:gd name="T19" fmla="*/ 75 h 96"/>
              <a:gd name="T20" fmla="*/ 43 w 96"/>
              <a:gd name="T21" fmla="*/ 66 h 96"/>
              <a:gd name="T22" fmla="*/ 52 w 96"/>
              <a:gd name="T23" fmla="*/ 56 h 96"/>
              <a:gd name="T24" fmla="*/ 22 w 96"/>
              <a:gd name="T25" fmla="*/ 56 h 96"/>
              <a:gd name="T26" fmla="*/ 16 w 96"/>
              <a:gd name="T27" fmla="*/ 50 h 96"/>
              <a:gd name="T28" fmla="*/ 16 w 96"/>
              <a:gd name="T29" fmla="*/ 46 h 96"/>
              <a:gd name="T30" fmla="*/ 22 w 96"/>
              <a:gd name="T31" fmla="*/ 40 h 96"/>
              <a:gd name="T32" fmla="*/ 52 w 96"/>
              <a:gd name="T33" fmla="*/ 40 h 96"/>
              <a:gd name="T34" fmla="*/ 42 w 96"/>
              <a:gd name="T35" fmla="*/ 30 h 96"/>
              <a:gd name="T36" fmla="*/ 43 w 96"/>
              <a:gd name="T37" fmla="*/ 22 h 96"/>
              <a:gd name="T38" fmla="*/ 44 w 96"/>
              <a:gd name="T39" fmla="*/ 20 h 96"/>
              <a:gd name="T40" fmla="*/ 52 w 96"/>
              <a:gd name="T41" fmla="*/ 20 h 96"/>
              <a:gd name="T42" fmla="*/ 75 w 96"/>
              <a:gd name="T43" fmla="*/ 44 h 96"/>
              <a:gd name="T44" fmla="*/ 75 w 96"/>
              <a:gd name="T4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2"/>
                </a:moveTo>
                <a:cubicBezTo>
                  <a:pt x="53" y="76"/>
                  <a:pt x="53" y="76"/>
                  <a:pt x="53" y="76"/>
                </a:cubicBezTo>
                <a:cubicBezTo>
                  <a:pt x="52" y="77"/>
                  <a:pt x="50" y="77"/>
                  <a:pt x="48" y="77"/>
                </a:cubicBezTo>
                <a:cubicBezTo>
                  <a:pt x="47" y="77"/>
                  <a:pt x="45" y="77"/>
                  <a:pt x="44" y="76"/>
                </a:cubicBezTo>
                <a:cubicBezTo>
                  <a:pt x="43" y="75"/>
                  <a:pt x="43" y="75"/>
                  <a:pt x="43" y="75"/>
                </a:cubicBezTo>
                <a:cubicBezTo>
                  <a:pt x="41" y="72"/>
                  <a:pt x="41" y="68"/>
                  <a:pt x="43" y="66"/>
                </a:cubicBezTo>
                <a:cubicBezTo>
                  <a:pt x="52" y="56"/>
                  <a:pt x="52" y="56"/>
                  <a:pt x="52" y="56"/>
                </a:cubicBezTo>
                <a:cubicBezTo>
                  <a:pt x="22" y="56"/>
                  <a:pt x="22" y="56"/>
                  <a:pt x="22" y="56"/>
                </a:cubicBezTo>
                <a:cubicBezTo>
                  <a:pt x="19" y="56"/>
                  <a:pt x="16" y="53"/>
                  <a:pt x="16" y="50"/>
                </a:cubicBezTo>
                <a:cubicBezTo>
                  <a:pt x="16" y="46"/>
                  <a:pt x="16" y="46"/>
                  <a:pt x="16" y="46"/>
                </a:cubicBezTo>
                <a:cubicBezTo>
                  <a:pt x="16" y="43"/>
                  <a:pt x="19" y="40"/>
                  <a:pt x="22" y="40"/>
                </a:cubicBezTo>
                <a:cubicBezTo>
                  <a:pt x="52" y="40"/>
                  <a:pt x="52" y="40"/>
                  <a:pt x="52" y="40"/>
                </a:cubicBezTo>
                <a:cubicBezTo>
                  <a:pt x="42" y="30"/>
                  <a:pt x="42" y="30"/>
                  <a:pt x="42" y="30"/>
                </a:cubicBezTo>
                <a:cubicBezTo>
                  <a:pt x="40" y="28"/>
                  <a:pt x="40" y="24"/>
                  <a:pt x="43" y="22"/>
                </a:cubicBezTo>
                <a:cubicBezTo>
                  <a:pt x="44" y="20"/>
                  <a:pt x="44" y="20"/>
                  <a:pt x="44" y="20"/>
                </a:cubicBezTo>
                <a:cubicBezTo>
                  <a:pt x="46" y="18"/>
                  <a:pt x="50" y="18"/>
                  <a:pt x="52" y="20"/>
                </a:cubicBezTo>
                <a:cubicBezTo>
                  <a:pt x="75" y="44"/>
                  <a:pt x="75" y="44"/>
                  <a:pt x="75" y="44"/>
                </a:cubicBezTo>
                <a:cubicBezTo>
                  <a:pt x="77" y="46"/>
                  <a:pt x="77" y="50"/>
                  <a:pt x="75"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cxnSp>
        <p:nvCxnSpPr>
          <p:cNvPr id="50" name="Straight Connector 49">
            <a:extLst>
              <a:ext uri="{FF2B5EF4-FFF2-40B4-BE49-F238E27FC236}">
                <a16:creationId xmlns:a16="http://schemas.microsoft.com/office/drawing/2014/main" id="{C99FA813-59BB-4AC1-94C3-18C6C6A58420}"/>
              </a:ext>
            </a:extLst>
          </p:cNvPr>
          <p:cNvCxnSpPr>
            <a:cxnSpLocks/>
          </p:cNvCxnSpPr>
          <p:nvPr/>
        </p:nvCxnSpPr>
        <p:spPr>
          <a:xfrm>
            <a:off x="71021" y="730444"/>
            <a:ext cx="9570129"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7F90453-3085-4C47-9E5A-238569054B26}"/>
              </a:ext>
            </a:extLst>
          </p:cNvPr>
          <p:cNvSpPr txBox="1"/>
          <p:nvPr/>
        </p:nvSpPr>
        <p:spPr>
          <a:xfrm>
            <a:off x="822157" y="496301"/>
            <a:ext cx="10515600" cy="492443"/>
          </a:xfrm>
          <a:prstGeom prst="rect">
            <a:avLst/>
          </a:prstGeom>
          <a:noFill/>
          <a:effectLst/>
        </p:spPr>
        <p:txBody>
          <a:bodyPr wrap="square" lIns="0" tIns="0" rIns="0" bIns="0" rtlCol="0" anchor="t">
            <a:spAutoFit/>
          </a:bodyPr>
          <a:lstStyle/>
          <a:p>
            <a:pPr algn="r"/>
            <a:r>
              <a:rPr lang="en-US" sz="3200" b="1" dirty="0">
                <a:solidFill>
                  <a:schemeClr val="tx1">
                    <a:lumMod val="75000"/>
                    <a:lumOff val="25000"/>
                  </a:schemeClr>
                </a:solidFill>
                <a:latin typeface="+mj-lt"/>
                <a:ea typeface="Segoe UI Black" panose="020B0A02040204020203" pitchFamily="34" charset="0"/>
                <a:cs typeface="Segoe UI" panose="020B0502040204020203" pitchFamily="34" charset="0"/>
              </a:rPr>
              <a:t>PART-1 </a:t>
            </a:r>
            <a:endParaRPr lang="en-US" sz="32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52" name="TextBox 51">
            <a:extLst>
              <a:ext uri="{FF2B5EF4-FFF2-40B4-BE49-F238E27FC236}">
                <a16:creationId xmlns:a16="http://schemas.microsoft.com/office/drawing/2014/main" id="{620F1289-C32B-4094-A17B-2C9625FB0676}"/>
              </a:ext>
            </a:extLst>
          </p:cNvPr>
          <p:cNvSpPr txBox="1"/>
          <p:nvPr/>
        </p:nvSpPr>
        <p:spPr>
          <a:xfrm>
            <a:off x="6480203" y="3507871"/>
            <a:ext cx="1911009" cy="2106462"/>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bg1"/>
                </a:solidFill>
              </a:rPr>
              <a:t>Using WHEN command on Item No. in Table 5, GROUP BY Date, count the number of Discount Percentage and store it in a table. Now LEFT JOIN this table with existing table. Fill ‘On Discount’ in Report table when Count !=Null, then Y, or else N.</a:t>
            </a:r>
            <a:endParaRPr lang="en-IN" dirty="0" err="1">
              <a:solidFill>
                <a:schemeClr val="bg1"/>
              </a:solidFill>
            </a:endParaRPr>
          </a:p>
        </p:txBody>
      </p:sp>
      <p:sp>
        <p:nvSpPr>
          <p:cNvPr id="53" name="TextBox 52">
            <a:extLst>
              <a:ext uri="{FF2B5EF4-FFF2-40B4-BE49-F238E27FC236}">
                <a16:creationId xmlns:a16="http://schemas.microsoft.com/office/drawing/2014/main" id="{19D4AA7D-242E-421A-95C7-2013D504F85A}"/>
              </a:ext>
            </a:extLst>
          </p:cNvPr>
          <p:cNvSpPr txBox="1"/>
          <p:nvPr/>
        </p:nvSpPr>
        <p:spPr>
          <a:xfrm>
            <a:off x="8920196" y="3535129"/>
            <a:ext cx="3271803" cy="2713271"/>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bg1"/>
                </a:solidFill>
              </a:rPr>
              <a:t>GROUP BY Date, when Count of the Number of Discount Percentage != Null, The average quantity sold= COUNT Item Quantity/ COUNT Date.</a:t>
            </a:r>
          </a:p>
          <a:p>
            <a:pPr>
              <a:spcBef>
                <a:spcPts val="600"/>
              </a:spcBef>
              <a:spcAft>
                <a:spcPts val="0"/>
              </a:spcAft>
            </a:pPr>
            <a:r>
              <a:rPr lang="en-US" dirty="0">
                <a:solidFill>
                  <a:schemeClr val="bg1"/>
                </a:solidFill>
              </a:rPr>
              <a:t>when Count of the Number of Discount Percentage = Null, The average quantity sold= COUNT Item Quantity/ COUNT Date.</a:t>
            </a:r>
          </a:p>
          <a:p>
            <a:pPr>
              <a:spcBef>
                <a:spcPts val="600"/>
              </a:spcBef>
              <a:spcAft>
                <a:spcPts val="0"/>
              </a:spcAft>
            </a:pPr>
            <a:r>
              <a:rPr lang="en-US" dirty="0">
                <a:solidFill>
                  <a:schemeClr val="bg1"/>
                </a:solidFill>
              </a:rPr>
              <a:t>Average Quantity Sold per day= Quantity Number / COUNT Date.</a:t>
            </a:r>
          </a:p>
          <a:p>
            <a:pPr algn="l">
              <a:spcBef>
                <a:spcPts val="600"/>
              </a:spcBef>
              <a:spcAft>
                <a:spcPts val="0"/>
              </a:spcAft>
            </a:pPr>
            <a:endParaRPr lang="en-IN" dirty="0" err="1">
              <a:solidFill>
                <a:schemeClr val="bg1"/>
              </a:solidFill>
            </a:endParaRPr>
          </a:p>
        </p:txBody>
      </p:sp>
      <p:sp>
        <p:nvSpPr>
          <p:cNvPr id="54" name="TextBox 53">
            <a:extLst>
              <a:ext uri="{FF2B5EF4-FFF2-40B4-BE49-F238E27FC236}">
                <a16:creationId xmlns:a16="http://schemas.microsoft.com/office/drawing/2014/main" id="{439F5DC9-5A50-4F9D-8EA3-BF65A26325C3}"/>
              </a:ext>
            </a:extLst>
          </p:cNvPr>
          <p:cNvSpPr txBox="1"/>
          <p:nvPr/>
        </p:nvSpPr>
        <p:spPr>
          <a:xfrm>
            <a:off x="132272" y="972452"/>
            <a:ext cx="10926214" cy="1236621"/>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b="1" dirty="0">
                <a:solidFill>
                  <a:schemeClr val="accent1"/>
                </a:solidFill>
              </a:rPr>
              <a:t>For Report 2 </a:t>
            </a:r>
            <a:r>
              <a:rPr lang="en-US" sz="1800" dirty="0">
                <a:solidFill>
                  <a:schemeClr val="accent1"/>
                </a:solidFill>
              </a:rPr>
              <a:t>, Assuming All the Table1,Table 2, Table3, Table 4, Table5 are added to the SQL Database.</a:t>
            </a:r>
          </a:p>
          <a:p>
            <a:pPr algn="l">
              <a:spcBef>
                <a:spcPts val="600"/>
              </a:spcBef>
              <a:spcAft>
                <a:spcPts val="0"/>
              </a:spcAft>
            </a:pPr>
            <a:r>
              <a:rPr lang="en-US" sz="1800" dirty="0">
                <a:solidFill>
                  <a:schemeClr val="accent1"/>
                </a:solidFill>
              </a:rPr>
              <a:t>Tables and Columns Required- Table1(Invoice Number, Date), Table 2( Invoice Number, item Number, item Quantity), Table 4( date, item No.), Table 5( date, item No., discount %) </a:t>
            </a:r>
            <a:endParaRPr lang="en-IN" sz="1800" dirty="0" err="1">
              <a:solidFill>
                <a:schemeClr val="accent1"/>
              </a:solidFill>
            </a:endParaRPr>
          </a:p>
        </p:txBody>
      </p:sp>
    </p:spTree>
    <p:extLst>
      <p:ext uri="{BB962C8B-B14F-4D97-AF65-F5344CB8AC3E}">
        <p14:creationId xmlns:p14="http://schemas.microsoft.com/office/powerpoint/2010/main" val="187319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39B8FE0-5FBB-4060-944E-388BB67EDAF3}"/>
              </a:ext>
            </a:extLst>
          </p:cNvPr>
          <p:cNvSpPr txBox="1"/>
          <p:nvPr/>
        </p:nvSpPr>
        <p:spPr>
          <a:xfrm>
            <a:off x="838200" y="496301"/>
            <a:ext cx="10515600" cy="492443"/>
          </a:xfrm>
          <a:prstGeom prst="rect">
            <a:avLst/>
          </a:prstGeom>
          <a:noFill/>
          <a:effectLst/>
        </p:spPr>
        <p:txBody>
          <a:bodyPr wrap="square" lIns="0" tIns="0" rIns="0" bIns="0" rtlCol="0" anchor="t">
            <a:spAutoFit/>
          </a:bodyPr>
          <a:lstStyle/>
          <a:p>
            <a:pPr algn="r"/>
            <a:r>
              <a:rPr lang="en-US" sz="3200" b="1" dirty="0">
                <a:solidFill>
                  <a:schemeClr val="tx1">
                    <a:lumMod val="75000"/>
                    <a:lumOff val="25000"/>
                  </a:schemeClr>
                </a:solidFill>
                <a:latin typeface="+mj-lt"/>
                <a:ea typeface="Segoe UI Black" panose="020B0A02040204020203" pitchFamily="34" charset="0"/>
                <a:cs typeface="Segoe UI" panose="020B0502040204020203" pitchFamily="34" charset="0"/>
              </a:rPr>
              <a:t>PART-2 </a:t>
            </a:r>
            <a:endParaRPr lang="en-US" sz="32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cxnSp>
        <p:nvCxnSpPr>
          <p:cNvPr id="20" name="Straight Connector 19">
            <a:extLst>
              <a:ext uri="{FF2B5EF4-FFF2-40B4-BE49-F238E27FC236}">
                <a16:creationId xmlns:a16="http://schemas.microsoft.com/office/drawing/2014/main" id="{D1AE2876-1194-4013-A46F-A7DDA9C5428E}"/>
              </a:ext>
            </a:extLst>
          </p:cNvPr>
          <p:cNvCxnSpPr>
            <a:cxnSpLocks/>
          </p:cNvCxnSpPr>
          <p:nvPr/>
        </p:nvCxnSpPr>
        <p:spPr>
          <a:xfrm>
            <a:off x="71021" y="730444"/>
            <a:ext cx="9570129"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79998429-D945-4E69-AC9A-ED071CE7C4FD}"/>
              </a:ext>
            </a:extLst>
          </p:cNvPr>
          <p:cNvSpPr/>
          <p:nvPr/>
        </p:nvSpPr>
        <p:spPr>
          <a:xfrm>
            <a:off x="2559385" y="2148271"/>
            <a:ext cx="9664700" cy="3405433"/>
          </a:xfrm>
          <a:prstGeom prst="rect">
            <a:avLst/>
          </a:prstGeom>
          <a:solidFill>
            <a:srgbClr val="405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Top Corners Rounded 113">
            <a:extLst>
              <a:ext uri="{FF2B5EF4-FFF2-40B4-BE49-F238E27FC236}">
                <a16:creationId xmlns:a16="http://schemas.microsoft.com/office/drawing/2014/main" id="{D8A0D32E-BB7E-4145-9BE9-D62BE4E4672F}"/>
              </a:ext>
            </a:extLst>
          </p:cNvPr>
          <p:cNvSpPr/>
          <p:nvPr/>
        </p:nvSpPr>
        <p:spPr>
          <a:xfrm rot="16200000" flipV="1">
            <a:off x="3517018" y="3946393"/>
            <a:ext cx="811964" cy="1311794"/>
          </a:xfrm>
          <a:prstGeom prst="round2SameRect">
            <a:avLst>
              <a:gd name="adj1" fmla="val 50000"/>
              <a:gd name="adj2" fmla="val 0"/>
            </a:avLst>
          </a:prstGeom>
          <a:solidFill>
            <a:srgbClr val="C1B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Top Corners Rounded 114">
            <a:extLst>
              <a:ext uri="{FF2B5EF4-FFF2-40B4-BE49-F238E27FC236}">
                <a16:creationId xmlns:a16="http://schemas.microsoft.com/office/drawing/2014/main" id="{C2D5BEA4-9335-46CC-96C8-C02B2F915863}"/>
              </a:ext>
            </a:extLst>
          </p:cNvPr>
          <p:cNvSpPr/>
          <p:nvPr/>
        </p:nvSpPr>
        <p:spPr>
          <a:xfrm rot="16200000" flipV="1">
            <a:off x="3517018" y="2443789"/>
            <a:ext cx="811964" cy="1311794"/>
          </a:xfrm>
          <a:prstGeom prst="round2SameRect">
            <a:avLst>
              <a:gd name="adj1" fmla="val 50000"/>
              <a:gd name="adj2" fmla="val 0"/>
            </a:avLst>
          </a:prstGeom>
          <a:solidFill>
            <a:srgbClr val="C1B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BFAB5E74-1B2E-49CA-A81C-62D99A6E437D}"/>
              </a:ext>
            </a:extLst>
          </p:cNvPr>
          <p:cNvSpPr txBox="1"/>
          <p:nvPr/>
        </p:nvSpPr>
        <p:spPr>
          <a:xfrm>
            <a:off x="4946803" y="2822687"/>
            <a:ext cx="1292485" cy="553998"/>
          </a:xfrm>
          <a:prstGeom prst="rect">
            <a:avLst/>
          </a:prstGeom>
          <a:noFill/>
        </p:spPr>
        <p:txBody>
          <a:bodyPr wrap="square" lIns="0" tIns="0" rIns="0" bIns="0" rtlCol="0" anchor="ctr">
            <a:spAutoFit/>
          </a:bodyPr>
          <a:lstStyle/>
          <a:p>
            <a:r>
              <a:rPr lang="en-US" sz="3600" b="1" dirty="0">
                <a:solidFill>
                  <a:schemeClr val="bg1"/>
                </a:solidFill>
                <a:effectLst>
                  <a:outerShdw blurRad="50800" dist="38100" dir="5400000" algn="t" rotWithShape="0">
                    <a:prstClr val="black">
                      <a:alpha val="40000"/>
                    </a:prstClr>
                  </a:outerShdw>
                </a:effectLst>
                <a:latin typeface="Century Gothic" panose="020B0502020202020204" pitchFamily="34" charset="0"/>
                <a:cs typeface="Calibri" panose="020F0502020204030204" pitchFamily="34" charset="0"/>
              </a:rPr>
              <a:t>1.</a:t>
            </a:r>
          </a:p>
        </p:txBody>
      </p:sp>
      <p:sp>
        <p:nvSpPr>
          <p:cNvPr id="117" name="TextBox 116">
            <a:extLst>
              <a:ext uri="{FF2B5EF4-FFF2-40B4-BE49-F238E27FC236}">
                <a16:creationId xmlns:a16="http://schemas.microsoft.com/office/drawing/2014/main" id="{6BDB4626-0040-49A1-B107-E61312349118}"/>
              </a:ext>
            </a:extLst>
          </p:cNvPr>
          <p:cNvSpPr txBox="1"/>
          <p:nvPr/>
        </p:nvSpPr>
        <p:spPr>
          <a:xfrm>
            <a:off x="4946803" y="4325291"/>
            <a:ext cx="1292485" cy="553998"/>
          </a:xfrm>
          <a:prstGeom prst="rect">
            <a:avLst/>
          </a:prstGeom>
          <a:noFill/>
        </p:spPr>
        <p:txBody>
          <a:bodyPr wrap="square" lIns="0" tIns="0" rIns="0" bIns="0" rtlCol="0" anchor="ctr">
            <a:spAutoFit/>
          </a:bodyPr>
          <a:lstStyle/>
          <a:p>
            <a:r>
              <a:rPr lang="en-US" sz="3600" b="1" dirty="0">
                <a:solidFill>
                  <a:schemeClr val="bg1"/>
                </a:solidFill>
                <a:effectLst>
                  <a:outerShdw blurRad="50800" dist="38100" dir="5400000" algn="t" rotWithShape="0">
                    <a:prstClr val="black">
                      <a:alpha val="40000"/>
                    </a:prstClr>
                  </a:outerShdw>
                </a:effectLst>
                <a:latin typeface="Century Gothic" panose="020B0502020202020204" pitchFamily="34" charset="0"/>
                <a:cs typeface="Calibri" panose="020F0502020204030204" pitchFamily="34" charset="0"/>
              </a:rPr>
              <a:t>2.</a:t>
            </a:r>
          </a:p>
        </p:txBody>
      </p:sp>
      <p:sp>
        <p:nvSpPr>
          <p:cNvPr id="118" name="TextBox 117">
            <a:extLst>
              <a:ext uri="{FF2B5EF4-FFF2-40B4-BE49-F238E27FC236}">
                <a16:creationId xmlns:a16="http://schemas.microsoft.com/office/drawing/2014/main" id="{CD86ACFF-0CBA-4CE4-A98C-67C4FEF603F5}"/>
              </a:ext>
            </a:extLst>
          </p:cNvPr>
          <p:cNvSpPr txBox="1"/>
          <p:nvPr/>
        </p:nvSpPr>
        <p:spPr>
          <a:xfrm>
            <a:off x="6398927" y="4386845"/>
            <a:ext cx="5164288" cy="430887"/>
          </a:xfrm>
          <a:prstGeom prst="rect">
            <a:avLst/>
          </a:prstGeom>
          <a:noFill/>
        </p:spPr>
        <p:txBody>
          <a:bodyPr wrap="square" lIns="0" tIns="0" rIns="0" bIns="0" rtlCol="0" anchor="ctr">
            <a:spAutoFit/>
          </a:bodyPr>
          <a:lstStyle/>
          <a:p>
            <a:r>
              <a:rPr lang="en-US" dirty="0">
                <a:solidFill>
                  <a:schemeClr val="bg1"/>
                </a:solidFill>
                <a:latin typeface="+mj-lt"/>
                <a:cs typeface="Calibri" panose="020F0502020204030204" pitchFamily="34" charset="0"/>
              </a:rPr>
              <a:t>ZS is required to perform data analysis and provide solutions to each problem.</a:t>
            </a:r>
            <a:endParaRPr lang="en-US" sz="1400" dirty="0">
              <a:solidFill>
                <a:schemeClr val="bg1"/>
              </a:solidFill>
              <a:latin typeface="+mj-lt"/>
              <a:cs typeface="Calibri" panose="020F0502020204030204" pitchFamily="34" charset="0"/>
            </a:endParaRPr>
          </a:p>
        </p:txBody>
      </p:sp>
      <p:sp>
        <p:nvSpPr>
          <p:cNvPr id="119" name="TextBox 118">
            <a:extLst>
              <a:ext uri="{FF2B5EF4-FFF2-40B4-BE49-F238E27FC236}">
                <a16:creationId xmlns:a16="http://schemas.microsoft.com/office/drawing/2014/main" id="{A9346C8E-081B-4221-9F9C-2E3AC756F5A3}"/>
              </a:ext>
            </a:extLst>
          </p:cNvPr>
          <p:cNvSpPr txBox="1"/>
          <p:nvPr/>
        </p:nvSpPr>
        <p:spPr>
          <a:xfrm>
            <a:off x="6398927" y="2668798"/>
            <a:ext cx="5164288" cy="861774"/>
          </a:xfrm>
          <a:prstGeom prst="rect">
            <a:avLst/>
          </a:prstGeom>
          <a:noFill/>
        </p:spPr>
        <p:txBody>
          <a:bodyPr wrap="square" lIns="0" tIns="0" rIns="0" bIns="0" rtlCol="0" anchor="ctr">
            <a:spAutoFit/>
          </a:bodyPr>
          <a:lstStyle/>
          <a:p>
            <a:r>
              <a:rPr lang="en-US" dirty="0">
                <a:solidFill>
                  <a:schemeClr val="bg1"/>
                </a:solidFill>
                <a:latin typeface="+mj-lt"/>
                <a:cs typeface="Calibri" panose="020F0502020204030204" pitchFamily="34" charset="0"/>
              </a:rPr>
              <a:t>This report</a:t>
            </a:r>
            <a:r>
              <a:rPr lang="en-US" sz="1400" dirty="0">
                <a:solidFill>
                  <a:schemeClr val="bg1"/>
                </a:solidFill>
                <a:latin typeface="+mj-lt"/>
                <a:cs typeface="Calibri" panose="020F0502020204030204" pitchFamily="34" charset="0"/>
              </a:rPr>
              <a:t> captures following information for a particular size combination on a daily basis</a:t>
            </a:r>
            <a:r>
              <a:rPr lang="en-US" dirty="0">
                <a:solidFill>
                  <a:schemeClr val="bg1"/>
                </a:solidFill>
                <a:latin typeface="+mj-lt"/>
                <a:cs typeface="Calibri" panose="020F0502020204030204" pitchFamily="34" charset="0"/>
              </a:rPr>
              <a:t> :</a:t>
            </a:r>
            <a:r>
              <a:rPr lang="en-US" sz="1400" dirty="0">
                <a:solidFill>
                  <a:schemeClr val="bg1"/>
                </a:solidFill>
                <a:latin typeface="+mj-lt"/>
                <a:cs typeface="Calibri" panose="020F0502020204030204" pitchFamily="34" charset="0"/>
              </a:rPr>
              <a:t> Invoice number for each sale, Product size and flavor details and a flag to indicate if a particular item was offered on discount on thar date.</a:t>
            </a:r>
          </a:p>
        </p:txBody>
      </p:sp>
      <p:cxnSp>
        <p:nvCxnSpPr>
          <p:cNvPr id="120" name="Straight Connector 119">
            <a:extLst>
              <a:ext uri="{FF2B5EF4-FFF2-40B4-BE49-F238E27FC236}">
                <a16:creationId xmlns:a16="http://schemas.microsoft.com/office/drawing/2014/main" id="{FB7D976C-3605-4F57-90AF-57DAC1FB4BDC}"/>
              </a:ext>
            </a:extLst>
          </p:cNvPr>
          <p:cNvCxnSpPr/>
          <p:nvPr/>
        </p:nvCxnSpPr>
        <p:spPr>
          <a:xfrm>
            <a:off x="6398927" y="3850987"/>
            <a:ext cx="516428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21" name="Picture 120" descr="A group of people sitting at a table&#10;&#10;Description automatically generated">
            <a:extLst>
              <a:ext uri="{FF2B5EF4-FFF2-40B4-BE49-F238E27FC236}">
                <a16:creationId xmlns:a16="http://schemas.microsoft.com/office/drawing/2014/main" id="{370EA1D4-63DD-4D36-B35E-F6D1E1195B94}"/>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a:xfrm>
            <a:off x="1" y="1170999"/>
            <a:ext cx="3923001" cy="5359976"/>
          </a:xfrm>
          <a:custGeom>
            <a:avLst/>
            <a:gdLst>
              <a:gd name="connsiteX0" fmla="*/ 1243013 w 3923001"/>
              <a:gd name="connsiteY0" fmla="*/ 0 h 5359976"/>
              <a:gd name="connsiteX1" fmla="*/ 3923001 w 3923001"/>
              <a:gd name="connsiteY1" fmla="*/ 2679988 h 5359976"/>
              <a:gd name="connsiteX2" fmla="*/ 1243013 w 3923001"/>
              <a:gd name="connsiteY2" fmla="*/ 5359976 h 5359976"/>
              <a:gd name="connsiteX3" fmla="*/ 199841 w 3923001"/>
              <a:gd name="connsiteY3" fmla="*/ 5149369 h 5359976"/>
              <a:gd name="connsiteX4" fmla="*/ 0 w 3923001"/>
              <a:gd name="connsiteY4" fmla="*/ 5053101 h 5359976"/>
              <a:gd name="connsiteX5" fmla="*/ 0 w 3923001"/>
              <a:gd name="connsiteY5" fmla="*/ 306875 h 5359976"/>
              <a:gd name="connsiteX6" fmla="*/ 199841 w 3923001"/>
              <a:gd name="connsiteY6" fmla="*/ 210607 h 5359976"/>
              <a:gd name="connsiteX7" fmla="*/ 1243013 w 3923001"/>
              <a:gd name="connsiteY7" fmla="*/ 0 h 535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3001" h="5359976">
                <a:moveTo>
                  <a:pt x="1243013" y="0"/>
                </a:moveTo>
                <a:cubicBezTo>
                  <a:pt x="2723129" y="0"/>
                  <a:pt x="3923001" y="1199872"/>
                  <a:pt x="3923001" y="2679988"/>
                </a:cubicBezTo>
                <a:cubicBezTo>
                  <a:pt x="3923001" y="4160104"/>
                  <a:pt x="2723129" y="5359976"/>
                  <a:pt x="1243013" y="5359976"/>
                </a:cubicBezTo>
                <a:cubicBezTo>
                  <a:pt x="872984" y="5359976"/>
                  <a:pt x="520470" y="5284984"/>
                  <a:pt x="199841" y="5149369"/>
                </a:cubicBezTo>
                <a:lnTo>
                  <a:pt x="0" y="5053101"/>
                </a:lnTo>
                <a:lnTo>
                  <a:pt x="0" y="306875"/>
                </a:lnTo>
                <a:lnTo>
                  <a:pt x="199841" y="210607"/>
                </a:lnTo>
                <a:cubicBezTo>
                  <a:pt x="520470" y="74992"/>
                  <a:pt x="872984" y="0"/>
                  <a:pt x="1243013" y="0"/>
                </a:cubicBezTo>
                <a:close/>
              </a:path>
            </a:pathLst>
          </a:custGeom>
        </p:spPr>
      </p:pic>
      <p:sp>
        <p:nvSpPr>
          <p:cNvPr id="122" name="Freeform: Shape 121">
            <a:extLst>
              <a:ext uri="{FF2B5EF4-FFF2-40B4-BE49-F238E27FC236}">
                <a16:creationId xmlns:a16="http://schemas.microsoft.com/office/drawing/2014/main" id="{83B58541-E541-4A52-AFD9-39684D39C016}"/>
              </a:ext>
            </a:extLst>
          </p:cNvPr>
          <p:cNvSpPr/>
          <p:nvPr/>
        </p:nvSpPr>
        <p:spPr>
          <a:xfrm>
            <a:off x="0" y="1197631"/>
            <a:ext cx="3923001" cy="5359976"/>
          </a:xfrm>
          <a:custGeom>
            <a:avLst/>
            <a:gdLst>
              <a:gd name="connsiteX0" fmla="*/ 1243013 w 3923001"/>
              <a:gd name="connsiteY0" fmla="*/ 0 h 5359976"/>
              <a:gd name="connsiteX1" fmla="*/ 3923001 w 3923001"/>
              <a:gd name="connsiteY1" fmla="*/ 2679988 h 5359976"/>
              <a:gd name="connsiteX2" fmla="*/ 1243013 w 3923001"/>
              <a:gd name="connsiteY2" fmla="*/ 5359976 h 5359976"/>
              <a:gd name="connsiteX3" fmla="*/ 199841 w 3923001"/>
              <a:gd name="connsiteY3" fmla="*/ 5149370 h 5359976"/>
              <a:gd name="connsiteX4" fmla="*/ 0 w 3923001"/>
              <a:gd name="connsiteY4" fmla="*/ 5053101 h 5359976"/>
              <a:gd name="connsiteX5" fmla="*/ 0 w 3923001"/>
              <a:gd name="connsiteY5" fmla="*/ 306875 h 5359976"/>
              <a:gd name="connsiteX6" fmla="*/ 199841 w 3923001"/>
              <a:gd name="connsiteY6" fmla="*/ 210607 h 5359976"/>
              <a:gd name="connsiteX7" fmla="*/ 1243013 w 3923001"/>
              <a:gd name="connsiteY7" fmla="*/ 0 h 535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3001" h="5359976">
                <a:moveTo>
                  <a:pt x="1243013" y="0"/>
                </a:moveTo>
                <a:cubicBezTo>
                  <a:pt x="2723130" y="0"/>
                  <a:pt x="3923001" y="1199871"/>
                  <a:pt x="3923001" y="2679988"/>
                </a:cubicBezTo>
                <a:cubicBezTo>
                  <a:pt x="3923001" y="4160105"/>
                  <a:pt x="2723130" y="5359976"/>
                  <a:pt x="1243013" y="5359976"/>
                </a:cubicBezTo>
                <a:cubicBezTo>
                  <a:pt x="872984" y="5359976"/>
                  <a:pt x="520470" y="5284984"/>
                  <a:pt x="199841" y="5149370"/>
                </a:cubicBezTo>
                <a:lnTo>
                  <a:pt x="0" y="5053101"/>
                </a:lnTo>
                <a:lnTo>
                  <a:pt x="0" y="306875"/>
                </a:lnTo>
                <a:lnTo>
                  <a:pt x="199841" y="210607"/>
                </a:lnTo>
                <a:cubicBezTo>
                  <a:pt x="520470" y="74992"/>
                  <a:pt x="872984" y="0"/>
                  <a:pt x="1243013" y="0"/>
                </a:cubicBezTo>
                <a:close/>
              </a:path>
            </a:pathLst>
          </a:custGeom>
          <a:gradFill>
            <a:gsLst>
              <a:gs pos="0">
                <a:srgbClr val="405666">
                  <a:alpha val="85000"/>
                </a:srgbClr>
              </a:gs>
              <a:gs pos="100000">
                <a:srgbClr val="FD593D"/>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3" name="TextBox 122">
            <a:extLst>
              <a:ext uri="{FF2B5EF4-FFF2-40B4-BE49-F238E27FC236}">
                <a16:creationId xmlns:a16="http://schemas.microsoft.com/office/drawing/2014/main" id="{4F8382BE-A12D-40CE-9EA1-72F3A4EBCB47}"/>
              </a:ext>
            </a:extLst>
          </p:cNvPr>
          <p:cNvSpPr txBox="1"/>
          <p:nvPr/>
        </p:nvSpPr>
        <p:spPr>
          <a:xfrm>
            <a:off x="596020" y="3353164"/>
            <a:ext cx="2584970" cy="215444"/>
          </a:xfrm>
          <a:prstGeom prst="rect">
            <a:avLst/>
          </a:prstGeom>
          <a:noFill/>
        </p:spPr>
        <p:txBody>
          <a:bodyPr wrap="square" lIns="0" tIns="0" rIns="0" bIns="0" rtlCol="0" anchor="ctr">
            <a:spAutoFit/>
          </a:bodyPr>
          <a:lstStyle/>
          <a:p>
            <a:r>
              <a:rPr lang="en-US" dirty="0">
                <a:solidFill>
                  <a:schemeClr val="bg1"/>
                </a:solidFill>
                <a:latin typeface="+mj-lt"/>
                <a:cs typeface="Calibri" panose="020F0502020204030204" pitchFamily="34" charset="0"/>
              </a:rPr>
              <a:t>Sales Inventory Report Data</a:t>
            </a:r>
            <a:endParaRPr lang="en-US" sz="1400" dirty="0">
              <a:solidFill>
                <a:schemeClr val="bg1"/>
              </a:solidFill>
              <a:latin typeface="+mj-lt"/>
              <a:cs typeface="Calibri" panose="020F0502020204030204" pitchFamily="34" charset="0"/>
            </a:endParaRPr>
          </a:p>
        </p:txBody>
      </p:sp>
      <p:sp>
        <p:nvSpPr>
          <p:cNvPr id="124" name="TextBox 123">
            <a:extLst>
              <a:ext uri="{FF2B5EF4-FFF2-40B4-BE49-F238E27FC236}">
                <a16:creationId xmlns:a16="http://schemas.microsoft.com/office/drawing/2014/main" id="{E0B4089B-F4AE-4B70-B436-3733EFE04D24}"/>
              </a:ext>
            </a:extLst>
          </p:cNvPr>
          <p:cNvSpPr txBox="1"/>
          <p:nvPr/>
        </p:nvSpPr>
        <p:spPr>
          <a:xfrm>
            <a:off x="628785" y="2693856"/>
            <a:ext cx="2584970" cy="369332"/>
          </a:xfrm>
          <a:prstGeom prst="rect">
            <a:avLst/>
          </a:prstGeom>
          <a:noFill/>
        </p:spPr>
        <p:txBody>
          <a:bodyPr wrap="square" lIns="0" tIns="0" rIns="0" bIns="0" rtlCol="0" anchor="ctr">
            <a:spAutoFit/>
          </a:bodyPr>
          <a:lstStyle/>
          <a:p>
            <a:r>
              <a:rPr lang="en-US" sz="2400" b="1" dirty="0">
                <a:solidFill>
                  <a:schemeClr val="bg1"/>
                </a:solidFill>
                <a:latin typeface="Century Gothic" panose="020B0502020202020204" pitchFamily="34" charset="0"/>
                <a:cs typeface="Calibri" panose="020F0502020204030204" pitchFamily="34" charset="0"/>
              </a:rPr>
              <a:t>Overview</a:t>
            </a:r>
          </a:p>
        </p:txBody>
      </p:sp>
      <p:grpSp>
        <p:nvGrpSpPr>
          <p:cNvPr id="125" name="Group 124">
            <a:extLst>
              <a:ext uri="{FF2B5EF4-FFF2-40B4-BE49-F238E27FC236}">
                <a16:creationId xmlns:a16="http://schemas.microsoft.com/office/drawing/2014/main" id="{8EFBA2A2-B17A-4781-AF56-7231693AB2E6}"/>
              </a:ext>
            </a:extLst>
          </p:cNvPr>
          <p:cNvGrpSpPr/>
          <p:nvPr/>
        </p:nvGrpSpPr>
        <p:grpSpPr>
          <a:xfrm flipH="1">
            <a:off x="4049247" y="2940283"/>
            <a:ext cx="318805" cy="318805"/>
            <a:chOff x="3390900" y="3971925"/>
            <a:chExt cx="361950" cy="361950"/>
          </a:xfrm>
          <a:solidFill>
            <a:schemeClr val="bg1"/>
          </a:solidFill>
        </p:grpSpPr>
        <p:sp>
          <p:nvSpPr>
            <p:cNvPr id="126" name="Freeform 67">
              <a:extLst>
                <a:ext uri="{FF2B5EF4-FFF2-40B4-BE49-F238E27FC236}">
                  <a16:creationId xmlns:a16="http://schemas.microsoft.com/office/drawing/2014/main" id="{3F8BE03F-B758-4463-AC7D-C60D7D204F45}"/>
                </a:ext>
              </a:extLst>
            </p:cNvPr>
            <p:cNvSpPr>
              <a:spLocks noEditPoints="1"/>
            </p:cNvSpPr>
            <p:nvPr/>
          </p:nvSpPr>
          <p:spPr bwMode="auto">
            <a:xfrm>
              <a:off x="3390900" y="3971925"/>
              <a:ext cx="361950" cy="361950"/>
            </a:xfrm>
            <a:custGeom>
              <a:avLst/>
              <a:gdLst>
                <a:gd name="T0" fmla="*/ 95 w 96"/>
                <a:gd name="T1" fmla="*/ 89 h 96"/>
                <a:gd name="T2" fmla="*/ 74 w 96"/>
                <a:gd name="T3" fmla="*/ 69 h 96"/>
                <a:gd name="T4" fmla="*/ 84 w 96"/>
                <a:gd name="T5" fmla="*/ 42 h 96"/>
                <a:gd name="T6" fmla="*/ 42 w 96"/>
                <a:gd name="T7" fmla="*/ 0 h 96"/>
                <a:gd name="T8" fmla="*/ 0 w 96"/>
                <a:gd name="T9" fmla="*/ 42 h 96"/>
                <a:gd name="T10" fmla="*/ 42 w 96"/>
                <a:gd name="T11" fmla="*/ 84 h 96"/>
                <a:gd name="T12" fmla="*/ 69 w 96"/>
                <a:gd name="T13" fmla="*/ 74 h 96"/>
                <a:gd name="T14" fmla="*/ 89 w 96"/>
                <a:gd name="T15" fmla="*/ 95 h 96"/>
                <a:gd name="T16" fmla="*/ 92 w 96"/>
                <a:gd name="T17" fmla="*/ 96 h 96"/>
                <a:gd name="T18" fmla="*/ 95 w 96"/>
                <a:gd name="T19" fmla="*/ 95 h 96"/>
                <a:gd name="T20" fmla="*/ 95 w 96"/>
                <a:gd name="T21" fmla="*/ 89 h 96"/>
                <a:gd name="T22" fmla="*/ 64 w 96"/>
                <a:gd name="T23" fmla="*/ 45 h 96"/>
                <a:gd name="T24" fmla="*/ 69 w 96"/>
                <a:gd name="T25" fmla="*/ 48 h 96"/>
                <a:gd name="T26" fmla="*/ 69 w 96"/>
                <a:gd name="T27" fmla="*/ 49 h 96"/>
                <a:gd name="T28" fmla="*/ 69 w 96"/>
                <a:gd name="T29" fmla="*/ 51 h 96"/>
                <a:gd name="T30" fmla="*/ 63 w 96"/>
                <a:gd name="T31" fmla="*/ 61 h 96"/>
                <a:gd name="T32" fmla="*/ 62 w 96"/>
                <a:gd name="T33" fmla="*/ 62 h 96"/>
                <a:gd name="T34" fmla="*/ 60 w 96"/>
                <a:gd name="T35" fmla="*/ 62 h 96"/>
                <a:gd name="T36" fmla="*/ 56 w 96"/>
                <a:gd name="T37" fmla="*/ 59 h 96"/>
                <a:gd name="T38" fmla="*/ 50 w 96"/>
                <a:gd name="T39" fmla="*/ 62 h 96"/>
                <a:gd name="T40" fmla="*/ 50 w 96"/>
                <a:gd name="T41" fmla="*/ 68 h 96"/>
                <a:gd name="T42" fmla="*/ 48 w 96"/>
                <a:gd name="T43" fmla="*/ 70 h 96"/>
                <a:gd name="T44" fmla="*/ 36 w 96"/>
                <a:gd name="T45" fmla="*/ 70 h 96"/>
                <a:gd name="T46" fmla="*/ 34 w 96"/>
                <a:gd name="T47" fmla="*/ 68 h 96"/>
                <a:gd name="T48" fmla="*/ 34 w 96"/>
                <a:gd name="T49" fmla="*/ 63 h 96"/>
                <a:gd name="T50" fmla="*/ 28 w 96"/>
                <a:gd name="T51" fmla="*/ 59 h 96"/>
                <a:gd name="T52" fmla="*/ 23 w 96"/>
                <a:gd name="T53" fmla="*/ 62 h 96"/>
                <a:gd name="T54" fmla="*/ 21 w 96"/>
                <a:gd name="T55" fmla="*/ 61 h 96"/>
                <a:gd name="T56" fmla="*/ 15 w 96"/>
                <a:gd name="T57" fmla="*/ 51 h 96"/>
                <a:gd name="T58" fmla="*/ 15 w 96"/>
                <a:gd name="T59" fmla="*/ 49 h 96"/>
                <a:gd name="T60" fmla="*/ 15 w 96"/>
                <a:gd name="T61" fmla="*/ 48 h 96"/>
                <a:gd name="T62" fmla="*/ 20 w 96"/>
                <a:gd name="T63" fmla="*/ 45 h 96"/>
                <a:gd name="T64" fmla="*/ 20 w 96"/>
                <a:gd name="T65" fmla="*/ 39 h 96"/>
                <a:gd name="T66" fmla="*/ 16 w 96"/>
                <a:gd name="T67" fmla="*/ 36 h 96"/>
                <a:gd name="T68" fmla="*/ 15 w 96"/>
                <a:gd name="T69" fmla="*/ 35 h 96"/>
                <a:gd name="T70" fmla="*/ 15 w 96"/>
                <a:gd name="T71" fmla="*/ 33 h 96"/>
                <a:gd name="T72" fmla="*/ 21 w 96"/>
                <a:gd name="T73" fmla="*/ 23 h 96"/>
                <a:gd name="T74" fmla="*/ 24 w 96"/>
                <a:gd name="T75" fmla="*/ 22 h 96"/>
                <a:gd name="T76" fmla="*/ 28 w 96"/>
                <a:gd name="T77" fmla="*/ 25 h 96"/>
                <a:gd name="T78" fmla="*/ 34 w 96"/>
                <a:gd name="T79" fmla="*/ 21 h 96"/>
                <a:gd name="T80" fmla="*/ 34 w 96"/>
                <a:gd name="T81" fmla="*/ 16 h 96"/>
                <a:gd name="T82" fmla="*/ 36 w 96"/>
                <a:gd name="T83" fmla="*/ 14 h 96"/>
                <a:gd name="T84" fmla="*/ 48 w 96"/>
                <a:gd name="T85" fmla="*/ 14 h 96"/>
                <a:gd name="T86" fmla="*/ 50 w 96"/>
                <a:gd name="T87" fmla="*/ 16 h 96"/>
                <a:gd name="T88" fmla="*/ 50 w 96"/>
                <a:gd name="T89" fmla="*/ 22 h 96"/>
                <a:gd name="T90" fmla="*/ 56 w 96"/>
                <a:gd name="T91" fmla="*/ 25 h 96"/>
                <a:gd name="T92" fmla="*/ 60 w 96"/>
                <a:gd name="T93" fmla="*/ 22 h 96"/>
                <a:gd name="T94" fmla="*/ 62 w 96"/>
                <a:gd name="T95" fmla="*/ 22 h 96"/>
                <a:gd name="T96" fmla="*/ 63 w 96"/>
                <a:gd name="T97" fmla="*/ 23 h 96"/>
                <a:gd name="T98" fmla="*/ 69 w 96"/>
                <a:gd name="T99" fmla="*/ 33 h 96"/>
                <a:gd name="T100" fmla="*/ 69 w 96"/>
                <a:gd name="T101" fmla="*/ 35 h 96"/>
                <a:gd name="T102" fmla="*/ 69 w 96"/>
                <a:gd name="T103" fmla="*/ 36 h 96"/>
                <a:gd name="T104" fmla="*/ 64 w 96"/>
                <a:gd name="T105" fmla="*/ 39 h 96"/>
                <a:gd name="T106" fmla="*/ 64 w 96"/>
                <a:gd name="T107" fmla="*/ 4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5" y="89"/>
                  </a:moveTo>
                  <a:cubicBezTo>
                    <a:pt x="74" y="69"/>
                    <a:pt x="74" y="69"/>
                    <a:pt x="74" y="69"/>
                  </a:cubicBezTo>
                  <a:cubicBezTo>
                    <a:pt x="80" y="61"/>
                    <a:pt x="84" y="52"/>
                    <a:pt x="84" y="42"/>
                  </a:cubicBezTo>
                  <a:cubicBezTo>
                    <a:pt x="84" y="19"/>
                    <a:pt x="65" y="0"/>
                    <a:pt x="42" y="0"/>
                  </a:cubicBezTo>
                  <a:cubicBezTo>
                    <a:pt x="19" y="0"/>
                    <a:pt x="0" y="19"/>
                    <a:pt x="0" y="42"/>
                  </a:cubicBezTo>
                  <a:cubicBezTo>
                    <a:pt x="0" y="65"/>
                    <a:pt x="19" y="84"/>
                    <a:pt x="42" y="84"/>
                  </a:cubicBezTo>
                  <a:cubicBezTo>
                    <a:pt x="52" y="84"/>
                    <a:pt x="61" y="80"/>
                    <a:pt x="69" y="74"/>
                  </a:cubicBezTo>
                  <a:cubicBezTo>
                    <a:pt x="89" y="95"/>
                    <a:pt x="89" y="95"/>
                    <a:pt x="89" y="95"/>
                  </a:cubicBezTo>
                  <a:cubicBezTo>
                    <a:pt x="90" y="96"/>
                    <a:pt x="91" y="96"/>
                    <a:pt x="92" y="96"/>
                  </a:cubicBezTo>
                  <a:cubicBezTo>
                    <a:pt x="93" y="96"/>
                    <a:pt x="94" y="96"/>
                    <a:pt x="95" y="95"/>
                  </a:cubicBezTo>
                  <a:cubicBezTo>
                    <a:pt x="96" y="93"/>
                    <a:pt x="96" y="91"/>
                    <a:pt x="95" y="89"/>
                  </a:cubicBezTo>
                  <a:close/>
                  <a:moveTo>
                    <a:pt x="64" y="45"/>
                  </a:moveTo>
                  <a:cubicBezTo>
                    <a:pt x="69" y="48"/>
                    <a:pt x="69" y="48"/>
                    <a:pt x="69" y="48"/>
                  </a:cubicBezTo>
                  <a:cubicBezTo>
                    <a:pt x="69" y="48"/>
                    <a:pt x="69" y="49"/>
                    <a:pt x="69" y="49"/>
                  </a:cubicBezTo>
                  <a:cubicBezTo>
                    <a:pt x="70" y="50"/>
                    <a:pt x="70" y="50"/>
                    <a:pt x="69" y="51"/>
                  </a:cubicBezTo>
                  <a:cubicBezTo>
                    <a:pt x="63" y="61"/>
                    <a:pt x="63" y="61"/>
                    <a:pt x="63" y="61"/>
                  </a:cubicBezTo>
                  <a:cubicBezTo>
                    <a:pt x="63" y="62"/>
                    <a:pt x="63" y="62"/>
                    <a:pt x="62" y="62"/>
                  </a:cubicBezTo>
                  <a:cubicBezTo>
                    <a:pt x="61" y="62"/>
                    <a:pt x="61" y="62"/>
                    <a:pt x="60" y="62"/>
                  </a:cubicBezTo>
                  <a:cubicBezTo>
                    <a:pt x="56" y="59"/>
                    <a:pt x="56" y="59"/>
                    <a:pt x="56" y="59"/>
                  </a:cubicBezTo>
                  <a:cubicBezTo>
                    <a:pt x="55" y="60"/>
                    <a:pt x="53" y="61"/>
                    <a:pt x="50" y="62"/>
                  </a:cubicBezTo>
                  <a:cubicBezTo>
                    <a:pt x="50" y="68"/>
                    <a:pt x="50" y="68"/>
                    <a:pt x="50" y="68"/>
                  </a:cubicBezTo>
                  <a:cubicBezTo>
                    <a:pt x="50" y="69"/>
                    <a:pt x="50" y="70"/>
                    <a:pt x="48" y="70"/>
                  </a:cubicBezTo>
                  <a:cubicBezTo>
                    <a:pt x="36" y="70"/>
                    <a:pt x="36" y="70"/>
                    <a:pt x="36" y="70"/>
                  </a:cubicBezTo>
                  <a:cubicBezTo>
                    <a:pt x="35" y="70"/>
                    <a:pt x="34" y="69"/>
                    <a:pt x="34" y="68"/>
                  </a:cubicBezTo>
                  <a:cubicBezTo>
                    <a:pt x="34" y="63"/>
                    <a:pt x="34" y="63"/>
                    <a:pt x="34" y="63"/>
                  </a:cubicBezTo>
                  <a:cubicBezTo>
                    <a:pt x="32" y="62"/>
                    <a:pt x="30" y="61"/>
                    <a:pt x="28" y="59"/>
                  </a:cubicBezTo>
                  <a:cubicBezTo>
                    <a:pt x="23" y="62"/>
                    <a:pt x="23" y="62"/>
                    <a:pt x="23" y="62"/>
                  </a:cubicBezTo>
                  <a:cubicBezTo>
                    <a:pt x="23" y="62"/>
                    <a:pt x="21" y="62"/>
                    <a:pt x="21" y="61"/>
                  </a:cubicBezTo>
                  <a:cubicBezTo>
                    <a:pt x="15" y="51"/>
                    <a:pt x="15" y="51"/>
                    <a:pt x="15" y="51"/>
                  </a:cubicBezTo>
                  <a:cubicBezTo>
                    <a:pt x="14" y="50"/>
                    <a:pt x="14" y="50"/>
                    <a:pt x="15" y="49"/>
                  </a:cubicBezTo>
                  <a:cubicBezTo>
                    <a:pt x="15" y="49"/>
                    <a:pt x="15" y="48"/>
                    <a:pt x="15" y="48"/>
                  </a:cubicBezTo>
                  <a:cubicBezTo>
                    <a:pt x="20" y="45"/>
                    <a:pt x="20" y="45"/>
                    <a:pt x="20" y="45"/>
                  </a:cubicBezTo>
                  <a:cubicBezTo>
                    <a:pt x="20" y="43"/>
                    <a:pt x="20" y="41"/>
                    <a:pt x="20" y="39"/>
                  </a:cubicBezTo>
                  <a:cubicBezTo>
                    <a:pt x="16" y="36"/>
                    <a:pt x="16" y="36"/>
                    <a:pt x="16" y="36"/>
                  </a:cubicBezTo>
                  <a:cubicBezTo>
                    <a:pt x="15" y="36"/>
                    <a:pt x="15" y="35"/>
                    <a:pt x="15" y="35"/>
                  </a:cubicBezTo>
                  <a:cubicBezTo>
                    <a:pt x="14" y="34"/>
                    <a:pt x="15" y="34"/>
                    <a:pt x="15" y="33"/>
                  </a:cubicBezTo>
                  <a:cubicBezTo>
                    <a:pt x="21" y="23"/>
                    <a:pt x="21" y="23"/>
                    <a:pt x="21" y="23"/>
                  </a:cubicBezTo>
                  <a:cubicBezTo>
                    <a:pt x="21" y="22"/>
                    <a:pt x="23" y="22"/>
                    <a:pt x="24" y="22"/>
                  </a:cubicBezTo>
                  <a:cubicBezTo>
                    <a:pt x="28" y="25"/>
                    <a:pt x="28" y="25"/>
                    <a:pt x="28" y="25"/>
                  </a:cubicBezTo>
                  <a:cubicBezTo>
                    <a:pt x="30" y="23"/>
                    <a:pt x="32" y="22"/>
                    <a:pt x="34" y="21"/>
                  </a:cubicBezTo>
                  <a:cubicBezTo>
                    <a:pt x="34" y="16"/>
                    <a:pt x="34" y="16"/>
                    <a:pt x="34" y="16"/>
                  </a:cubicBezTo>
                  <a:cubicBezTo>
                    <a:pt x="34" y="15"/>
                    <a:pt x="35" y="14"/>
                    <a:pt x="36" y="14"/>
                  </a:cubicBezTo>
                  <a:cubicBezTo>
                    <a:pt x="48" y="14"/>
                    <a:pt x="48" y="14"/>
                    <a:pt x="48" y="14"/>
                  </a:cubicBezTo>
                  <a:cubicBezTo>
                    <a:pt x="50" y="14"/>
                    <a:pt x="50" y="15"/>
                    <a:pt x="50" y="16"/>
                  </a:cubicBezTo>
                  <a:cubicBezTo>
                    <a:pt x="50" y="22"/>
                    <a:pt x="50" y="22"/>
                    <a:pt x="50" y="22"/>
                  </a:cubicBezTo>
                  <a:cubicBezTo>
                    <a:pt x="53" y="23"/>
                    <a:pt x="54" y="24"/>
                    <a:pt x="56" y="25"/>
                  </a:cubicBezTo>
                  <a:cubicBezTo>
                    <a:pt x="60" y="22"/>
                    <a:pt x="60" y="22"/>
                    <a:pt x="60" y="22"/>
                  </a:cubicBezTo>
                  <a:cubicBezTo>
                    <a:pt x="61" y="22"/>
                    <a:pt x="61" y="22"/>
                    <a:pt x="62" y="22"/>
                  </a:cubicBezTo>
                  <a:cubicBezTo>
                    <a:pt x="63" y="22"/>
                    <a:pt x="63" y="22"/>
                    <a:pt x="63" y="23"/>
                  </a:cubicBezTo>
                  <a:cubicBezTo>
                    <a:pt x="69" y="33"/>
                    <a:pt x="69" y="33"/>
                    <a:pt x="69" y="33"/>
                  </a:cubicBezTo>
                  <a:cubicBezTo>
                    <a:pt x="70" y="34"/>
                    <a:pt x="70" y="34"/>
                    <a:pt x="69" y="35"/>
                  </a:cubicBezTo>
                  <a:cubicBezTo>
                    <a:pt x="69" y="35"/>
                    <a:pt x="69" y="36"/>
                    <a:pt x="69" y="36"/>
                  </a:cubicBezTo>
                  <a:cubicBezTo>
                    <a:pt x="64" y="39"/>
                    <a:pt x="64" y="39"/>
                    <a:pt x="64" y="39"/>
                  </a:cubicBezTo>
                  <a:cubicBezTo>
                    <a:pt x="64" y="41"/>
                    <a:pt x="64" y="43"/>
                    <a:pt x="6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Oval 126">
              <a:extLst>
                <a:ext uri="{FF2B5EF4-FFF2-40B4-BE49-F238E27FC236}">
                  <a16:creationId xmlns:a16="http://schemas.microsoft.com/office/drawing/2014/main" id="{B7D5EA5E-664C-4D25-B1AE-E8938BF69B8A}"/>
                </a:ext>
              </a:extLst>
            </p:cNvPr>
            <p:cNvSpPr>
              <a:spLocks noChangeArrowheads="1"/>
            </p:cNvSpPr>
            <p:nvPr/>
          </p:nvSpPr>
          <p:spPr bwMode="auto">
            <a:xfrm>
              <a:off x="3511550" y="4092575"/>
              <a:ext cx="74613" cy="76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28" name="Freeform 7">
            <a:extLst>
              <a:ext uri="{FF2B5EF4-FFF2-40B4-BE49-F238E27FC236}">
                <a16:creationId xmlns:a16="http://schemas.microsoft.com/office/drawing/2014/main" id="{2372F3CF-F8B4-4276-A3F1-3352E6050064}"/>
              </a:ext>
            </a:extLst>
          </p:cNvPr>
          <p:cNvSpPr>
            <a:spLocks noEditPoints="1"/>
          </p:cNvSpPr>
          <p:nvPr/>
        </p:nvSpPr>
        <p:spPr bwMode="auto">
          <a:xfrm>
            <a:off x="4049946" y="4442887"/>
            <a:ext cx="317406" cy="318805"/>
          </a:xfrm>
          <a:custGeom>
            <a:avLst/>
            <a:gdLst>
              <a:gd name="T0" fmla="*/ 94 w 96"/>
              <a:gd name="T1" fmla="*/ 40 h 96"/>
              <a:gd name="T2" fmla="*/ 83 w 96"/>
              <a:gd name="T3" fmla="*/ 40 h 96"/>
              <a:gd name="T4" fmla="*/ 79 w 96"/>
              <a:gd name="T5" fmla="*/ 31 h 96"/>
              <a:gd name="T6" fmla="*/ 88 w 96"/>
              <a:gd name="T7" fmla="*/ 23 h 96"/>
              <a:gd name="T8" fmla="*/ 88 w 96"/>
              <a:gd name="T9" fmla="*/ 21 h 96"/>
              <a:gd name="T10" fmla="*/ 88 w 96"/>
              <a:gd name="T11" fmla="*/ 20 h 96"/>
              <a:gd name="T12" fmla="*/ 76 w 96"/>
              <a:gd name="T13" fmla="*/ 8 h 96"/>
              <a:gd name="T14" fmla="*/ 73 w 96"/>
              <a:gd name="T15" fmla="*/ 8 h 96"/>
              <a:gd name="T16" fmla="*/ 65 w 96"/>
              <a:gd name="T17" fmla="*/ 17 h 96"/>
              <a:gd name="T18" fmla="*/ 56 w 96"/>
              <a:gd name="T19" fmla="*/ 13 h 96"/>
              <a:gd name="T20" fmla="*/ 56 w 96"/>
              <a:gd name="T21" fmla="*/ 2 h 96"/>
              <a:gd name="T22" fmla="*/ 54 w 96"/>
              <a:gd name="T23" fmla="*/ 0 h 96"/>
              <a:gd name="T24" fmla="*/ 42 w 96"/>
              <a:gd name="T25" fmla="*/ 0 h 96"/>
              <a:gd name="T26" fmla="*/ 40 w 96"/>
              <a:gd name="T27" fmla="*/ 2 h 96"/>
              <a:gd name="T28" fmla="*/ 40 w 96"/>
              <a:gd name="T29" fmla="*/ 13 h 96"/>
              <a:gd name="T30" fmla="*/ 31 w 96"/>
              <a:gd name="T31" fmla="*/ 17 h 96"/>
              <a:gd name="T32" fmla="*/ 23 w 96"/>
              <a:gd name="T33" fmla="*/ 8 h 96"/>
              <a:gd name="T34" fmla="*/ 20 w 96"/>
              <a:gd name="T35" fmla="*/ 8 h 96"/>
              <a:gd name="T36" fmla="*/ 8 w 96"/>
              <a:gd name="T37" fmla="*/ 20 h 96"/>
              <a:gd name="T38" fmla="*/ 8 w 96"/>
              <a:gd name="T39" fmla="*/ 23 h 96"/>
              <a:gd name="T40" fmla="*/ 17 w 96"/>
              <a:gd name="T41" fmla="*/ 31 h 96"/>
              <a:gd name="T42" fmla="*/ 13 w 96"/>
              <a:gd name="T43" fmla="*/ 40 h 96"/>
              <a:gd name="T44" fmla="*/ 2 w 96"/>
              <a:gd name="T45" fmla="*/ 40 h 96"/>
              <a:gd name="T46" fmla="*/ 0 w 96"/>
              <a:gd name="T47" fmla="*/ 42 h 96"/>
              <a:gd name="T48" fmla="*/ 0 w 96"/>
              <a:gd name="T49" fmla="*/ 54 h 96"/>
              <a:gd name="T50" fmla="*/ 2 w 96"/>
              <a:gd name="T51" fmla="*/ 56 h 96"/>
              <a:gd name="T52" fmla="*/ 13 w 96"/>
              <a:gd name="T53" fmla="*/ 56 h 96"/>
              <a:gd name="T54" fmla="*/ 17 w 96"/>
              <a:gd name="T55" fmla="*/ 65 h 96"/>
              <a:gd name="T56" fmla="*/ 8 w 96"/>
              <a:gd name="T57" fmla="*/ 73 h 96"/>
              <a:gd name="T58" fmla="*/ 8 w 96"/>
              <a:gd name="T59" fmla="*/ 75 h 96"/>
              <a:gd name="T60" fmla="*/ 8 w 96"/>
              <a:gd name="T61" fmla="*/ 76 h 96"/>
              <a:gd name="T62" fmla="*/ 20 w 96"/>
              <a:gd name="T63" fmla="*/ 88 h 96"/>
              <a:gd name="T64" fmla="*/ 23 w 96"/>
              <a:gd name="T65" fmla="*/ 88 h 96"/>
              <a:gd name="T66" fmla="*/ 31 w 96"/>
              <a:gd name="T67" fmla="*/ 79 h 96"/>
              <a:gd name="T68" fmla="*/ 40 w 96"/>
              <a:gd name="T69" fmla="*/ 83 h 96"/>
              <a:gd name="T70" fmla="*/ 40 w 96"/>
              <a:gd name="T71" fmla="*/ 94 h 96"/>
              <a:gd name="T72" fmla="*/ 42 w 96"/>
              <a:gd name="T73" fmla="*/ 96 h 96"/>
              <a:gd name="T74" fmla="*/ 54 w 96"/>
              <a:gd name="T75" fmla="*/ 96 h 96"/>
              <a:gd name="T76" fmla="*/ 56 w 96"/>
              <a:gd name="T77" fmla="*/ 94 h 96"/>
              <a:gd name="T78" fmla="*/ 56 w 96"/>
              <a:gd name="T79" fmla="*/ 83 h 96"/>
              <a:gd name="T80" fmla="*/ 65 w 96"/>
              <a:gd name="T81" fmla="*/ 79 h 96"/>
              <a:gd name="T82" fmla="*/ 73 w 96"/>
              <a:gd name="T83" fmla="*/ 88 h 96"/>
              <a:gd name="T84" fmla="*/ 76 w 96"/>
              <a:gd name="T85" fmla="*/ 88 h 96"/>
              <a:gd name="T86" fmla="*/ 88 w 96"/>
              <a:gd name="T87" fmla="*/ 76 h 96"/>
              <a:gd name="T88" fmla="*/ 88 w 96"/>
              <a:gd name="T89" fmla="*/ 73 h 96"/>
              <a:gd name="T90" fmla="*/ 79 w 96"/>
              <a:gd name="T91" fmla="*/ 65 h 96"/>
              <a:gd name="T92" fmla="*/ 83 w 96"/>
              <a:gd name="T93" fmla="*/ 56 h 96"/>
              <a:gd name="T94" fmla="*/ 94 w 96"/>
              <a:gd name="T95" fmla="*/ 56 h 96"/>
              <a:gd name="T96" fmla="*/ 96 w 96"/>
              <a:gd name="T97" fmla="*/ 54 h 96"/>
              <a:gd name="T98" fmla="*/ 96 w 96"/>
              <a:gd name="T99" fmla="*/ 42 h 96"/>
              <a:gd name="T100" fmla="*/ 94 w 96"/>
              <a:gd name="T101" fmla="*/ 40 h 96"/>
              <a:gd name="T102" fmla="*/ 48 w 96"/>
              <a:gd name="T103" fmla="*/ 64 h 96"/>
              <a:gd name="T104" fmla="*/ 32 w 96"/>
              <a:gd name="T105" fmla="*/ 48 h 96"/>
              <a:gd name="T106" fmla="*/ 48 w 96"/>
              <a:gd name="T107" fmla="*/ 32 h 96"/>
              <a:gd name="T108" fmla="*/ 64 w 96"/>
              <a:gd name="T109" fmla="*/ 48 h 96"/>
              <a:gd name="T110" fmla="*/ 48 w 96"/>
              <a:gd name="T11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96">
                <a:moveTo>
                  <a:pt x="94" y="40"/>
                </a:moveTo>
                <a:cubicBezTo>
                  <a:pt x="83" y="40"/>
                  <a:pt x="83" y="40"/>
                  <a:pt x="83" y="40"/>
                </a:cubicBezTo>
                <a:cubicBezTo>
                  <a:pt x="82" y="37"/>
                  <a:pt x="81" y="33"/>
                  <a:pt x="79" y="31"/>
                </a:cubicBezTo>
                <a:cubicBezTo>
                  <a:pt x="88" y="23"/>
                  <a:pt x="88" y="23"/>
                  <a:pt x="88" y="23"/>
                </a:cubicBezTo>
                <a:cubicBezTo>
                  <a:pt x="88" y="22"/>
                  <a:pt x="88" y="22"/>
                  <a:pt x="88" y="21"/>
                </a:cubicBezTo>
                <a:cubicBezTo>
                  <a:pt x="88" y="21"/>
                  <a:pt x="88" y="20"/>
                  <a:pt x="88" y="20"/>
                </a:cubicBezTo>
                <a:cubicBezTo>
                  <a:pt x="76" y="8"/>
                  <a:pt x="76" y="8"/>
                  <a:pt x="76" y="8"/>
                </a:cubicBezTo>
                <a:cubicBezTo>
                  <a:pt x="75" y="8"/>
                  <a:pt x="74" y="8"/>
                  <a:pt x="73" y="8"/>
                </a:cubicBezTo>
                <a:cubicBezTo>
                  <a:pt x="65" y="17"/>
                  <a:pt x="65" y="17"/>
                  <a:pt x="65" y="17"/>
                </a:cubicBezTo>
                <a:cubicBezTo>
                  <a:pt x="63" y="15"/>
                  <a:pt x="59" y="14"/>
                  <a:pt x="56" y="13"/>
                </a:cubicBezTo>
                <a:cubicBezTo>
                  <a:pt x="56" y="2"/>
                  <a:pt x="56" y="2"/>
                  <a:pt x="56" y="2"/>
                </a:cubicBezTo>
                <a:cubicBezTo>
                  <a:pt x="56" y="1"/>
                  <a:pt x="55" y="0"/>
                  <a:pt x="54" y="0"/>
                </a:cubicBezTo>
                <a:cubicBezTo>
                  <a:pt x="42" y="0"/>
                  <a:pt x="42" y="0"/>
                  <a:pt x="42" y="0"/>
                </a:cubicBezTo>
                <a:cubicBezTo>
                  <a:pt x="41" y="0"/>
                  <a:pt x="40" y="1"/>
                  <a:pt x="40" y="2"/>
                </a:cubicBezTo>
                <a:cubicBezTo>
                  <a:pt x="40" y="13"/>
                  <a:pt x="40" y="13"/>
                  <a:pt x="40" y="13"/>
                </a:cubicBezTo>
                <a:cubicBezTo>
                  <a:pt x="37" y="14"/>
                  <a:pt x="33" y="15"/>
                  <a:pt x="31" y="17"/>
                </a:cubicBezTo>
                <a:cubicBezTo>
                  <a:pt x="23" y="8"/>
                  <a:pt x="23" y="8"/>
                  <a:pt x="23" y="8"/>
                </a:cubicBezTo>
                <a:cubicBezTo>
                  <a:pt x="22" y="8"/>
                  <a:pt x="20" y="8"/>
                  <a:pt x="20" y="8"/>
                </a:cubicBezTo>
                <a:cubicBezTo>
                  <a:pt x="8" y="20"/>
                  <a:pt x="8" y="20"/>
                  <a:pt x="8" y="20"/>
                </a:cubicBezTo>
                <a:cubicBezTo>
                  <a:pt x="8" y="20"/>
                  <a:pt x="8" y="22"/>
                  <a:pt x="8" y="23"/>
                </a:cubicBezTo>
                <a:cubicBezTo>
                  <a:pt x="17" y="31"/>
                  <a:pt x="17" y="31"/>
                  <a:pt x="17" y="31"/>
                </a:cubicBezTo>
                <a:cubicBezTo>
                  <a:pt x="15" y="33"/>
                  <a:pt x="14" y="37"/>
                  <a:pt x="13" y="40"/>
                </a:cubicBezTo>
                <a:cubicBezTo>
                  <a:pt x="2" y="40"/>
                  <a:pt x="2" y="40"/>
                  <a:pt x="2" y="40"/>
                </a:cubicBezTo>
                <a:cubicBezTo>
                  <a:pt x="1" y="40"/>
                  <a:pt x="0" y="41"/>
                  <a:pt x="0" y="42"/>
                </a:cubicBezTo>
                <a:cubicBezTo>
                  <a:pt x="0" y="54"/>
                  <a:pt x="0" y="54"/>
                  <a:pt x="0" y="54"/>
                </a:cubicBezTo>
                <a:cubicBezTo>
                  <a:pt x="0" y="55"/>
                  <a:pt x="1" y="56"/>
                  <a:pt x="2" y="56"/>
                </a:cubicBezTo>
                <a:cubicBezTo>
                  <a:pt x="13" y="56"/>
                  <a:pt x="13" y="56"/>
                  <a:pt x="13" y="56"/>
                </a:cubicBezTo>
                <a:cubicBezTo>
                  <a:pt x="14" y="59"/>
                  <a:pt x="15" y="63"/>
                  <a:pt x="17" y="65"/>
                </a:cubicBezTo>
                <a:cubicBezTo>
                  <a:pt x="8" y="73"/>
                  <a:pt x="8" y="73"/>
                  <a:pt x="8" y="73"/>
                </a:cubicBezTo>
                <a:cubicBezTo>
                  <a:pt x="8" y="74"/>
                  <a:pt x="8" y="74"/>
                  <a:pt x="8" y="75"/>
                </a:cubicBezTo>
                <a:cubicBezTo>
                  <a:pt x="8" y="75"/>
                  <a:pt x="8" y="76"/>
                  <a:pt x="8" y="76"/>
                </a:cubicBezTo>
                <a:cubicBezTo>
                  <a:pt x="20" y="88"/>
                  <a:pt x="20" y="88"/>
                  <a:pt x="20" y="88"/>
                </a:cubicBezTo>
                <a:cubicBezTo>
                  <a:pt x="20" y="88"/>
                  <a:pt x="22" y="88"/>
                  <a:pt x="23" y="88"/>
                </a:cubicBezTo>
                <a:cubicBezTo>
                  <a:pt x="31" y="79"/>
                  <a:pt x="31" y="79"/>
                  <a:pt x="31" y="79"/>
                </a:cubicBezTo>
                <a:cubicBezTo>
                  <a:pt x="33" y="81"/>
                  <a:pt x="37" y="82"/>
                  <a:pt x="40" y="83"/>
                </a:cubicBezTo>
                <a:cubicBezTo>
                  <a:pt x="40" y="94"/>
                  <a:pt x="40" y="94"/>
                  <a:pt x="40" y="94"/>
                </a:cubicBezTo>
                <a:cubicBezTo>
                  <a:pt x="40" y="95"/>
                  <a:pt x="41" y="96"/>
                  <a:pt x="42" y="96"/>
                </a:cubicBezTo>
                <a:cubicBezTo>
                  <a:pt x="54" y="96"/>
                  <a:pt x="54" y="96"/>
                  <a:pt x="54" y="96"/>
                </a:cubicBezTo>
                <a:cubicBezTo>
                  <a:pt x="55" y="96"/>
                  <a:pt x="56" y="95"/>
                  <a:pt x="56" y="94"/>
                </a:cubicBezTo>
                <a:cubicBezTo>
                  <a:pt x="56" y="83"/>
                  <a:pt x="56" y="83"/>
                  <a:pt x="56" y="83"/>
                </a:cubicBezTo>
                <a:cubicBezTo>
                  <a:pt x="59" y="82"/>
                  <a:pt x="63" y="81"/>
                  <a:pt x="65" y="79"/>
                </a:cubicBezTo>
                <a:cubicBezTo>
                  <a:pt x="73" y="88"/>
                  <a:pt x="73" y="88"/>
                  <a:pt x="73" y="88"/>
                </a:cubicBezTo>
                <a:cubicBezTo>
                  <a:pt x="74" y="88"/>
                  <a:pt x="76" y="88"/>
                  <a:pt x="76" y="88"/>
                </a:cubicBezTo>
                <a:cubicBezTo>
                  <a:pt x="88" y="76"/>
                  <a:pt x="88" y="76"/>
                  <a:pt x="88" y="76"/>
                </a:cubicBezTo>
                <a:cubicBezTo>
                  <a:pt x="88" y="76"/>
                  <a:pt x="88" y="74"/>
                  <a:pt x="88" y="73"/>
                </a:cubicBezTo>
                <a:cubicBezTo>
                  <a:pt x="79" y="65"/>
                  <a:pt x="79" y="65"/>
                  <a:pt x="79" y="65"/>
                </a:cubicBezTo>
                <a:cubicBezTo>
                  <a:pt x="81" y="63"/>
                  <a:pt x="82" y="59"/>
                  <a:pt x="83" y="56"/>
                </a:cubicBezTo>
                <a:cubicBezTo>
                  <a:pt x="94" y="56"/>
                  <a:pt x="94" y="56"/>
                  <a:pt x="94" y="56"/>
                </a:cubicBezTo>
                <a:cubicBezTo>
                  <a:pt x="95" y="56"/>
                  <a:pt x="96" y="55"/>
                  <a:pt x="96" y="54"/>
                </a:cubicBezTo>
                <a:cubicBezTo>
                  <a:pt x="96" y="42"/>
                  <a:pt x="96" y="42"/>
                  <a:pt x="96" y="42"/>
                </a:cubicBezTo>
                <a:cubicBezTo>
                  <a:pt x="96" y="41"/>
                  <a:pt x="95" y="40"/>
                  <a:pt x="94" y="40"/>
                </a:cubicBezTo>
                <a:close/>
                <a:moveTo>
                  <a:pt x="48" y="64"/>
                </a:moveTo>
                <a:cubicBezTo>
                  <a:pt x="39" y="64"/>
                  <a:pt x="32" y="57"/>
                  <a:pt x="32" y="48"/>
                </a:cubicBezTo>
                <a:cubicBezTo>
                  <a:pt x="32" y="39"/>
                  <a:pt x="39" y="32"/>
                  <a:pt x="48" y="32"/>
                </a:cubicBezTo>
                <a:cubicBezTo>
                  <a:pt x="57" y="32"/>
                  <a:pt x="64" y="39"/>
                  <a:pt x="64" y="48"/>
                </a:cubicBezTo>
                <a:cubicBezTo>
                  <a:pt x="64" y="57"/>
                  <a:pt x="57" y="64"/>
                  <a:pt x="48" y="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92776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055114FC-277E-4AD8-A907-A19BDF01C5C6}"/>
              </a:ext>
            </a:extLst>
          </p:cNvPr>
          <p:cNvCxnSpPr>
            <a:cxnSpLocks/>
          </p:cNvCxnSpPr>
          <p:nvPr/>
        </p:nvCxnSpPr>
        <p:spPr>
          <a:xfrm>
            <a:off x="71021" y="730444"/>
            <a:ext cx="9570129"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9260A6D-7260-4E0B-B5E0-486C1B94AB74}"/>
              </a:ext>
            </a:extLst>
          </p:cNvPr>
          <p:cNvSpPr txBox="1"/>
          <p:nvPr/>
        </p:nvSpPr>
        <p:spPr>
          <a:xfrm>
            <a:off x="838200" y="496301"/>
            <a:ext cx="10515600" cy="492443"/>
          </a:xfrm>
          <a:prstGeom prst="rect">
            <a:avLst/>
          </a:prstGeom>
          <a:noFill/>
          <a:effectLst/>
        </p:spPr>
        <p:txBody>
          <a:bodyPr wrap="square" lIns="0" tIns="0" rIns="0" bIns="0" rtlCol="0" anchor="t">
            <a:spAutoFit/>
          </a:bodyPr>
          <a:lstStyle/>
          <a:p>
            <a:pPr algn="r"/>
            <a:r>
              <a:rPr lang="en-US" sz="3200" b="1" dirty="0">
                <a:solidFill>
                  <a:schemeClr val="tx1">
                    <a:lumMod val="75000"/>
                    <a:lumOff val="25000"/>
                  </a:schemeClr>
                </a:solidFill>
                <a:latin typeface="+mj-lt"/>
                <a:ea typeface="Segoe UI Black" panose="020B0A02040204020203" pitchFamily="34" charset="0"/>
                <a:cs typeface="Segoe UI" panose="020B0502040204020203" pitchFamily="34" charset="0"/>
              </a:rPr>
              <a:t>PART-2 </a:t>
            </a:r>
            <a:endParaRPr lang="en-US" sz="32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39" name="TextBox 38">
            <a:extLst>
              <a:ext uri="{FF2B5EF4-FFF2-40B4-BE49-F238E27FC236}">
                <a16:creationId xmlns:a16="http://schemas.microsoft.com/office/drawing/2014/main" id="{3934E647-0051-4696-A448-C31740A0D5AA}"/>
              </a:ext>
            </a:extLst>
          </p:cNvPr>
          <p:cNvSpPr txBox="1"/>
          <p:nvPr/>
        </p:nvSpPr>
        <p:spPr>
          <a:xfrm>
            <a:off x="310718" y="1068643"/>
            <a:ext cx="11478828" cy="626981"/>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dirty="0">
                <a:solidFill>
                  <a:schemeClr val="accent1"/>
                </a:solidFill>
              </a:rPr>
              <a:t>Q1. Listing all the data checks to be apply to the data and identifying different issues that could have </a:t>
            </a:r>
            <a:r>
              <a:rPr lang="en-IN" sz="1800" dirty="0">
                <a:solidFill>
                  <a:schemeClr val="accent1"/>
                </a:solidFill>
              </a:rPr>
              <a:t>significant impact on the reports generated.</a:t>
            </a:r>
            <a:r>
              <a:rPr lang="en-US" sz="1800" dirty="0">
                <a:solidFill>
                  <a:schemeClr val="accent1"/>
                </a:solidFill>
              </a:rPr>
              <a:t>  </a:t>
            </a:r>
            <a:endParaRPr lang="en-IN" sz="1800" dirty="0" err="1">
              <a:solidFill>
                <a:schemeClr val="accent1"/>
              </a:solidFill>
            </a:endParaRPr>
          </a:p>
        </p:txBody>
      </p:sp>
      <p:sp>
        <p:nvSpPr>
          <p:cNvPr id="40" name="TextBox 39">
            <a:extLst>
              <a:ext uri="{FF2B5EF4-FFF2-40B4-BE49-F238E27FC236}">
                <a16:creationId xmlns:a16="http://schemas.microsoft.com/office/drawing/2014/main" id="{EFF7963E-0D56-4051-8E74-6B9E1A2927EA}"/>
              </a:ext>
            </a:extLst>
          </p:cNvPr>
          <p:cNvSpPr txBox="1"/>
          <p:nvPr/>
        </p:nvSpPr>
        <p:spPr>
          <a:xfrm>
            <a:off x="310718" y="1802167"/>
            <a:ext cx="11265764" cy="470516"/>
          </a:xfrm>
          <a:prstGeom prst="rect">
            <a:avLst/>
          </a:prstGeom>
          <a:noFill/>
          <a:ln>
            <a:noFill/>
            <a:miter lim="800000"/>
          </a:ln>
        </p:spPr>
        <p:txBody>
          <a:bodyPr wrap="square" lIns="0" tIns="0" rIns="0" bIns="0" rtlCol="0">
            <a:noAutofit/>
          </a:bodyPr>
          <a:lstStyle/>
          <a:p>
            <a:pPr algn="l">
              <a:spcBef>
                <a:spcPts val="600"/>
              </a:spcBef>
              <a:spcAft>
                <a:spcPts val="0"/>
              </a:spcAft>
            </a:pPr>
            <a:r>
              <a:rPr lang="en-IN" sz="1800" dirty="0">
                <a:solidFill>
                  <a:schemeClr val="accent1"/>
                </a:solidFill>
              </a:rPr>
              <a:t>Assumptions: Assuming all the data are being recorded and stored by TechproX. </a:t>
            </a:r>
          </a:p>
        </p:txBody>
      </p:sp>
      <p:graphicFrame>
        <p:nvGraphicFramePr>
          <p:cNvPr id="41" name="Diagram 40">
            <a:extLst>
              <a:ext uri="{FF2B5EF4-FFF2-40B4-BE49-F238E27FC236}">
                <a16:creationId xmlns:a16="http://schemas.microsoft.com/office/drawing/2014/main" id="{6229F2C5-E6B9-4950-BBCC-23902F2D505B}"/>
              </a:ext>
            </a:extLst>
          </p:cNvPr>
          <p:cNvGraphicFramePr/>
          <p:nvPr>
            <p:extLst>
              <p:ext uri="{D42A27DB-BD31-4B8C-83A1-F6EECF244321}">
                <p14:modId xmlns:p14="http://schemas.microsoft.com/office/powerpoint/2010/main" val="1791510658"/>
              </p:ext>
            </p:extLst>
          </p:nvPr>
        </p:nvGraphicFramePr>
        <p:xfrm>
          <a:off x="2032000" y="2379226"/>
          <a:ext cx="8390384" cy="3759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3549969"/>
      </p:ext>
    </p:extLst>
  </p:cSld>
  <p:clrMapOvr>
    <a:masterClrMapping/>
  </p:clrMapOvr>
</p:sld>
</file>

<file path=ppt/theme/theme1.xml><?xml version="1.0" encoding="utf-8"?>
<a:theme xmlns:a="http://schemas.openxmlformats.org/drawingml/2006/main" name="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PT 16x9" id="{381CC936-1B34-421B-8F96-66BFFF71570D}" vid="{71C604CA-E00E-4013-B23E-39763F48A078}"/>
    </a:ext>
  </a:extLst>
</a:theme>
</file>

<file path=ppt/theme/theme2.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6F01D07DE404194905F04085D6DB8" ma:contentTypeVersion="24" ma:contentTypeDescription="Create a new document." ma:contentTypeScope="" ma:versionID="262de94efe0d5d8f75d887ec8d0ccccd">
  <xsd:schema xmlns:xsd="http://www.w3.org/2001/XMLSchema" xmlns:xs="http://www.w3.org/2001/XMLSchema" xmlns:p="http://schemas.microsoft.com/office/2006/metadata/properties" xmlns:ns1="http://schemas.microsoft.com/sharepoint/v3" xmlns:ns2="05764114-edfb-4a5c-940b-544059dd1a8c" xmlns:ns3="62399b39-8d8a-4c46-9135-fcfb64bda7ef" targetNamespace="http://schemas.microsoft.com/office/2006/metadata/properties" ma:root="true" ma:fieldsID="7def3168fb2f276c732952fe8a55d735" ns1:_="" ns2:_="" ns3:_="">
    <xsd:import namespace="http://schemas.microsoft.com/sharepoint/v3"/>
    <xsd:import namespace="05764114-edfb-4a5c-940b-544059dd1a8c"/>
    <xsd:import namespace="62399b39-8d8a-4c46-9135-fcfb64bda7ef"/>
    <xsd:element name="properties">
      <xsd:complexType>
        <xsd:sequence>
          <xsd:element name="documentManagement">
            <xsd:complexType>
              <xsd:all>
                <xsd:element ref="ns2:TaxKeywordTaxHTField" minOccurs="0"/>
                <xsd:element ref="ns2:TaxCatchAll" minOccurs="0"/>
                <xsd:element ref="ns1:AverageRating" minOccurs="0"/>
                <xsd:element ref="ns1:RatingCount" minOccurs="0"/>
                <xsd:element ref="ns1:RatedBy" minOccurs="0"/>
                <xsd:element ref="ns1:Ratings" minOccurs="0"/>
                <xsd:element ref="ns1:LikesCount" minOccurs="0"/>
                <xsd:element ref="ns1:LikedBy" minOccurs="0"/>
                <xsd:element ref="ns3:Document_x0020_Typ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Location" minOccurs="0"/>
                <xsd:element ref="ns2:SharedWithUsers" minOccurs="0"/>
                <xsd:element ref="ns2:SharedWithDetail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7" nillable="true" ma:displayName="Rating (0-5)" ma:decimals="2" ma:description="Average value of all the ratings that have been submitted" ma:internalName="AverageRating" ma:readOnly="true">
      <xsd:simpleType>
        <xsd:restriction base="dms:Number"/>
      </xsd:simpleType>
    </xsd:element>
    <xsd:element name="RatingCount" ma:index="8" nillable="true" ma:displayName="Number of Ratings" ma:decimals="0" ma:description="Number of ratings submitted" ma:internalName="RatingCount" ma:readOnly="true">
      <xsd:simpleType>
        <xsd:restriction base="dms:Number"/>
      </xsd:simpleType>
    </xsd:element>
    <xsd:element name="RatedBy" ma:index="9"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0" nillable="true" ma:displayName="User ratings" ma:description="User ratings for the item" ma:hidden="true" ma:internalName="Ratings">
      <xsd:simpleType>
        <xsd:restriction base="dms:Note"/>
      </xsd:simpleType>
    </xsd:element>
    <xsd:element name="LikesCount" ma:index="11" nillable="true" ma:displayName="Number of Likes" ma:internalName="LikesCount">
      <xsd:simpleType>
        <xsd:restriction base="dms:Unknown"/>
      </xsd:simpleType>
    </xsd:element>
    <xsd:element name="LikedBy" ma:index="12"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5764114-edfb-4a5c-940b-544059dd1a8c" elementFormDefault="qualified">
    <xsd:import namespace="http://schemas.microsoft.com/office/2006/documentManagement/types"/>
    <xsd:import namespace="http://schemas.microsoft.com/office/infopath/2007/PartnerControls"/>
    <xsd:element name="TaxKeywordTaxHTField" ma:index="5" nillable="true" ma:taxonomy="true" ma:internalName="TaxKeywordTaxHTField" ma:taxonomyFieldName="TaxKeyword" ma:displayName="Enterprise Keywords" ma:fieldId="{23f27201-bee3-471e-b2e7-b64fd8b7ca38}" ma:taxonomyMulti="true" ma:sspId="003f1f4f-fe90-473e-a893-ee8dfa259cdb" ma:termSetId="00000000-0000-0000-0000-000000000000" ma:anchorId="00000000-0000-0000-0000-000000000000" ma:open="true" ma:isKeyword="true">
      <xsd:complexType>
        <xsd:sequence>
          <xsd:element ref="pc:Terms" minOccurs="0" maxOccurs="1"/>
        </xsd:sequence>
      </xsd:complexType>
    </xsd:element>
    <xsd:element name="TaxCatchAll" ma:index="6" nillable="true" ma:displayName="Taxonomy Catch All Column" ma:hidden="true" ma:list="{3a39d1d7-d191-4f5e-96e3-ef1e6a3c14a0}" ma:internalName="TaxCatchAll" ma:showField="CatchAllData" ma:web="05764114-edfb-4a5c-940b-544059dd1a8c">
      <xsd:complexType>
        <xsd:complexContent>
          <xsd:extension base="dms:MultiChoiceLookup">
            <xsd:sequence>
              <xsd:element name="Value" type="dms:Lookup" maxOccurs="unbounded" minOccurs="0" nillable="true"/>
            </xsd:sequence>
          </xsd:extension>
        </xsd:complexContent>
      </xsd:complexType>
    </xsd:element>
    <xsd:element name="SharedWithUsers" ma:index="2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2399b39-8d8a-4c46-9135-fcfb64bda7ef" elementFormDefault="qualified">
    <xsd:import namespace="http://schemas.microsoft.com/office/2006/documentManagement/types"/>
    <xsd:import namespace="http://schemas.microsoft.com/office/infopath/2007/PartnerControls"/>
    <xsd:element name="Document_x0020_Type" ma:index="13" nillable="true" ma:displayName="Document Type" ma:internalName="Document_x0020_Type" ma:readOnly="false">
      <xsd:simpleType>
        <xsd:restriction base="dms:Text">
          <xsd:maxLength value="255"/>
        </xsd:restriction>
      </xsd:simpleType>
    </xsd:element>
    <xsd:element name="MediaServiceMetadata" ma:index="18" nillable="true" ma:displayName="MediaServiceMetadata" ma:hidden="true" ma:internalName="MediaServiceMetadata" ma:readOnly="true">
      <xsd:simpleType>
        <xsd:restriction base="dms:Note"/>
      </xsd:simpleType>
    </xsd:element>
    <xsd:element name="MediaServiceFastMetadata" ma:index="19" nillable="true" ma:displayName="MediaServiceFastMetadata" ma:hidden="true" ma:internalName="MediaServiceFastMetadata" ma:readOnly="true">
      <xsd:simpleType>
        <xsd:restriction base="dms:Note"/>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ServiceLocation" ma:index="25" nillable="true" ma:displayName="Location" ma:internalName="MediaServiceLocation" ma:readOnly="true">
      <xsd:simpleType>
        <xsd:restriction base="dms:Text"/>
      </xsd:simpleType>
    </xsd:element>
    <xsd:element name="MediaServiceGenerationTime" ma:index="28" nillable="true" ma:displayName="MediaServiceGenerationTime" ma:hidden="true" ma:internalName="MediaServiceGenerationTime" ma:readOnly="true">
      <xsd:simpleType>
        <xsd:restriction base="dms:Text"/>
      </xsd:simpleType>
    </xsd:element>
    <xsd:element name="MediaServiceEventHashCode" ma:index="2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Document_x0020_Type xmlns="62399b39-8d8a-4c46-9135-fcfb64bda7ef" xsi:nil="true"/>
    <LikedBy xmlns="http://schemas.microsoft.com/sharepoint/v3">
      <UserInfo>
        <DisplayName/>
        <AccountId xsi:nil="true"/>
        <AccountType/>
      </UserInfo>
    </LikedBy>
    <TaxCatchAll xmlns="05764114-edfb-4a5c-940b-544059dd1a8c">
      <Value>407</Value>
    </TaxCatchAll>
    <TaxKeywordTaxHTField xmlns="05764114-edfb-4a5c-940b-544059dd1a8c">
      <Terms xmlns="http://schemas.microsoft.com/office/infopath/2007/PartnerControls">
        <TermInfo xmlns="http://schemas.microsoft.com/office/infopath/2007/PartnerControls">
          <TermName xmlns="http://schemas.microsoft.com/office/infopath/2007/PartnerControls">ZS</TermName>
          <TermId xmlns="http://schemas.microsoft.com/office/infopath/2007/PartnerControls">356bc6a6-127e-4b03-84ea-e42b6b38275e</TermId>
        </TermInfo>
      </Terms>
    </TaxKeywordTaxHTField>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F2C91502-CFC7-4411-BA10-31F74D837B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5764114-edfb-4a5c-940b-544059dd1a8c"/>
    <ds:schemaRef ds:uri="62399b39-8d8a-4c46-9135-fcfb64bda7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BE04F6-7BCF-41BB-BFDE-2B07D5EA9227}">
  <ds:schemaRefs>
    <ds:schemaRef ds:uri="http://schemas.microsoft.com/sharepoint/v3/contenttype/forms"/>
  </ds:schemaRefs>
</ds:datastoreItem>
</file>

<file path=customXml/itemProps3.xml><?xml version="1.0" encoding="utf-8"?>
<ds:datastoreItem xmlns:ds="http://schemas.openxmlformats.org/officeDocument/2006/customXml" ds:itemID="{18584C74-4BE8-47B3-9AD1-94A85EB28CAC}">
  <ds:schemaRefs>
    <ds:schemaRef ds:uri="http://schemas.microsoft.com/office/2006/metadata/properties"/>
    <ds:schemaRef ds:uri="05764114-edfb-4a5c-940b-544059dd1a8c"/>
    <ds:schemaRef ds:uri="62399b39-8d8a-4c46-9135-fcfb64bda7ef"/>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ZS PPT 16x9</Template>
  <TotalTime>803</TotalTime>
  <Words>1146</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Century Gothic</vt:lpstr>
      <vt:lpstr>Segoe UI</vt:lpstr>
      <vt:lpstr>Times New Roman</vt:lpstr>
      <vt:lpstr>Wingdings</vt:lpstr>
      <vt:lpstr>Wingdings 2</vt:lpstr>
      <vt:lpstr>ZS PPT 16x9</vt:lpstr>
      <vt:lpstr>ZS Campus Beats 2021 Case Challenge</vt:lpstr>
      <vt:lpstr>Team details</vt:lpstr>
      <vt:lpstr>PowerPoint Presentation</vt:lpstr>
      <vt:lpstr>Business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 </vt:lpstr>
    </vt:vector>
  </TitlesOfParts>
  <Company>ZS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Warner</dc:creator>
  <cp:keywords>ZS</cp:keywords>
  <cp:lastModifiedBy>Nilay Pandey</cp:lastModifiedBy>
  <cp:revision>67</cp:revision>
  <dcterms:created xsi:type="dcterms:W3CDTF">2021-01-15T14:16:39Z</dcterms:created>
  <dcterms:modified xsi:type="dcterms:W3CDTF">2021-03-21T16:20:20Z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FileName">
    <vt:bool>false</vt:bool>
  </property>
  <property fmtid="{D5CDD505-2E9C-101B-9397-08002B2CF9AE}" pid="3" name="UsePageNumber">
    <vt:bool>true</vt:bool>
  </property>
  <property fmtid="{D5CDD505-2E9C-101B-9397-08002B2CF9AE}" pid="4" name="ContentTypeId">
    <vt:lpwstr>0x0101001326F01D07DE404194905F04085D6DB8</vt:lpwstr>
  </property>
  <property fmtid="{D5CDD505-2E9C-101B-9397-08002B2CF9AE}" pid="5" name="TaxKeyword">
    <vt:lpwstr>407;#ZS|356bc6a6-127e-4b03-84ea-e42b6b38275e</vt:lpwstr>
  </property>
</Properties>
</file>