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Lato"/>
      <p:regular r:id="rId15"/>
      <p:bold r:id="rId16"/>
      <p:italic r:id="rId17"/>
      <p:boldItalic r:id="rId18"/>
    </p:embeddedFont>
    <p:embeddedFont>
      <p:font typeface="Lexend"/>
      <p:regular r:id="rId19"/>
      <p:bold r:id="rId20"/>
    </p:embeddedFont>
    <p:embeddedFont>
      <p:font typeface="Oswald"/>
      <p:regular r:id="rId21"/>
      <p:bold r:id="rId22"/>
    </p:embeddedFont>
    <p:embeddedFont>
      <p:font typeface="Comfortaa"/>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exend-bold.fntdata"/><Relationship Id="rId11" Type="http://schemas.openxmlformats.org/officeDocument/2006/relationships/slide" Target="slides/slide6.xml"/><Relationship Id="rId22" Type="http://schemas.openxmlformats.org/officeDocument/2006/relationships/font" Target="fonts/Oswald-bold.fntdata"/><Relationship Id="rId10" Type="http://schemas.openxmlformats.org/officeDocument/2006/relationships/slide" Target="slides/slide5.xml"/><Relationship Id="rId21" Type="http://schemas.openxmlformats.org/officeDocument/2006/relationships/font" Target="fonts/Oswald-regular.fntdata"/><Relationship Id="rId13" Type="http://schemas.openxmlformats.org/officeDocument/2006/relationships/slide" Target="slides/slide8.xml"/><Relationship Id="rId24" Type="http://schemas.openxmlformats.org/officeDocument/2006/relationships/font" Target="fonts/Comfortaa-bold.fntdata"/><Relationship Id="rId12" Type="http://schemas.openxmlformats.org/officeDocument/2006/relationships/slide" Target="slides/slide7.xml"/><Relationship Id="rId23" Type="http://schemas.openxmlformats.org/officeDocument/2006/relationships/font" Target="fonts/Comforta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slide" Target="slides/slide9.xml"/><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19" Type="http://schemas.openxmlformats.org/officeDocument/2006/relationships/font" Target="fonts/Lexend-regular.fntdata"/><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0f4869cf9b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0f4869cf9b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0f4869cf9b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0f4869cf9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rPr>
              <a:t>•The goal of this assignment is to design and implement a deep learning model for piano music generation with dynamic genre control using RNNs, GRUs, and LSTMs. The model will be capable of composing piano music based on a specific genre or mood and will offer genre transitions throughout the generated piece.</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rPr>
              <a:t>•In this project we will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rPr>
              <a:t>•1. Build a custom model using recurrent neural networks (RNNs, GRUs, and LSTMs)</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rPr>
              <a:t>•2. Implement a mechanism for genre/mood control.</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rPr>
              <a:t>•3. Explore ways to introduce smooth genre transitions during music generation.</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rPr>
              <a:t>•4. Investigate how attention mechanisms can improve sequence generation.</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rPr>
              <a:t>•5. Discuss future improvements using transformer-based models.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0f4869cf9b_8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0f4869cf9b_8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0f4869cf9b_8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0f4869cf9b_8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0f4869cf9b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0f4869cf9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0f4869cf9b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0f4869cf9b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f4869cf9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0f4869cf9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0f4869cf9b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0f4869cf9b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magenta.tensorflow.org/datasets/maestro" TargetMode="External"/><Relationship Id="rId4" Type="http://schemas.openxmlformats.org/officeDocument/2006/relationships/hyperlink" Target="https://github.com/annahung31/EMOPIA/tree/main/dataset" TargetMode="External"/><Relationship Id="rId5" Type="http://schemas.openxmlformats.org/officeDocument/2006/relationships/hyperlink" Target="https://github.com/bytedance/GiantMIDI-Piano"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792900"/>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HARMONIQ: DYNAMIC MOOD-SHIFT ENABLED MUSIC GENERATION</a:t>
            </a:r>
            <a:endParaRPr/>
          </a:p>
        </p:txBody>
      </p:sp>
      <p:sp>
        <p:nvSpPr>
          <p:cNvPr id="55" name="Google Shape;55;p13"/>
          <p:cNvSpPr txBox="1"/>
          <p:nvPr>
            <p:ph idx="1" type="subTitle"/>
          </p:nvPr>
        </p:nvSpPr>
        <p:spPr>
          <a:xfrm>
            <a:off x="311700" y="3982825"/>
            <a:ext cx="8520600" cy="10314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a:t>TATHAGATA GHOSH</a:t>
            </a:r>
            <a:endParaRPr/>
          </a:p>
          <a:p>
            <a:pPr indent="0" lvl="0" marL="0" rtl="0" algn="ctr">
              <a:spcBef>
                <a:spcPts val="0"/>
              </a:spcBef>
              <a:spcAft>
                <a:spcPts val="0"/>
              </a:spcAft>
              <a:buNone/>
            </a:pPr>
            <a:r>
              <a:rPr lang="en"/>
              <a:t>RITABRATA CHAKRABORTY</a:t>
            </a:r>
            <a:endParaRPr/>
          </a:p>
          <a:p>
            <a:pPr indent="0" lvl="0" marL="0" rtl="0" algn="ctr">
              <a:spcBef>
                <a:spcPts val="0"/>
              </a:spcBef>
              <a:spcAft>
                <a:spcPts val="0"/>
              </a:spcAft>
              <a:buNone/>
            </a:pPr>
            <a:r>
              <a:rPr lang="en"/>
              <a:t>PROF. SANDEEP CHAURASIA</a:t>
            </a:r>
            <a:endParaRPr/>
          </a:p>
        </p:txBody>
      </p:sp>
      <p:pic>
        <p:nvPicPr>
          <p:cNvPr id="56" name="Google Shape;56;p13"/>
          <p:cNvPicPr preferRelativeResize="0"/>
          <p:nvPr/>
        </p:nvPicPr>
        <p:blipFill>
          <a:blip r:embed="rId3">
            <a:alphaModFix/>
          </a:blip>
          <a:stretch>
            <a:fillRect/>
          </a:stretch>
        </p:blipFill>
        <p:spPr>
          <a:xfrm>
            <a:off x="3778200" y="67675"/>
            <a:ext cx="1587600" cy="1587900"/>
          </a:xfrm>
          <a:prstGeom prst="ellipse">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latin typeface="Times New Roman"/>
                <a:ea typeface="Times New Roman"/>
                <a:cs typeface="Times New Roman"/>
                <a:sym typeface="Times New Roman"/>
              </a:rPr>
              <a:t>Harmoniq,a journey of music genre</a:t>
            </a:r>
            <a:endParaRPr sz="3600">
              <a:solidFill>
                <a:srgbClr val="262626"/>
              </a:solidFill>
              <a:latin typeface="Arial"/>
              <a:ea typeface="Arial"/>
              <a:cs typeface="Arial"/>
              <a:sym typeface="Arial"/>
            </a:endParaRPr>
          </a:p>
          <a:p>
            <a:pPr indent="0" lvl="0" marL="0" rtl="0" algn="ctr">
              <a:spcBef>
                <a:spcPts val="0"/>
              </a:spcBef>
              <a:spcAft>
                <a:spcPts val="0"/>
              </a:spcAft>
              <a:buNone/>
            </a:pPr>
            <a:r>
              <a:rPr lang="en" sz="1400">
                <a:latin typeface="Comfortaa"/>
                <a:ea typeface="Comfortaa"/>
                <a:cs typeface="Comfortaa"/>
                <a:sym typeface="Comfortaa"/>
              </a:rPr>
              <a:t>[Music generation with dynamic genre transition]</a:t>
            </a:r>
            <a:endParaRPr sz="1400">
              <a:latin typeface="Comfortaa"/>
              <a:ea typeface="Comfortaa"/>
              <a:cs typeface="Comfortaa"/>
              <a:sym typeface="Comfortaa"/>
            </a:endParaRPr>
          </a:p>
          <a:p>
            <a:pPr indent="0" lvl="0" marL="0" rtl="0" algn="ctr">
              <a:spcBef>
                <a:spcPts val="0"/>
              </a:spcBef>
              <a:spcAft>
                <a:spcPts val="0"/>
              </a:spcAft>
              <a:buNone/>
            </a:pPr>
            <a:r>
              <a:t/>
            </a:r>
            <a:endParaRPr sz="3600">
              <a:solidFill>
                <a:srgbClr val="262626"/>
              </a:solidFill>
              <a:latin typeface="Arial"/>
              <a:ea typeface="Arial"/>
              <a:cs typeface="Arial"/>
              <a:sym typeface="Arial"/>
            </a:endParaRPr>
          </a:p>
          <a:p>
            <a:pPr indent="0" lvl="0" marL="0" rtl="0" algn="ctr">
              <a:spcBef>
                <a:spcPts val="0"/>
              </a:spcBef>
              <a:spcAft>
                <a:spcPts val="0"/>
              </a:spcAft>
              <a:buNone/>
            </a:pPr>
            <a:r>
              <a:t/>
            </a:r>
            <a:endParaRPr sz="3600"/>
          </a:p>
        </p:txBody>
      </p:sp>
      <p:sp>
        <p:nvSpPr>
          <p:cNvPr id="62" name="Google Shape;62;p14"/>
          <p:cNvSpPr txBox="1"/>
          <p:nvPr>
            <p:ph idx="1" type="subTitle"/>
          </p:nvPr>
        </p:nvSpPr>
        <p:spPr>
          <a:xfrm>
            <a:off x="5083950" y="3924925"/>
            <a:ext cx="2939100" cy="1129200"/>
          </a:xfrm>
          <a:prstGeom prst="rect">
            <a:avLst/>
          </a:prstGeom>
        </p:spPr>
        <p:txBody>
          <a:bodyPr anchorCtr="0" anchor="t" bIns="91425" lIns="91425" spcFirstLastPara="1" rIns="91425" wrap="square" tIns="91425">
            <a:noAutofit/>
          </a:bodyPr>
          <a:lstStyle/>
          <a:p>
            <a:pPr indent="0" lvl="0" marL="0" rtl="0" algn="ctr">
              <a:lnSpc>
                <a:spcPct val="110000"/>
              </a:lnSpc>
              <a:spcBef>
                <a:spcPts val="1200"/>
              </a:spcBef>
              <a:spcAft>
                <a:spcPts val="0"/>
              </a:spcAft>
              <a:buNone/>
            </a:pPr>
            <a:r>
              <a:rPr lang="en" sz="1400">
                <a:latin typeface="Courier New"/>
                <a:ea typeface="Courier New"/>
                <a:cs typeface="Courier New"/>
                <a:sym typeface="Courier New"/>
              </a:rPr>
              <a:t>Tathagata Ghosh</a:t>
            </a:r>
            <a:endParaRPr sz="1400">
              <a:latin typeface="Courier New"/>
              <a:ea typeface="Courier New"/>
              <a:cs typeface="Courier New"/>
              <a:sym typeface="Courier New"/>
            </a:endParaRPr>
          </a:p>
          <a:p>
            <a:pPr indent="0" lvl="0" marL="0" rtl="0" algn="ctr">
              <a:lnSpc>
                <a:spcPct val="110000"/>
              </a:lnSpc>
              <a:spcBef>
                <a:spcPts val="1200"/>
              </a:spcBef>
              <a:spcAft>
                <a:spcPts val="0"/>
              </a:spcAft>
              <a:buNone/>
            </a:pPr>
            <a:r>
              <a:rPr lang="en" sz="1400">
                <a:latin typeface="Courier New"/>
                <a:ea typeface="Courier New"/>
                <a:cs typeface="Courier New"/>
                <a:sym typeface="Courier New"/>
              </a:rPr>
              <a:t>Ritabrata Chakraborty</a:t>
            </a:r>
            <a:endParaRPr sz="1400">
              <a:latin typeface="Courier New"/>
              <a:ea typeface="Courier New"/>
              <a:cs typeface="Courier New"/>
              <a:sym typeface="Courier New"/>
            </a:endParaRPr>
          </a:p>
          <a:p>
            <a:pPr indent="0" lvl="0" marL="0" rtl="0" algn="ctr">
              <a:lnSpc>
                <a:spcPct val="110000"/>
              </a:lnSpc>
              <a:spcBef>
                <a:spcPts val="1200"/>
              </a:spcBef>
              <a:spcAft>
                <a:spcPts val="0"/>
              </a:spcAft>
              <a:buNone/>
            </a:pPr>
            <a:r>
              <a:rPr lang="en" sz="1400">
                <a:latin typeface="Courier New"/>
                <a:ea typeface="Courier New"/>
                <a:cs typeface="Courier New"/>
                <a:sym typeface="Courier New"/>
              </a:rPr>
              <a:t>Dr. Sandeep Chaurasia</a:t>
            </a:r>
            <a:endParaRPr sz="1400">
              <a:latin typeface="Courier New"/>
              <a:ea typeface="Courier New"/>
              <a:cs typeface="Courier New"/>
              <a:sym typeface="Courier New"/>
            </a:endParaRPr>
          </a:p>
          <a:p>
            <a:pPr indent="0" lvl="0" marL="0" rtl="0" algn="ctr">
              <a:spcBef>
                <a:spcPts val="2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100"/>
              <a:t>The Goal</a:t>
            </a:r>
            <a:endParaRPr/>
          </a:p>
        </p:txBody>
      </p:sp>
      <p:sp>
        <p:nvSpPr>
          <p:cNvPr id="68" name="Google Shape;68;p15"/>
          <p:cNvSpPr txBox="1"/>
          <p:nvPr>
            <p:ph idx="1" type="body"/>
          </p:nvPr>
        </p:nvSpPr>
        <p:spPr>
          <a:xfrm>
            <a:off x="311700" y="1356625"/>
            <a:ext cx="8233800" cy="28527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chemeClr val="dk1"/>
              </a:buClr>
              <a:buSzPts val="2400"/>
              <a:buFont typeface="Lexend"/>
              <a:buChar char="●"/>
            </a:pPr>
            <a:r>
              <a:rPr lang="en" sz="2400">
                <a:solidFill>
                  <a:schemeClr val="dk1"/>
                </a:solidFill>
                <a:latin typeface="Lexend"/>
                <a:ea typeface="Lexend"/>
                <a:cs typeface="Lexend"/>
                <a:sym typeface="Lexend"/>
              </a:rPr>
              <a:t>Piano Music Generation having mood transition ability!</a:t>
            </a:r>
            <a:endParaRPr sz="2400">
              <a:solidFill>
                <a:schemeClr val="dk1"/>
              </a:solidFill>
              <a:latin typeface="Lexend"/>
              <a:ea typeface="Lexend"/>
              <a:cs typeface="Lexend"/>
              <a:sym typeface="Lexend"/>
            </a:endParaRPr>
          </a:p>
          <a:p>
            <a:pPr indent="-381000" lvl="0" marL="457200" rtl="0" algn="l">
              <a:spcBef>
                <a:spcPts val="0"/>
              </a:spcBef>
              <a:spcAft>
                <a:spcPts val="0"/>
              </a:spcAft>
              <a:buClr>
                <a:schemeClr val="dk1"/>
              </a:buClr>
              <a:buSzPts val="2400"/>
              <a:buFont typeface="Lexend"/>
              <a:buChar char="●"/>
            </a:pPr>
            <a:r>
              <a:rPr lang="en" sz="2400">
                <a:solidFill>
                  <a:schemeClr val="dk1"/>
                </a:solidFill>
                <a:latin typeface="Lexend"/>
                <a:ea typeface="Lexend"/>
                <a:cs typeface="Lexend"/>
                <a:sym typeface="Lexend"/>
              </a:rPr>
              <a:t>Control + generate using RNNs, GRUs and LSTMs.</a:t>
            </a:r>
            <a:endParaRPr sz="2400">
              <a:solidFill>
                <a:schemeClr val="dk1"/>
              </a:solidFill>
              <a:latin typeface="Lexend"/>
              <a:ea typeface="Lexend"/>
              <a:cs typeface="Lexend"/>
              <a:sym typeface="Lexend"/>
            </a:endParaRPr>
          </a:p>
          <a:p>
            <a:pPr indent="-381000" lvl="0" marL="457200" rtl="0" algn="l">
              <a:spcBef>
                <a:spcPts val="0"/>
              </a:spcBef>
              <a:spcAft>
                <a:spcPts val="0"/>
              </a:spcAft>
              <a:buClr>
                <a:schemeClr val="dk1"/>
              </a:buClr>
              <a:buSzPts val="2400"/>
              <a:buFont typeface="Lexend"/>
              <a:buChar char="●"/>
            </a:pPr>
            <a:r>
              <a:rPr lang="en" sz="2400">
                <a:solidFill>
                  <a:schemeClr val="dk1"/>
                </a:solidFill>
                <a:latin typeface="Lexend"/>
                <a:ea typeface="Lexend"/>
                <a:cs typeface="Lexend"/>
                <a:sym typeface="Lexend"/>
              </a:rPr>
              <a:t>Deploy as an </a:t>
            </a:r>
            <a:r>
              <a:rPr lang="en" sz="2400">
                <a:solidFill>
                  <a:schemeClr val="dk1"/>
                </a:solidFill>
                <a:latin typeface="Lexend"/>
                <a:ea typeface="Lexend"/>
                <a:cs typeface="Lexend"/>
                <a:sym typeface="Lexend"/>
              </a:rPr>
              <a:t>interactive space for qualitative inference.</a:t>
            </a:r>
            <a:endParaRPr sz="2400">
              <a:solidFill>
                <a:schemeClr val="dk1"/>
              </a:solidFill>
              <a:latin typeface="Lexend"/>
              <a:ea typeface="Lexend"/>
              <a:cs typeface="Lexend"/>
              <a:sym typeface="Lexe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490250" y="450150"/>
            <a:ext cx="83859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DATASETS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MAESTRO (</a:t>
            </a:r>
            <a:r>
              <a:rPr b="1" lang="en" sz="2750"/>
              <a:t>M</a:t>
            </a:r>
            <a:r>
              <a:rPr lang="en" sz="2750"/>
              <a:t>IDI and </a:t>
            </a:r>
            <a:r>
              <a:rPr b="1" lang="en" sz="2750"/>
              <a:t>A</a:t>
            </a:r>
            <a:r>
              <a:rPr lang="en" sz="2750"/>
              <a:t>udio </a:t>
            </a:r>
            <a:r>
              <a:rPr b="1" lang="en" sz="2750"/>
              <a:t>E</a:t>
            </a:r>
            <a:r>
              <a:rPr lang="en" sz="2750"/>
              <a:t>dited for </a:t>
            </a:r>
            <a:r>
              <a:rPr b="1" lang="en" sz="2750"/>
              <a:t>S</a:t>
            </a:r>
            <a:r>
              <a:rPr lang="en" sz="2750"/>
              <a:t>ynchronous </a:t>
            </a:r>
            <a:r>
              <a:rPr b="1" lang="en" sz="2750"/>
              <a:t>TR</a:t>
            </a:r>
            <a:r>
              <a:rPr lang="en" sz="2750"/>
              <a:t>acks and </a:t>
            </a:r>
            <a:r>
              <a:rPr b="1" lang="en" sz="2750"/>
              <a:t>O</a:t>
            </a:r>
            <a:r>
              <a:rPr lang="en" sz="2750"/>
              <a:t>rganization)</a:t>
            </a:r>
            <a:endParaRPr sz="2750"/>
          </a:p>
        </p:txBody>
      </p:sp>
      <p:sp>
        <p:nvSpPr>
          <p:cNvPr id="79" name="Google Shape;79;p17"/>
          <p:cNvSpPr txBox="1"/>
          <p:nvPr>
            <p:ph idx="1" type="body"/>
          </p:nvPr>
        </p:nvSpPr>
        <p:spPr>
          <a:xfrm>
            <a:off x="311700" y="1482875"/>
            <a:ext cx="8520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Lexend"/>
                <a:ea typeface="Lexend"/>
                <a:cs typeface="Lexend"/>
                <a:sym typeface="Lexend"/>
              </a:rPr>
              <a:t>200 hours of virtuosic piano performance → Extensive dataset !</a:t>
            </a:r>
            <a:endParaRPr sz="2400">
              <a:solidFill>
                <a:schemeClr val="dk1"/>
              </a:solidFill>
              <a:latin typeface="Lexend"/>
              <a:ea typeface="Lexend"/>
              <a:cs typeface="Lexend"/>
              <a:sym typeface="Lexend"/>
            </a:endParaRPr>
          </a:p>
          <a:p>
            <a:pPr indent="0" lvl="0" marL="0" rtl="0" algn="l">
              <a:spcBef>
                <a:spcPts val="1200"/>
              </a:spcBef>
              <a:spcAft>
                <a:spcPts val="0"/>
              </a:spcAft>
              <a:buNone/>
            </a:pPr>
            <a:r>
              <a:rPr lang="en" sz="2400">
                <a:solidFill>
                  <a:schemeClr val="dk1"/>
                </a:solidFill>
                <a:latin typeface="Lexend"/>
                <a:ea typeface="Lexend"/>
                <a:cs typeface="Lexend"/>
                <a:sym typeface="Lexend"/>
              </a:rPr>
              <a:t>Available as open-source data</a:t>
            </a:r>
            <a:endParaRPr sz="2400">
              <a:solidFill>
                <a:schemeClr val="dk1"/>
              </a:solidFill>
              <a:latin typeface="Lexend"/>
              <a:ea typeface="Lexend"/>
              <a:cs typeface="Lexend"/>
              <a:sym typeface="Lexend"/>
            </a:endParaRPr>
          </a:p>
          <a:p>
            <a:pPr indent="0" lvl="0" marL="0" rtl="0" algn="l">
              <a:spcBef>
                <a:spcPts val="1200"/>
              </a:spcBef>
              <a:spcAft>
                <a:spcPts val="0"/>
              </a:spcAft>
              <a:buNone/>
            </a:pPr>
            <a:r>
              <a:rPr lang="en" sz="2400">
                <a:solidFill>
                  <a:schemeClr val="dk1"/>
                </a:solidFill>
                <a:latin typeface="Lexend"/>
                <a:ea typeface="Lexend"/>
                <a:cs typeface="Lexend"/>
                <a:sym typeface="Lexend"/>
              </a:rPr>
              <a:t>Composer metadata is given → Can approximate some properties related to particular score.</a:t>
            </a:r>
            <a:endParaRPr sz="2400">
              <a:solidFill>
                <a:schemeClr val="dk1"/>
              </a:solidFill>
              <a:latin typeface="Lexend"/>
              <a:ea typeface="Lexend"/>
              <a:cs typeface="Lexend"/>
              <a:sym typeface="Lexend"/>
            </a:endParaRPr>
          </a:p>
          <a:p>
            <a:pPr indent="0" lvl="0" marL="0" rtl="0" algn="l">
              <a:spcBef>
                <a:spcPts val="1200"/>
              </a:spcBef>
              <a:spcAft>
                <a:spcPts val="1200"/>
              </a:spcAft>
              <a:buNone/>
            </a:pPr>
            <a:r>
              <a:t/>
            </a:r>
            <a:endParaRPr sz="2400">
              <a:solidFill>
                <a:schemeClr val="dk1"/>
              </a:solidFill>
              <a:latin typeface="Lexend"/>
              <a:ea typeface="Lexend"/>
              <a:cs typeface="Lexend"/>
              <a:sym typeface="Lexe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600">
                <a:latin typeface="Oswald"/>
                <a:ea typeface="Oswald"/>
                <a:cs typeface="Oswald"/>
                <a:sym typeface="Oswald"/>
              </a:rPr>
              <a:t>Datasets :-</a:t>
            </a:r>
            <a:endParaRPr>
              <a:latin typeface="Oswald"/>
              <a:ea typeface="Oswald"/>
              <a:cs typeface="Oswald"/>
              <a:sym typeface="Oswald"/>
            </a:endParaRPr>
          </a:p>
        </p:txBody>
      </p:sp>
      <p:sp>
        <p:nvSpPr>
          <p:cNvPr id="85" name="Google Shape;85;p18"/>
          <p:cNvSpPr txBox="1"/>
          <p:nvPr>
            <p:ph idx="1" type="body"/>
          </p:nvPr>
        </p:nvSpPr>
        <p:spPr>
          <a:xfrm>
            <a:off x="1227050" y="1221850"/>
            <a:ext cx="7038900" cy="4170600"/>
          </a:xfrm>
          <a:prstGeom prst="rect">
            <a:avLst/>
          </a:prstGeom>
        </p:spPr>
        <p:txBody>
          <a:bodyPr anchorCtr="0" anchor="t" bIns="91425" lIns="91425" spcFirstLastPara="1" rIns="91425" wrap="square" tIns="91425">
            <a:noAutofit/>
          </a:bodyPr>
          <a:lstStyle/>
          <a:p>
            <a:pPr indent="0" lvl="0" marL="0" rtl="0" algn="l">
              <a:lnSpc>
                <a:spcPct val="110000"/>
              </a:lnSpc>
              <a:spcBef>
                <a:spcPts val="1200"/>
              </a:spcBef>
              <a:spcAft>
                <a:spcPts val="0"/>
              </a:spcAft>
              <a:buNone/>
            </a:pPr>
            <a:r>
              <a:rPr lang="en" sz="1200">
                <a:latin typeface="Lexend"/>
                <a:ea typeface="Lexend"/>
                <a:cs typeface="Lexend"/>
                <a:sym typeface="Lexend"/>
              </a:rPr>
              <a:t> To train a music generation model, we need high-quality MIDI data for piano music.</a:t>
            </a:r>
            <a:endParaRPr sz="1200">
              <a:latin typeface="Lexend"/>
              <a:ea typeface="Lexend"/>
              <a:cs typeface="Lexend"/>
              <a:sym typeface="Lexend"/>
            </a:endParaRPr>
          </a:p>
          <a:p>
            <a:pPr indent="0" lvl="0" marL="0" rtl="0" algn="l">
              <a:lnSpc>
                <a:spcPct val="110000"/>
              </a:lnSpc>
              <a:spcBef>
                <a:spcPts val="1200"/>
              </a:spcBef>
              <a:spcAft>
                <a:spcPts val="0"/>
              </a:spcAft>
              <a:buNone/>
            </a:pPr>
            <a:r>
              <a:rPr lang="en" sz="1200">
                <a:latin typeface="Lexend"/>
                <a:ea typeface="Lexend"/>
                <a:cs typeface="Lexend"/>
                <a:sym typeface="Lexend"/>
              </a:rPr>
              <a:t> Datasets available –</a:t>
            </a:r>
            <a:endParaRPr sz="1200">
              <a:latin typeface="Lexend"/>
              <a:ea typeface="Lexend"/>
              <a:cs typeface="Lexend"/>
              <a:sym typeface="Lexend"/>
            </a:endParaRPr>
          </a:p>
          <a:p>
            <a:pPr indent="0" lvl="0" marL="0" rtl="0" algn="l">
              <a:spcBef>
                <a:spcPts val="200"/>
              </a:spcBef>
              <a:spcAft>
                <a:spcPts val="0"/>
              </a:spcAft>
              <a:buNone/>
            </a:pPr>
            <a:r>
              <a:rPr lang="en" sz="1200">
                <a:latin typeface="Lexend"/>
                <a:ea typeface="Lexend"/>
                <a:cs typeface="Lexend"/>
                <a:sym typeface="Lexend"/>
              </a:rPr>
              <a:t>◦1. </a:t>
            </a:r>
            <a:r>
              <a:rPr i="1" lang="en" sz="1200">
                <a:latin typeface="Lexend"/>
                <a:ea typeface="Lexend"/>
                <a:cs typeface="Lexend"/>
                <a:sym typeface="Lexend"/>
              </a:rPr>
              <a:t>Maestro Dataset :</a:t>
            </a:r>
            <a:endParaRPr i="1" sz="1200">
              <a:latin typeface="Lexend"/>
              <a:ea typeface="Lexend"/>
              <a:cs typeface="Lexend"/>
              <a:sym typeface="Lexend"/>
            </a:endParaRPr>
          </a:p>
          <a:p>
            <a:pPr indent="0" lvl="0" marL="12700" rtl="0" algn="l">
              <a:spcBef>
                <a:spcPts val="400"/>
              </a:spcBef>
              <a:spcAft>
                <a:spcPts val="0"/>
              </a:spcAft>
              <a:buNone/>
            </a:pPr>
            <a:r>
              <a:rPr lang="en" sz="1200">
                <a:latin typeface="Lexend"/>
                <a:ea typeface="Lexend"/>
                <a:cs typeface="Lexend"/>
                <a:sym typeface="Lexend"/>
              </a:rPr>
              <a:t>◦Description</a:t>
            </a:r>
            <a:r>
              <a:rPr i="1" lang="en" sz="1200">
                <a:latin typeface="Lexend"/>
                <a:ea typeface="Lexend"/>
                <a:cs typeface="Lexend"/>
                <a:sym typeface="Lexend"/>
              </a:rPr>
              <a:t> – </a:t>
            </a:r>
            <a:r>
              <a:rPr lang="en" sz="1200">
                <a:latin typeface="Lexend"/>
                <a:ea typeface="Lexend"/>
                <a:cs typeface="Lexend"/>
                <a:sym typeface="Lexend"/>
              </a:rPr>
              <a:t>A large dataset for classical piano performances</a:t>
            </a:r>
            <a:endParaRPr sz="1200">
              <a:latin typeface="Lexend"/>
              <a:ea typeface="Lexend"/>
              <a:cs typeface="Lexend"/>
              <a:sym typeface="Lexend"/>
            </a:endParaRPr>
          </a:p>
          <a:p>
            <a:pPr indent="0" lvl="0" marL="12700" rtl="0" algn="l">
              <a:spcBef>
                <a:spcPts val="400"/>
              </a:spcBef>
              <a:spcAft>
                <a:spcPts val="0"/>
              </a:spcAft>
              <a:buNone/>
            </a:pPr>
            <a:r>
              <a:rPr lang="en" sz="1200">
                <a:latin typeface="Lexend"/>
                <a:ea typeface="Lexend"/>
                <a:cs typeface="Lexend"/>
                <a:sym typeface="Lexend"/>
              </a:rPr>
              <a:t>◦Genre use – Can approximate genres by filtering based on composers; examples include romantic, classical, modern etc)</a:t>
            </a:r>
            <a:endParaRPr sz="1200">
              <a:latin typeface="Lexend"/>
              <a:ea typeface="Lexend"/>
              <a:cs typeface="Lexend"/>
              <a:sym typeface="Lexend"/>
            </a:endParaRPr>
          </a:p>
          <a:p>
            <a:pPr indent="0" lvl="0" marL="12700" rtl="0" algn="l">
              <a:spcBef>
                <a:spcPts val="400"/>
              </a:spcBef>
              <a:spcAft>
                <a:spcPts val="0"/>
              </a:spcAft>
              <a:buNone/>
            </a:pPr>
            <a:r>
              <a:rPr lang="en" sz="1200">
                <a:latin typeface="Lexend"/>
                <a:ea typeface="Lexend"/>
                <a:cs typeface="Lexend"/>
                <a:sym typeface="Lexend"/>
              </a:rPr>
              <a:t>◦URL - </a:t>
            </a:r>
            <a:r>
              <a:rPr lang="en" sz="1200">
                <a:uFill>
                  <a:noFill/>
                </a:uFill>
                <a:latin typeface="Lexend"/>
                <a:ea typeface="Lexend"/>
                <a:cs typeface="Lexend"/>
                <a:sym typeface="Lexend"/>
                <a:hlinkClick r:id="rId3"/>
              </a:rPr>
              <a:t> Maestro Dataset</a:t>
            </a:r>
            <a:endParaRPr sz="1200">
              <a:latin typeface="Lexend"/>
              <a:ea typeface="Lexend"/>
              <a:cs typeface="Lexend"/>
              <a:sym typeface="Lexend"/>
            </a:endParaRPr>
          </a:p>
          <a:p>
            <a:pPr indent="0" lvl="0" marL="0" rtl="0" algn="l">
              <a:spcBef>
                <a:spcPts val="400"/>
              </a:spcBef>
              <a:spcAft>
                <a:spcPts val="0"/>
              </a:spcAft>
              <a:buNone/>
            </a:pPr>
            <a:r>
              <a:rPr lang="en" sz="1200">
                <a:latin typeface="Lexend"/>
                <a:ea typeface="Lexend"/>
                <a:cs typeface="Lexend"/>
                <a:sym typeface="Lexend"/>
              </a:rPr>
              <a:t>◦2. </a:t>
            </a:r>
            <a:r>
              <a:rPr i="1" lang="en" sz="1200">
                <a:latin typeface="Lexend"/>
                <a:ea typeface="Lexend"/>
                <a:cs typeface="Lexend"/>
                <a:sym typeface="Lexend"/>
              </a:rPr>
              <a:t>Emopia Dataset :</a:t>
            </a:r>
            <a:endParaRPr i="1" sz="1200">
              <a:latin typeface="Lexend"/>
              <a:ea typeface="Lexend"/>
              <a:cs typeface="Lexend"/>
              <a:sym typeface="Lexend"/>
            </a:endParaRPr>
          </a:p>
          <a:p>
            <a:pPr indent="0" lvl="0" marL="12700" rtl="0" algn="l">
              <a:spcBef>
                <a:spcPts val="400"/>
              </a:spcBef>
              <a:spcAft>
                <a:spcPts val="0"/>
              </a:spcAft>
              <a:buNone/>
            </a:pPr>
            <a:r>
              <a:rPr lang="en" sz="1200">
                <a:latin typeface="Lexend"/>
                <a:ea typeface="Lexend"/>
                <a:cs typeface="Lexend"/>
                <a:sym typeface="Lexend"/>
              </a:rPr>
              <a:t>◦Description</a:t>
            </a:r>
            <a:r>
              <a:rPr i="1" lang="en" sz="1200">
                <a:latin typeface="Lexend"/>
                <a:ea typeface="Lexend"/>
                <a:cs typeface="Lexend"/>
                <a:sym typeface="Lexend"/>
              </a:rPr>
              <a:t> – </a:t>
            </a:r>
            <a:r>
              <a:rPr lang="en" sz="1200">
                <a:latin typeface="Lexend"/>
                <a:ea typeface="Lexend"/>
                <a:cs typeface="Lexend"/>
                <a:sym typeface="Lexend"/>
              </a:rPr>
              <a:t>Contains MIDI files labelled with emotional attributes such as happy, sad, angry, or calm, providing an emotional tone for mood control.</a:t>
            </a:r>
            <a:endParaRPr sz="1200">
              <a:latin typeface="Lexend"/>
              <a:ea typeface="Lexend"/>
              <a:cs typeface="Lexend"/>
              <a:sym typeface="Lexend"/>
            </a:endParaRPr>
          </a:p>
          <a:p>
            <a:pPr indent="0" lvl="0" marL="12700" rtl="0" algn="l">
              <a:spcBef>
                <a:spcPts val="400"/>
              </a:spcBef>
              <a:spcAft>
                <a:spcPts val="0"/>
              </a:spcAft>
              <a:buNone/>
            </a:pPr>
            <a:r>
              <a:rPr lang="en" sz="1200">
                <a:latin typeface="Lexend"/>
                <a:ea typeface="Lexend"/>
                <a:cs typeface="Lexend"/>
                <a:sym typeface="Lexend"/>
              </a:rPr>
              <a:t>◦URL - </a:t>
            </a:r>
            <a:r>
              <a:rPr lang="en" sz="1200">
                <a:uFill>
                  <a:noFill/>
                </a:uFill>
                <a:latin typeface="Lexend"/>
                <a:ea typeface="Lexend"/>
                <a:cs typeface="Lexend"/>
                <a:sym typeface="Lexend"/>
                <a:hlinkClick r:id="rId4"/>
              </a:rPr>
              <a:t> Emopia Dataset</a:t>
            </a:r>
            <a:endParaRPr sz="1200">
              <a:latin typeface="Lexend"/>
              <a:ea typeface="Lexend"/>
              <a:cs typeface="Lexend"/>
              <a:sym typeface="Lexend"/>
            </a:endParaRPr>
          </a:p>
          <a:p>
            <a:pPr indent="0" lvl="0" marL="0" rtl="0" algn="l">
              <a:spcBef>
                <a:spcPts val="400"/>
              </a:spcBef>
              <a:spcAft>
                <a:spcPts val="0"/>
              </a:spcAft>
              <a:buNone/>
            </a:pPr>
            <a:r>
              <a:rPr lang="en" sz="1200">
                <a:latin typeface="Lexend"/>
                <a:ea typeface="Lexend"/>
                <a:cs typeface="Lexend"/>
                <a:sym typeface="Lexend"/>
              </a:rPr>
              <a:t>◦3. </a:t>
            </a:r>
            <a:r>
              <a:rPr i="1" lang="en" sz="1200">
                <a:latin typeface="Lexend"/>
                <a:ea typeface="Lexend"/>
                <a:cs typeface="Lexend"/>
                <a:sym typeface="Lexend"/>
              </a:rPr>
              <a:t>Giant-MIDI Piano :</a:t>
            </a:r>
            <a:endParaRPr i="1" sz="1200">
              <a:latin typeface="Lexend"/>
              <a:ea typeface="Lexend"/>
              <a:cs typeface="Lexend"/>
              <a:sym typeface="Lexend"/>
            </a:endParaRPr>
          </a:p>
          <a:p>
            <a:pPr indent="0" lvl="0" marL="12700" rtl="0" algn="l">
              <a:spcBef>
                <a:spcPts val="400"/>
              </a:spcBef>
              <a:spcAft>
                <a:spcPts val="0"/>
              </a:spcAft>
              <a:buNone/>
            </a:pPr>
            <a:r>
              <a:rPr lang="en" sz="1200">
                <a:latin typeface="Lexend"/>
                <a:ea typeface="Lexend"/>
                <a:cs typeface="Lexend"/>
                <a:sym typeface="Lexend"/>
              </a:rPr>
              <a:t>◦Description: A dataset of classical piano performances, which can be filtered by composer to emulate genres</a:t>
            </a:r>
            <a:endParaRPr sz="1200">
              <a:latin typeface="Lexend"/>
              <a:ea typeface="Lexend"/>
              <a:cs typeface="Lexend"/>
              <a:sym typeface="Lexend"/>
            </a:endParaRPr>
          </a:p>
          <a:p>
            <a:pPr indent="0" lvl="0" marL="12700" rtl="0" algn="l">
              <a:spcBef>
                <a:spcPts val="400"/>
              </a:spcBef>
              <a:spcAft>
                <a:spcPts val="0"/>
              </a:spcAft>
              <a:buNone/>
            </a:pPr>
            <a:r>
              <a:rPr lang="en" sz="1200">
                <a:latin typeface="Lexend"/>
                <a:ea typeface="Lexend"/>
                <a:cs typeface="Lexend"/>
                <a:sym typeface="Lexend"/>
              </a:rPr>
              <a:t>◦URL -</a:t>
            </a:r>
            <a:r>
              <a:rPr lang="en" sz="1200">
                <a:uFill>
                  <a:noFill/>
                </a:uFill>
                <a:latin typeface="Lexend"/>
                <a:ea typeface="Lexend"/>
                <a:cs typeface="Lexend"/>
                <a:sym typeface="Lexend"/>
                <a:hlinkClick r:id="rId5"/>
              </a:rPr>
              <a:t> GIant-MIDI Piano</a:t>
            </a:r>
            <a:endParaRPr sz="1200">
              <a:latin typeface="Lexend"/>
              <a:ea typeface="Lexend"/>
              <a:cs typeface="Lexend"/>
              <a:sym typeface="Lexend"/>
            </a:endParaRPr>
          </a:p>
          <a:p>
            <a:pPr indent="0" lvl="0" marL="0" rtl="0" algn="l">
              <a:spcBef>
                <a:spcPts val="400"/>
              </a:spcBef>
              <a:spcAft>
                <a:spcPts val="1200"/>
              </a:spcAft>
              <a:buNone/>
            </a:pPr>
            <a:r>
              <a:t/>
            </a:r>
            <a:endParaRPr sz="1200">
              <a:latin typeface="Lexend"/>
              <a:ea typeface="Lexend"/>
              <a:cs typeface="Lexend"/>
              <a:sym typeface="Lexe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1297500" y="393750"/>
            <a:ext cx="63615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latin typeface="Oswald"/>
                <a:ea typeface="Oswald"/>
                <a:cs typeface="Oswald"/>
                <a:sym typeface="Oswald"/>
              </a:rPr>
              <a:t>Selecting and understanding the Dataset</a:t>
            </a:r>
            <a:endParaRPr sz="3500">
              <a:latin typeface="Oswald"/>
              <a:ea typeface="Oswald"/>
              <a:cs typeface="Oswald"/>
              <a:sym typeface="Oswald"/>
            </a:endParaRPr>
          </a:p>
        </p:txBody>
      </p:sp>
      <p:sp>
        <p:nvSpPr>
          <p:cNvPr id="91" name="Google Shape;91;p19"/>
          <p:cNvSpPr txBox="1"/>
          <p:nvPr>
            <p:ph idx="1" type="body"/>
          </p:nvPr>
        </p:nvSpPr>
        <p:spPr>
          <a:xfrm>
            <a:off x="1297500" y="1708475"/>
            <a:ext cx="7500600" cy="3310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The Emopia dataset is chosen for this </a:t>
            </a:r>
            <a:r>
              <a:rPr lang="en"/>
              <a:t>particular project as;  after comparing with the other two datasets; we found that the Emopia dataset is well structured than the other two.</a:t>
            </a:r>
            <a:endParaRPr/>
          </a:p>
          <a:p>
            <a:pPr indent="0" lvl="0" marL="0" rtl="0" algn="l">
              <a:spcBef>
                <a:spcPts val="1200"/>
              </a:spcBef>
              <a:spcAft>
                <a:spcPts val="0"/>
              </a:spcAft>
              <a:buNone/>
            </a:pPr>
            <a:r>
              <a:rPr lang="en"/>
              <a:t>The dataset comprises of only piano music; which will help us understand the emotion portrayed in the music and analyse better which would not be possible if there were multiple instruments and vocals in the music pieces. In the dataset, there are piano pieces; where we will be able to identify each note correctly and identify the mood of the music piece and in turn understand the genre of the music well.</a:t>
            </a:r>
            <a:endParaRPr/>
          </a:p>
          <a:p>
            <a:pPr indent="0" lvl="0" marL="0" rtl="0" algn="l">
              <a:spcBef>
                <a:spcPts val="1200"/>
              </a:spcBef>
              <a:spcAft>
                <a:spcPts val="0"/>
              </a:spcAft>
              <a:buNone/>
            </a:pPr>
            <a:r>
              <a:rPr lang="en"/>
              <a:t>The midi files in the dataset has a prefix attached to them separated by underscores. The prefixes are Q1, Q2, Q3 and Q4. Here the Q1, Q2, Q3 and Q4 are the quadrants. The emotions portrayed by the piano pieces in the form of midi files are divided into 4 quadrants, representing 4 basic emotions - “HAPPY”, “ANGRY/RAGED”, “SAD” and “RELAXED”. Amount of “valence” and “arousal” is also associated with these 4 quadrants.</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nvSpPr>
        <p:spPr>
          <a:xfrm>
            <a:off x="342875" y="98650"/>
            <a:ext cx="8337600" cy="31707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labels.csv :- contains 3 columns - </a:t>
            </a:r>
            <a:endParaRPr sz="1300">
              <a:solidFill>
                <a:schemeClr val="lt1"/>
              </a:solidFill>
              <a:latin typeface="Lato"/>
              <a:ea typeface="Lato"/>
              <a:cs typeface="Lato"/>
              <a:sym typeface="Lato"/>
            </a:endParaRPr>
          </a:p>
          <a:p>
            <a:pPr indent="-311150" lvl="0" marL="914400" rtl="0" algn="l">
              <a:spcBef>
                <a:spcPts val="0"/>
              </a:spcBef>
              <a:spcAft>
                <a:spcPts val="0"/>
              </a:spcAft>
              <a:buClr>
                <a:schemeClr val="lt1"/>
              </a:buClr>
              <a:buSzPts val="1300"/>
              <a:buFont typeface="Lato"/>
              <a:buAutoNum type="arabicPeriod"/>
            </a:pPr>
            <a:r>
              <a:rPr lang="en" sz="1300">
                <a:solidFill>
                  <a:schemeClr val="lt1"/>
                </a:solidFill>
                <a:latin typeface="Lato"/>
                <a:ea typeface="Lato"/>
                <a:cs typeface="Lato"/>
                <a:sym typeface="Lato"/>
              </a:rPr>
              <a:t>ID - comprises of the midi file name with the </a:t>
            </a:r>
            <a:r>
              <a:rPr lang="en" sz="1300">
                <a:solidFill>
                  <a:schemeClr val="lt1"/>
                </a:solidFill>
                <a:latin typeface="Lato"/>
                <a:ea typeface="Lato"/>
                <a:cs typeface="Lato"/>
                <a:sym typeface="Lato"/>
              </a:rPr>
              <a:t>appropriate prefix.</a:t>
            </a:r>
            <a:endParaRPr sz="1300">
              <a:solidFill>
                <a:schemeClr val="lt1"/>
              </a:solidFill>
              <a:latin typeface="Lato"/>
              <a:ea typeface="Lato"/>
              <a:cs typeface="Lato"/>
              <a:sym typeface="Lato"/>
            </a:endParaRPr>
          </a:p>
          <a:p>
            <a:pPr indent="-311150" lvl="0" marL="914400" rtl="0" algn="l">
              <a:spcBef>
                <a:spcPts val="0"/>
              </a:spcBef>
              <a:spcAft>
                <a:spcPts val="0"/>
              </a:spcAft>
              <a:buClr>
                <a:schemeClr val="lt1"/>
              </a:buClr>
              <a:buSzPts val="1300"/>
              <a:buFont typeface="Lato"/>
              <a:buAutoNum type="arabicPeriod"/>
            </a:pPr>
            <a:r>
              <a:rPr lang="en" sz="1300">
                <a:solidFill>
                  <a:schemeClr val="lt1"/>
                </a:solidFill>
                <a:latin typeface="Lato"/>
                <a:ea typeface="Lato"/>
                <a:cs typeface="Lato"/>
                <a:sym typeface="Lato"/>
              </a:rPr>
              <a:t>4Q - has entries like 1, 2, 3 or 4; signifying in which quadrant is the music is lying and how much arousal and valence does it comprise of.</a:t>
            </a:r>
            <a:endParaRPr sz="1300">
              <a:solidFill>
                <a:schemeClr val="lt1"/>
              </a:solidFill>
              <a:latin typeface="Lato"/>
              <a:ea typeface="Lato"/>
              <a:cs typeface="Lato"/>
              <a:sym typeface="Lato"/>
            </a:endParaRPr>
          </a:p>
          <a:p>
            <a:pPr indent="-311150" lvl="0" marL="914400" rtl="0" algn="l">
              <a:spcBef>
                <a:spcPts val="0"/>
              </a:spcBef>
              <a:spcAft>
                <a:spcPts val="0"/>
              </a:spcAft>
              <a:buClr>
                <a:schemeClr val="lt1"/>
              </a:buClr>
              <a:buSzPts val="1300"/>
              <a:buFont typeface="Lato"/>
              <a:buAutoNum type="arabicPeriod"/>
            </a:pPr>
            <a:r>
              <a:rPr lang="en" sz="1300">
                <a:solidFill>
                  <a:schemeClr val="lt1"/>
                </a:solidFill>
                <a:latin typeface="Lato"/>
                <a:ea typeface="Lato"/>
                <a:cs typeface="Lato"/>
                <a:sym typeface="Lato"/>
              </a:rPr>
              <a:t>annotator - represents the scale of the music piece, as the scale of the music is also important to obtain the mood of the music.</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metadata_by_song.csv :- contains 6 columns - </a:t>
            </a:r>
            <a:endParaRPr sz="1300">
              <a:solidFill>
                <a:schemeClr val="lt1"/>
              </a:solidFill>
              <a:latin typeface="Lato"/>
              <a:ea typeface="Lato"/>
              <a:cs typeface="Lato"/>
              <a:sym typeface="Lato"/>
            </a:endParaRPr>
          </a:p>
          <a:p>
            <a:pPr indent="-311150" lvl="0" marL="914400" rtl="0" algn="l">
              <a:spcBef>
                <a:spcPts val="0"/>
              </a:spcBef>
              <a:spcAft>
                <a:spcPts val="0"/>
              </a:spcAft>
              <a:buClr>
                <a:schemeClr val="lt1"/>
              </a:buClr>
              <a:buSzPts val="1300"/>
              <a:buFont typeface="Lato"/>
              <a:buAutoNum type="arabicPeriod"/>
            </a:pPr>
            <a:r>
              <a:rPr lang="en" sz="1300">
                <a:solidFill>
                  <a:schemeClr val="lt1"/>
                </a:solidFill>
                <a:latin typeface="Lato"/>
                <a:ea typeface="Lato"/>
                <a:cs typeface="Lato"/>
                <a:sym typeface="Lato"/>
              </a:rPr>
              <a:t>songID - comprises a part of the YouTube video link from where the music is downloaded.</a:t>
            </a:r>
            <a:endParaRPr sz="1300">
              <a:solidFill>
                <a:schemeClr val="lt1"/>
              </a:solidFill>
              <a:latin typeface="Lato"/>
              <a:ea typeface="Lato"/>
              <a:cs typeface="Lato"/>
              <a:sym typeface="Lato"/>
            </a:endParaRPr>
          </a:p>
          <a:p>
            <a:pPr indent="-311150" lvl="0" marL="914400" rtl="0" algn="l">
              <a:spcBef>
                <a:spcPts val="0"/>
              </a:spcBef>
              <a:spcAft>
                <a:spcPts val="0"/>
              </a:spcAft>
              <a:buClr>
                <a:schemeClr val="lt1"/>
              </a:buClr>
              <a:buSzPts val="1300"/>
              <a:buFont typeface="Lato"/>
              <a:buAutoNum type="arabicPeriod"/>
            </a:pPr>
            <a:r>
              <a:rPr lang="en" sz="1300">
                <a:solidFill>
                  <a:schemeClr val="lt1"/>
                </a:solidFill>
                <a:latin typeface="Lato"/>
                <a:ea typeface="Lato"/>
                <a:cs typeface="Lato"/>
                <a:sym typeface="Lato"/>
              </a:rPr>
              <a:t>num_Q1, num_Q2, num_Q3 and num_Q4 [4 columns] - represents how likely the music piece is to lie in the respective quadrant.</a:t>
            </a:r>
            <a:endParaRPr sz="1300">
              <a:solidFill>
                <a:schemeClr val="lt1"/>
              </a:solidFill>
              <a:latin typeface="Lato"/>
              <a:ea typeface="Lato"/>
              <a:cs typeface="Lato"/>
              <a:sym typeface="Lato"/>
            </a:endParaRPr>
          </a:p>
          <a:p>
            <a:pPr indent="-311150" lvl="0" marL="914400" rtl="0" algn="l">
              <a:spcBef>
                <a:spcPts val="0"/>
              </a:spcBef>
              <a:spcAft>
                <a:spcPts val="0"/>
              </a:spcAft>
              <a:buClr>
                <a:schemeClr val="lt1"/>
              </a:buClr>
              <a:buSzPts val="1300"/>
              <a:buFont typeface="Lato"/>
              <a:buAutoNum type="arabicPeriod"/>
            </a:pPr>
            <a:r>
              <a:rPr lang="en" sz="1300">
                <a:solidFill>
                  <a:schemeClr val="lt1"/>
                </a:solidFill>
                <a:latin typeface="Lato"/>
                <a:ea typeface="Lato"/>
                <a:cs typeface="Lato"/>
                <a:sym typeface="Lato"/>
              </a:rPr>
              <a:t>DominantQ - represents the dominant quadrant of the music piece. For example if num_Q1 has 3, num_Q2 has 0, num_Q3 has 0 and num_Q4 has 2; then the dominant quadrant of the music is Q1.</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A part of the csv file is shown below - </a:t>
            </a:r>
            <a:endParaRPr sz="1300">
              <a:solidFill>
                <a:schemeClr val="lt1"/>
              </a:solidFill>
              <a:latin typeface="Lato"/>
              <a:ea typeface="Lato"/>
              <a:cs typeface="Lato"/>
              <a:sym typeface="Lato"/>
            </a:endParaRPr>
          </a:p>
        </p:txBody>
      </p:sp>
      <p:pic>
        <p:nvPicPr>
          <p:cNvPr id="97" name="Google Shape;97;p20"/>
          <p:cNvPicPr preferRelativeResize="0"/>
          <p:nvPr/>
        </p:nvPicPr>
        <p:blipFill>
          <a:blip r:embed="rId3">
            <a:alphaModFix/>
          </a:blip>
          <a:stretch>
            <a:fillRect/>
          </a:stretch>
        </p:blipFill>
        <p:spPr>
          <a:xfrm>
            <a:off x="472050" y="3269350"/>
            <a:ext cx="3115250" cy="1874150"/>
          </a:xfrm>
          <a:prstGeom prst="rect">
            <a:avLst/>
          </a:prstGeom>
          <a:noFill/>
          <a:ln>
            <a:noFill/>
          </a:ln>
        </p:spPr>
      </p:pic>
      <p:pic>
        <p:nvPicPr>
          <p:cNvPr id="98" name="Google Shape;98;p20"/>
          <p:cNvPicPr preferRelativeResize="0"/>
          <p:nvPr/>
        </p:nvPicPr>
        <p:blipFill>
          <a:blip r:embed="rId4">
            <a:alphaModFix/>
          </a:blip>
          <a:stretch>
            <a:fillRect/>
          </a:stretch>
        </p:blipFill>
        <p:spPr>
          <a:xfrm>
            <a:off x="4133625" y="3269350"/>
            <a:ext cx="4916450" cy="1874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600">
                <a:latin typeface="Oswald"/>
                <a:ea typeface="Oswald"/>
                <a:cs typeface="Oswald"/>
                <a:sym typeface="Oswald"/>
              </a:rPr>
              <a:t>Data preprocessing :-</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lang="en" sz="1200"/>
              <a:t>Steps to Preprocess the MIDI Data:</a:t>
            </a:r>
            <a:endParaRPr sz="1200"/>
          </a:p>
          <a:p>
            <a:pPr indent="-304800" lvl="0" marL="457200" rtl="0" algn="l">
              <a:spcBef>
                <a:spcPts val="1200"/>
              </a:spcBef>
              <a:spcAft>
                <a:spcPts val="0"/>
              </a:spcAft>
              <a:buSzPts val="1200"/>
              <a:buAutoNum type="arabicPeriod"/>
            </a:pPr>
            <a:r>
              <a:rPr b="1" lang="en" sz="1200"/>
              <a:t>MIDI Parsing</a:t>
            </a:r>
            <a:r>
              <a:rPr lang="en" sz="1200"/>
              <a:t>:</a:t>
            </a:r>
            <a:endParaRPr sz="1200"/>
          </a:p>
          <a:p>
            <a:pPr indent="-304800" lvl="0" marL="914400" rtl="0" algn="l">
              <a:spcBef>
                <a:spcPts val="0"/>
              </a:spcBef>
              <a:spcAft>
                <a:spcPts val="0"/>
              </a:spcAft>
              <a:buSzPts val="1200"/>
              <a:buChar char="●"/>
            </a:pPr>
            <a:r>
              <a:rPr lang="en" sz="1200"/>
              <a:t> </a:t>
            </a:r>
            <a:r>
              <a:rPr lang="en" sz="1200"/>
              <a:t>Use libraries like </a:t>
            </a:r>
            <a:r>
              <a:rPr lang="en" sz="1200">
                <a:solidFill>
                  <a:srgbClr val="188038"/>
                </a:solidFill>
              </a:rPr>
              <a:t>pretty_midi</a:t>
            </a:r>
            <a:r>
              <a:rPr lang="en" sz="1200"/>
              <a:t> or </a:t>
            </a:r>
            <a:r>
              <a:rPr lang="en" sz="1200">
                <a:solidFill>
                  <a:srgbClr val="188038"/>
                </a:solidFill>
              </a:rPr>
              <a:t>mido</a:t>
            </a:r>
            <a:r>
              <a:rPr lang="en" sz="1200"/>
              <a:t> to parse MIDI files.</a:t>
            </a:r>
            <a:endParaRPr sz="1200"/>
          </a:p>
          <a:p>
            <a:pPr indent="-304800" lvl="0" marL="914400" rtl="0" algn="l">
              <a:spcBef>
                <a:spcPts val="0"/>
              </a:spcBef>
              <a:spcAft>
                <a:spcPts val="0"/>
              </a:spcAft>
              <a:buSzPts val="1200"/>
              <a:buChar char="●"/>
            </a:pPr>
            <a:r>
              <a:rPr lang="en" sz="1200"/>
              <a:t>Extract musical features such as pitch, velocity, and timing information.</a:t>
            </a:r>
            <a:endParaRPr sz="1200"/>
          </a:p>
          <a:p>
            <a:pPr indent="-304800" lvl="0" marL="457200" rtl="0" algn="l">
              <a:spcBef>
                <a:spcPts val="0"/>
              </a:spcBef>
              <a:spcAft>
                <a:spcPts val="0"/>
              </a:spcAft>
              <a:buSzPts val="1200"/>
              <a:buAutoNum type="arabicPeriod"/>
            </a:pPr>
            <a:r>
              <a:rPr b="1" lang="en" sz="1200"/>
              <a:t>Sequence Representation</a:t>
            </a:r>
            <a:r>
              <a:rPr lang="en" sz="1200"/>
              <a:t>:</a:t>
            </a:r>
            <a:endParaRPr sz="1200"/>
          </a:p>
          <a:p>
            <a:pPr indent="-304800" lvl="0" marL="914400" rtl="0" algn="l">
              <a:spcBef>
                <a:spcPts val="0"/>
              </a:spcBef>
              <a:spcAft>
                <a:spcPts val="0"/>
              </a:spcAft>
              <a:buSzPts val="1200"/>
              <a:buChar char="●"/>
            </a:pPr>
            <a:r>
              <a:rPr lang="en" sz="1200"/>
              <a:t>Convert MIDI events into sequences of note representations (e.g., a 128-dimensional vector for each</a:t>
            </a:r>
            <a:r>
              <a:rPr lang="en" sz="1200"/>
              <a:t> </a:t>
            </a:r>
            <a:r>
              <a:rPr lang="en" sz="1200"/>
              <a:t>note, where 1 represents a played note, and 0 represents silence).</a:t>
            </a:r>
            <a:endParaRPr sz="1200"/>
          </a:p>
          <a:p>
            <a:pPr indent="-304800" lvl="0" marL="914400" rtl="0" algn="l">
              <a:spcBef>
                <a:spcPts val="0"/>
              </a:spcBef>
              <a:spcAft>
                <a:spcPts val="0"/>
              </a:spcAft>
              <a:buSzPts val="1200"/>
              <a:buChar char="●"/>
            </a:pPr>
            <a:r>
              <a:rPr lang="en" sz="1200"/>
              <a:t>Standardize the time step across sequences (e.g., 1/16 or 1/32 notes) to make the sequences uniform in time.</a:t>
            </a:r>
            <a:endParaRPr sz="1200"/>
          </a:p>
          <a:p>
            <a:pPr indent="-304800" lvl="0" marL="457200" rtl="0" algn="l">
              <a:spcBef>
                <a:spcPts val="0"/>
              </a:spcBef>
              <a:spcAft>
                <a:spcPts val="0"/>
              </a:spcAft>
              <a:buSzPts val="1200"/>
              <a:buAutoNum type="arabicPeriod"/>
            </a:pPr>
            <a:r>
              <a:rPr b="1" lang="en" sz="1200"/>
              <a:t>Genre/Mood Labeling :</a:t>
            </a:r>
            <a:endParaRPr b="1" sz="1200"/>
          </a:p>
          <a:p>
            <a:pPr indent="-304800" lvl="0" marL="914400" rtl="0" algn="l">
              <a:spcBef>
                <a:spcPts val="0"/>
              </a:spcBef>
              <a:spcAft>
                <a:spcPts val="0"/>
              </a:spcAft>
              <a:buSzPts val="1200"/>
              <a:buChar char="●"/>
            </a:pPr>
            <a:r>
              <a:rPr lang="en" sz="1200"/>
              <a:t>Emopia: Utilize the mood labels provided by the dataset.</a:t>
            </a:r>
            <a:endParaRPr sz="1200"/>
          </a:p>
          <a:p>
            <a:pPr indent="-304800" lvl="0" marL="457200" rtl="0" algn="l">
              <a:spcBef>
                <a:spcPts val="0"/>
              </a:spcBef>
              <a:spcAft>
                <a:spcPts val="0"/>
              </a:spcAft>
              <a:buSzPts val="1200"/>
              <a:buAutoNum type="arabicPeriod"/>
            </a:pPr>
            <a:r>
              <a:rPr b="1" lang="en" sz="1200"/>
              <a:t>Padding and Truncation</a:t>
            </a:r>
            <a:r>
              <a:rPr lang="en" sz="1200"/>
              <a:t>:</a:t>
            </a:r>
            <a:endParaRPr sz="1200"/>
          </a:p>
          <a:p>
            <a:pPr indent="-304800" lvl="0" marL="914400" rtl="0" algn="l">
              <a:spcBef>
                <a:spcPts val="0"/>
              </a:spcBef>
              <a:spcAft>
                <a:spcPts val="0"/>
              </a:spcAft>
              <a:buSzPts val="1200"/>
              <a:buChar char="●"/>
            </a:pPr>
            <a:r>
              <a:rPr lang="en" sz="1200"/>
              <a:t>Pad sequences to a fixed length (eg. 100 notes per sequence) or truncate longer sequences.</a:t>
            </a:r>
            <a:endParaRPr sz="1200"/>
          </a:p>
          <a:p>
            <a:pPr indent="-304800" lvl="0" marL="457200" rtl="0" algn="l">
              <a:spcBef>
                <a:spcPts val="0"/>
              </a:spcBef>
              <a:spcAft>
                <a:spcPts val="0"/>
              </a:spcAft>
              <a:buSzPts val="1200"/>
              <a:buAutoNum type="arabicPeriod"/>
            </a:pPr>
            <a:r>
              <a:rPr b="1" lang="en" sz="1200"/>
              <a:t>Normalization :</a:t>
            </a:r>
            <a:endParaRPr b="1" sz="1200"/>
          </a:p>
          <a:p>
            <a:pPr indent="-304800" lvl="0" marL="914400" rtl="0" algn="l">
              <a:spcBef>
                <a:spcPts val="0"/>
              </a:spcBef>
              <a:spcAft>
                <a:spcPts val="0"/>
              </a:spcAft>
              <a:buSzPts val="1200"/>
              <a:buChar char="●"/>
            </a:pPr>
            <a:r>
              <a:rPr lang="en" sz="1200"/>
              <a:t>Normalize note velocities (dynamics) between 0 and 1</a:t>
            </a:r>
            <a:endParaRPr sz="1200"/>
          </a:p>
          <a:p>
            <a:pPr indent="-304800" lvl="0" marL="457200" rtl="0" algn="l">
              <a:spcBef>
                <a:spcPts val="0"/>
              </a:spcBef>
              <a:spcAft>
                <a:spcPts val="0"/>
              </a:spcAft>
              <a:buSzPts val="1200"/>
              <a:buAutoNum type="arabicPeriod"/>
            </a:pPr>
            <a:r>
              <a:rPr b="1" lang="en" sz="1200"/>
              <a:t>Train/Test split :</a:t>
            </a:r>
            <a:endParaRPr b="1" sz="1200"/>
          </a:p>
          <a:p>
            <a:pPr indent="-304800" lvl="0" marL="914400" rtl="0" algn="l">
              <a:spcBef>
                <a:spcPts val="0"/>
              </a:spcBef>
              <a:spcAft>
                <a:spcPts val="0"/>
              </a:spcAft>
              <a:buSzPts val="1200"/>
              <a:buChar char="●"/>
            </a:pPr>
            <a:r>
              <a:rPr lang="en" sz="1200"/>
              <a:t>Split the dataset into training (80%), validation (10%) and test (10%) sets for proper model evaluation</a:t>
            </a:r>
            <a:endParaRPr sz="1200"/>
          </a:p>
          <a:p>
            <a:pPr indent="0" lvl="0" marL="1371600" rtl="0" algn="l">
              <a:spcBef>
                <a:spcPts val="1200"/>
              </a:spcBef>
              <a:spcAft>
                <a:spcPts val="0"/>
              </a:spcAft>
              <a:buNone/>
            </a:pPr>
            <a:r>
              <a:t/>
            </a:r>
            <a:endParaRPr b="1" sz="1200"/>
          </a:p>
          <a:p>
            <a:pPr indent="0" lvl="0" marL="0" rtl="0" algn="l">
              <a:spcBef>
                <a:spcPts val="1200"/>
              </a:spcBef>
              <a:spcAft>
                <a:spcPts val="1200"/>
              </a:spcAft>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