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embeddedFontLst>
    <p:embeddedFont>
      <p:font typeface="QBMQMJ+Wingdings-Regular"/>
      <p:regular r:id="rId19"/>
    </p:embeddedFont>
    <p:embeddedFont>
      <p:font typeface="BHRDOV+Calibri-Light"/>
      <p:regular r:id="rId20"/>
    </p:embeddedFont>
    <p:embeddedFont>
      <p:font typeface="JVCALN+Calibri-Light,Bold"/>
      <p:regular r:id="rId21"/>
    </p:embeddedFont>
    <p:embeddedFont>
      <p:font typeface="OMVBDQ+SegoeUI-Bold"/>
      <p:regular r:id="rId22"/>
    </p:embeddedFont>
    <p:embeddedFont>
      <p:font typeface="INUTTP+SegoeUI"/>
      <p:regular r:id="rId23"/>
    </p:embeddedFont>
    <p:embeddedFont>
      <p:font typeface="NWWUKK+SegoeUI-Light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font" Target="fonts/font1.fntdata" /><Relationship Id="rId2" Type="http://schemas.openxmlformats.org/officeDocument/2006/relationships/tableStyles" Target="tableStyles.xml" /><Relationship Id="rId20" Type="http://schemas.openxmlformats.org/officeDocument/2006/relationships/font" Target="fonts/font2.fntdata" /><Relationship Id="rId21" Type="http://schemas.openxmlformats.org/officeDocument/2006/relationships/font" Target="fonts/font3.fntdata" /><Relationship Id="rId22" Type="http://schemas.openxmlformats.org/officeDocument/2006/relationships/font" Target="fonts/font4.fntdata" /><Relationship Id="rId23" Type="http://schemas.openxmlformats.org/officeDocument/2006/relationships/font" Target="fonts/font5.fntdata" /><Relationship Id="rId24" Type="http://schemas.openxmlformats.org/officeDocument/2006/relationships/font" Target="fonts/font6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hyperlink" Target="https://data.oecd.org/unemp/unemployment-rate.htm" TargetMode="External" /><Relationship Id="rId4" Type="http://schemas.openxmlformats.org/officeDocument/2006/relationships/hyperlink" Target="https://www.e-stat.go.jp/en/stat-search/files?stat_infid=000040046676" TargetMode="External" /><Relationship Id="rId5" Type="http://schemas.openxmlformats.org/officeDocument/2006/relationships/hyperlink" Target="https://fred.stlouisfed.org/tags/series?t=france%253Bunemployment" TargetMode="External" /><Relationship Id="rId6" Type="http://schemas.openxmlformats.org/officeDocument/2006/relationships/hyperlink" Target="http://www.ons.gov.uk/" TargetMode="External" /><Relationship Id="rId7" Type="http://schemas.openxmlformats.org/officeDocument/2006/relationships/hyperlink" Target="http://www.istat.it/" TargetMode="External" /><Relationship Id="rId8" Type="http://schemas.openxmlformats.org/officeDocument/2006/relationships/hyperlink" Target="https://apc01.safelinks.protection.outlook.com/?url=http%3A%2F%2Fwww.statista.com%2F&amp;data=05%7C01%7CTathagata.Bardhan%40exlservice.com%7C87a7c954ce864e31d16e08db828b66cd%7Cdafe49bc5ac3431097b43e44a28cbf18%7C0%7C0%7C638247307535630850%7CUnknown%7CTWFpbGZsb3d8eyJWIjoiMC4wLjAwMDAiLCJQIjoiV2luMzIiLCJBTiI6Ik1haWwiLCJXVCI6Mn0%3D%7C3000%7C%7C%7C&amp;sdata=1%2BAo06hcgD2sBdVkdGEAHs%2FhXiIzoZ44fuBHUoP7AEY%3D&amp;reserved=0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80739" y="2771747"/>
            <a:ext cx="4379240" cy="13060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ffffff"/>
                </a:solidFill>
                <a:latin typeface="Corbel"/>
                <a:cs typeface="Corbel"/>
              </a:rPr>
              <a:t>Analytics</a:t>
            </a:r>
          </a:p>
          <a:p>
            <a:pPr marL="0" marR="0">
              <a:lnSpc>
                <a:spcPts val="4800"/>
              </a:lnSpc>
              <a:spcBef>
                <a:spcPts val="383"/>
              </a:spcBef>
              <a:spcAft>
                <a:spcPts val="0"/>
              </a:spcAft>
            </a:pPr>
            <a:r>
              <a:rPr dirty="0" sz="4800" b="1">
                <a:solidFill>
                  <a:srgbClr val="ffffff"/>
                </a:solidFill>
                <a:latin typeface="Corbel"/>
                <a:cs typeface="Corbel"/>
              </a:rPr>
              <a:t>Hackathon</a:t>
            </a:r>
            <a:r>
              <a:rPr dirty="0" sz="480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ffffff"/>
                </a:solidFill>
                <a:latin typeface="Corbel"/>
                <a:cs typeface="Corbel"/>
              </a:rPr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6970" y="386886"/>
            <a:ext cx="11086611" cy="13060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Comparison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b/w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Actual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&amp;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Forecasts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the</a:t>
            </a:r>
          </a:p>
          <a:p>
            <a:pPr marL="0" marR="0">
              <a:lnSpc>
                <a:spcPts val="4800"/>
              </a:lnSpc>
              <a:spcBef>
                <a:spcPts val="383"/>
              </a:spcBef>
              <a:spcAft>
                <a:spcPts val="0"/>
              </a:spcAft>
            </a:pP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months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that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were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asked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for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7591" y="2033879"/>
            <a:ext cx="1037220" cy="1750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JVCALN+Calibri-Light,Bold"/>
                <a:cs typeface="JVCALN+Calibri-Light,Bold"/>
              </a:rPr>
              <a:t>Countries</a:t>
            </a:r>
          </a:p>
          <a:p>
            <a:pPr marL="9969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Canada</a:t>
            </a:r>
          </a:p>
          <a:p>
            <a:pPr marL="133672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France</a:t>
            </a:r>
          </a:p>
          <a:p>
            <a:pPr marL="22547" marR="0">
              <a:lnSpc>
                <a:spcPts val="1800"/>
              </a:lnSpc>
              <a:spcBef>
                <a:spcPts val="11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Germany</a:t>
            </a:r>
          </a:p>
          <a:p>
            <a:pPr marL="249001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Italy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8393" y="2033879"/>
            <a:ext cx="1261758" cy="2862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8673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JVCALN+Calibri-Light,Bold"/>
                <a:cs typeface="JVCALN+Calibri-Light,Bold"/>
              </a:rPr>
              <a:t>Months</a:t>
            </a:r>
          </a:p>
          <a:p>
            <a:pPr marL="98189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May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2023</a:t>
            </a:r>
          </a:p>
          <a:p>
            <a:pPr marL="82463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April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2023</a:t>
            </a:r>
          </a:p>
          <a:p>
            <a:pPr marL="98189" marR="0">
              <a:lnSpc>
                <a:spcPts val="1800"/>
              </a:lnSpc>
              <a:spcBef>
                <a:spcPts val="11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May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2023</a:t>
            </a:r>
          </a:p>
          <a:p>
            <a:pPr marL="82463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April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2023</a:t>
            </a:r>
          </a:p>
          <a:p>
            <a:pPr marL="82463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April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2023</a:t>
            </a:r>
          </a:p>
          <a:p>
            <a:pPr marL="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March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2023</a:t>
            </a:r>
          </a:p>
          <a:p>
            <a:pPr marL="98189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May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33514" y="2033879"/>
            <a:ext cx="818777" cy="2862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JVCALN+Calibri-Light,Bold"/>
                <a:cs typeface="JVCALN+Calibri-Light,Bold"/>
              </a:rPr>
              <a:t>Actuals</a:t>
            </a:r>
          </a:p>
          <a:p>
            <a:pPr marL="5080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5.20%</a:t>
            </a:r>
          </a:p>
          <a:p>
            <a:pPr marL="5080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7.00%</a:t>
            </a:r>
          </a:p>
          <a:p>
            <a:pPr marL="50800" marR="0">
              <a:lnSpc>
                <a:spcPts val="1800"/>
              </a:lnSpc>
              <a:spcBef>
                <a:spcPts val="11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5.60%</a:t>
            </a:r>
          </a:p>
          <a:p>
            <a:pPr marL="50800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7.80%</a:t>
            </a:r>
          </a:p>
          <a:p>
            <a:pPr marL="5080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2.60%</a:t>
            </a:r>
          </a:p>
          <a:p>
            <a:pPr marL="5080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3.90%</a:t>
            </a:r>
          </a:p>
          <a:p>
            <a:pPr marL="50800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3.70%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79938" y="2033879"/>
            <a:ext cx="1025276" cy="2862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JVCALN+Calibri-Light,Bold"/>
                <a:cs typeface="JVCALN+Calibri-Light,Bold"/>
              </a:rPr>
              <a:t>Forecasts</a:t>
            </a:r>
          </a:p>
          <a:p>
            <a:pPr marL="148127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5.01%</a:t>
            </a:r>
          </a:p>
          <a:p>
            <a:pPr marL="148127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6.86%</a:t>
            </a:r>
          </a:p>
          <a:p>
            <a:pPr marL="148127" marR="0">
              <a:lnSpc>
                <a:spcPts val="1800"/>
              </a:lnSpc>
              <a:spcBef>
                <a:spcPts val="11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5.63%</a:t>
            </a:r>
          </a:p>
          <a:p>
            <a:pPr marL="148127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7.72%</a:t>
            </a:r>
          </a:p>
          <a:p>
            <a:pPr marL="148127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2.74%</a:t>
            </a:r>
          </a:p>
          <a:p>
            <a:pPr marL="148127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3.82%</a:t>
            </a:r>
          </a:p>
          <a:p>
            <a:pPr marL="148127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3.52%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40822" y="2033879"/>
            <a:ext cx="281748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JVCALN+Calibri-Light,Bold"/>
                <a:cs typeface="JVCALN+Calibri-Light,Bold"/>
              </a:rPr>
              <a:t>Upper</a:t>
            </a:r>
            <a:r>
              <a:rPr dirty="0" sz="1800" spc="-44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ffffff"/>
                </a:solidFill>
                <a:latin typeface="JVCALN+Calibri-Light,Bold"/>
                <a:cs typeface="JVCALN+Calibri-Light,Bold"/>
              </a:rPr>
              <a:t>Bound</a:t>
            </a:r>
            <a:r>
              <a:rPr dirty="0" sz="1800" spc="13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ffffff"/>
                </a:solidFill>
                <a:latin typeface="JVCALN+Calibri-Light,Bold"/>
                <a:cs typeface="JVCALN+Calibri-Light,Bold"/>
              </a:rPr>
              <a:t>Lower</a:t>
            </a:r>
            <a:r>
              <a:rPr dirty="0" sz="1800" spc="-43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ffffff"/>
                </a:solidFill>
                <a:latin typeface="JVCALN+Calibri-Light,Bold"/>
                <a:cs typeface="JVCALN+Calibri-Light,Bold"/>
              </a:rPr>
              <a:t>Bound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71815" y="2404719"/>
            <a:ext cx="717537" cy="2491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5.62%</a:t>
            </a:r>
          </a:p>
          <a:p>
            <a:pPr marL="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7.09%</a:t>
            </a:r>
          </a:p>
          <a:p>
            <a:pPr marL="0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5.90%</a:t>
            </a:r>
          </a:p>
          <a:p>
            <a:pPr marL="0" marR="0">
              <a:lnSpc>
                <a:spcPts val="1800"/>
              </a:lnSpc>
              <a:spcBef>
                <a:spcPts val="11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8.12%</a:t>
            </a:r>
          </a:p>
          <a:p>
            <a:pPr marL="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2.94%</a:t>
            </a:r>
          </a:p>
          <a:p>
            <a:pPr marL="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3.99%</a:t>
            </a:r>
          </a:p>
          <a:p>
            <a:pPr marL="0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3.62%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15566" y="2404719"/>
            <a:ext cx="717537" cy="2491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4.41%</a:t>
            </a:r>
          </a:p>
          <a:p>
            <a:pPr marL="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6.64%</a:t>
            </a:r>
          </a:p>
          <a:p>
            <a:pPr marL="0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5.36%</a:t>
            </a:r>
          </a:p>
          <a:p>
            <a:pPr marL="0" marR="0">
              <a:lnSpc>
                <a:spcPts val="1800"/>
              </a:lnSpc>
              <a:spcBef>
                <a:spcPts val="11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7.31%</a:t>
            </a:r>
          </a:p>
          <a:p>
            <a:pPr marL="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2.54%</a:t>
            </a:r>
          </a:p>
          <a:p>
            <a:pPr marL="0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3.64%</a:t>
            </a:r>
          </a:p>
          <a:p>
            <a:pPr marL="0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3.42%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6656" y="3888079"/>
            <a:ext cx="676572" cy="637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Japan</a:t>
            </a:r>
          </a:p>
          <a:p>
            <a:pPr marL="131762" marR="0">
              <a:lnSpc>
                <a:spcPts val="1800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1032" y="4629759"/>
            <a:ext cx="53001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USA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41805" y="5316736"/>
            <a:ext cx="5067941" cy="6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404040"/>
                </a:solidFill>
                <a:latin typeface="QBMQMJ+Wingdings-Regular"/>
                <a:cs typeface="QBMQMJ+Wingdings-Regular"/>
              </a:rPr>
              <a:t>Ø</a:t>
            </a:r>
            <a:r>
              <a:rPr dirty="0" sz="1850" spc="167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Root</a:t>
            </a:r>
            <a:r>
              <a:rPr dirty="0" sz="1800" spc="-44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Mean</a:t>
            </a:r>
            <a:r>
              <a:rPr dirty="0" sz="1800" spc="-43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Square</a:t>
            </a:r>
            <a:r>
              <a:rPr dirty="0" sz="1800" spc="-42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Error</a:t>
            </a:r>
            <a:r>
              <a:rPr dirty="0" sz="1800" spc="-43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(RMSE)</a:t>
            </a:r>
            <a:r>
              <a:rPr dirty="0" sz="1800" spc="-68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BHRDOV+Calibri-Light"/>
                <a:cs typeface="BHRDOV+Calibri-Light"/>
              </a:rPr>
              <a:t>–</a:t>
            </a:r>
            <a:r>
              <a:rPr dirty="0" sz="1800">
                <a:solidFill>
                  <a:srgbClr val="40404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0.00131</a:t>
            </a:r>
          </a:p>
          <a:p>
            <a:pPr marL="0" marR="0">
              <a:lnSpc>
                <a:spcPts val="2053"/>
              </a:lnSpc>
              <a:spcBef>
                <a:spcPts val="780"/>
              </a:spcBef>
              <a:spcAft>
                <a:spcPts val="0"/>
              </a:spcAft>
            </a:pPr>
            <a:r>
              <a:rPr dirty="0" sz="1850">
                <a:solidFill>
                  <a:srgbClr val="404040"/>
                </a:solidFill>
                <a:latin typeface="QBMQMJ+Wingdings-Regular"/>
                <a:cs typeface="QBMQMJ+Wingdings-Regular"/>
              </a:rPr>
              <a:t>Ø</a:t>
            </a:r>
            <a:r>
              <a:rPr dirty="0" sz="1850" spc="167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Mean</a:t>
            </a:r>
            <a:r>
              <a:rPr dirty="0" sz="1800" spc="-43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Absolute</a:t>
            </a:r>
            <a:r>
              <a:rPr dirty="0" sz="1800" spc="-42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Percentage</a:t>
            </a:r>
            <a:r>
              <a:rPr dirty="0" sz="1800" spc="-42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Error</a:t>
            </a:r>
            <a:r>
              <a:rPr dirty="0" sz="1800" spc="-43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(MAPE)</a:t>
            </a:r>
            <a:r>
              <a:rPr dirty="0" sz="1800" spc="33">
                <a:solidFill>
                  <a:srgbClr val="40404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800">
                <a:solidFill>
                  <a:srgbClr val="404040"/>
                </a:solidFill>
                <a:latin typeface="BHRDOV+Calibri-Light"/>
                <a:cs typeface="BHRDOV+Calibri-Light"/>
              </a:rPr>
              <a:t>–</a:t>
            </a:r>
            <a:r>
              <a:rPr dirty="0" sz="1800">
                <a:solidFill>
                  <a:srgbClr val="40404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404040"/>
                </a:solidFill>
                <a:latin typeface="JVCALN+Calibri-Light,Bold"/>
                <a:cs typeface="JVCALN+Calibri-Light,Bold"/>
              </a:rPr>
              <a:t>2.775%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51835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2c599d"/>
                </a:solidFill>
                <a:latin typeface="BHRDOV+Calibri-Light"/>
                <a:cs typeface="BHRDOV+Calibri-Light"/>
              </a:rPr>
              <a:t>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314222" y="6503632"/>
            <a:ext cx="29400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a6f1a"/>
                </a:solidFill>
                <a:latin typeface="BHRDOV+Calibri-Light"/>
                <a:cs typeface="BHRDOV+Calibri-Light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1838" y="911130"/>
            <a:ext cx="4973621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Some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key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findings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838" y="2071790"/>
            <a:ext cx="6393820" cy="1047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a6f1a"/>
                </a:solidFill>
                <a:latin typeface="QBMQMJ+Wingdings-Regular"/>
                <a:cs typeface="QBMQMJ+Wingdings-Regular"/>
              </a:rPr>
              <a:t>Ø</a:t>
            </a:r>
            <a:r>
              <a:rPr dirty="0" sz="1850" spc="167">
                <a:solidFill>
                  <a:srgbClr val="fa6f1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Inactivity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Rates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or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other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words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Labour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Force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participation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rate</a:t>
            </a:r>
          </a:p>
          <a:p>
            <a:pPr marL="26670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plays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significant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role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prediction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rates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</a:p>
          <a:p>
            <a:pPr marL="266700" marR="0">
              <a:lnSpc>
                <a:spcPts val="1800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countries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like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Canada,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Italy,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USA.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As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participation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Labour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Force</a:t>
            </a:r>
          </a:p>
          <a:p>
            <a:pPr marL="266700" marR="0">
              <a:lnSpc>
                <a:spcPts val="1800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decrease,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increases.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1838" y="3186341"/>
            <a:ext cx="6381634" cy="5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a6f1a"/>
                </a:solidFill>
                <a:latin typeface="QBMQMJ+Wingdings-Regular"/>
                <a:cs typeface="QBMQMJ+Wingdings-Regular"/>
              </a:rPr>
              <a:t>Ø</a:t>
            </a:r>
            <a:r>
              <a:rPr dirty="0" sz="1850" spc="167">
                <a:solidFill>
                  <a:srgbClr val="fa6f1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For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instance,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an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average,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decrease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participation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rate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100</a:t>
            </a:r>
          </a:p>
          <a:p>
            <a:pPr marL="26670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people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leads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to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65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people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Canada.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838" y="3807118"/>
            <a:ext cx="6012857" cy="3064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a6f1a"/>
                </a:solidFill>
                <a:latin typeface="QBMQMJ+Wingdings-Regular"/>
                <a:cs typeface="QBMQMJ+Wingdings-Regular"/>
              </a:rPr>
              <a:t>Ø</a:t>
            </a:r>
            <a:r>
              <a:rPr dirty="0" sz="1850" spc="167">
                <a:solidFill>
                  <a:srgbClr val="fa6f1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CPI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plays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significant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role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prediction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Italy.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1838" y="4181006"/>
            <a:ext cx="6398939" cy="1047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a6f1a"/>
                </a:solidFill>
                <a:latin typeface="QBMQMJ+Wingdings-Regular"/>
                <a:cs typeface="QBMQMJ+Wingdings-Regular"/>
              </a:rPr>
              <a:t>Ø</a:t>
            </a:r>
            <a:r>
              <a:rPr dirty="0" sz="1850" spc="167">
                <a:solidFill>
                  <a:srgbClr val="fa6f1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Ratio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male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to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female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plays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more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or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less</a:t>
            </a:r>
          </a:p>
          <a:p>
            <a:pPr marL="26670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significant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role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UK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&amp;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USA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where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we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say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that</a:t>
            </a:r>
          </a:p>
          <a:p>
            <a:pPr marL="266700" marR="0">
              <a:lnSpc>
                <a:spcPts val="1800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increase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female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may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be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a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cause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concern</a:t>
            </a:r>
          </a:p>
          <a:p>
            <a:pPr marL="266700" marR="0">
              <a:lnSpc>
                <a:spcPts val="1800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towards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total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unemployment.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1838" y="5295557"/>
            <a:ext cx="6394386" cy="5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a6f1a"/>
                </a:solidFill>
                <a:latin typeface="QBMQMJ+Wingdings-Regular"/>
                <a:cs typeface="QBMQMJ+Wingdings-Regular"/>
              </a:rPr>
              <a:t>Ø</a:t>
            </a:r>
            <a:r>
              <a:rPr dirty="0" sz="1850" spc="167">
                <a:solidFill>
                  <a:srgbClr val="fa6f1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Average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actual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weekly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hours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work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plays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moderately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significant</a:t>
            </a:r>
          </a:p>
          <a:p>
            <a:pPr marL="26670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role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towards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800">
                <a:solidFill>
                  <a:srgbClr val="000000"/>
                </a:solidFill>
                <a:latin typeface="BHRDOV+Calibri-Light"/>
                <a:cs typeface="BHRDOV+Calibri-Light"/>
              </a:rPr>
              <a:t>UK.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1835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2c599d"/>
                </a:solidFill>
                <a:latin typeface="BHRDOV+Calibri-Light"/>
                <a:cs typeface="BHRDOV+Calibri-Light"/>
              </a:rPr>
              <a:t>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14222" y="6503632"/>
            <a:ext cx="29400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a6f1a"/>
                </a:solidFill>
                <a:latin typeface="BHRDOV+Calibri-Light"/>
                <a:cs typeface="BHRDOV+Calibri-Light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43056" y="1249982"/>
            <a:ext cx="2097311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a6f1a"/>
                </a:solidFill>
                <a:latin typeface="Calibri"/>
                <a:cs typeface="Calibri"/>
              </a:rPr>
              <a:t>What’s</a:t>
            </a:r>
            <a:r>
              <a:rPr dirty="0" sz="2800" b="1">
                <a:solidFill>
                  <a:srgbClr val="fa6f1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a6f1a"/>
                </a:solidFill>
                <a:latin typeface="Calibri"/>
                <a:cs typeface="Calibri"/>
              </a:rPr>
              <a:t>next?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0366" y="1867840"/>
            <a:ext cx="3990290" cy="19298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5904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Things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that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were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beyond</a:t>
            </a:r>
          </a:p>
          <a:p>
            <a:pPr marL="925971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the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scope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like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incorporating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more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factors</a:t>
            </a:r>
          </a:p>
          <a:p>
            <a:pPr marL="79337" marR="0">
              <a:lnSpc>
                <a:spcPts val="28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which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can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play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a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vital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role</a:t>
            </a:r>
          </a:p>
          <a:p>
            <a:pPr marL="815788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in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prediction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30240" y="3788081"/>
            <a:ext cx="3480155" cy="23139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2881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unemployment,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that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couldn’t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be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added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here</a:t>
            </a:r>
          </a:p>
          <a:p>
            <a:pPr marL="57894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because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of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limitations,</a:t>
            </a:r>
          </a:p>
          <a:p>
            <a:pPr marL="637455" marR="0">
              <a:lnSpc>
                <a:spcPts val="28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may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be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due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to</a:t>
            </a:r>
          </a:p>
          <a:p>
            <a:pPr marL="18268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unavailability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of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proper</a:t>
            </a:r>
          </a:p>
          <a:p>
            <a:pPr marL="779685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reliable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BHRDOV+Calibri-Light"/>
                <a:cs typeface="BHRDOV+Calibri-Light"/>
              </a:rPr>
              <a:t>data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45325" y="1735504"/>
            <a:ext cx="3124982" cy="3759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OMVBDQ+SegoeUI-Bold"/>
                <a:cs typeface="OMVBDQ+SegoeUI-Bold"/>
              </a:rPr>
              <a:t>Hack-HPT</a:t>
            </a:r>
            <a:r>
              <a:rPr dirty="0" sz="2000" b="1">
                <a:solidFill>
                  <a:srgbClr val="ffffff"/>
                </a:solidFill>
                <a:latin typeface="OMVBDQ+SegoeUI-Bold"/>
                <a:cs typeface="OMVBDQ+SegoeUI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OMVBDQ+SegoeUI-Bold"/>
                <a:cs typeface="OMVBDQ+SegoeUI-Bold"/>
              </a:rPr>
              <a:t>-</a:t>
            </a:r>
            <a:r>
              <a:rPr dirty="0" sz="2000" b="1">
                <a:solidFill>
                  <a:srgbClr val="ffffff"/>
                </a:solidFill>
                <a:latin typeface="OMVBDQ+SegoeUI-Bold"/>
                <a:cs typeface="OMVBDQ+SegoeUI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OMVBDQ+SegoeUI-Bold"/>
                <a:cs typeface="OMVBDQ+SegoeUI-Bold"/>
              </a:rPr>
              <a:t>Bibliography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1905" y="2270169"/>
            <a:ext cx="228545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Name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–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Tathagata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Bardhan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16633" y="2486745"/>
            <a:ext cx="318338" cy="22144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JVCALN+Calibri-Light,Bold"/>
                <a:cs typeface="JVCALN+Calibri-Light,Bold"/>
              </a:rPr>
              <a:t>1</a:t>
            </a:r>
          </a:p>
          <a:p>
            <a:pPr marL="11455" marR="0">
              <a:lnSpc>
                <a:spcPts val="2400"/>
              </a:lnSpc>
              <a:spcBef>
                <a:spcPts val="5021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JVCALN+Calibri-Light,Bold"/>
                <a:cs typeface="JVCALN+Calibri-Light,Bold"/>
              </a:rPr>
              <a:t>2</a:t>
            </a:r>
          </a:p>
          <a:p>
            <a:pPr marL="0" marR="0">
              <a:lnSpc>
                <a:spcPts val="2400"/>
              </a:lnSpc>
              <a:spcBef>
                <a:spcPts val="4914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JVCALN+Calibri-Light,Bold"/>
                <a:cs typeface="JVCALN+Calibri-Light,Bold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32837" y="2559729"/>
            <a:ext cx="1455152" cy="5641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Emp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id</a:t>
            </a:r>
            <a:r>
              <a:rPr dirty="0" sz="1400" spc="11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-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165123</a:t>
            </a:r>
          </a:p>
          <a:p>
            <a:pPr marL="326268" marR="0">
              <a:lnSpc>
                <a:spcPts val="1862"/>
              </a:lnSpc>
              <a:spcBef>
                <a:spcPts val="36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Team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–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NRG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4405" y="2616689"/>
            <a:ext cx="2245965" cy="17732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18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ffffff"/>
                </a:solidFill>
                <a:latin typeface="NWWUKK+SegoeUI-Light"/>
                <a:cs typeface="NWWUKK+SegoeUI-Light"/>
              </a:rPr>
              <a:t>THANK</a:t>
            </a:r>
          </a:p>
          <a:p>
            <a:pPr marL="0" marR="0">
              <a:lnSpc>
                <a:spcPts val="648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ffffff"/>
                </a:solidFill>
                <a:latin typeface="NWWUKK+SegoeUI-Light"/>
                <a:cs typeface="NWWUKK+SegoeUI-Light"/>
              </a:rPr>
              <a:t>YOU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92845" y="3257929"/>
            <a:ext cx="2023477" cy="8537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Name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–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Priyanka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Sarkar</a:t>
            </a:r>
          </a:p>
          <a:p>
            <a:pPr marL="568325" marR="0">
              <a:lnSpc>
                <a:spcPts val="1862"/>
              </a:lnSpc>
              <a:spcBef>
                <a:spcPts val="36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Emp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id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-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164423</a:t>
            </a:r>
          </a:p>
          <a:p>
            <a:pPr marL="894593" marR="0">
              <a:lnSpc>
                <a:spcPts val="1862"/>
              </a:lnSpc>
              <a:spcBef>
                <a:spcPts val="41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Team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–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NRG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93112" y="4245688"/>
            <a:ext cx="1794877" cy="8537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Name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–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Harshit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Gola</a:t>
            </a:r>
          </a:p>
          <a:p>
            <a:pPr marL="339725" marR="0">
              <a:lnSpc>
                <a:spcPts val="1862"/>
              </a:lnSpc>
              <a:spcBef>
                <a:spcPts val="36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Emp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id</a:t>
            </a:r>
            <a:r>
              <a:rPr dirty="0" sz="1400" spc="11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-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175058</a:t>
            </a:r>
          </a:p>
          <a:p>
            <a:pPr marL="665993" marR="0">
              <a:lnSpc>
                <a:spcPts val="1862"/>
              </a:lnSpc>
              <a:spcBef>
                <a:spcPts val="41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Team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–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 </a:t>
            </a:r>
            <a:r>
              <a:rPr dirty="0" sz="1400">
                <a:solidFill>
                  <a:srgbClr val="ffffff"/>
                </a:solidFill>
                <a:latin typeface="INUTTP+SegoeUI"/>
                <a:cs typeface="INUTTP+SegoeUI"/>
              </a:rPr>
              <a:t>NRG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1839" y="911130"/>
            <a:ext cx="2863750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Strategies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839" y="2257711"/>
            <a:ext cx="5034185" cy="335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QBMQMJ+Wingdings-Regular"/>
                <a:cs typeface="QBMQMJ+Wingdings-Regular"/>
              </a:rPr>
              <a:t>§</a:t>
            </a:r>
            <a:r>
              <a:rPr dirty="0" sz="2050" spc="650">
                <a:solidFill>
                  <a:srgbClr val="fa6f1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Understanding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given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Problem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Statement.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1839" y="2689511"/>
            <a:ext cx="5884602" cy="945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QBMQMJ+Wingdings-Regular"/>
                <a:cs typeface="QBMQMJ+Wingdings-Regular"/>
              </a:rPr>
              <a:t>§</a:t>
            </a:r>
            <a:r>
              <a:rPr dirty="0" sz="2050" spc="650">
                <a:solidFill>
                  <a:srgbClr val="fa6f1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Researching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on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factors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that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can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affect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</a:p>
          <a:p>
            <a:pPr marL="26670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rate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for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each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G7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countries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over</a:t>
            </a:r>
          </a:p>
          <a:p>
            <a:pPr marL="26670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years.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839" y="3730911"/>
            <a:ext cx="6049298" cy="945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QBMQMJ+Wingdings-Regular"/>
                <a:cs typeface="QBMQMJ+Wingdings-Regular"/>
              </a:rPr>
              <a:t>§</a:t>
            </a:r>
            <a:r>
              <a:rPr dirty="0" sz="2050" spc="650">
                <a:solidFill>
                  <a:srgbClr val="fa6f1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Gathering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necessary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and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relevant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historical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data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on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</a:p>
          <a:p>
            <a:pPr marL="26670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factors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as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much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as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possible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at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monthly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level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from</a:t>
            </a:r>
          </a:p>
          <a:p>
            <a:pPr marL="26670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reliable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sources.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1839" y="4772311"/>
            <a:ext cx="5868847" cy="945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QBMQMJ+Wingdings-Regular"/>
                <a:cs typeface="QBMQMJ+Wingdings-Regular"/>
              </a:rPr>
              <a:t>§</a:t>
            </a:r>
            <a:r>
              <a:rPr dirty="0" sz="2050" spc="650">
                <a:solidFill>
                  <a:srgbClr val="fa6f1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Applying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a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suitable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forecasting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technique,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a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statistical</a:t>
            </a:r>
          </a:p>
          <a:p>
            <a:pPr marL="26670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model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which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would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be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apt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to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predict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</a:p>
          <a:p>
            <a:pPr marL="26670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rates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future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000000"/>
                </a:solidFill>
                <a:latin typeface="BHRDOV+Calibri-Light"/>
                <a:cs typeface="BHRDOV+Calibri-Light"/>
              </a:rPr>
              <a:t>months.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1835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2c599d"/>
                </a:solidFill>
                <a:latin typeface="BHRDOV+Calibri-Light"/>
                <a:cs typeface="BHRDOV+Calibri-Light"/>
              </a:rPr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85660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a6f1a"/>
                </a:solidFill>
                <a:latin typeface="BHRDOV+Calibri-Light"/>
                <a:cs typeface="BHRDOV+Calibri-Light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09044" y="646937"/>
            <a:ext cx="7316185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External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factors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considered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6646" y="1836020"/>
            <a:ext cx="9155084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Working-age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population,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Labour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force,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Unemployment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level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of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males,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females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&amp;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overall,</a:t>
            </a:r>
          </a:p>
          <a:p>
            <a:pPr marL="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Part-time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&amp;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full-time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employment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227" y="1914999"/>
            <a:ext cx="1018951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Population</a:t>
            </a:r>
          </a:p>
          <a:p>
            <a:pPr marL="162256" marR="0">
              <a:lnSpc>
                <a:spcPts val="15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figures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2993" y="3022427"/>
            <a:ext cx="1058493" cy="44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212" marR="0">
              <a:lnSpc>
                <a:spcPts val="1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Rates</a:t>
            </a: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</a:p>
          <a:p>
            <a:pPr marL="0" marR="0">
              <a:lnSpc>
                <a:spcPts val="1450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Proportions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17758" y="3101304"/>
            <a:ext cx="6984421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Employment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rates,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Inactivity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rates/Labour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Force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Participation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rates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7758" y="4092269"/>
            <a:ext cx="8297829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Consumer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Price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Index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(CPI)/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Producer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Price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Index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(PPI)/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Gross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Domestic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Product</a:t>
            </a:r>
          </a:p>
          <a:p>
            <a:pPr marL="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(GDP)/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Monthly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Inflation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rates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of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any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of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these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factors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52717" y="4170646"/>
            <a:ext cx="913562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Economic</a:t>
            </a:r>
          </a:p>
          <a:p>
            <a:pPr marL="109156" marR="0">
              <a:lnSpc>
                <a:spcPts val="15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factors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4535" y="5220393"/>
            <a:ext cx="10319612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5211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Average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working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hours,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Wages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of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labourers,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Total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new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job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vacancies,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Monthly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labour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costs,</a:t>
            </a:r>
          </a:p>
          <a:p>
            <a:pPr marL="40028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</a:p>
          <a:p>
            <a:pPr marL="0" marR="0">
              <a:lnSpc>
                <a:spcPts val="1800"/>
              </a:lnSpc>
              <a:spcBef>
                <a:spcPts val="181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factors</a:t>
            </a:r>
            <a:r>
              <a:rPr dirty="0" sz="1500" spc="207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energy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costs,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other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derived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variables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BHRDOV+Calibri-Light"/>
                <a:cs typeface="BHRDOV+Calibri-Light"/>
              </a:rPr>
              <a:t>etc.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1835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2c599d"/>
                </a:solidFill>
                <a:latin typeface="BHRDOV+Calibri-Light"/>
                <a:cs typeface="BHRDOV+Calibri-Light"/>
              </a:rPr>
              <a:t>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85660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a6f1a"/>
                </a:solidFill>
                <a:latin typeface="BHRDOV+Calibri-Light"/>
                <a:cs typeface="BHRDOV+Calibri-Light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1838" y="911130"/>
            <a:ext cx="3627015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Data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840" y="2109127"/>
            <a:ext cx="576674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BHRDOV+Calibri-Light"/>
                <a:cs typeface="BHRDOV+Calibri-Light"/>
              </a:rPr>
              <a:t>1.</a:t>
            </a:r>
            <a:r>
              <a:rPr dirty="0" sz="2050" spc="1598">
                <a:solidFill>
                  <a:srgbClr val="fa6f1a"/>
                </a:solidFill>
                <a:latin typeface="BHRDOV+Calibri-Light"/>
                <a:cs typeface="BHRDOV+Calibri-Light"/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Unemployment</a:t>
            </a:r>
            <a:r>
              <a:rPr dirty="0" sz="2000" spc="-48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2000" spc="-47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Unemployment</a:t>
            </a:r>
            <a:r>
              <a:rPr dirty="0" sz="2000" spc="-48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rate</a:t>
            </a:r>
            <a:r>
              <a:rPr dirty="0" sz="2000" spc="-46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2000" spc="-47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OECD</a:t>
            </a:r>
            <a:r>
              <a:rPr dirty="0" sz="2000" spc="-48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1840" y="2510447"/>
            <a:ext cx="4530809" cy="5711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BHRDOV+Calibri-Light"/>
                <a:cs typeface="BHRDOV+Calibri-Light"/>
              </a:rPr>
              <a:t>2.</a:t>
            </a:r>
            <a:r>
              <a:rPr dirty="0" sz="2050" spc="1598">
                <a:solidFill>
                  <a:srgbClr val="fa6f1a"/>
                </a:solidFill>
                <a:latin typeface="BHRDOV+Calibri-Light"/>
                <a:cs typeface="BHRDOV+Calibri-Light"/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https://www.e-stat.go.jp/en/stat-</a:t>
            </a:r>
          </a:p>
          <a:p>
            <a:pPr marL="457200" marR="0">
              <a:lnSpc>
                <a:spcPts val="2000"/>
              </a:lnSpc>
              <a:spcBef>
                <a:spcPts val="147"/>
              </a:spcBef>
              <a:spcAft>
                <a:spcPts val="0"/>
              </a:spcAft>
            </a:pP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search/files?stat_infid=000040046676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840" y="3186086"/>
            <a:ext cx="6004442" cy="5711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BHRDOV+Calibri-Light"/>
                <a:cs typeface="BHRDOV+Calibri-Light"/>
              </a:rPr>
              <a:t>3.</a:t>
            </a:r>
            <a:r>
              <a:rPr dirty="0" sz="2050" spc="1598">
                <a:solidFill>
                  <a:srgbClr val="fa6f1a"/>
                </a:solidFill>
                <a:latin typeface="BHRDOV+Calibri-Light"/>
                <a:cs typeface="BHRDOV+Calibri-Light"/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https://fred.stlouisfed.org/tags/series?t=france%3Bu</a:t>
            </a:r>
          </a:p>
          <a:p>
            <a:pPr marL="457200" marR="0">
              <a:lnSpc>
                <a:spcPts val="2000"/>
              </a:lnSpc>
              <a:spcBef>
                <a:spcPts val="147"/>
              </a:spcBef>
              <a:spcAft>
                <a:spcPts val="0"/>
              </a:spcAft>
            </a:pP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nemployment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1840" y="3861727"/>
            <a:ext cx="2296138" cy="699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BHRDOV+Calibri-Light"/>
                <a:cs typeface="BHRDOV+Calibri-Light"/>
              </a:rPr>
              <a:t>4.</a:t>
            </a:r>
            <a:r>
              <a:rPr dirty="0" sz="2050" spc="1598">
                <a:solidFill>
                  <a:srgbClr val="fa6f1a"/>
                </a:solidFill>
                <a:latin typeface="BHRDOV+Calibri-Light"/>
                <a:cs typeface="BHRDOV+Calibri-Light"/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www.ons.gov.u</a:t>
            </a:r>
            <a:r>
              <a:rPr dirty="0" sz="2000">
                <a:solidFill>
                  <a:srgbClr val="002060"/>
                </a:solidFill>
                <a:latin typeface="BHRDOV+Calibri-Light"/>
                <a:cs typeface="BHRDOV+Calibri-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</a:p>
          <a:p>
            <a:pPr marL="0" marR="0">
              <a:lnSpc>
                <a:spcPts val="2050"/>
              </a:lnSpc>
              <a:spcBef>
                <a:spcPts val="1109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BHRDOV+Calibri-Light"/>
                <a:cs typeface="BHRDOV+Calibri-Light"/>
              </a:rPr>
              <a:t>5.</a:t>
            </a:r>
            <a:r>
              <a:rPr dirty="0" sz="2050" spc="1598">
                <a:solidFill>
                  <a:srgbClr val="fa6f1a"/>
                </a:solidFill>
                <a:latin typeface="BHRDOV+Calibri-Light"/>
                <a:cs typeface="BHRDOV+Calibri-Light"/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www.istat.i</a:t>
            </a:r>
            <a:r>
              <a:rPr dirty="0" sz="2000">
                <a:solidFill>
                  <a:srgbClr val="002060"/>
                </a:solidFill>
                <a:latin typeface="BHRDOV+Calibri-Light"/>
                <a:cs typeface="BHRDOV+Calibri-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1840" y="4664366"/>
            <a:ext cx="2447294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a6f1a"/>
                </a:solidFill>
                <a:latin typeface="BHRDOV+Calibri-Light"/>
                <a:cs typeface="BHRDOV+Calibri-Light"/>
              </a:rPr>
              <a:t>6.</a:t>
            </a:r>
            <a:r>
              <a:rPr dirty="0" sz="2050" spc="1598">
                <a:solidFill>
                  <a:srgbClr val="fa6f1a"/>
                </a:solidFill>
                <a:latin typeface="BHRDOV+Calibri-Light"/>
                <a:cs typeface="BHRDOV+Calibri-Light"/>
              </a:rPr>
              <a:t> </a:t>
            </a:r>
            <a:r>
              <a:rPr dirty="0" sz="2000" u="sng">
                <a:solidFill>
                  <a:srgbClr val="002060"/>
                </a:solidFill>
                <a:latin typeface="BHRDOV+Calibri-Light"/>
                <a:cs typeface="BHRDOV+Calibri-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www.statista.co</a:t>
            </a:r>
            <a:r>
              <a:rPr dirty="0" sz="2000">
                <a:solidFill>
                  <a:srgbClr val="002060"/>
                </a:solidFill>
                <a:latin typeface="BHRDOV+Calibri-Light"/>
                <a:cs typeface="BHRDOV+Calibri-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1835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2c599d"/>
                </a:solidFill>
                <a:latin typeface="BHRDOV+Calibri-Light"/>
                <a:cs typeface="BHRDOV+Calibri-Light"/>
              </a:rPr>
              <a:t>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85660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a6f1a"/>
                </a:solidFill>
                <a:latin typeface="BHRDOV+Calibri-Light"/>
                <a:cs typeface="BHRDOV+Calibri-Light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2960" y="233238"/>
            <a:ext cx="1013067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One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example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type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datasets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400" b="1">
                <a:solidFill>
                  <a:srgbClr val="000000"/>
                </a:solidFill>
                <a:latin typeface="Corbel"/>
                <a:cs typeface="Corbel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835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2c599d"/>
                </a:solidFill>
                <a:latin typeface="BHRDOV+Calibri-Light"/>
                <a:cs typeface="BHRDOV+Calibri-Light"/>
              </a:rPr>
              <a:t>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85660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a6f1a"/>
                </a:solidFill>
                <a:latin typeface="BHRDOV+Calibri-Light"/>
                <a:cs typeface="BHRDOV+Calibri-Light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1840" y="513564"/>
            <a:ext cx="7338989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Methodologies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&amp;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Workflow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4792" y="1520363"/>
            <a:ext cx="3615193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Importing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&amp;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preparing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the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datasets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88083" y="1520363"/>
            <a:ext cx="4183721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Splitting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the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datasets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–Train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&amp;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Test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parts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4792" y="1890453"/>
            <a:ext cx="4464604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Historical</a:t>
            </a:r>
            <a:r>
              <a:rPr dirty="0" sz="1600" spc="-38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data</a:t>
            </a:r>
            <a:r>
              <a:rPr dirty="0" sz="1600" spc="-140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at</a:t>
            </a:r>
            <a:r>
              <a:rPr dirty="0" sz="1600" spc="-17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monthly</a:t>
            </a:r>
            <a:r>
              <a:rPr dirty="0" sz="1600" spc="-39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level</a:t>
            </a:r>
            <a:r>
              <a:rPr dirty="0" sz="1600" spc="-104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for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all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factors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have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been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imported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into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Analytical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tool,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R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Studio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from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reliable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websites.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88083" y="1890453"/>
            <a:ext cx="4386540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latest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6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months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data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has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been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taken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into</a:t>
            </a:r>
            <a:r>
              <a:rPr dirty="0" sz="1600" spc="-4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“Test”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data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and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rest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has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been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taken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into</a:t>
            </a:r>
            <a:r>
              <a:rPr dirty="0" sz="1600" spc="-52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“Train”</a:t>
            </a:r>
            <a:r>
              <a:rPr dirty="0" sz="1600" spc="-116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data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which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used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to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build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and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finalize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model.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94792" y="2675821"/>
            <a:ext cx="4212934" cy="899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Data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preparation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includes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adding</a:t>
            </a:r>
            <a:r>
              <a:rPr dirty="0" sz="1600" spc="-56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new</a:t>
            </a:r>
            <a:r>
              <a:rPr dirty="0" sz="1600" spc="-39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derived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variable</a:t>
            </a:r>
            <a:r>
              <a:rPr dirty="0" sz="1600" spc="-80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from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existing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factors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&amp;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deciding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upon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final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sets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external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variables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based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on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Multicollinearity.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88083" y="2675821"/>
            <a:ext cx="4466576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“Test”</a:t>
            </a:r>
            <a:r>
              <a:rPr dirty="0" sz="1600" spc="-62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data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has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been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used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for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validating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final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model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by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comparing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actual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values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with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predicted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ones.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5678" y="3849643"/>
            <a:ext cx="4217049" cy="5135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Deciding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upon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the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model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parameters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and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finalizing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it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using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the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“Train”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set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23188" y="3849643"/>
            <a:ext cx="459154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Obtaining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modelled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values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&amp;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future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 </a:t>
            </a:r>
            <a:r>
              <a:rPr dirty="0" sz="1800" b="1">
                <a:solidFill>
                  <a:srgbClr val="fa6f1a"/>
                </a:solidFill>
                <a:latin typeface="Corbel"/>
                <a:cs typeface="Corbel"/>
              </a:rPr>
              <a:t>forecasts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3188" y="4219733"/>
            <a:ext cx="4750938" cy="1119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model,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trained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Train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set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has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been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validated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“Test”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set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and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wherever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external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regressors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are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present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final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model,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values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those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are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forecasted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for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future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months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and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used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input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Future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forecasts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are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obtained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required.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5678" y="4466621"/>
            <a:ext cx="4765300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Here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parameters</a:t>
            </a:r>
            <a:r>
              <a:rPr dirty="0" sz="1600" spc="-136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p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,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d</a:t>
            </a:r>
            <a:r>
              <a:rPr dirty="0" sz="1600" spc="-44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and</a:t>
            </a:r>
            <a:r>
              <a:rPr dirty="0" sz="1600" spc="-1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q</a:t>
            </a:r>
            <a:r>
              <a:rPr dirty="0" sz="1600" spc="-44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has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been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finalized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where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p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,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,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q</a:t>
            </a:r>
            <a:r>
              <a:rPr dirty="0" sz="1600" spc="-43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are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orders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600" spc="-83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Auto-Regressive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,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differencing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and</a:t>
            </a:r>
            <a:r>
              <a:rPr dirty="0" sz="1600" spc="-11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Moving</a:t>
            </a:r>
            <a:r>
              <a:rPr dirty="0" sz="1600" spc="-38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Average</a:t>
            </a:r>
            <a:r>
              <a:rPr dirty="0" sz="1600" spc="-37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processes</a:t>
            </a:r>
            <a:r>
              <a:rPr dirty="0" sz="1600" spc="-163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respectively.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5678" y="5251989"/>
            <a:ext cx="4334194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Only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significant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coefficients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are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kept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in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final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model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which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are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decided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from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table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test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of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significance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with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corresponding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p-values.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3188" y="5444013"/>
            <a:ext cx="4155455" cy="460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upper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&amp;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lower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limits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are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the</a:t>
            </a:r>
            <a:r>
              <a:rPr dirty="0" sz="1600" spc="-34">
                <a:solidFill>
                  <a:srgbClr val="000000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95%</a:t>
            </a:r>
            <a:r>
              <a:rPr dirty="0" sz="1600" spc="-37">
                <a:solidFill>
                  <a:srgbClr val="000000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Confidence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JVCALN+Calibri-Light,Bold"/>
                <a:cs typeface="JVCALN+Calibri-Light,Bold"/>
              </a:rPr>
              <a:t>intervals</a:t>
            </a: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51835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2c599d"/>
                </a:solidFill>
                <a:latin typeface="BHRDOV+Calibri-Light"/>
                <a:cs typeface="BHRDOV+Calibri-Light"/>
              </a:rPr>
              <a:t>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385660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a6f1a"/>
                </a:solidFill>
                <a:latin typeface="BHRDOV+Calibri-Light"/>
                <a:cs typeface="BHRDOV+Calibri-Light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10556" y="564774"/>
            <a:ext cx="8514092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Final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models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used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for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4800" b="1">
                <a:solidFill>
                  <a:srgbClr val="000000"/>
                </a:solidFill>
                <a:latin typeface="Corbel"/>
                <a:cs typeface="Corbel"/>
              </a:rPr>
              <a:t>prediction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1503" y="1717842"/>
            <a:ext cx="5443032" cy="503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Time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Frame</a:t>
            </a:r>
            <a:r>
              <a:rPr dirty="0" sz="1600" spc="-7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1976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Jan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2023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Mar</a:t>
            </a:r>
          </a:p>
          <a:p>
            <a:pPr marL="0" marR="0">
              <a:lnSpc>
                <a:spcPts val="1650"/>
              </a:lnSpc>
              <a:spcBef>
                <a:spcPts val="366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Final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model</a:t>
            </a:r>
            <a:r>
              <a:rPr dirty="0" sz="1600" spc="-55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Regression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with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ARIMA(1,1,2)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or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ARIMAX(1,1,2)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2785" y="1850620"/>
            <a:ext cx="759221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Canada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5348" y="2389242"/>
            <a:ext cx="3253625" cy="503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Time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Frame</a:t>
            </a:r>
            <a:r>
              <a:rPr dirty="0" sz="1600" spc="-7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1989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Jan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2023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Feb</a:t>
            </a:r>
          </a:p>
          <a:p>
            <a:pPr marL="0" marR="0">
              <a:lnSpc>
                <a:spcPts val="1650"/>
              </a:lnSpc>
              <a:spcBef>
                <a:spcPts val="366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Final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model</a:t>
            </a:r>
            <a:r>
              <a:rPr dirty="0" sz="1600" spc="-55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ARIMA(1,1,1)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6884" y="2522020"/>
            <a:ext cx="901898" cy="158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685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France</a:t>
            </a:r>
          </a:p>
          <a:p>
            <a:pPr marL="0" marR="0">
              <a:lnSpc>
                <a:spcPts val="1600"/>
              </a:lnSpc>
              <a:spcBef>
                <a:spcPts val="3686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Germany</a:t>
            </a:r>
          </a:p>
          <a:p>
            <a:pPr marL="397640" marR="0">
              <a:lnSpc>
                <a:spcPts val="1600"/>
              </a:lnSpc>
              <a:spcBef>
                <a:spcPts val="3686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Italy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5348" y="3060642"/>
            <a:ext cx="3291460" cy="503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Time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Frame</a:t>
            </a:r>
            <a:r>
              <a:rPr dirty="0" sz="1600" spc="-7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1991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Jan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2023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Mar</a:t>
            </a:r>
          </a:p>
          <a:p>
            <a:pPr marL="0" marR="0">
              <a:lnSpc>
                <a:spcPts val="1650"/>
              </a:lnSpc>
              <a:spcBef>
                <a:spcPts val="366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Final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model</a:t>
            </a:r>
            <a:r>
              <a:rPr dirty="0" sz="1600" spc="-55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ARIMA(1,2,2)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1503" y="3732043"/>
            <a:ext cx="5443032" cy="503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Time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Frame</a:t>
            </a:r>
            <a:r>
              <a:rPr dirty="0" sz="1600" spc="-7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2004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Jan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2023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Mar</a:t>
            </a:r>
          </a:p>
          <a:p>
            <a:pPr marL="0" marR="0">
              <a:lnSpc>
                <a:spcPts val="1650"/>
              </a:lnSpc>
              <a:spcBef>
                <a:spcPts val="366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Final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model</a:t>
            </a:r>
            <a:r>
              <a:rPr dirty="0" sz="1600" spc="-55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Regression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with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ARIMA(0,2,1)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or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ARIMAX(0,2,1)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5348" y="4403443"/>
            <a:ext cx="3291460" cy="503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Time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Frame</a:t>
            </a:r>
            <a:r>
              <a:rPr dirty="0" sz="1600" spc="-7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1976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Jan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2023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Mar</a:t>
            </a:r>
          </a:p>
          <a:p>
            <a:pPr marL="0" marR="0">
              <a:lnSpc>
                <a:spcPts val="1650"/>
              </a:lnSpc>
              <a:spcBef>
                <a:spcPts val="366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Final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model</a:t>
            </a:r>
            <a:r>
              <a:rPr dirty="0" sz="1600" spc="-55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ARIMA(2,1,1)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45490" y="4536221"/>
            <a:ext cx="618331" cy="91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Japan</a:t>
            </a:r>
          </a:p>
          <a:p>
            <a:pPr marL="228770" marR="0">
              <a:lnSpc>
                <a:spcPts val="1600"/>
              </a:lnSpc>
              <a:spcBef>
                <a:spcPts val="3686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UK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41503" y="5074843"/>
            <a:ext cx="5443032" cy="503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Time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Frame</a:t>
            </a:r>
            <a:r>
              <a:rPr dirty="0" sz="1600" spc="-7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1997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Jan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2023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Feb</a:t>
            </a:r>
          </a:p>
          <a:p>
            <a:pPr marL="0" marR="0">
              <a:lnSpc>
                <a:spcPts val="1650"/>
              </a:lnSpc>
              <a:spcBef>
                <a:spcPts val="366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Final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model</a:t>
            </a:r>
            <a:r>
              <a:rPr dirty="0" sz="1600" spc="-55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Regression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with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ARIMA(1,1,1)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or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ARIMAX(1,1,1)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41503" y="5746243"/>
            <a:ext cx="5443032" cy="503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Time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Frame</a:t>
            </a:r>
            <a:r>
              <a:rPr dirty="0" sz="1600" spc="-7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1977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Jan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2023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Mar</a:t>
            </a:r>
          </a:p>
          <a:p>
            <a:pPr marL="0" marR="0">
              <a:lnSpc>
                <a:spcPts val="1650"/>
              </a:lnSpc>
              <a:spcBef>
                <a:spcPts val="366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BHRDOV+Calibri-Light"/>
                <a:cs typeface="BHRDOV+Calibri-Light"/>
              </a:rPr>
              <a:t>•</a:t>
            </a:r>
            <a:r>
              <a:rPr dirty="0" sz="1650" spc="154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Final</a:t>
            </a:r>
            <a:r>
              <a:rPr dirty="0" sz="1600" spc="-38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JVCALN+Calibri-Light,Bold"/>
                <a:cs typeface="JVCALN+Calibri-Light,Bold"/>
              </a:rPr>
              <a:t>model</a:t>
            </a:r>
            <a:r>
              <a:rPr dirty="0" sz="1600" spc="-55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–&gt;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Regression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with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ARIMA(1,1,2)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or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 </a:t>
            </a:r>
            <a:r>
              <a:rPr dirty="0" sz="1600">
                <a:solidFill>
                  <a:srgbClr val="ffffff"/>
                </a:solidFill>
                <a:latin typeface="BHRDOV+Calibri-Light"/>
                <a:cs typeface="BHRDOV+Calibri-Light"/>
              </a:rPr>
              <a:t>ARIMAX(1,1,2)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2065" y="5879022"/>
            <a:ext cx="488057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BHRDOV+Calibri-Light"/>
                <a:cs typeface="BHRDOV+Calibri-Light"/>
              </a:rPr>
              <a:t>USA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1835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2c599d"/>
                </a:solidFill>
                <a:latin typeface="BHRDOV+Calibri-Light"/>
                <a:cs typeface="BHRDOV+Calibri-Light"/>
              </a:rPr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85660" y="6503632"/>
            <a:ext cx="223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a6f1a"/>
                </a:solidFill>
                <a:latin typeface="BHRDOV+Calibri-Light"/>
                <a:cs typeface="BHRDOV+Calibri-Light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84429" y="2288655"/>
            <a:ext cx="3227841" cy="1964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JVCALN+Calibri-Light,Bold"/>
                <a:cs typeface="JVCALN+Calibri-Light,Bold"/>
              </a:rPr>
              <a:t>Results</a:t>
            </a:r>
            <a:r>
              <a:rPr dirty="0" sz="4800" spc="-115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4800">
                <a:solidFill>
                  <a:srgbClr val="ffffff"/>
                </a:solidFill>
                <a:latin typeface="JVCALN+Calibri-Light,Bold"/>
                <a:cs typeface="JVCALN+Calibri-Light,Bold"/>
              </a:rPr>
              <a:t>from</a:t>
            </a:r>
          </a:p>
          <a:p>
            <a:pPr marL="394940" marR="0">
              <a:lnSpc>
                <a:spcPts val="4800"/>
              </a:lnSpc>
              <a:spcBef>
                <a:spcPts val="383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JVCALN+Calibri-Light,Bold"/>
                <a:cs typeface="JVCALN+Calibri-Light,Bold"/>
              </a:rPr>
              <a:t>the</a:t>
            </a:r>
            <a:r>
              <a:rPr dirty="0" sz="4800" spc="-112">
                <a:solidFill>
                  <a:srgbClr val="ffffff"/>
                </a:solidFill>
                <a:latin typeface="JVCALN+Calibri-Light,Bold"/>
                <a:cs typeface="JVCALN+Calibri-Light,Bold"/>
              </a:rPr>
              <a:t> </a:t>
            </a:r>
            <a:r>
              <a:rPr dirty="0" sz="4800">
                <a:solidFill>
                  <a:srgbClr val="ffffff"/>
                </a:solidFill>
                <a:latin typeface="JVCALN+Calibri-Light,Bold"/>
                <a:cs typeface="JVCALN+Calibri-Light,Bold"/>
              </a:rPr>
              <a:t>fitted</a:t>
            </a:r>
          </a:p>
          <a:p>
            <a:pPr marL="632618" marR="0">
              <a:lnSpc>
                <a:spcPts val="4800"/>
              </a:lnSpc>
              <a:spcBef>
                <a:spcPts val="383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JVCALN+Calibri-Light,Bold"/>
                <a:cs typeface="JVCALN+Calibri-Light,Bold"/>
              </a:rPr>
              <a:t>models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306" y="308630"/>
            <a:ext cx="12256702" cy="419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Examples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Actual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vs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Fitted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plots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for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some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countries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over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000" b="1">
                <a:solidFill>
                  <a:srgbClr val="000000"/>
                </a:solidFill>
                <a:latin typeface="Corbel"/>
                <a:cs typeface="Corbel"/>
              </a:rPr>
              <a:t>years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2023-07-28T04:59:35-05:00</dcterms:modified>
</cp:coreProperties>
</file>