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</p:sldIdLst>
  <p:sldSz cy="6858000" cx="9144000"/>
  <p:notesSz cx="7099300" cy="102346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41" roundtripDataSignature="AMtx7mj5lvkXXfEOh2A+ksfxM84XyAO/9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0A5148B1-1D8F-4CF0-94BE-6D3F6244EE55}">
  <a:tblStyle styleId="{0A5148B1-1D8F-4CF0-94BE-6D3F6244EE55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  <a:tblStyle styleId="{7BEC44AD-1286-4C2B-9CB5-91739F5E9D36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16961321-1786-43D4-A0F3-E749A63C6987}" styleName="Table_2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1C9FEC7E-2E7E-4F1E-9FE2-285A0973FAA6}" styleName="Table_3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fill>
          <a:solidFill>
            <a:srgbClr val="CFD7E7"/>
          </a:solidFill>
        </a:fill>
      </a:tcStyle>
    </a:band1H>
    <a:band2H>
      <a:tcTxStyle/>
    </a:band2H>
    <a:band1V>
      <a:tcTxStyle/>
      <a:tcStyle>
        <a:fill>
          <a:solidFill>
            <a:srgbClr val="CFD7E7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fill>
          <a:solidFill>
            <a:srgbClr val="FFAB40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fill>
          <a:solidFill>
            <a:srgbClr val="FFAB40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FFAB40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rgbClr val="FFAB40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1" Type="http://customschemas.google.com/relationships/presentationmetadata" Target="meta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021294" y="0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s-ES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3" name="Google Shape;53;p1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5ba835f6e6_0_23:notes"/>
          <p:cNvSpPr/>
          <p:nvPr>
            <p:ph idx="2" type="sldImg"/>
          </p:nvPr>
        </p:nvSpPr>
        <p:spPr>
          <a:xfrm>
            <a:off x="992188" y="768350"/>
            <a:ext cx="51150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5ba835f6e6_0_23:notes"/>
          <p:cNvSpPr txBox="1"/>
          <p:nvPr>
            <p:ph idx="1" type="body"/>
          </p:nvPr>
        </p:nvSpPr>
        <p:spPr>
          <a:xfrm>
            <a:off x="709930" y="4861441"/>
            <a:ext cx="5679300" cy="4605600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g5ba835f6e6_0_23:notes"/>
          <p:cNvSpPr txBox="1"/>
          <p:nvPr>
            <p:ph idx="12" type="sldNum"/>
          </p:nvPr>
        </p:nvSpPr>
        <p:spPr>
          <a:xfrm>
            <a:off x="4021294" y="9721106"/>
            <a:ext cx="3076500" cy="511800"/>
          </a:xfrm>
          <a:prstGeom prst="rect">
            <a:avLst/>
          </a:prstGeom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9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0" name="Google Shape;120;p9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0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7" name="Google Shape;127;p10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2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4" name="Google Shape;134;p12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7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7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c6dfdcddd_0_0:notes"/>
          <p:cNvSpPr/>
          <p:nvPr>
            <p:ph idx="2" type="sldImg"/>
          </p:nvPr>
        </p:nvSpPr>
        <p:spPr>
          <a:xfrm>
            <a:off x="992188" y="768350"/>
            <a:ext cx="51150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5c6dfdcddd_0_0:notes"/>
          <p:cNvSpPr txBox="1"/>
          <p:nvPr>
            <p:ph idx="1" type="body"/>
          </p:nvPr>
        </p:nvSpPr>
        <p:spPr>
          <a:xfrm>
            <a:off x="709930" y="4861441"/>
            <a:ext cx="5679300" cy="4605600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g5c6dfdcddd_0_0:notes"/>
          <p:cNvSpPr txBox="1"/>
          <p:nvPr>
            <p:ph idx="12" type="sldNum"/>
          </p:nvPr>
        </p:nvSpPr>
        <p:spPr>
          <a:xfrm>
            <a:off x="4021294" y="9721106"/>
            <a:ext cx="3076500" cy="511800"/>
          </a:xfrm>
          <a:prstGeom prst="rect">
            <a:avLst/>
          </a:prstGeom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8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8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1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1" name="Google Shape;161;p11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3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8" name="Google Shape;168;p13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5cfc985ea0_4_0:notes"/>
          <p:cNvSpPr/>
          <p:nvPr>
            <p:ph idx="2" type="sldImg"/>
          </p:nvPr>
        </p:nvSpPr>
        <p:spPr>
          <a:xfrm>
            <a:off x="992188" y="768350"/>
            <a:ext cx="51150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5cfc985ea0_4_0:notes"/>
          <p:cNvSpPr txBox="1"/>
          <p:nvPr>
            <p:ph idx="1" type="body"/>
          </p:nvPr>
        </p:nvSpPr>
        <p:spPr>
          <a:xfrm>
            <a:off x="709930" y="4861441"/>
            <a:ext cx="5679300" cy="4605600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g5cfc985ea0_4_0:notes"/>
          <p:cNvSpPr txBox="1"/>
          <p:nvPr>
            <p:ph idx="12" type="sldNum"/>
          </p:nvPr>
        </p:nvSpPr>
        <p:spPr>
          <a:xfrm>
            <a:off x="4021294" y="9721106"/>
            <a:ext cx="3076500" cy="511800"/>
          </a:xfrm>
          <a:prstGeom prst="rect">
            <a:avLst/>
          </a:prstGeom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0" name="Google Shape;60;p2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9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9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0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30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5c36c44e2f_0_9:notes"/>
          <p:cNvSpPr/>
          <p:nvPr>
            <p:ph idx="2" type="sldImg"/>
          </p:nvPr>
        </p:nvSpPr>
        <p:spPr>
          <a:xfrm>
            <a:off x="992188" y="768350"/>
            <a:ext cx="51150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5c36c44e2f_0_9:notes"/>
          <p:cNvSpPr txBox="1"/>
          <p:nvPr>
            <p:ph idx="1" type="body"/>
          </p:nvPr>
        </p:nvSpPr>
        <p:spPr>
          <a:xfrm>
            <a:off x="709930" y="4861441"/>
            <a:ext cx="5679300" cy="4605600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g5c36c44e2f_0_9:notes"/>
          <p:cNvSpPr txBox="1"/>
          <p:nvPr>
            <p:ph idx="12" type="sldNum"/>
          </p:nvPr>
        </p:nvSpPr>
        <p:spPr>
          <a:xfrm>
            <a:off x="4021294" y="9721106"/>
            <a:ext cx="3076500" cy="511800"/>
          </a:xfrm>
          <a:prstGeom prst="rect">
            <a:avLst/>
          </a:prstGeom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1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31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2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32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5d0c244c5d_0_0:notes"/>
          <p:cNvSpPr/>
          <p:nvPr>
            <p:ph idx="2" type="sldImg"/>
          </p:nvPr>
        </p:nvSpPr>
        <p:spPr>
          <a:xfrm>
            <a:off x="992188" y="768350"/>
            <a:ext cx="51150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5d0c244c5d_0_0:notes"/>
          <p:cNvSpPr txBox="1"/>
          <p:nvPr>
            <p:ph idx="1" type="body"/>
          </p:nvPr>
        </p:nvSpPr>
        <p:spPr>
          <a:xfrm>
            <a:off x="709930" y="4861441"/>
            <a:ext cx="5679300" cy="4605600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g5d0c244c5d_0_0:notes"/>
          <p:cNvSpPr txBox="1"/>
          <p:nvPr>
            <p:ph idx="12" type="sldNum"/>
          </p:nvPr>
        </p:nvSpPr>
        <p:spPr>
          <a:xfrm>
            <a:off x="4021294" y="9721106"/>
            <a:ext cx="3076500" cy="511800"/>
          </a:xfrm>
          <a:prstGeom prst="rect">
            <a:avLst/>
          </a:prstGeom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5be4c6f92c_0_4:notes"/>
          <p:cNvSpPr txBox="1"/>
          <p:nvPr>
            <p:ph idx="1" type="body"/>
          </p:nvPr>
        </p:nvSpPr>
        <p:spPr>
          <a:xfrm>
            <a:off x="709930" y="4861441"/>
            <a:ext cx="5679300" cy="46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9" name="Google Shape;229;g5be4c6f92c_0_4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5ce830847b_0_4:notes"/>
          <p:cNvSpPr txBox="1"/>
          <p:nvPr>
            <p:ph idx="1" type="body"/>
          </p:nvPr>
        </p:nvSpPr>
        <p:spPr>
          <a:xfrm>
            <a:off x="709930" y="4861441"/>
            <a:ext cx="5679300" cy="46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6" name="Google Shape;236;g5ce830847b_0_4:notes"/>
          <p:cNvSpPr/>
          <p:nvPr>
            <p:ph idx="2" type="sldImg"/>
          </p:nvPr>
        </p:nvSpPr>
        <p:spPr>
          <a:xfrm>
            <a:off x="992188" y="768350"/>
            <a:ext cx="51150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5ce830847b_0_16:notes"/>
          <p:cNvSpPr txBox="1"/>
          <p:nvPr>
            <p:ph idx="1" type="body"/>
          </p:nvPr>
        </p:nvSpPr>
        <p:spPr>
          <a:xfrm>
            <a:off x="709930" y="4861441"/>
            <a:ext cx="5679300" cy="46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4" name="Google Shape;244;g5ce830847b_0_16:notes"/>
          <p:cNvSpPr/>
          <p:nvPr>
            <p:ph idx="2" type="sldImg"/>
          </p:nvPr>
        </p:nvSpPr>
        <p:spPr>
          <a:xfrm>
            <a:off x="992188" y="768350"/>
            <a:ext cx="51150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5ce830847b_0_28:notes"/>
          <p:cNvSpPr txBox="1"/>
          <p:nvPr>
            <p:ph idx="1" type="body"/>
          </p:nvPr>
        </p:nvSpPr>
        <p:spPr>
          <a:xfrm>
            <a:off x="709930" y="4861441"/>
            <a:ext cx="5679300" cy="46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3" name="Google Shape;253;g5ce830847b_0_28:notes"/>
          <p:cNvSpPr/>
          <p:nvPr>
            <p:ph idx="2" type="sldImg"/>
          </p:nvPr>
        </p:nvSpPr>
        <p:spPr>
          <a:xfrm>
            <a:off x="992188" y="768350"/>
            <a:ext cx="51150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7" name="Google Shape;67;p3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5ce830847b_1_19:notes"/>
          <p:cNvSpPr txBox="1"/>
          <p:nvPr>
            <p:ph idx="1" type="body"/>
          </p:nvPr>
        </p:nvSpPr>
        <p:spPr>
          <a:xfrm>
            <a:off x="709930" y="4861441"/>
            <a:ext cx="5679300" cy="46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4" name="Google Shape;264;g5ce830847b_1_19:notes"/>
          <p:cNvSpPr/>
          <p:nvPr>
            <p:ph idx="2" type="sldImg"/>
          </p:nvPr>
        </p:nvSpPr>
        <p:spPr>
          <a:xfrm>
            <a:off x="992188" y="768350"/>
            <a:ext cx="51150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5ce830847b_1_2:notes"/>
          <p:cNvSpPr txBox="1"/>
          <p:nvPr>
            <p:ph idx="1" type="body"/>
          </p:nvPr>
        </p:nvSpPr>
        <p:spPr>
          <a:xfrm>
            <a:off x="709930" y="4861441"/>
            <a:ext cx="5679300" cy="46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5" name="Google Shape;275;g5ce830847b_1_2:notes"/>
          <p:cNvSpPr/>
          <p:nvPr>
            <p:ph idx="2" type="sldImg"/>
          </p:nvPr>
        </p:nvSpPr>
        <p:spPr>
          <a:xfrm>
            <a:off x="992188" y="768350"/>
            <a:ext cx="51150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5ce830847b_1_26:notes"/>
          <p:cNvSpPr txBox="1"/>
          <p:nvPr>
            <p:ph idx="1" type="body"/>
          </p:nvPr>
        </p:nvSpPr>
        <p:spPr>
          <a:xfrm>
            <a:off x="709930" y="4861441"/>
            <a:ext cx="5679300" cy="46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4" name="Google Shape;284;g5ce830847b_1_26:notes"/>
          <p:cNvSpPr/>
          <p:nvPr>
            <p:ph idx="2" type="sldImg"/>
          </p:nvPr>
        </p:nvSpPr>
        <p:spPr>
          <a:xfrm>
            <a:off x="992188" y="768350"/>
            <a:ext cx="51150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5ce830847b_1_40:notes"/>
          <p:cNvSpPr txBox="1"/>
          <p:nvPr>
            <p:ph idx="1" type="body"/>
          </p:nvPr>
        </p:nvSpPr>
        <p:spPr>
          <a:xfrm>
            <a:off x="709930" y="4861441"/>
            <a:ext cx="5679300" cy="46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4" name="Google Shape;294;g5ce830847b_1_40:notes"/>
          <p:cNvSpPr/>
          <p:nvPr>
            <p:ph idx="2" type="sldImg"/>
          </p:nvPr>
        </p:nvSpPr>
        <p:spPr>
          <a:xfrm>
            <a:off x="992188" y="768350"/>
            <a:ext cx="51150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5ce830847b_1_33:notes"/>
          <p:cNvSpPr txBox="1"/>
          <p:nvPr>
            <p:ph idx="1" type="body"/>
          </p:nvPr>
        </p:nvSpPr>
        <p:spPr>
          <a:xfrm>
            <a:off x="709930" y="4861441"/>
            <a:ext cx="5679300" cy="46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2" name="Google Shape;302;g5ce830847b_1_33:notes"/>
          <p:cNvSpPr/>
          <p:nvPr>
            <p:ph idx="2" type="sldImg"/>
          </p:nvPr>
        </p:nvSpPr>
        <p:spPr>
          <a:xfrm>
            <a:off x="992188" y="768350"/>
            <a:ext cx="51150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4" name="Google Shape;74;p4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1" name="Google Shape;81;p5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5ba835f6e6_0_0:notes"/>
          <p:cNvSpPr/>
          <p:nvPr>
            <p:ph idx="2" type="sldImg"/>
          </p:nvPr>
        </p:nvSpPr>
        <p:spPr>
          <a:xfrm>
            <a:off x="992188" y="768350"/>
            <a:ext cx="51150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5ba835f6e6_0_0:notes"/>
          <p:cNvSpPr txBox="1"/>
          <p:nvPr>
            <p:ph idx="1" type="body"/>
          </p:nvPr>
        </p:nvSpPr>
        <p:spPr>
          <a:xfrm>
            <a:off x="709930" y="4861441"/>
            <a:ext cx="5679300" cy="4605600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g5ba835f6e6_0_0:notes"/>
          <p:cNvSpPr txBox="1"/>
          <p:nvPr>
            <p:ph idx="12" type="sldNum"/>
          </p:nvPr>
        </p:nvSpPr>
        <p:spPr>
          <a:xfrm>
            <a:off x="4021294" y="9721106"/>
            <a:ext cx="3076500" cy="511800"/>
          </a:xfrm>
          <a:prstGeom prst="rect">
            <a:avLst/>
          </a:prstGeom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7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3" name="Google Shape;93;p7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5ba835f6e6_0_12:notes"/>
          <p:cNvSpPr/>
          <p:nvPr>
            <p:ph idx="2" type="sldImg"/>
          </p:nvPr>
        </p:nvSpPr>
        <p:spPr>
          <a:xfrm>
            <a:off x="992188" y="768350"/>
            <a:ext cx="51150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5ba835f6e6_0_12:notes"/>
          <p:cNvSpPr txBox="1"/>
          <p:nvPr>
            <p:ph idx="1" type="body"/>
          </p:nvPr>
        </p:nvSpPr>
        <p:spPr>
          <a:xfrm>
            <a:off x="709930" y="4861441"/>
            <a:ext cx="5679300" cy="4605600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g5ba835f6e6_0_12:notes"/>
          <p:cNvSpPr txBox="1"/>
          <p:nvPr>
            <p:ph idx="12" type="sldNum"/>
          </p:nvPr>
        </p:nvSpPr>
        <p:spPr>
          <a:xfrm>
            <a:off x="4021294" y="9721106"/>
            <a:ext cx="3076500" cy="511800"/>
          </a:xfrm>
          <a:prstGeom prst="rect">
            <a:avLst/>
          </a:prstGeom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5b981c6358_1_0:notes"/>
          <p:cNvSpPr txBox="1"/>
          <p:nvPr>
            <p:ph idx="1" type="body"/>
          </p:nvPr>
        </p:nvSpPr>
        <p:spPr>
          <a:xfrm>
            <a:off x="709930" y="4861441"/>
            <a:ext cx="5679300" cy="46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8" name="Google Shape;108;g5b981c6358_1_0:notes"/>
          <p:cNvSpPr/>
          <p:nvPr>
            <p:ph idx="2" type="sldImg"/>
          </p:nvPr>
        </p:nvSpPr>
        <p:spPr>
          <a:xfrm>
            <a:off x="992188" y="768350"/>
            <a:ext cx="51150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apositiva de título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6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6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texto vertical" type="vertTx">
  <p:cSld name="VERTICAL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5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vertical y texto" type="vertTitleAndTx">
  <p:cSld name="VERTICAL_TITLE_AND_VERTICAL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6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6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 blanco" type="blank">
  <p:cSld name="BLANK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objetos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cabezado de sección" type="secHead">
  <p:cSld name="SECTION_HEADER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9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9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os objetos" type="twoObj">
  <p:cSld name="TWO_OBJECT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0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28" name="Google Shape;28;p20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ción" type="twoTxTwoObj">
  <p:cSld name="TWO_OBJECTS_WITH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1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2" name="Google Shape;32;p21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33" name="Google Shape;33;p21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4" name="Google Shape;34;p21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ólo el título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ido con título" type="objTx">
  <p:cSld name="OBJECT_WITH_CAPTIO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3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3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40" name="Google Shape;40;p23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n con título" type="picTx">
  <p:cSld name="PICTURE_WITH_CAPTION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4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4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24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12" name="Google Shape;12;p15"/>
          <p:cNvCxnSpPr/>
          <p:nvPr/>
        </p:nvCxnSpPr>
        <p:spPr>
          <a:xfrm>
            <a:off x="0" y="6524624"/>
            <a:ext cx="9144000" cy="719"/>
          </a:xfrm>
          <a:prstGeom prst="straightConnector1">
            <a:avLst/>
          </a:prstGeom>
          <a:noFill/>
          <a:ln cap="flat" cmpd="sng" w="19050">
            <a:solidFill>
              <a:srgbClr val="4D4D4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15"/>
          <p:cNvSpPr/>
          <p:nvPr/>
        </p:nvSpPr>
        <p:spPr>
          <a:xfrm>
            <a:off x="8100392" y="6548401"/>
            <a:ext cx="1050540" cy="277641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0475" spcFirstLastPara="1" rIns="904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1" i="0" lang="es-ES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14" name="Google Shape;14;p15"/>
          <p:cNvSpPr/>
          <p:nvPr/>
        </p:nvSpPr>
        <p:spPr>
          <a:xfrm>
            <a:off x="69850" y="6546850"/>
            <a:ext cx="4718174" cy="277641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0475" spcFirstLastPara="1" rIns="904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s-ES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ICAPS 2019 Report</a:t>
            </a:r>
            <a:endParaRPr b="1" i="0" sz="12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20" Type="http://schemas.openxmlformats.org/officeDocument/2006/relationships/hyperlink" Target="https://www.microsoft.com/en-us/research/people/akolobov/" TargetMode="External"/><Relationship Id="rId22" Type="http://schemas.openxmlformats.org/officeDocument/2006/relationships/hyperlink" Target="http://tchakra2.com/" TargetMode="External"/><Relationship Id="rId21" Type="http://schemas.openxmlformats.org/officeDocument/2006/relationships/hyperlink" Target="https://www.linkedin.com/in/varmaricha" TargetMode="External"/><Relationship Id="rId24" Type="http://schemas.openxmlformats.org/officeDocument/2006/relationships/hyperlink" Target="https://nms.kcl.ac.uk/daniele.magazzeni/" TargetMode="External"/><Relationship Id="rId23" Type="http://schemas.openxmlformats.org/officeDocument/2006/relationships/hyperlink" Target="https://ti.arc.nasa.gov/profile/frank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pure.hud.ac.uk/en/persons/simon-parkinson" TargetMode="External"/><Relationship Id="rId4" Type="http://schemas.openxmlformats.org/officeDocument/2006/relationships/hyperlink" Target="https://researcher.watson.ibm.com/researcher/view.php?person=us-ssohrab" TargetMode="External"/><Relationship Id="rId9" Type="http://schemas.openxmlformats.org/officeDocument/2006/relationships/hyperlink" Target="https://nms.kcl.ac.uk/amanda.coles/" TargetMode="External"/><Relationship Id="rId26" Type="http://schemas.openxmlformats.org/officeDocument/2006/relationships/hyperlink" Target="https://people.eecs.berkeley.edu/~russell/" TargetMode="External"/><Relationship Id="rId25" Type="http://schemas.openxmlformats.org/officeDocument/2006/relationships/hyperlink" Target="http://xplan-lab.org/" TargetMode="External"/><Relationship Id="rId5" Type="http://schemas.openxmlformats.org/officeDocument/2006/relationships/hyperlink" Target="http://www.pracsyslab.org/bekris" TargetMode="External"/><Relationship Id="rId6" Type="http://schemas.openxmlformats.org/officeDocument/2006/relationships/hyperlink" Target="http://wpage.unina.it/alberto.finzi/" TargetMode="External"/><Relationship Id="rId7" Type="http://schemas.openxmlformats.org/officeDocument/2006/relationships/hyperlink" Target="http://web.engr.oregonstate.edu/~afern/" TargetMode="External"/><Relationship Id="rId8" Type="http://schemas.openxmlformats.org/officeDocument/2006/relationships/hyperlink" Target="http://www.timothyamann.com/" TargetMode="External"/><Relationship Id="rId11" Type="http://schemas.openxmlformats.org/officeDocument/2006/relationships/hyperlink" Target="http://www.sift.net/staff/dan-bryce" TargetMode="External"/><Relationship Id="rId10" Type="http://schemas.openxmlformats.org/officeDocument/2006/relationships/hyperlink" Target="http://www.haz.ca/" TargetMode="External"/><Relationship Id="rId13" Type="http://schemas.openxmlformats.org/officeDocument/2006/relationships/hyperlink" Target="https://ai.jpl.nasa.gov/public/people/tvaquero/" TargetMode="External"/><Relationship Id="rId12" Type="http://schemas.openxmlformats.org/officeDocument/2006/relationships/hyperlink" Target="http://www.cs.rhul.ac.uk/home/sara/" TargetMode="External"/><Relationship Id="rId15" Type="http://schemas.openxmlformats.org/officeDocument/2006/relationships/hyperlink" Target="https://researcher.watson.ibm.com/researcher/view.php?person=us-krtalamad" TargetMode="External"/><Relationship Id="rId14" Type="http://schemas.openxmlformats.org/officeDocument/2006/relationships/hyperlink" Target="http://makro.ink/" TargetMode="External"/><Relationship Id="rId17" Type="http://schemas.openxmlformats.org/officeDocument/2006/relationships/hyperlink" Target="https://www.niemueller.de/" TargetMode="External"/><Relationship Id="rId16" Type="http://schemas.openxmlformats.org/officeDocument/2006/relationships/hyperlink" Target="https://web.iem.technion.ac.il/en/people/userprofile/karpase.html" TargetMode="External"/><Relationship Id="rId19" Type="http://schemas.openxmlformats.org/officeDocument/2006/relationships/hyperlink" Target="http://www.mysmu.edu/faculty/akshatkumar/" TargetMode="External"/><Relationship Id="rId18" Type="http://schemas.openxmlformats.org/officeDocument/2006/relationships/hyperlink" Target="http://www.ccs.neu.edu/home/camato/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docs.google.com/forms/d/1BCeQqUI-q-5BKeWd394Gitn29sWXaZXYvhy3Ml27pJE/edit?ts=5d111142" TargetMode="External"/><Relationship Id="rId4" Type="http://schemas.openxmlformats.org/officeDocument/2006/relationships/hyperlink" Target="https://docs.google.com/forms/d/1BCeQqUI-q-5BKeWd394Gitn29sWXaZXYvhy3Ml27pJE/edit?ts=5d111142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ai.dmi.unibas.ch/people/roeger/" TargetMode="External"/><Relationship Id="rId4" Type="http://schemas.openxmlformats.org/officeDocument/2006/relationships/hyperlink" Target="https://researcher.watson.ibm.com/researcher/view.php?person=ibm-Christian.Muise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github.com/nirlipo/ICAPS19" TargetMode="External"/><Relationship Id="rId4" Type="http://schemas.openxmlformats.org/officeDocument/2006/relationships/hyperlink" Target="https://github.com/nirlipo/ICAPS19/projects/1" TargetMode="External"/><Relationship Id="rId5" Type="http://schemas.openxmlformats.org/officeDocument/2006/relationships/hyperlink" Target="https://github.com/nirlipo/ICAPS19/tree/master/scheduler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09492"/>
            <a:ext cx="9144000" cy="6315851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"/>
          <p:cNvSpPr txBox="1"/>
          <p:nvPr>
            <p:ph idx="1" type="subTitle"/>
          </p:nvPr>
        </p:nvSpPr>
        <p:spPr>
          <a:xfrm>
            <a:off x="1342287" y="2604158"/>
            <a:ext cx="6317223" cy="14331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60"/>
              <a:buNone/>
            </a:pPr>
            <a:r>
              <a:rPr lang="es-ES" sz="1760">
                <a:solidFill>
                  <a:schemeClr val="lt1"/>
                </a:solidFill>
              </a:rPr>
              <a:t>Berkeley, California, USA</a:t>
            </a:r>
            <a:endParaRPr/>
          </a:p>
          <a:p>
            <a:pPr indent="0" lvl="0" marL="0" rtl="0" algn="ctr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rgbClr val="888888"/>
              </a:buClr>
              <a:buSzPts val="1760"/>
              <a:buNone/>
            </a:pPr>
            <a:r>
              <a:t/>
            </a:r>
            <a:endParaRPr sz="1760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lt1"/>
              </a:buClr>
              <a:buSzPts val="1760"/>
              <a:buNone/>
            </a:pPr>
            <a:r>
              <a:rPr lang="es-ES" sz="1760">
                <a:solidFill>
                  <a:schemeClr val="lt1"/>
                </a:solidFill>
              </a:rPr>
              <a:t>Conference Chairs: J. Benton and Siddharth Srivastava</a:t>
            </a:r>
            <a:endParaRPr/>
          </a:p>
          <a:p>
            <a:pPr indent="0" lvl="0" marL="0" rtl="0" algn="ctr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lt1"/>
              </a:buClr>
              <a:buSzPts val="1760"/>
              <a:buNone/>
            </a:pPr>
            <a:r>
              <a:rPr lang="es-ES" sz="1760">
                <a:solidFill>
                  <a:schemeClr val="lt1"/>
                </a:solidFill>
              </a:rPr>
              <a:t>Program Chairs: Nir Lipovetzky, Eva Onaindia, and David E. Smith </a:t>
            </a:r>
            <a:endParaRPr b="1" sz="1760">
              <a:solidFill>
                <a:schemeClr val="lt1"/>
              </a:solidFill>
            </a:endParaRPr>
          </a:p>
        </p:txBody>
      </p:sp>
      <p:sp>
        <p:nvSpPr>
          <p:cNvPr id="57" name="Google Shape;57;p1"/>
          <p:cNvSpPr/>
          <p:nvPr/>
        </p:nvSpPr>
        <p:spPr>
          <a:xfrm>
            <a:off x="2949032" y="1750078"/>
            <a:ext cx="3103735" cy="854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950"/>
              <a:buFont typeface="Arial"/>
              <a:buNone/>
            </a:pPr>
            <a:r>
              <a:rPr b="0" i="0" lang="es-ES" sz="49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ICAPS 2019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g5ba835f6e6_0_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96325" cy="7429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7" name="Google Shape;117;g5ba835f6e6_0_23"/>
          <p:cNvGraphicFramePr/>
          <p:nvPr/>
        </p:nvGraphicFramePr>
        <p:xfrm>
          <a:off x="462000" y="1119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{16961321-1786-43D4-A0F3-E749A63C6987}</a:tableStyleId>
              </a:tblPr>
              <a:tblGrid>
                <a:gridCol w="2460425"/>
                <a:gridCol w="1847950"/>
                <a:gridCol w="2238675"/>
                <a:gridCol w="1731800"/>
              </a:tblGrid>
              <a:tr h="622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800"/>
                        <a:t>ICAPS 2017</a:t>
                      </a:r>
                      <a:endParaRPr b="1"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800"/>
                        <a:t>ICAPS 2018</a:t>
                      </a:r>
                      <a:endParaRPr b="1"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800"/>
                        <a:t>ICAPS 2019</a:t>
                      </a:r>
                      <a:endParaRPr b="1" sz="1800"/>
                    </a:p>
                  </a:txBody>
                  <a:tcPr marT="91425" marB="91425" marR="91425" marL="91425"/>
                </a:tc>
              </a:tr>
              <a:tr h="6227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>
                          <a:solidFill>
                            <a:srgbClr val="C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Total submissions</a:t>
                      </a:r>
                      <a:endParaRPr sz="1800">
                        <a:solidFill>
                          <a:srgbClr val="C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600">
                          <a:solidFill>
                            <a:srgbClr val="C00000"/>
                          </a:solidFill>
                        </a:rPr>
                        <a:t>203</a:t>
                      </a:r>
                      <a:endParaRPr b="1" sz="1600">
                        <a:solidFill>
                          <a:srgbClr val="C0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600">
                          <a:solidFill>
                            <a:srgbClr val="C00000"/>
                          </a:solidFill>
                        </a:rPr>
                        <a:t>220</a:t>
                      </a:r>
                      <a:endParaRPr b="1" sz="1600">
                        <a:solidFill>
                          <a:srgbClr val="C0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600">
                          <a:solidFill>
                            <a:srgbClr val="C00000"/>
                          </a:solidFill>
                        </a:rPr>
                        <a:t>228</a:t>
                      </a:r>
                      <a:endParaRPr b="1" sz="1600">
                        <a:solidFill>
                          <a:srgbClr val="C0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75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Main</a:t>
                      </a:r>
                      <a:r>
                        <a:rPr lang="es-E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(acc/sub)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43/120 (</a:t>
                      </a:r>
                      <a:r>
                        <a:rPr b="1" lang="es-E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35.8%</a:t>
                      </a:r>
                      <a:r>
                        <a:rPr lang="es-E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35/117 (</a:t>
                      </a:r>
                      <a:r>
                        <a:rPr b="1" lang="es-E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29.9%</a:t>
                      </a:r>
                      <a:r>
                        <a:rPr lang="es-E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58/135 (</a:t>
                      </a:r>
                      <a:r>
                        <a:rPr b="1" lang="es-E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43.0%</a:t>
                      </a:r>
                      <a:r>
                        <a:rPr lang="es-E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6919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Robotics</a:t>
                      </a:r>
                      <a:r>
                        <a:rPr lang="es-E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(acc/sub)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15/39 (</a:t>
                      </a:r>
                      <a:r>
                        <a:rPr b="1" lang="es-E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38.5%</a:t>
                      </a:r>
                      <a:r>
                        <a:rPr lang="es-E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13/43 (</a:t>
                      </a:r>
                      <a:r>
                        <a:rPr b="1" lang="es-E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30.2%</a:t>
                      </a:r>
                      <a:r>
                        <a:rPr lang="es-E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12/37 (</a:t>
                      </a:r>
                      <a:r>
                        <a:rPr b="1" lang="es-E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32.4%</a:t>
                      </a:r>
                      <a:r>
                        <a:rPr lang="es-E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575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Applications</a:t>
                      </a:r>
                      <a:r>
                        <a:rPr lang="es-E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(acc/sub)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7/22 (</a:t>
                      </a:r>
                      <a:r>
                        <a:rPr b="1" lang="es-E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31.8%</a:t>
                      </a:r>
                      <a:r>
                        <a:rPr lang="es-E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8/25 (</a:t>
                      </a:r>
                      <a:r>
                        <a:rPr b="1" lang="es-E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32%</a:t>
                      </a:r>
                      <a:r>
                        <a:rPr lang="es-E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10/25 (</a:t>
                      </a:r>
                      <a:r>
                        <a:rPr b="1" lang="es-E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40%</a:t>
                      </a:r>
                      <a:r>
                        <a:rPr lang="es-E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6919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Learning</a:t>
                      </a:r>
                      <a:r>
                        <a:rPr lang="es-E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(acc/sub)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6/22 (</a:t>
                      </a:r>
                      <a:r>
                        <a:rPr b="1" lang="es-E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27.3%</a:t>
                      </a:r>
                      <a:r>
                        <a:rPr lang="es-E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5/24 (</a:t>
                      </a:r>
                      <a:r>
                        <a:rPr b="1" lang="es-E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20.8%</a:t>
                      </a:r>
                      <a:r>
                        <a:rPr lang="es-E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9/31 (</a:t>
                      </a:r>
                      <a:r>
                        <a:rPr b="1" lang="es-E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29%</a:t>
                      </a:r>
                      <a:r>
                        <a:rPr lang="es-E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575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OR</a:t>
                      </a:r>
                      <a:r>
                        <a:rPr lang="es-E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(acc/sub)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4/14 (</a:t>
                      </a:r>
                      <a:r>
                        <a:rPr b="1" lang="es-E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28.6%</a:t>
                      </a:r>
                      <a:r>
                        <a:rPr lang="es-E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575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600">
                          <a:solidFill>
                            <a:srgbClr val="C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TOTAL ACCEPTED</a:t>
                      </a:r>
                      <a:endParaRPr b="1" sz="1600">
                        <a:solidFill>
                          <a:srgbClr val="C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600">
                          <a:solidFill>
                            <a:srgbClr val="C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71 (35%)</a:t>
                      </a:r>
                      <a:endParaRPr b="1" sz="1600">
                        <a:solidFill>
                          <a:srgbClr val="C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600">
                          <a:solidFill>
                            <a:srgbClr val="C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65 (29.5%)</a:t>
                      </a:r>
                      <a:endParaRPr b="1" sz="1600">
                        <a:solidFill>
                          <a:srgbClr val="C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600">
                          <a:solidFill>
                            <a:srgbClr val="C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89 (39.0%)</a:t>
                      </a:r>
                      <a:endParaRPr b="1" sz="1600">
                        <a:solidFill>
                          <a:srgbClr val="C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9"/>
          <p:cNvSpPr txBox="1"/>
          <p:nvPr/>
        </p:nvSpPr>
        <p:spPr>
          <a:xfrm>
            <a:off x="179512" y="260648"/>
            <a:ext cx="8229600" cy="5040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2800"/>
              <a:buFont typeface="Calibri"/>
              <a:buNone/>
            </a:pPr>
            <a:r>
              <a:rPr b="1" i="0" lang="es-ES" sz="2800" u="none" cap="none" strike="noStrik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 Journal Presentation Track</a:t>
            </a:r>
            <a:endParaRPr b="0" i="0" sz="2800" u="none" cap="none" strike="noStrike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3" name="Google Shape;123;p9"/>
          <p:cNvCxnSpPr/>
          <p:nvPr/>
        </p:nvCxnSpPr>
        <p:spPr>
          <a:xfrm>
            <a:off x="315961" y="762778"/>
            <a:ext cx="8352928" cy="0"/>
          </a:xfrm>
          <a:prstGeom prst="straightConnector1">
            <a:avLst/>
          </a:prstGeom>
          <a:noFill/>
          <a:ln cap="flat" cmpd="sng" w="19050">
            <a:solidFill>
              <a:srgbClr val="7030A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4" name="Google Shape;124;p9"/>
          <p:cNvSpPr txBox="1"/>
          <p:nvPr/>
        </p:nvSpPr>
        <p:spPr>
          <a:xfrm>
            <a:off x="457200" y="1212475"/>
            <a:ext cx="8229600" cy="34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4000" lvl="0" marL="3429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0" i="0" lang="es-ES" sz="24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6 submissions</a:t>
            </a:r>
            <a:r>
              <a:rPr b="0" i="0" lang="es-E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all accepted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9700" lvl="0" marL="3429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31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o"/>
            </a:pPr>
            <a:r>
              <a:rPr b="0" i="0" lang="es-E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Journal of Artificial Intelligence Research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31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o"/>
            </a:pPr>
            <a:r>
              <a:rPr b="0" i="0" lang="es-E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Constraints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31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o"/>
            </a:pPr>
            <a:r>
              <a:rPr b="0" i="0" lang="es-E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INFORMS Journal of Computing</a:t>
            </a:r>
            <a:endParaRPr/>
          </a:p>
          <a:p>
            <a:pPr indent="-342900" lvl="0" marL="431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o"/>
            </a:pPr>
            <a:r>
              <a:rPr b="0" i="0" lang="es-E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Theory and Practice of Logic Programming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31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o"/>
            </a:pPr>
            <a:r>
              <a:rPr b="0" i="0" lang="es-E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Optimization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31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o"/>
            </a:pPr>
            <a:r>
              <a:rPr b="0" i="0" lang="es-E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Journal of Field Robotics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0"/>
          <p:cNvSpPr txBox="1"/>
          <p:nvPr/>
        </p:nvSpPr>
        <p:spPr>
          <a:xfrm>
            <a:off x="179512" y="260648"/>
            <a:ext cx="8229600" cy="5040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2800"/>
              <a:buFont typeface="Calibri"/>
              <a:buNone/>
            </a:pPr>
            <a:r>
              <a:rPr b="1" i="0" lang="es-ES" sz="2800" u="none" cap="none" strike="noStrik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 ICAPS 2019: special sessions</a:t>
            </a:r>
            <a:endParaRPr b="0" i="0" sz="2800" u="none" cap="none" strike="noStrike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0" name="Google Shape;130;p10"/>
          <p:cNvCxnSpPr/>
          <p:nvPr/>
        </p:nvCxnSpPr>
        <p:spPr>
          <a:xfrm>
            <a:off x="315961" y="762778"/>
            <a:ext cx="8352928" cy="0"/>
          </a:xfrm>
          <a:prstGeom prst="straightConnector1">
            <a:avLst/>
          </a:prstGeom>
          <a:noFill/>
          <a:ln cap="flat" cmpd="sng" w="19050">
            <a:solidFill>
              <a:srgbClr val="7030A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1" name="Google Shape;131;p10"/>
          <p:cNvSpPr txBox="1"/>
          <p:nvPr/>
        </p:nvSpPr>
        <p:spPr>
          <a:xfrm>
            <a:off x="457200" y="1212475"/>
            <a:ext cx="8229600" cy="34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4000" lvl="0" marL="3429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0" i="0" lang="es-E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 Workshops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4000" lvl="0" marL="3429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0" i="0" lang="es-E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 Tutorials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4000" lvl="0" marL="3429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0" i="0" lang="es-E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21 System demonstrations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54000" lvl="0" marL="3429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0" i="0" lang="es-E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 applications to the Doctoral Consortium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2"/>
          <p:cNvSpPr txBox="1"/>
          <p:nvPr/>
        </p:nvSpPr>
        <p:spPr>
          <a:xfrm>
            <a:off x="179512" y="260648"/>
            <a:ext cx="8229600" cy="5040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2800"/>
              <a:buFont typeface="Calibri"/>
              <a:buNone/>
            </a:pPr>
            <a:r>
              <a:rPr b="1" i="0" lang="es-ES" sz="2800" u="none" cap="none" strike="noStrik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 Workshops (I)</a:t>
            </a:r>
            <a:endParaRPr b="0" i="0" sz="2800" u="none" cap="none" strike="noStrike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7" name="Google Shape;137;p12"/>
          <p:cNvCxnSpPr/>
          <p:nvPr/>
        </p:nvCxnSpPr>
        <p:spPr>
          <a:xfrm>
            <a:off x="315961" y="762778"/>
            <a:ext cx="8352928" cy="0"/>
          </a:xfrm>
          <a:prstGeom prst="straightConnector1">
            <a:avLst/>
          </a:prstGeom>
          <a:noFill/>
          <a:ln cap="flat" cmpd="sng" w="19050">
            <a:solidFill>
              <a:srgbClr val="7030A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38" name="Google Shape;138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950" y="1071900"/>
            <a:ext cx="8620125" cy="458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 txBox="1"/>
          <p:nvPr/>
        </p:nvSpPr>
        <p:spPr>
          <a:xfrm>
            <a:off x="179512" y="260648"/>
            <a:ext cx="8229600" cy="5040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2800"/>
              <a:buFont typeface="Calibri"/>
              <a:buNone/>
            </a:pPr>
            <a:r>
              <a:rPr b="1" i="0" lang="es-ES" sz="2800" u="none" cap="none" strike="noStrik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 Workshops (II)</a:t>
            </a:r>
            <a:endParaRPr b="0" i="0" sz="2800" u="none" cap="none" strike="noStrike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4" name="Google Shape;144;p27"/>
          <p:cNvCxnSpPr/>
          <p:nvPr/>
        </p:nvCxnSpPr>
        <p:spPr>
          <a:xfrm>
            <a:off x="315961" y="762778"/>
            <a:ext cx="8352928" cy="0"/>
          </a:xfrm>
          <a:prstGeom prst="straightConnector1">
            <a:avLst/>
          </a:prstGeom>
          <a:noFill/>
          <a:ln cap="flat" cmpd="sng" w="19050">
            <a:solidFill>
              <a:srgbClr val="7030A0"/>
            </a:solidFill>
            <a:prstDash val="solid"/>
            <a:round/>
            <a:headEnd len="sm" w="sm" type="none"/>
            <a:tailEnd len="sm" w="sm" type="none"/>
          </a:ln>
        </p:spPr>
      </p:cxnSp>
      <p:graphicFrame>
        <p:nvGraphicFramePr>
          <p:cNvPr id="145" name="Google Shape;145;p27"/>
          <p:cNvGraphicFramePr/>
          <p:nvPr/>
        </p:nvGraphicFramePr>
        <p:xfrm>
          <a:off x="450448" y="126490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{0A5148B1-1D8F-4CF0-94BE-6D3F6244EE55}</a:tableStyleId>
              </a:tblPr>
              <a:tblGrid>
                <a:gridCol w="1427525"/>
                <a:gridCol w="5232425"/>
                <a:gridCol w="853125"/>
                <a:gridCol w="839850"/>
              </a:tblGrid>
              <a:tr h="466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2000" u="none" cap="none" strike="noStrike">
                          <a:solidFill>
                            <a:srgbClr val="C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 workshops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#accepted papers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#express interest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590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Hierarchical Planning</a:t>
                      </a:r>
                      <a:endParaRPr b="1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Hierarchical Planning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r>
                        <a:rPr lang="es-E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EAF1DD"/>
                    </a:solidFill>
                  </a:tcPr>
                </a:tc>
              </a:tr>
              <a:tr h="590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HSDIP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E5DFE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-ES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Heuristics and Search for Domain-Independent Planning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E5DFE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E5DFE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83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E5DFEC"/>
                    </a:solidFill>
                  </a:tcPr>
                </a:tc>
              </a:tr>
              <a:tr h="378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IntEx</a:t>
                      </a:r>
                      <a:endParaRPr b="1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-ES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Integrated Planning, Acting and Execution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72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EAF1DD"/>
                    </a:solidFill>
                  </a:tcPr>
                </a:tc>
              </a:tr>
              <a:tr h="378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WIPC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E5DFE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lang="es-ES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The International Planning Competition</a:t>
                      </a:r>
                      <a:endParaRPr b="0"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solidFill>
                      <a:srgbClr val="E5DFE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E5DFE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r>
                        <a:rPr lang="es-E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E5DFEC"/>
                    </a:solidFill>
                  </a:tcPr>
                </a:tc>
              </a:tr>
              <a:tr h="378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KEPS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-ES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Knowledge Engineering for Planning and Scheduling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r>
                        <a:rPr lang="es-E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EAF1DD"/>
                    </a:solidFill>
                  </a:tcPr>
                </a:tc>
              </a:tr>
              <a:tr h="378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PlanRob</a:t>
                      </a:r>
                      <a:endParaRPr b="1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solidFill>
                      <a:srgbClr val="E5DFE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-ES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Planning and Robotics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solidFill>
                      <a:srgbClr val="E5DFE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16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E5DFE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109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E5DFEC"/>
                    </a:solidFill>
                  </a:tcPr>
                </a:tc>
              </a:tr>
              <a:tr h="378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SPARK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-ES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Scheduling and Planning applications woRKshop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84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EAF1DD"/>
                    </a:solidFill>
                  </a:tcPr>
                </a:tc>
              </a:tr>
              <a:tr h="378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XAIP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E5DFE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-ES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EXplainable AI Planning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solidFill>
                      <a:srgbClr val="E5DFE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21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E5DFE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103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E5DFEC"/>
                    </a:solidFill>
                  </a:tcPr>
                </a:tc>
              </a:tr>
              <a:tr h="590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Actions</a:t>
                      </a:r>
                      <a:endParaRPr b="1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Reasoning about Actions and Processes: Highlights of Recent Advances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r>
                        <a:rPr lang="es-E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EAF1D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g5c6dfdcddd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582025" cy="538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8"/>
          <p:cNvSpPr txBox="1"/>
          <p:nvPr/>
        </p:nvSpPr>
        <p:spPr>
          <a:xfrm>
            <a:off x="179512" y="260648"/>
            <a:ext cx="8229600" cy="5040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2800"/>
              <a:buFont typeface="Calibri"/>
              <a:buNone/>
            </a:pPr>
            <a:r>
              <a:rPr b="1" i="0" lang="es-ES" sz="2800" u="none" cap="none" strike="noStrik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 Tutorials (II)</a:t>
            </a:r>
            <a:endParaRPr b="0" i="0" sz="2800" u="none" cap="none" strike="noStrike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7" name="Google Shape;157;p28"/>
          <p:cNvCxnSpPr/>
          <p:nvPr/>
        </p:nvCxnSpPr>
        <p:spPr>
          <a:xfrm>
            <a:off x="315961" y="762778"/>
            <a:ext cx="8352928" cy="0"/>
          </a:xfrm>
          <a:prstGeom prst="straightConnector1">
            <a:avLst/>
          </a:prstGeom>
          <a:noFill/>
          <a:ln cap="flat" cmpd="sng" w="19050">
            <a:solidFill>
              <a:srgbClr val="7030A0"/>
            </a:solidFill>
            <a:prstDash val="solid"/>
            <a:round/>
            <a:headEnd len="sm" w="sm" type="none"/>
            <a:tailEnd len="sm" w="sm" type="none"/>
          </a:ln>
        </p:spPr>
      </p:cxnSp>
      <p:graphicFrame>
        <p:nvGraphicFramePr>
          <p:cNvPr id="158" name="Google Shape;158;p28"/>
          <p:cNvGraphicFramePr/>
          <p:nvPr/>
        </p:nvGraphicFramePr>
        <p:xfrm>
          <a:off x="315961" y="110759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{0A5148B1-1D8F-4CF0-94BE-6D3F6244EE55}</a:tableStyleId>
              </a:tblPr>
              <a:tblGrid>
                <a:gridCol w="471025"/>
                <a:gridCol w="3991500"/>
                <a:gridCol w="3270500"/>
                <a:gridCol w="741050"/>
              </a:tblGrid>
              <a:tr h="466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2000" u="none" cap="none" strike="noStrike">
                          <a:solidFill>
                            <a:srgbClr val="C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 Tutorials</a:t>
                      </a:r>
                      <a:endParaRPr b="1" sz="2000" u="none" cap="none" strike="noStrike">
                        <a:solidFill>
                          <a:srgbClr val="C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Presenters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#express interest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590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T1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ES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Multi-Agent Pathfinding: Models, Solvers, nd Systems</a:t>
                      </a:r>
                      <a:endParaRPr b="0"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Roman Barták, Philipp Obermeier, Torsten Schaub, Tran Cao Son, Roni Stern 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r>
                        <a:rPr lang="es-E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EAF1DD"/>
                    </a:solidFill>
                  </a:tcPr>
                </a:tc>
              </a:tr>
              <a:tr h="590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T2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E5DFE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-ES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Planning and Scheduling Approaches for Urban Traffic Control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E5DFE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Scott Sanner, Stephen F. Smith, Mauro Vallati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solidFill>
                      <a:srgbClr val="E5DFE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r>
                        <a:rPr lang="es-E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E5DFEC"/>
                    </a:solidFill>
                  </a:tcPr>
                </a:tc>
              </a:tr>
              <a:tr h="378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T3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-ES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Temporal Reasoning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Nikhil Bhargava, Brian Williams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64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EAF1DD"/>
                    </a:solidFill>
                  </a:tcPr>
                </a:tc>
              </a:tr>
              <a:tr h="378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T4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E5DFE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AI Planning for Robotics with ROSPlan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solidFill>
                      <a:srgbClr val="E5DFE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Michael Cashmore, Daniele Magazzeni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solidFill>
                      <a:srgbClr val="E5DFE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67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E5DFEC"/>
                    </a:solidFill>
                  </a:tcPr>
                </a:tc>
              </a:tr>
              <a:tr h="378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T5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lang="es-ES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From Teaching the PDDL Novice to Empowering the Planning Solution Integrator</a:t>
                      </a:r>
                      <a:endParaRPr b="0"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Jan Dolejsi, Derek Long, Maria Fox, Christian Muise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r>
                        <a:rPr lang="es-E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EAF1DD"/>
                    </a:solidFill>
                  </a:tcPr>
                </a:tc>
              </a:tr>
              <a:tr h="378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T6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E5DFE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lang="es-ES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Integrated Tasks and Motion Planning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E5DFE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Malik Ghallab, Felix Ingrand, Rachid Alami, Thierry Simeon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solidFill>
                      <a:srgbClr val="E5DFE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r>
                        <a:rPr lang="es-E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E5DFEC"/>
                    </a:solidFill>
                  </a:tcPr>
                </a:tc>
              </a:tr>
              <a:tr h="378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T7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-ES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Goal Reasoning Design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Sarah Keren, William Yeoh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r>
                        <a:rPr lang="es-E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EAF1DD"/>
                    </a:solidFill>
                  </a:tcPr>
                </a:tc>
              </a:tr>
              <a:tr h="378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T8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E5DFE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lang="es-ES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Deep Reinforcement Learning with Applications in Transportation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E5DFE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Zhiwei (Tony) Qin, Jian Tang, Jieping Ye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E5DFE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r>
                        <a:rPr lang="es-E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E5DFE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1"/>
          <p:cNvSpPr txBox="1"/>
          <p:nvPr/>
        </p:nvSpPr>
        <p:spPr>
          <a:xfrm>
            <a:off x="179512" y="260648"/>
            <a:ext cx="8229600" cy="5040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2800"/>
              <a:buFont typeface="Calibri"/>
              <a:buNone/>
            </a:pPr>
            <a:r>
              <a:rPr b="1" i="0" lang="es-ES" sz="2800" u="none" cap="none" strike="noStrik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 System Demonstrations</a:t>
            </a:r>
            <a:endParaRPr b="0" i="0" sz="2800" u="none" cap="none" strike="noStrike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4" name="Google Shape;164;p11"/>
          <p:cNvCxnSpPr/>
          <p:nvPr/>
        </p:nvCxnSpPr>
        <p:spPr>
          <a:xfrm>
            <a:off x="315961" y="762778"/>
            <a:ext cx="8352928" cy="0"/>
          </a:xfrm>
          <a:prstGeom prst="straightConnector1">
            <a:avLst/>
          </a:prstGeom>
          <a:noFill/>
          <a:ln cap="flat" cmpd="sng" w="19050">
            <a:solidFill>
              <a:srgbClr val="7030A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5" name="Google Shape;165;p11"/>
          <p:cNvSpPr txBox="1"/>
          <p:nvPr/>
        </p:nvSpPr>
        <p:spPr>
          <a:xfrm>
            <a:off x="393290" y="1041354"/>
            <a:ext cx="8524568" cy="37856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24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21 demos accepted </a:t>
            </a:r>
            <a:r>
              <a:rPr b="0" i="0" lang="es-E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(out of 23 proposals):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6000" lvl="2" marL="57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s-E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Chairs:</a:t>
            </a:r>
            <a:r>
              <a:rPr b="0" i="0" lang="es-ES" sz="20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0" lvl="3" marL="360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 Erez Karpas (Technion) </a:t>
            </a:r>
            <a:endParaRPr/>
          </a:p>
          <a:p>
            <a:pPr indent="0" lvl="3" marL="360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 Tim Niemueller (RWTH Aachen)</a:t>
            </a:r>
            <a:endParaRPr/>
          </a:p>
          <a:p>
            <a:pPr indent="0" lvl="3" marL="360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6000" lvl="2" marL="57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s-ES" sz="20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A record number of demos this year </a:t>
            </a:r>
            <a:r>
              <a:rPr b="0" i="0" lang="es-E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(6 at ICAPS 2017, 9 at ICAPS 2018)</a:t>
            </a:r>
            <a:endParaRPr/>
          </a:p>
          <a:p>
            <a:pPr indent="0" lvl="3" marL="1080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s-E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Chairs e-mailed authors of ICAPS papers that the reviewers </a:t>
            </a:r>
            <a:endParaRPr/>
          </a:p>
          <a:p>
            <a:pPr indent="0" lvl="3" marL="1080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s-E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indicated might be suitable for a demonstration.</a:t>
            </a:r>
            <a:endParaRPr/>
          </a:p>
          <a:p>
            <a:pPr indent="0" lvl="2" marL="360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3"/>
          <p:cNvSpPr txBox="1"/>
          <p:nvPr/>
        </p:nvSpPr>
        <p:spPr>
          <a:xfrm>
            <a:off x="179512" y="260648"/>
            <a:ext cx="8229600" cy="5040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2800"/>
              <a:buFont typeface="Calibri"/>
              <a:buNone/>
            </a:pPr>
            <a:r>
              <a:rPr b="1" i="0" lang="es-ES" sz="2800" u="none" cap="none" strike="noStrik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 Doctoral Consortium (I)</a:t>
            </a:r>
            <a:endParaRPr b="0" i="0" sz="2800" u="none" cap="none" strike="noStrike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1" name="Google Shape;171;p13"/>
          <p:cNvCxnSpPr/>
          <p:nvPr/>
        </p:nvCxnSpPr>
        <p:spPr>
          <a:xfrm>
            <a:off x="315961" y="762778"/>
            <a:ext cx="8352928" cy="0"/>
          </a:xfrm>
          <a:prstGeom prst="straightConnector1">
            <a:avLst/>
          </a:prstGeom>
          <a:noFill/>
          <a:ln cap="flat" cmpd="sng" w="19050">
            <a:solidFill>
              <a:srgbClr val="7030A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2" name="Google Shape;172;p13"/>
          <p:cNvSpPr txBox="1"/>
          <p:nvPr/>
        </p:nvSpPr>
        <p:spPr>
          <a:xfrm>
            <a:off x="439289" y="1133815"/>
            <a:ext cx="8229600" cy="44607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4000" lvl="0" marL="3429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0" i="0" lang="es-ES" sz="24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14  applications</a:t>
            </a:r>
            <a:r>
              <a:rPr b="0" i="0" lang="es-E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all accepted for mentoring program (1</a:t>
            </a:r>
            <a:r>
              <a:rPr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student attendance, 2 visa issues)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54000" lvl="0" marL="3429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0" i="0" lang="es-E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s-ES" sz="24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7 mentors</a:t>
            </a:r>
            <a:endParaRPr b="0" i="0" sz="2400" u="none" cap="none" strike="noStrike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9700" lvl="0" marL="3429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54000" lvl="0" marL="3429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0" i="0" lang="es-E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Chairs:</a:t>
            </a:r>
            <a:endParaRPr/>
          </a:p>
          <a:p>
            <a:pPr indent="0" lvl="0" marL="88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88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Christopher Amato (NEU)</a:t>
            </a:r>
            <a:endParaRPr/>
          </a:p>
          <a:p>
            <a:pPr indent="0" lvl="0" marL="88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Akshat Kumar (SMU)</a:t>
            </a:r>
            <a:endParaRPr/>
          </a:p>
          <a:p>
            <a:pPr indent="0" lvl="0" marL="88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Andrey Kolobov (MSR)</a:t>
            </a:r>
            <a:endParaRPr/>
          </a:p>
          <a:p>
            <a:pPr indent="-139700" lvl="2" marL="3429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9700" lvl="0" marL="3429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9700" lvl="0" marL="3429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5cfc985ea0_4_0"/>
          <p:cNvSpPr txBox="1"/>
          <p:nvPr/>
        </p:nvSpPr>
        <p:spPr>
          <a:xfrm>
            <a:off x="179512" y="260648"/>
            <a:ext cx="82296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2800"/>
              <a:buFont typeface="Calibri"/>
              <a:buNone/>
            </a:pPr>
            <a:r>
              <a:rPr b="1" i="0" lang="es-ES" sz="2800" u="none" cap="none" strike="noStrik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 Doctoral Consortium (II)</a:t>
            </a:r>
            <a:endParaRPr b="0" i="0" sz="2800" u="none" cap="none" strike="noStrike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9" name="Google Shape;179;g5cfc985ea0_4_0"/>
          <p:cNvCxnSpPr/>
          <p:nvPr/>
        </p:nvCxnSpPr>
        <p:spPr>
          <a:xfrm>
            <a:off x="315961" y="762778"/>
            <a:ext cx="8352900" cy="0"/>
          </a:xfrm>
          <a:prstGeom prst="straightConnector1">
            <a:avLst/>
          </a:prstGeom>
          <a:noFill/>
          <a:ln cap="flat" cmpd="sng" w="19050">
            <a:solidFill>
              <a:srgbClr val="7030A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0" name="Google Shape;180;g5cfc985ea0_4_0"/>
          <p:cNvSpPr txBox="1"/>
          <p:nvPr/>
        </p:nvSpPr>
        <p:spPr>
          <a:xfrm>
            <a:off x="557300" y="1130100"/>
            <a:ext cx="7697100" cy="47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solidFill>
                  <a:schemeClr val="dk1"/>
                </a:solidFill>
              </a:rPr>
              <a:t>Schedule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dk1"/>
                </a:solidFill>
              </a:rPr>
              <a:t>11:15 - 11:30   Arrival and check-in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dk1"/>
                </a:solidFill>
              </a:rPr>
              <a:t>11:30 - 11:45   Opening remarks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dk1"/>
                </a:solidFill>
              </a:rPr>
              <a:t>11:45 - 12:30   Spotlight talks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dk1"/>
                </a:solidFill>
              </a:rPr>
              <a:t>12:30 - 2:00    Lunch (catered) &amp; mentee poster session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dk1"/>
                </a:solidFill>
              </a:rPr>
              <a:t>2:00 - 2:45      Invited Talk: Anca Drǎgan, “Learning Robot Reward Functions”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dk1"/>
                </a:solidFill>
              </a:rPr>
              <a:t>2:45 - 3:30      Invited Talk: Mykel Kochenderfer, ”Robust Decision Making for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dk1"/>
                </a:solidFill>
              </a:rPr>
              <a:t>               	       Safety Critical Applications”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dk1"/>
                </a:solidFill>
              </a:rPr>
              <a:t>3:30 - 4:00      Coffee break/discussion with mentors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dk1"/>
                </a:solidFill>
              </a:rPr>
              <a:t>4:00 - 4:45      Panel on careers in planning and scheduling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dk1"/>
                </a:solidFill>
              </a:rPr>
              <a:t>4:45 - 5:00      Closing remarks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"/>
          <p:cNvSpPr txBox="1"/>
          <p:nvPr/>
        </p:nvSpPr>
        <p:spPr>
          <a:xfrm>
            <a:off x="179512" y="170803"/>
            <a:ext cx="8229600" cy="5040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2400"/>
              <a:buFont typeface="Calibri"/>
              <a:buNone/>
            </a:pPr>
            <a:r>
              <a:rPr b="1" i="0" lang="es-ES" sz="2400" u="none" cap="none" strike="noStrik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Organizing Team</a:t>
            </a:r>
            <a:endParaRPr b="0" i="0" sz="2400" u="none" cap="none" strike="noStrike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63" name="Google Shape;63;p2"/>
          <p:cNvGraphicFramePr/>
          <p:nvPr/>
        </p:nvGraphicFramePr>
        <p:xfrm>
          <a:off x="467544" y="69269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{0A5148B1-1D8F-4CF0-94BE-6D3F6244EE55}</a:tableStyleId>
              </a:tblPr>
              <a:tblGrid>
                <a:gridCol w="4186800"/>
                <a:gridCol w="4186800"/>
              </a:tblGrid>
              <a:tr h="472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-ES" sz="1600" u="none" cap="none" strike="noStrike">
                          <a:solidFill>
                            <a:srgbClr val="C00000"/>
                          </a:solidFill>
                        </a:rPr>
                        <a:t>Novel Applications Track Chairs</a:t>
                      </a:r>
                      <a:endParaRPr sz="1600" u="none" cap="none" strike="noStrike">
                        <a:solidFill>
                          <a:srgbClr val="C00000"/>
                        </a:solidFill>
                      </a:endParaRPr>
                    </a:p>
                  </a:txBody>
                  <a:tcPr marT="26950" marB="26950" marR="53875" marL="538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ES" sz="1400" u="sng" cap="none" strike="noStrike">
                          <a:solidFill>
                            <a:schemeClr val="hlink"/>
                          </a:solidFill>
                          <a:hlinkClick r:id="rId3"/>
                        </a:rPr>
                        <a:t>Simon Parkinson</a:t>
                      </a:r>
                      <a:r>
                        <a:rPr lang="es-ES" sz="1400" u="none" cap="none" strike="noStrike"/>
                        <a:t> (Hud) </a:t>
                      </a:r>
                      <a:br>
                        <a:rPr lang="es-ES" sz="1400" u="none" cap="none" strike="noStrike"/>
                      </a:br>
                      <a:r>
                        <a:rPr lang="es-ES" sz="1400" u="none" cap="none" strike="noStrike"/>
                        <a:t>and </a:t>
                      </a:r>
                      <a:r>
                        <a:rPr lang="es-ES" sz="1400" u="sng" cap="none" strike="noStrike">
                          <a:solidFill>
                            <a:schemeClr val="hlink"/>
                          </a:solidFill>
                          <a:hlinkClick r:id="rId4"/>
                        </a:rPr>
                        <a:t>Shirin Sohrabi</a:t>
                      </a:r>
                      <a:r>
                        <a:rPr lang="es-ES" sz="1400" u="none" cap="none" strike="noStrike"/>
                        <a:t> (IBM) </a:t>
                      </a:r>
                      <a:endParaRPr sz="1400" u="none" cap="none" strike="noStrike"/>
                    </a:p>
                  </a:txBody>
                  <a:tcPr marT="26950" marB="26950" marR="53875" marL="538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2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-ES" sz="1600" u="none" cap="none" strike="noStrike">
                          <a:solidFill>
                            <a:srgbClr val="C00000"/>
                          </a:solidFill>
                        </a:rPr>
                        <a:t>Robotics Track Chairs</a:t>
                      </a:r>
                      <a:endParaRPr sz="1600" u="none" cap="none" strike="noStrike">
                        <a:solidFill>
                          <a:srgbClr val="C00000"/>
                        </a:solidFill>
                      </a:endParaRPr>
                    </a:p>
                  </a:txBody>
                  <a:tcPr marT="26950" marB="26950" marR="53875" marL="538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ES" sz="1400" u="sng" cap="none" strike="noStrike">
                          <a:solidFill>
                            <a:schemeClr val="hlink"/>
                          </a:solidFill>
                          <a:hlinkClick r:id="rId5"/>
                        </a:rPr>
                        <a:t>Kostas Bekris</a:t>
                      </a:r>
                      <a:r>
                        <a:rPr lang="es-ES" sz="1400" u="none" cap="none" strike="noStrike"/>
                        <a:t> (Rutgers) </a:t>
                      </a:r>
                      <a:br>
                        <a:rPr lang="es-ES" sz="1400" u="none" cap="none" strike="noStrike"/>
                      </a:br>
                      <a:r>
                        <a:rPr lang="es-ES" sz="1400" u="none" cap="none" strike="noStrike"/>
                        <a:t>and </a:t>
                      </a:r>
                      <a:r>
                        <a:rPr lang="es-ES" sz="1400" u="sng" cap="none" strike="noStrike">
                          <a:solidFill>
                            <a:schemeClr val="hlink"/>
                          </a:solidFill>
                          <a:hlinkClick r:id="rId6"/>
                        </a:rPr>
                        <a:t>Alberto Finzi</a:t>
                      </a:r>
                      <a:r>
                        <a:rPr lang="es-ES" sz="1400" u="none" cap="none" strike="noStrike"/>
                        <a:t> (UniNa) </a:t>
                      </a:r>
                      <a:endParaRPr sz="1400" u="none" cap="none" strike="noStrike"/>
                    </a:p>
                  </a:txBody>
                  <a:tcPr marT="26950" marB="26950" marR="53875" marL="538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2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-ES" sz="1600" u="none" cap="none" strike="noStrike">
                          <a:solidFill>
                            <a:srgbClr val="C00000"/>
                          </a:solidFill>
                        </a:rPr>
                        <a:t>Planning and Learning Track Chairs</a:t>
                      </a:r>
                      <a:endParaRPr sz="1400" u="none" cap="none" strike="noStrike"/>
                    </a:p>
                  </a:txBody>
                  <a:tcPr marT="26950" marB="26950" marR="53875" marL="538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ES" sz="1400" u="sng" cap="none" strike="noStrike">
                          <a:solidFill>
                            <a:schemeClr val="hlink"/>
                          </a:solidFill>
                          <a:hlinkClick r:id="rId7"/>
                        </a:rPr>
                        <a:t>Alan Fern</a:t>
                      </a:r>
                      <a:r>
                        <a:rPr lang="es-ES" sz="1400" u="none" cap="none" strike="noStrike"/>
                        <a:t> (OSU) </a:t>
                      </a:r>
                      <a:br>
                        <a:rPr lang="es-ES" sz="1400" u="none" cap="none" strike="noStrike"/>
                      </a:br>
                      <a:r>
                        <a:rPr lang="es-ES" sz="1400" u="none" cap="none" strike="noStrike"/>
                        <a:t>and </a:t>
                      </a:r>
                      <a:r>
                        <a:rPr lang="es-ES" sz="1400" u="sng" cap="none" strike="noStrike">
                          <a:solidFill>
                            <a:schemeClr val="hlink"/>
                          </a:solidFill>
                          <a:hlinkClick r:id="rId8"/>
                        </a:rPr>
                        <a:t>Timothy Mann</a:t>
                      </a:r>
                      <a:r>
                        <a:rPr lang="es-ES" sz="1400" u="none" cap="none" strike="noStrike"/>
                        <a:t> (DeepMind) </a:t>
                      </a:r>
                      <a:endParaRPr sz="1400" u="none" cap="none" strike="noStrike"/>
                    </a:p>
                  </a:txBody>
                  <a:tcPr marT="26950" marB="26950" marR="53875" marL="538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75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-ES" sz="1600" u="none" cap="none" strike="noStrike">
                          <a:solidFill>
                            <a:srgbClr val="C00000"/>
                          </a:solidFill>
                        </a:rPr>
                        <a:t>Journal Presentation Track Chairs</a:t>
                      </a:r>
                      <a:endParaRPr sz="1600" u="none" cap="none" strike="noStrike">
                        <a:solidFill>
                          <a:srgbClr val="C00000"/>
                        </a:solidFill>
                      </a:endParaRPr>
                    </a:p>
                  </a:txBody>
                  <a:tcPr marT="26950" marB="26950" marR="53875" marL="538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ES" sz="1400" u="sng" cap="none" strike="noStrike">
                          <a:solidFill>
                            <a:schemeClr val="hlink"/>
                          </a:solidFill>
                          <a:hlinkClick r:id="rId9"/>
                        </a:rPr>
                        <a:t>Amanda Coles</a:t>
                      </a:r>
                      <a:r>
                        <a:rPr lang="es-ES" sz="1400" u="none" cap="none" strike="noStrike"/>
                        <a:t> (KCL) </a:t>
                      </a:r>
                      <a:br>
                        <a:rPr lang="es-ES" sz="1400" u="none" cap="none" strike="noStrike"/>
                      </a:br>
                      <a:r>
                        <a:rPr lang="es-ES" sz="1400" u="sng" cap="none" strike="noStrike">
                          <a:solidFill>
                            <a:schemeClr val="hlink"/>
                          </a:solidFill>
                          <a:hlinkClick r:id="rId10"/>
                        </a:rPr>
                        <a:t>Christian Muise</a:t>
                      </a:r>
                      <a:r>
                        <a:rPr lang="es-ES" sz="1400" u="none" cap="none" strike="noStrike"/>
                        <a:t> (IBM) </a:t>
                      </a:r>
                      <a:br>
                        <a:rPr lang="es-ES" sz="1400" u="none" cap="none" strike="noStrike"/>
                      </a:br>
                      <a:r>
                        <a:rPr lang="es-ES" sz="1400" u="none" cap="none" strike="noStrike"/>
                        <a:t>and </a:t>
                      </a:r>
                      <a:r>
                        <a:rPr lang="es-ES" sz="1400" u="sng" cap="none" strike="noStrike">
                          <a:solidFill>
                            <a:schemeClr val="hlink"/>
                          </a:solidFill>
                          <a:hlinkClick r:id="rId11"/>
                        </a:rPr>
                        <a:t>Daniel Bryce</a:t>
                      </a:r>
                      <a:r>
                        <a:rPr lang="es-ES" sz="1400" u="none" cap="none" strike="noStrike"/>
                        <a:t> (SIFT) </a:t>
                      </a:r>
                      <a:endParaRPr sz="1400" u="none" cap="none" strike="noStrike"/>
                    </a:p>
                  </a:txBody>
                  <a:tcPr marT="26950" marB="26950" marR="53875" marL="538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2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-ES" sz="1600" u="none" cap="none" strike="noStrike">
                          <a:solidFill>
                            <a:srgbClr val="C00000"/>
                          </a:solidFill>
                        </a:rPr>
                        <a:t>Workshop Chairs</a:t>
                      </a:r>
                      <a:endParaRPr sz="1600" u="none" cap="none" strike="noStrike">
                        <a:solidFill>
                          <a:srgbClr val="C00000"/>
                        </a:solidFill>
                      </a:endParaRPr>
                    </a:p>
                  </a:txBody>
                  <a:tcPr marT="26950" marB="26950" marR="53875" marL="538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ES" sz="1400" u="sng" cap="none" strike="noStrike">
                          <a:solidFill>
                            <a:schemeClr val="hlink"/>
                          </a:solidFill>
                          <a:hlinkClick r:id="rId12"/>
                        </a:rPr>
                        <a:t>Sara Bernardini</a:t>
                      </a:r>
                      <a:r>
                        <a:rPr lang="es-ES" sz="1400" u="none" cap="none" strike="noStrike"/>
                        <a:t> (RHUL) </a:t>
                      </a:r>
                      <a:br>
                        <a:rPr lang="es-ES" sz="1400" u="none" cap="none" strike="noStrike"/>
                      </a:br>
                      <a:r>
                        <a:rPr lang="es-ES" sz="1400" u="none" cap="none" strike="noStrike"/>
                        <a:t>and </a:t>
                      </a:r>
                      <a:r>
                        <a:rPr lang="es-ES" sz="1400" u="sng" cap="none" strike="noStrike">
                          <a:solidFill>
                            <a:schemeClr val="hlink"/>
                          </a:solidFill>
                          <a:hlinkClick r:id="rId13"/>
                        </a:rPr>
                        <a:t>Tiago Vaquero</a:t>
                      </a:r>
                      <a:r>
                        <a:rPr lang="es-ES" sz="1400" u="none" cap="none" strike="noStrike"/>
                        <a:t> (JPL)</a:t>
                      </a:r>
                      <a:endParaRPr sz="1400" u="none" cap="none" strike="noStrike"/>
                    </a:p>
                  </a:txBody>
                  <a:tcPr marT="26950" marB="26950" marR="53875" marL="538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2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-ES" sz="1600" u="none" cap="none" strike="noStrike">
                          <a:solidFill>
                            <a:srgbClr val="C00000"/>
                          </a:solidFill>
                        </a:rPr>
                        <a:t>Tutorial Chairs</a:t>
                      </a:r>
                      <a:endParaRPr sz="1600" u="none" cap="none" strike="noStrike">
                        <a:solidFill>
                          <a:srgbClr val="C00000"/>
                        </a:solidFill>
                      </a:endParaRPr>
                    </a:p>
                  </a:txBody>
                  <a:tcPr marT="26950" marB="26950" marR="53875" marL="538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ES" sz="1400" u="sng" cap="none" strike="noStrike">
                          <a:solidFill>
                            <a:schemeClr val="hlink"/>
                          </a:solidFill>
                          <a:hlinkClick r:id="rId14"/>
                        </a:rPr>
                        <a:t>Mark Roberts</a:t>
                      </a:r>
                      <a:r>
                        <a:rPr lang="es-ES" sz="1400" u="none" cap="none" strike="noStrike"/>
                        <a:t> (NRL) </a:t>
                      </a:r>
                      <a:br>
                        <a:rPr lang="es-ES" sz="1400" u="none" cap="none" strike="noStrike"/>
                      </a:br>
                      <a:r>
                        <a:rPr lang="es-ES" sz="1400" u="none" cap="none" strike="noStrike"/>
                        <a:t>and </a:t>
                      </a:r>
                      <a:r>
                        <a:rPr lang="es-ES" sz="1400" u="sng" cap="none" strike="noStrike">
                          <a:solidFill>
                            <a:schemeClr val="hlink"/>
                          </a:solidFill>
                          <a:hlinkClick r:id="rId15"/>
                        </a:rPr>
                        <a:t>Kartik Talamadupula</a:t>
                      </a:r>
                      <a:r>
                        <a:rPr lang="es-ES" sz="1400" u="none" cap="none" strike="noStrike"/>
                        <a:t> (IBM)</a:t>
                      </a:r>
                      <a:endParaRPr sz="1400" u="none" cap="none" strike="noStrike"/>
                    </a:p>
                  </a:txBody>
                  <a:tcPr marT="26950" marB="26950" marR="53875" marL="538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2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-ES" sz="1600" u="none" cap="none" strike="noStrike">
                          <a:solidFill>
                            <a:srgbClr val="C00000"/>
                          </a:solidFill>
                        </a:rPr>
                        <a:t>System Demonstration Chairs</a:t>
                      </a:r>
                      <a:endParaRPr sz="1600" u="none" cap="none" strike="noStrike">
                        <a:solidFill>
                          <a:srgbClr val="C00000"/>
                        </a:solidFill>
                      </a:endParaRPr>
                    </a:p>
                  </a:txBody>
                  <a:tcPr marT="26950" marB="26950" marR="53875" marL="538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ES" sz="1400" u="sng" cap="none" strike="noStrike">
                          <a:solidFill>
                            <a:schemeClr val="hlink"/>
                          </a:solidFill>
                          <a:hlinkClick r:id="rId16"/>
                        </a:rPr>
                        <a:t>Erez Karpas</a:t>
                      </a:r>
                      <a:r>
                        <a:rPr lang="es-ES" sz="1400" u="none" cap="none" strike="noStrike"/>
                        <a:t> (Technion) </a:t>
                      </a:r>
                      <a:br>
                        <a:rPr lang="es-ES" sz="1400" u="none" cap="none" strike="noStrike"/>
                      </a:br>
                      <a:r>
                        <a:rPr lang="es-ES" sz="1400" u="none" cap="none" strike="noStrike"/>
                        <a:t>and </a:t>
                      </a:r>
                      <a:r>
                        <a:rPr lang="es-ES" sz="1400" u="sng" cap="none" strike="noStrike">
                          <a:solidFill>
                            <a:schemeClr val="hlink"/>
                          </a:solidFill>
                          <a:hlinkClick r:id="rId17"/>
                        </a:rPr>
                        <a:t>Tim Niemueller</a:t>
                      </a:r>
                      <a:r>
                        <a:rPr lang="es-ES" sz="1400" u="none" cap="none" strike="noStrike"/>
                        <a:t> (RWTH Aachen)</a:t>
                      </a:r>
                      <a:endParaRPr sz="1400" u="none" cap="none" strike="noStrike"/>
                    </a:p>
                  </a:txBody>
                  <a:tcPr marT="26950" marB="26950" marR="53875" marL="538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75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-ES" sz="1600" u="none" cap="none" strike="noStrike">
                          <a:solidFill>
                            <a:srgbClr val="C00000"/>
                          </a:solidFill>
                        </a:rPr>
                        <a:t>Doctoral Consortium Chairs</a:t>
                      </a:r>
                      <a:endParaRPr sz="1600" u="none" cap="none" strike="noStrike">
                        <a:solidFill>
                          <a:srgbClr val="C00000"/>
                        </a:solidFill>
                      </a:endParaRPr>
                    </a:p>
                  </a:txBody>
                  <a:tcPr marT="26950" marB="26950" marR="53875" marL="538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ES" sz="1400" u="sng" cap="none" strike="noStrike">
                          <a:solidFill>
                            <a:schemeClr val="hlink"/>
                          </a:solidFill>
                          <a:hlinkClick r:id="rId18"/>
                        </a:rPr>
                        <a:t>Christopher Amato</a:t>
                      </a:r>
                      <a:r>
                        <a:rPr lang="es-ES" sz="1400" u="none" cap="none" strike="noStrike"/>
                        <a:t> (NEU) </a:t>
                      </a:r>
                      <a:br>
                        <a:rPr lang="es-ES" sz="1400" u="none" cap="none" strike="noStrike"/>
                      </a:br>
                      <a:r>
                        <a:rPr lang="es-ES" sz="1400" u="sng" cap="none" strike="noStrike">
                          <a:solidFill>
                            <a:schemeClr val="hlink"/>
                          </a:solidFill>
                          <a:hlinkClick r:id="rId19"/>
                        </a:rPr>
                        <a:t>Akshat Kumar</a:t>
                      </a:r>
                      <a:r>
                        <a:rPr lang="es-ES" sz="1400" u="none" cap="none" strike="noStrike"/>
                        <a:t> (SMU) </a:t>
                      </a:r>
                      <a:br>
                        <a:rPr lang="es-ES" sz="1400" u="none" cap="none" strike="noStrike"/>
                      </a:br>
                      <a:r>
                        <a:rPr lang="es-ES" sz="1400" u="none" cap="none" strike="noStrike"/>
                        <a:t>and </a:t>
                      </a:r>
                      <a:r>
                        <a:rPr lang="es-ES" sz="1400" u="sng" cap="none" strike="noStrike">
                          <a:solidFill>
                            <a:schemeClr val="hlink"/>
                          </a:solidFill>
                          <a:hlinkClick r:id="rId20"/>
                        </a:rPr>
                        <a:t>Andrey Kolobov</a:t>
                      </a:r>
                      <a:r>
                        <a:rPr lang="es-ES" sz="1400" u="none" cap="none" strike="noStrike"/>
                        <a:t> (MSR)</a:t>
                      </a:r>
                      <a:endParaRPr sz="1400" u="none" cap="none" strike="noStrike"/>
                    </a:p>
                  </a:txBody>
                  <a:tcPr marT="26950" marB="26950" marR="53875" marL="538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8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-ES" sz="1600" u="none" cap="none" strike="noStrike">
                          <a:solidFill>
                            <a:srgbClr val="C00000"/>
                          </a:solidFill>
                        </a:rPr>
                        <a:t>Local Arrangements Chair</a:t>
                      </a:r>
                      <a:endParaRPr sz="1600" u="none" cap="none" strike="noStrike">
                        <a:solidFill>
                          <a:srgbClr val="C00000"/>
                        </a:solidFill>
                      </a:endParaRPr>
                    </a:p>
                  </a:txBody>
                  <a:tcPr marT="26950" marB="26950" marR="53875" marL="538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ES" sz="1400" u="sng" cap="none" strike="noStrike">
                          <a:solidFill>
                            <a:schemeClr val="hlink"/>
                          </a:solidFill>
                          <a:hlinkClick r:id="rId21"/>
                        </a:rPr>
                        <a:t>Richa Varma</a:t>
                      </a:r>
                      <a:r>
                        <a:rPr lang="es-ES" sz="1400" u="none" cap="none" strike="noStrike"/>
                        <a:t> (UTRC)</a:t>
                      </a:r>
                      <a:endParaRPr sz="1400" u="none" cap="none" strike="noStrike"/>
                    </a:p>
                  </a:txBody>
                  <a:tcPr marT="26950" marB="26950" marR="53875" marL="538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8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-ES" sz="1600" u="none" cap="none" strike="noStrike">
                          <a:solidFill>
                            <a:srgbClr val="C00000"/>
                          </a:solidFill>
                        </a:rPr>
                        <a:t>Publicity Chair</a:t>
                      </a:r>
                      <a:endParaRPr sz="1600" u="none" cap="none" strike="noStrike">
                        <a:solidFill>
                          <a:srgbClr val="C00000"/>
                        </a:solidFill>
                      </a:endParaRPr>
                    </a:p>
                  </a:txBody>
                  <a:tcPr marT="26950" marB="26950" marR="53875" marL="538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ES" sz="1400" u="sng" cap="none" strike="noStrike">
                          <a:solidFill>
                            <a:schemeClr val="hlink"/>
                          </a:solidFill>
                          <a:hlinkClick r:id="rId22"/>
                        </a:rPr>
                        <a:t>Tathagata Chakraborti</a:t>
                      </a:r>
                      <a:r>
                        <a:rPr lang="es-ES" sz="1400" u="none" cap="none" strike="noStrike"/>
                        <a:t> (IBM)</a:t>
                      </a:r>
                      <a:endParaRPr sz="1400" u="none" cap="none" strike="noStrike"/>
                    </a:p>
                  </a:txBody>
                  <a:tcPr marT="26950" marB="26950" marR="53875" marL="538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75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-ES" sz="1600" u="none" cap="none" strike="noStrike">
                          <a:solidFill>
                            <a:srgbClr val="C00000"/>
                          </a:solidFill>
                        </a:rPr>
                        <a:t>Sponsorship Chairs</a:t>
                      </a:r>
                      <a:endParaRPr sz="1600" u="none" cap="none" strike="noStrike">
                        <a:solidFill>
                          <a:srgbClr val="C00000"/>
                        </a:solidFill>
                      </a:endParaRPr>
                    </a:p>
                  </a:txBody>
                  <a:tcPr marT="26950" marB="26950" marR="53875" marL="538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ES" sz="1400" u="sng" cap="none" strike="noStrike">
                          <a:solidFill>
                            <a:schemeClr val="hlink"/>
                          </a:solidFill>
                          <a:hlinkClick r:id="rId23"/>
                        </a:rPr>
                        <a:t>Jeremy Frank</a:t>
                      </a:r>
                      <a:r>
                        <a:rPr lang="es-ES" sz="1400" u="none" cap="none" strike="noStrike"/>
                        <a:t> (NASA) </a:t>
                      </a:r>
                      <a:br>
                        <a:rPr lang="es-ES" sz="1400" u="none" cap="none" strike="noStrike"/>
                      </a:br>
                      <a:r>
                        <a:rPr lang="es-ES" sz="1400" u="sng" cap="none" strike="noStrike">
                          <a:solidFill>
                            <a:schemeClr val="hlink"/>
                          </a:solidFill>
                          <a:hlinkClick r:id="rId24"/>
                        </a:rPr>
                        <a:t>Daniele Magazzeni</a:t>
                      </a:r>
                      <a:r>
                        <a:rPr lang="es-ES" sz="1400" u="none" cap="none" strike="noStrike"/>
                        <a:t> (KCL) </a:t>
                      </a:r>
                      <a:br>
                        <a:rPr lang="es-ES" sz="1400" u="none" cap="none" strike="noStrike"/>
                      </a:br>
                      <a:r>
                        <a:rPr lang="es-ES" sz="1400" u="none" cap="none" strike="noStrike"/>
                        <a:t>and </a:t>
                      </a:r>
                      <a:r>
                        <a:rPr lang="es-ES" sz="1400" u="sng" cap="none" strike="noStrike">
                          <a:solidFill>
                            <a:schemeClr val="hlink"/>
                          </a:solidFill>
                          <a:hlinkClick r:id="rId25"/>
                        </a:rPr>
                        <a:t>Hankz Hankui Zhuo</a:t>
                      </a:r>
                      <a:r>
                        <a:rPr lang="es-ES" sz="1400" u="none" cap="none" strike="noStrike"/>
                        <a:t> (Sun Yat-sen)</a:t>
                      </a:r>
                      <a:endParaRPr sz="1400" u="none" cap="none" strike="noStrike"/>
                    </a:p>
                  </a:txBody>
                  <a:tcPr marT="26950" marB="26950" marR="53875" marL="538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8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-ES" sz="1600" u="none" cap="none" strike="noStrike">
                          <a:solidFill>
                            <a:srgbClr val="C00000"/>
                          </a:solidFill>
                        </a:rPr>
                        <a:t>Advisory Chair</a:t>
                      </a:r>
                      <a:endParaRPr sz="1600" u="none" cap="none" strike="noStrike">
                        <a:solidFill>
                          <a:srgbClr val="C00000"/>
                        </a:solidFill>
                      </a:endParaRPr>
                    </a:p>
                  </a:txBody>
                  <a:tcPr marT="26950" marB="26950" marR="53875" marL="538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ES" sz="1400" u="sng" cap="none" strike="noStrike">
                          <a:solidFill>
                            <a:schemeClr val="hlink"/>
                          </a:solidFill>
                          <a:hlinkClick r:id="rId26"/>
                        </a:rPr>
                        <a:t>Stuart Russell</a:t>
                      </a:r>
                      <a:r>
                        <a:rPr lang="es-ES" sz="1400" u="none" cap="none" strike="noStrike"/>
                        <a:t> (UC Berkeley)</a:t>
                      </a:r>
                      <a:endParaRPr sz="1400" u="none" cap="none" strike="noStrike"/>
                    </a:p>
                  </a:txBody>
                  <a:tcPr marT="26950" marB="26950" marR="53875" marL="538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64" name="Google Shape;64;p2"/>
          <p:cNvCxnSpPr/>
          <p:nvPr/>
        </p:nvCxnSpPr>
        <p:spPr>
          <a:xfrm>
            <a:off x="251520" y="548680"/>
            <a:ext cx="8352928" cy="0"/>
          </a:xfrm>
          <a:prstGeom prst="straightConnector1">
            <a:avLst/>
          </a:prstGeom>
          <a:noFill/>
          <a:ln cap="flat" cmpd="sng" w="19050">
            <a:solidFill>
              <a:srgbClr val="7030A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9"/>
          <p:cNvSpPr txBox="1"/>
          <p:nvPr/>
        </p:nvSpPr>
        <p:spPr>
          <a:xfrm>
            <a:off x="179512" y="260648"/>
            <a:ext cx="82296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2800"/>
              <a:buFont typeface="Calibri"/>
              <a:buNone/>
            </a:pPr>
            <a:r>
              <a:rPr b="1" i="0" lang="es-ES" sz="2800" u="none" cap="none" strike="noStrik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 D</a:t>
            </a:r>
            <a:r>
              <a:rPr b="1" lang="es-ES" sz="2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iscussion: OpenReview (I)</a:t>
            </a:r>
            <a:endParaRPr b="0" i="0" sz="2800" u="none" cap="none" strike="noStrike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6" name="Google Shape;186;p29"/>
          <p:cNvCxnSpPr/>
          <p:nvPr/>
        </p:nvCxnSpPr>
        <p:spPr>
          <a:xfrm>
            <a:off x="315961" y="762778"/>
            <a:ext cx="8352900" cy="0"/>
          </a:xfrm>
          <a:prstGeom prst="straightConnector1">
            <a:avLst/>
          </a:prstGeom>
          <a:noFill/>
          <a:ln cap="flat" cmpd="sng" w="19050">
            <a:solidFill>
              <a:srgbClr val="7030A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7" name="Google Shape;187;p29"/>
          <p:cNvSpPr txBox="1"/>
          <p:nvPr/>
        </p:nvSpPr>
        <p:spPr>
          <a:xfrm>
            <a:off x="315950" y="990775"/>
            <a:ext cx="8229600" cy="11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Stats from Workshop Survey: 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	</a:t>
            </a:r>
            <a:r>
              <a:rPr lang="es-ES" sz="20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31 responses   (authors, reviewers and workshop chairs)</a:t>
            </a:r>
            <a:endParaRPr sz="20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29"/>
          <p:cNvSpPr txBox="1"/>
          <p:nvPr/>
        </p:nvSpPr>
        <p:spPr>
          <a:xfrm>
            <a:off x="324150" y="1959950"/>
            <a:ext cx="8495700" cy="11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u="sng">
                <a:solidFill>
                  <a:schemeClr val="hlink"/>
                </a:solidFill>
                <a:hlinkClick r:id="rId3"/>
              </a:rPr>
              <a:t>https://docs.google.com/forms/d/1BCeQqUI-q-5BKeWd394Gitn29sWXaZXYvhy3Ml27pJE/edit?ts=5d111142#responses</a:t>
            </a:r>
            <a:endParaRPr u="sng">
              <a:solidFill>
                <a:schemeClr val="hlink"/>
              </a:solidFill>
              <a:hlinkClick r:id="rId4"/>
            </a:endParaRPr>
          </a:p>
        </p:txBody>
      </p:sp>
      <p:sp>
        <p:nvSpPr>
          <p:cNvPr id="189" name="Google Shape;189;p29"/>
          <p:cNvSpPr txBox="1"/>
          <p:nvPr/>
        </p:nvSpPr>
        <p:spPr>
          <a:xfrm>
            <a:off x="1037225" y="3068450"/>
            <a:ext cx="63348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Participation in workshops using OpenReview: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	XAIP (3)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	SPARK (2)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	KEPS (5)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	WIPC (11)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	HSIP (15)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	Hierarchical Planning (8) 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0"/>
          <p:cNvSpPr txBox="1"/>
          <p:nvPr/>
        </p:nvSpPr>
        <p:spPr>
          <a:xfrm>
            <a:off x="179512" y="260648"/>
            <a:ext cx="82296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2800"/>
              <a:buFont typeface="Calibri"/>
              <a:buNone/>
            </a:pPr>
            <a:r>
              <a:rPr b="1" i="0" lang="es-ES" sz="2800" u="none" cap="none" strike="noStrik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 D</a:t>
            </a:r>
            <a:r>
              <a:rPr b="1" lang="es-ES" sz="2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iscussion: OpenReview (II)</a:t>
            </a:r>
            <a:endParaRPr b="0" i="0" sz="2800" u="none" cap="none" strike="noStrike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5" name="Google Shape;195;p30"/>
          <p:cNvCxnSpPr/>
          <p:nvPr/>
        </p:nvCxnSpPr>
        <p:spPr>
          <a:xfrm>
            <a:off x="315961" y="762778"/>
            <a:ext cx="8352900" cy="0"/>
          </a:xfrm>
          <a:prstGeom prst="straightConnector1">
            <a:avLst/>
          </a:prstGeom>
          <a:noFill/>
          <a:ln cap="flat" cmpd="sng" w="19050">
            <a:solidFill>
              <a:srgbClr val="7030A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96" name="Google Shape;19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076" y="1314450"/>
            <a:ext cx="8042500" cy="446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5c36c44e2f_0_9"/>
          <p:cNvSpPr txBox="1"/>
          <p:nvPr/>
        </p:nvSpPr>
        <p:spPr>
          <a:xfrm>
            <a:off x="179512" y="260648"/>
            <a:ext cx="82296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2800"/>
              <a:buFont typeface="Calibri"/>
              <a:buNone/>
            </a:pPr>
            <a:r>
              <a:rPr b="1" i="0" lang="es-ES" sz="2800" u="none" cap="none" strike="noStrik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 D</a:t>
            </a:r>
            <a:r>
              <a:rPr b="1" lang="es-ES" sz="2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iscussion: OpenReview (III)</a:t>
            </a:r>
            <a:endParaRPr b="0" i="0" sz="2800" u="none" cap="none" strike="noStrike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3" name="Google Shape;203;g5c36c44e2f_0_9"/>
          <p:cNvCxnSpPr/>
          <p:nvPr/>
        </p:nvCxnSpPr>
        <p:spPr>
          <a:xfrm>
            <a:off x="315961" y="762778"/>
            <a:ext cx="8352900" cy="0"/>
          </a:xfrm>
          <a:prstGeom prst="straightConnector1">
            <a:avLst/>
          </a:prstGeom>
          <a:noFill/>
          <a:ln cap="flat" cmpd="sng" w="19050">
            <a:solidFill>
              <a:srgbClr val="7030A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04" name="Google Shape;204;g5c36c44e2f_0_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175" y="1025425"/>
            <a:ext cx="8403100" cy="4789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1"/>
          <p:cNvSpPr txBox="1"/>
          <p:nvPr/>
        </p:nvSpPr>
        <p:spPr>
          <a:xfrm>
            <a:off x="179512" y="260648"/>
            <a:ext cx="8229600" cy="5040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2800"/>
              <a:buFont typeface="Calibri"/>
              <a:buNone/>
            </a:pPr>
            <a:r>
              <a:rPr b="1" i="0" lang="es-ES" sz="2800" u="none" cap="none" strike="noStrik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 Discussion: OpenReview (IV)</a:t>
            </a:r>
            <a:endParaRPr b="0" i="0" sz="2800" u="none" cap="none" strike="noStrike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0" name="Google Shape;210;p31"/>
          <p:cNvCxnSpPr/>
          <p:nvPr/>
        </p:nvCxnSpPr>
        <p:spPr>
          <a:xfrm>
            <a:off x="315961" y="762778"/>
            <a:ext cx="8352928" cy="0"/>
          </a:xfrm>
          <a:prstGeom prst="straightConnector1">
            <a:avLst/>
          </a:prstGeom>
          <a:noFill/>
          <a:ln cap="flat" cmpd="sng" w="19050">
            <a:solidFill>
              <a:srgbClr val="7030A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11" name="Google Shape;21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150" y="1118350"/>
            <a:ext cx="8549701" cy="444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2"/>
          <p:cNvSpPr txBox="1"/>
          <p:nvPr/>
        </p:nvSpPr>
        <p:spPr>
          <a:xfrm>
            <a:off x="179512" y="260648"/>
            <a:ext cx="8229600" cy="5040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2800"/>
              <a:buFont typeface="Calibri"/>
              <a:buNone/>
            </a:pPr>
            <a:r>
              <a:rPr b="1" i="0" lang="es-ES" sz="2800" u="none" cap="none" strike="noStrik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 Discussion: OpenReview (V)</a:t>
            </a:r>
            <a:endParaRPr b="0" i="0" sz="2800" u="none" cap="none" strike="noStrike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7" name="Google Shape;217;p32"/>
          <p:cNvCxnSpPr/>
          <p:nvPr/>
        </p:nvCxnSpPr>
        <p:spPr>
          <a:xfrm>
            <a:off x="315961" y="762778"/>
            <a:ext cx="8352928" cy="0"/>
          </a:xfrm>
          <a:prstGeom prst="straightConnector1">
            <a:avLst/>
          </a:prstGeom>
          <a:noFill/>
          <a:ln cap="flat" cmpd="sng" w="19050">
            <a:solidFill>
              <a:srgbClr val="7030A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18" name="Google Shape;21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913" y="1087400"/>
            <a:ext cx="8752176" cy="446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5d0c244c5d_0_0"/>
          <p:cNvSpPr txBox="1"/>
          <p:nvPr/>
        </p:nvSpPr>
        <p:spPr>
          <a:xfrm>
            <a:off x="179512" y="260648"/>
            <a:ext cx="82296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2800"/>
              <a:buFont typeface="Calibri"/>
              <a:buNone/>
            </a:pPr>
            <a:r>
              <a:rPr b="1" i="0" lang="es-ES" sz="2800" u="none" cap="none" strike="noStrik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 Discussion: Issues</a:t>
            </a:r>
            <a:endParaRPr b="0" i="0" sz="2800" u="none" cap="none" strike="noStrike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5" name="Google Shape;225;g5d0c244c5d_0_0"/>
          <p:cNvCxnSpPr/>
          <p:nvPr/>
        </p:nvCxnSpPr>
        <p:spPr>
          <a:xfrm>
            <a:off x="315961" y="762778"/>
            <a:ext cx="8352900" cy="0"/>
          </a:xfrm>
          <a:prstGeom prst="straightConnector1">
            <a:avLst/>
          </a:prstGeom>
          <a:noFill/>
          <a:ln cap="flat" cmpd="sng" w="19050">
            <a:solidFill>
              <a:srgbClr val="7030A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6" name="Google Shape;226;g5d0c244c5d_0_0"/>
          <p:cNvSpPr txBox="1"/>
          <p:nvPr/>
        </p:nvSpPr>
        <p:spPr>
          <a:xfrm>
            <a:off x="315950" y="840300"/>
            <a:ext cx="8681400" cy="53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s-ES" sz="1800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Advice for Workshop Chairs ICAPS 2020</a:t>
            </a:r>
            <a:r>
              <a:rPr lang="es-ES" sz="1800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 (OpenReview)</a:t>
            </a:r>
            <a:endParaRPr sz="1800">
              <a:solidFill>
                <a:srgbClr val="22222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Need to provide OpenReview guidelines on best practice and explore different reviewing models</a:t>
            </a:r>
            <a:endParaRPr sz="1600">
              <a:solidFill>
                <a:srgbClr val="22222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rgbClr val="444444"/>
                </a:solidFill>
              </a:rPr>
              <a:t>●  </a:t>
            </a:r>
            <a:r>
              <a:rPr lang="es-ES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Gabriele Röger</a:t>
            </a:r>
            <a:r>
              <a:rPr lang="es-ES">
                <a:solidFill>
                  <a:srgbClr val="444444"/>
                </a:solidFill>
                <a:latin typeface="Calibri"/>
                <a:ea typeface="Calibri"/>
                <a:cs typeface="Calibri"/>
                <a:sym typeface="Calibri"/>
              </a:rPr>
              <a:t> (University of Basel)</a:t>
            </a:r>
            <a:endParaRPr>
              <a:solidFill>
                <a:srgbClr val="4444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rgbClr val="444444"/>
                </a:solidFill>
              </a:rPr>
              <a:t>●  </a:t>
            </a:r>
            <a:r>
              <a:rPr lang="es-ES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Christian Muise</a:t>
            </a:r>
            <a:r>
              <a:rPr lang="es-ES">
                <a:solidFill>
                  <a:srgbClr val="444444"/>
                </a:solidFill>
                <a:latin typeface="Calibri"/>
                <a:ea typeface="Calibri"/>
                <a:cs typeface="Calibri"/>
                <a:sym typeface="Calibri"/>
              </a:rPr>
              <a:t> (IBM)</a:t>
            </a:r>
            <a:endParaRPr>
              <a:solidFill>
                <a:srgbClr val="4444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3000"/>
              </a:spcBef>
              <a:spcAft>
                <a:spcPts val="0"/>
              </a:spcAft>
              <a:buNone/>
            </a:pPr>
            <a:r>
              <a:rPr b="1"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AAAI Press?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Many issues. Should reconsider agreement. Help AAAI press transition, and find out alternative until they are in good shape? Would be beneficial to support a strong AAAI press to support AI research.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3000"/>
              </a:spcBef>
              <a:spcAft>
                <a:spcPts val="0"/>
              </a:spcAft>
              <a:buNone/>
            </a:pPr>
            <a:r>
              <a:rPr b="1"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Tracks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rgbClr val="444444"/>
                </a:solidFill>
              </a:rPr>
              <a:t>● </a:t>
            </a:r>
            <a:r>
              <a:rPr lang="es-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difficulty of recruiting reviewers and assigning the right number of papers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rgbClr val="444444"/>
                </a:solidFill>
              </a:rPr>
              <a:t>● </a:t>
            </a:r>
            <a:r>
              <a:rPr lang="es-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papers submitted to the wrong track &amp; paper transfers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rgbClr val="444444"/>
                </a:solidFill>
              </a:rPr>
              <a:t>● </a:t>
            </a:r>
            <a:r>
              <a:rPr lang="es-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Easychair management more complex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Alternative: One or two SPC members for area instead of track chairs.  One global pool of reviewers.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5be4c6f92c_0_4"/>
          <p:cNvSpPr txBox="1"/>
          <p:nvPr/>
        </p:nvSpPr>
        <p:spPr>
          <a:xfrm>
            <a:off x="179512" y="260648"/>
            <a:ext cx="82296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2800"/>
              <a:buFont typeface="Calibri"/>
              <a:buNone/>
            </a:pPr>
            <a:r>
              <a:rPr b="1" i="0" lang="es-ES" sz="2800" u="none" cap="none" strike="noStrik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 Discussion: KR and tools for future ICAPS-XX</a:t>
            </a:r>
            <a:endParaRPr b="0" i="0" sz="2800" u="none" cap="none" strike="noStrike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2" name="Google Shape;232;g5be4c6f92c_0_4"/>
          <p:cNvCxnSpPr/>
          <p:nvPr/>
        </p:nvCxnSpPr>
        <p:spPr>
          <a:xfrm>
            <a:off x="315961" y="762778"/>
            <a:ext cx="8352900" cy="0"/>
          </a:xfrm>
          <a:prstGeom prst="straightConnector1">
            <a:avLst/>
          </a:prstGeom>
          <a:noFill/>
          <a:ln cap="flat" cmpd="sng" w="19050">
            <a:solidFill>
              <a:srgbClr val="7030A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3" name="Google Shape;233;g5be4c6f92c_0_4"/>
          <p:cNvSpPr txBox="1"/>
          <p:nvPr/>
        </p:nvSpPr>
        <p:spPr>
          <a:xfrm>
            <a:off x="544750" y="1274325"/>
            <a:ext cx="8297700" cy="47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●"/>
            </a:pPr>
            <a:r>
              <a:rPr b="0" i="0" lang="es-E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Github project: 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○"/>
            </a:pPr>
            <a:r>
              <a:rPr b="0" i="0" lang="es-E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Repo: </a:t>
            </a:r>
            <a:r>
              <a:rPr b="0" i="0" lang="es-ES" sz="18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https://github.com/nirlipo/ICAPS19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○"/>
            </a:pPr>
            <a:r>
              <a:rPr b="0" i="0" lang="es-E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kanban board: </a:t>
            </a:r>
            <a:r>
              <a:rPr b="0" i="0" lang="es-ES" sz="18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https://github.com/nirlipo/ICAPS19/projects/1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○"/>
            </a:pPr>
            <a:r>
              <a:rPr lang="es-ES" sz="1800">
                <a:latin typeface="Calibri"/>
                <a:ea typeface="Calibri"/>
                <a:cs typeface="Calibri"/>
                <a:sym typeface="Calibri"/>
              </a:rPr>
              <a:t>Reviewers, SPC and Paper assignment scripts adapted from Blai for ICAPS: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■"/>
            </a:pPr>
            <a:r>
              <a:rPr lang="es-ES" sz="1800">
                <a:latin typeface="Calibri"/>
                <a:ea typeface="Calibri"/>
                <a:cs typeface="Calibri"/>
                <a:sym typeface="Calibri"/>
              </a:rPr>
              <a:t>scraping easychair, 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■"/>
            </a:pPr>
            <a:r>
              <a:rPr lang="es-ES" sz="1800">
                <a:latin typeface="Calibri"/>
                <a:ea typeface="Calibri"/>
                <a:cs typeface="Calibri"/>
                <a:sym typeface="Calibri"/>
              </a:rPr>
              <a:t>assigning papers to PC and SPC (greedy algorithm)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■"/>
            </a:pPr>
            <a:r>
              <a:rPr lang="es-ES" sz="1800">
                <a:latin typeface="Calibri"/>
                <a:ea typeface="Calibri"/>
                <a:cs typeface="Calibri"/>
                <a:sym typeface="Calibri"/>
              </a:rPr>
              <a:t>uploading assignment	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○"/>
            </a:pPr>
            <a:r>
              <a:rPr b="0" i="0" lang="es-E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Timetabling  solver for </a:t>
            </a:r>
            <a:r>
              <a:rPr lang="es-ES" sz="1800">
                <a:latin typeface="Calibri"/>
                <a:ea typeface="Calibri"/>
                <a:cs typeface="Calibri"/>
                <a:sym typeface="Calibri"/>
              </a:rPr>
              <a:t>assigning papers to sessions</a:t>
            </a:r>
            <a:r>
              <a:rPr b="0" i="0" lang="es-E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(visualised with spreadsheet)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https://github.com/nirlipo/ICAPS19/tree/master/scheduler</a:t>
            </a:r>
            <a:endParaRPr b="0" i="0" sz="1800" u="sng" cap="none" strike="noStrike">
              <a:solidFill>
                <a:schemeClr val="hlink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596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●"/>
            </a:pPr>
            <a:r>
              <a:rPr b="0" i="0" lang="es-E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Future organisers can create a new kanban project, and reuse all the cards with us</a:t>
            </a:r>
            <a:r>
              <a:rPr lang="es-ES" sz="1800">
                <a:latin typeface="Calibri"/>
                <a:ea typeface="Calibri"/>
                <a:cs typeface="Calibri"/>
                <a:sym typeface="Calibri"/>
              </a:rPr>
              <a:t>eful</a:t>
            </a:r>
            <a:r>
              <a:rPr b="0" i="0" lang="es-E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info, which will show the tasks to complete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latin typeface="Calibri"/>
                <a:ea typeface="Calibri"/>
                <a:cs typeface="Calibri"/>
                <a:sym typeface="Calibri"/>
              </a:rPr>
              <a:t>Every year we should refine and improve our tools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5ce830847b_0_4"/>
          <p:cNvSpPr txBox="1"/>
          <p:nvPr/>
        </p:nvSpPr>
        <p:spPr>
          <a:xfrm>
            <a:off x="179512" y="260648"/>
            <a:ext cx="82296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2800"/>
              <a:buFont typeface="Calibri"/>
              <a:buNone/>
            </a:pPr>
            <a:r>
              <a:rPr b="1" lang="es-ES" sz="2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 ICAPS Attendance</a:t>
            </a:r>
            <a:endParaRPr b="0" i="0" sz="2800" u="none" cap="none" strike="noStrike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9" name="Google Shape;239;g5ce830847b_0_4"/>
          <p:cNvCxnSpPr/>
          <p:nvPr/>
        </p:nvCxnSpPr>
        <p:spPr>
          <a:xfrm>
            <a:off x="315961" y="762778"/>
            <a:ext cx="8352900" cy="0"/>
          </a:xfrm>
          <a:prstGeom prst="straightConnector1">
            <a:avLst/>
          </a:prstGeom>
          <a:noFill/>
          <a:ln cap="flat" cmpd="sng" w="19050">
            <a:solidFill>
              <a:srgbClr val="7030A0"/>
            </a:solidFill>
            <a:prstDash val="solid"/>
            <a:round/>
            <a:headEnd len="sm" w="sm" type="none"/>
            <a:tailEnd len="sm" w="sm" type="none"/>
          </a:ln>
        </p:spPr>
      </p:cxnSp>
      <p:graphicFrame>
        <p:nvGraphicFramePr>
          <p:cNvPr id="240" name="Google Shape;240;g5ce830847b_0_4"/>
          <p:cNvGraphicFramePr/>
          <p:nvPr/>
        </p:nvGraphicFramePr>
        <p:xfrm>
          <a:off x="928688" y="169117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{1C9FEC7E-2E7E-4F1E-9FE2-285A0973FAA6}</a:tableStyleId>
              </a:tblPr>
              <a:tblGrid>
                <a:gridCol w="1947000"/>
                <a:gridCol w="963400"/>
                <a:gridCol w="1269150"/>
                <a:gridCol w="1081925"/>
                <a:gridCol w="1012575"/>
                <a:gridCol w="1012575"/>
              </a:tblGrid>
              <a:tr h="278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525" marB="91425" marR="9525" marL="9525" anchor="b"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2015</a:t>
                      </a:r>
                      <a:endParaRPr b="1"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2016</a:t>
                      </a:r>
                      <a:endParaRPr b="1"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2017</a:t>
                      </a:r>
                      <a:endParaRPr b="1"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2018</a:t>
                      </a:r>
                      <a:endParaRPr b="1"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2019</a:t>
                      </a:r>
                      <a:endParaRPr b="1"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solidFill>
                      <a:srgbClr val="4A86E8"/>
                    </a:solidFill>
                  </a:tcPr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early regular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75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96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88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111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135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/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early student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57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78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60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93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88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/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late regular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43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30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52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40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/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late student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23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17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/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800"/>
                        <a:t>total student</a:t>
                      </a:r>
                      <a:endParaRPr b="1" sz="1800"/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800"/>
                        <a:t>68</a:t>
                      </a:r>
                      <a:endParaRPr b="1" sz="1800"/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800"/>
                        <a:t>87</a:t>
                      </a:r>
                      <a:endParaRPr b="1" sz="1800"/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800"/>
                        <a:t>83</a:t>
                      </a:r>
                      <a:endParaRPr b="1" sz="1800"/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800"/>
                        <a:t>99</a:t>
                      </a:r>
                      <a:endParaRPr b="1" sz="1800"/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800"/>
                        <a:t>106</a:t>
                      </a:r>
                      <a:endParaRPr b="1" sz="1800"/>
                    </a:p>
                  </a:txBody>
                  <a:tcPr marT="9525" marB="91425" marR="9525" marL="9525" anchor="b"/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800"/>
                        <a:t>total regular</a:t>
                      </a:r>
                      <a:endParaRPr b="1" sz="1800"/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800"/>
                        <a:t>95</a:t>
                      </a:r>
                      <a:endParaRPr b="1" sz="1800"/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800"/>
                        <a:t>139</a:t>
                      </a:r>
                      <a:endParaRPr b="1" sz="1800"/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800"/>
                        <a:t>118</a:t>
                      </a:r>
                      <a:endParaRPr b="1" sz="1800"/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800"/>
                        <a:t>163</a:t>
                      </a:r>
                      <a:endParaRPr b="1" sz="1800"/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800"/>
                        <a:t>175</a:t>
                      </a:r>
                      <a:endParaRPr b="1" sz="1800"/>
                    </a:p>
                  </a:txBody>
                  <a:tcPr marT="9525" marB="91425" marR="9525" marL="9525" anchor="b"/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800"/>
                        <a:t>total</a:t>
                      </a:r>
                      <a:endParaRPr b="1" sz="1800"/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800"/>
                        <a:t>163</a:t>
                      </a:r>
                      <a:endParaRPr b="1" sz="1800"/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800"/>
                        <a:t>226</a:t>
                      </a:r>
                      <a:endParaRPr b="1" sz="1800"/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800"/>
                        <a:t>201</a:t>
                      </a:r>
                      <a:endParaRPr b="1" sz="1800"/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800"/>
                        <a:t>262</a:t>
                      </a:r>
                      <a:endParaRPr b="1" sz="1800"/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800"/>
                        <a:t>280</a:t>
                      </a:r>
                      <a:endParaRPr b="1" sz="1800"/>
                    </a:p>
                  </a:txBody>
                  <a:tcPr marT="9525" marB="91425" marR="9525" marL="9525" anchor="b"/>
                </a:tc>
              </a:tr>
            </a:tbl>
          </a:graphicData>
        </a:graphic>
      </p:graphicFrame>
      <p:sp>
        <p:nvSpPr>
          <p:cNvPr id="241" name="Google Shape;241;g5ce830847b_0_4"/>
          <p:cNvSpPr txBox="1"/>
          <p:nvPr/>
        </p:nvSpPr>
        <p:spPr>
          <a:xfrm>
            <a:off x="3839100" y="5991100"/>
            <a:ext cx="44136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latin typeface="Calibri"/>
                <a:ea typeface="Calibri"/>
                <a:cs typeface="Calibri"/>
                <a:sym typeface="Calibri"/>
              </a:rPr>
              <a:t>As of July 8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5ce830847b_0_16"/>
          <p:cNvSpPr txBox="1"/>
          <p:nvPr/>
        </p:nvSpPr>
        <p:spPr>
          <a:xfrm>
            <a:off x="179512" y="260648"/>
            <a:ext cx="82296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2800"/>
              <a:buFont typeface="Calibri"/>
              <a:buNone/>
            </a:pPr>
            <a:r>
              <a:rPr b="1" lang="es-ES" sz="2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s-ES" sz="2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ICAPS Attendance by Country</a:t>
            </a:r>
            <a:endParaRPr b="0" i="0" sz="2800" u="none" cap="none" strike="noStrike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7" name="Google Shape;247;g5ce830847b_0_16"/>
          <p:cNvCxnSpPr/>
          <p:nvPr/>
        </p:nvCxnSpPr>
        <p:spPr>
          <a:xfrm>
            <a:off x="315961" y="762778"/>
            <a:ext cx="8352900" cy="0"/>
          </a:xfrm>
          <a:prstGeom prst="straightConnector1">
            <a:avLst/>
          </a:prstGeom>
          <a:noFill/>
          <a:ln cap="flat" cmpd="sng" w="19050">
            <a:solidFill>
              <a:srgbClr val="7030A0"/>
            </a:solidFill>
            <a:prstDash val="solid"/>
            <a:round/>
            <a:headEnd len="sm" w="sm" type="none"/>
            <a:tailEnd len="sm" w="sm" type="none"/>
          </a:ln>
        </p:spPr>
      </p:cxnSp>
      <p:graphicFrame>
        <p:nvGraphicFramePr>
          <p:cNvPr id="248" name="Google Shape;248;g5ce830847b_0_16"/>
          <p:cNvGraphicFramePr/>
          <p:nvPr/>
        </p:nvGraphicFramePr>
        <p:xfrm>
          <a:off x="871825" y="126776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{1C9FEC7E-2E7E-4F1E-9FE2-285A0973FAA6}</a:tableStyleId>
              </a:tblPr>
              <a:tblGrid>
                <a:gridCol w="2053400"/>
                <a:gridCol w="1372175"/>
              </a:tblGrid>
              <a:tr h="281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/>
                        <a:t>Country</a:t>
                      </a:r>
                      <a:endParaRPr sz="1600"/>
                    </a:p>
                  </a:txBody>
                  <a:tcPr marT="0" marB="0" marR="91425" marL="91425"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/>
                        <a:t>#</a:t>
                      </a:r>
                      <a:endParaRPr sz="1600"/>
                    </a:p>
                  </a:txBody>
                  <a:tcPr marT="0" marB="0" marR="91425" marL="91425"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</a:tr>
              <a:tr h="281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/>
                        <a:t>United States</a:t>
                      </a:r>
                      <a:endParaRPr sz="1600"/>
                    </a:p>
                  </a:txBody>
                  <a:tcPr marT="0" marB="0" marR="91425" marL="91425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/>
                        <a:t>127</a:t>
                      </a:r>
                      <a:endParaRPr sz="1600"/>
                    </a:p>
                  </a:txBody>
                  <a:tcPr marT="0" marB="0" marR="91425" marL="91425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1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/>
                        <a:t>Germany</a:t>
                      </a:r>
                      <a:endParaRPr sz="1600"/>
                    </a:p>
                  </a:txBody>
                  <a:tcPr marT="0" marB="0" marR="91425" marL="91425"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/>
                        <a:t>29</a:t>
                      </a:r>
                      <a:endParaRPr sz="1600"/>
                    </a:p>
                  </a:txBody>
                  <a:tcPr marT="0" marB="0" marR="91425" marL="91425"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1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/>
                        <a:t>United Kingdom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91425" marL="91425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/>
                        <a:t>22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91425" marL="91425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1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/>
                        <a:t>Australia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91425" marL="91425"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/>
                        <a:t>14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91425" marL="91425"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281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/>
                        <a:t>Canada</a:t>
                      </a:r>
                      <a:endParaRPr sz="1600"/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/>
                        <a:t>12</a:t>
                      </a:r>
                      <a:endParaRPr sz="1600"/>
                    </a:p>
                  </a:txBody>
                  <a:tcPr marT="0" marB="0" marR="91425" marL="91425"/>
                </a:tc>
              </a:tr>
              <a:tr h="281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/>
                        <a:t>France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/>
                        <a:t>10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91425" marL="91425"/>
                </a:tc>
              </a:tr>
              <a:tr h="281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/>
                        <a:t>Italy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/>
                        <a:t>8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91425" marL="91425"/>
                </a:tc>
              </a:tr>
              <a:tr h="281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/>
                        <a:t>Israel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/>
                        <a:t>8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91425" marL="91425"/>
                </a:tc>
              </a:tr>
              <a:tr h="281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/>
                        <a:t>Spain</a:t>
                      </a:r>
                      <a:endParaRPr sz="1600"/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/>
                        <a:t>7</a:t>
                      </a:r>
                      <a:endParaRPr sz="1600"/>
                    </a:p>
                  </a:txBody>
                  <a:tcPr marT="0" marB="0" marR="91425" marL="91425"/>
                </a:tc>
              </a:tr>
              <a:tr h="279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/>
                        <a:t>Switzerland</a:t>
                      </a:r>
                      <a:endParaRPr sz="1600"/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/>
                        <a:t>6</a:t>
                      </a:r>
                      <a:endParaRPr sz="1600"/>
                    </a:p>
                  </a:txBody>
                  <a:tcPr marT="0" marB="0" marR="91425" marL="91425"/>
                </a:tc>
              </a:tr>
              <a:tr h="279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/>
                        <a:t>Singapore</a:t>
                      </a:r>
                      <a:endParaRPr sz="1600"/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/>
                        <a:t>5</a:t>
                      </a:r>
                      <a:endParaRPr sz="1600"/>
                    </a:p>
                  </a:txBody>
                  <a:tcPr marT="0" marB="0" marR="91425" marL="91425"/>
                </a:tc>
              </a:tr>
              <a:tr h="279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/>
                        <a:t>Brazil</a:t>
                      </a:r>
                      <a:endParaRPr sz="1600"/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/>
                        <a:t>4</a:t>
                      </a:r>
                      <a:endParaRPr sz="1600"/>
                    </a:p>
                  </a:txBody>
                  <a:tcPr marT="0" marB="0" marR="91425" marL="91425"/>
                </a:tc>
              </a:tr>
              <a:tr h="279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/>
                        <a:t>Czech Republic</a:t>
                      </a:r>
                      <a:endParaRPr sz="1600"/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/>
                        <a:t>4</a:t>
                      </a:r>
                      <a:endParaRPr sz="1600"/>
                    </a:p>
                  </a:txBody>
                  <a:tcPr marT="0" marB="0" marR="91425" marL="91425"/>
                </a:tc>
              </a:tr>
            </a:tbl>
          </a:graphicData>
        </a:graphic>
      </p:graphicFrame>
      <p:graphicFrame>
        <p:nvGraphicFramePr>
          <p:cNvPr id="249" name="Google Shape;249;g5ce830847b_0_16"/>
          <p:cNvGraphicFramePr/>
          <p:nvPr/>
        </p:nvGraphicFramePr>
        <p:xfrm>
          <a:off x="4983525" y="126776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{1C9FEC7E-2E7E-4F1E-9FE2-285A0973FAA6}</a:tableStyleId>
              </a:tblPr>
              <a:tblGrid>
                <a:gridCol w="2053400"/>
                <a:gridCol w="1372175"/>
              </a:tblGrid>
              <a:tr h="281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/>
                        <a:t>Country</a:t>
                      </a:r>
                      <a:endParaRPr sz="1600"/>
                    </a:p>
                  </a:txBody>
                  <a:tcPr marT="0" marB="0" marR="91425" marL="91425"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/>
                        <a:t>#</a:t>
                      </a:r>
                      <a:endParaRPr sz="1600"/>
                    </a:p>
                  </a:txBody>
                  <a:tcPr marT="0" marB="0" marR="91425" marL="91425"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</a:tr>
              <a:tr h="281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/>
                        <a:t>Austria</a:t>
                      </a:r>
                      <a:endParaRPr sz="1600"/>
                    </a:p>
                  </a:txBody>
                  <a:tcPr marT="0" marB="0" marR="91425" marL="91425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/>
                        <a:t>3</a:t>
                      </a:r>
                      <a:endParaRPr sz="1600"/>
                    </a:p>
                  </a:txBody>
                  <a:tcPr marT="0" marB="0" marR="91425" marL="91425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1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/>
                        <a:t>India</a:t>
                      </a:r>
                      <a:endParaRPr sz="1600"/>
                    </a:p>
                  </a:txBody>
                  <a:tcPr marT="0" marB="0" marR="91425" marL="91425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/>
                        <a:t>3</a:t>
                      </a:r>
                      <a:endParaRPr sz="1600"/>
                    </a:p>
                  </a:txBody>
                  <a:tcPr marT="0" marB="0" marR="91425" marL="91425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1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/>
                        <a:t>Japan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91425" marL="91425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/>
                        <a:t>3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91425" marL="91425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1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/>
                        <a:t>South Korea</a:t>
                      </a:r>
                      <a:endParaRPr sz="1600"/>
                    </a:p>
                  </a:txBody>
                  <a:tcPr marT="0" marB="0" marR="91425" marL="91425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/>
                        <a:t>3</a:t>
                      </a:r>
                      <a:endParaRPr sz="1600"/>
                    </a:p>
                  </a:txBody>
                  <a:tcPr marT="0" marB="0" marR="91425" marL="91425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1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/>
                        <a:t>Hungary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91425" marL="91425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/>
                        <a:t>2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91425" marL="91425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1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/>
                        <a:t>Netherlands</a:t>
                      </a:r>
                      <a:endParaRPr sz="1600"/>
                    </a:p>
                  </a:txBody>
                  <a:tcPr marT="0" marB="0" marR="91425" marL="91425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/>
                        <a:t>2</a:t>
                      </a:r>
                      <a:endParaRPr sz="1600"/>
                    </a:p>
                  </a:txBody>
                  <a:tcPr marT="0" marB="0" marR="91425" marL="91425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1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/>
                        <a:t>Portugal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91425" marL="91425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/>
                        <a:t>2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91425" marL="91425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1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/>
                        <a:t>Taiwan</a:t>
                      </a:r>
                      <a:endParaRPr sz="1600"/>
                    </a:p>
                  </a:txBody>
                  <a:tcPr marT="0" marB="0" marR="91425" marL="91425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/>
                        <a:t>2</a:t>
                      </a:r>
                      <a:endParaRPr sz="1600"/>
                    </a:p>
                  </a:txBody>
                  <a:tcPr marT="0" marB="0" marR="91425" marL="91425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1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/>
                        <a:t>Belgium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91425" marL="91425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/>
                        <a:t>1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91425" marL="91425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1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/>
                        <a:t>China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91425" marL="91425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/>
                        <a:t>1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91425" marL="91425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0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/>
                        <a:t>Ireland</a:t>
                      </a:r>
                      <a:endParaRPr sz="1600"/>
                    </a:p>
                  </a:txBody>
                  <a:tcPr marT="0" marB="0" marR="91425" marL="91425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/>
                        <a:t>1</a:t>
                      </a:r>
                      <a:endParaRPr sz="1600"/>
                    </a:p>
                  </a:txBody>
                  <a:tcPr marT="0" marB="0" marR="91425" marL="91425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9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/>
                        <a:t>New Zealand</a:t>
                      </a:r>
                      <a:endParaRPr sz="1600"/>
                    </a:p>
                  </a:txBody>
                  <a:tcPr marT="0" marB="0" marR="91425" marL="91425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/>
                        <a:t>1</a:t>
                      </a:r>
                      <a:endParaRPr sz="1600"/>
                    </a:p>
                  </a:txBody>
                  <a:tcPr marT="0" marB="0" marR="91425" marL="91425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50" name="Google Shape;250;g5ce830847b_0_16"/>
          <p:cNvSpPr txBox="1"/>
          <p:nvPr/>
        </p:nvSpPr>
        <p:spPr>
          <a:xfrm>
            <a:off x="3839100" y="5991100"/>
            <a:ext cx="44136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latin typeface="Calibri"/>
                <a:ea typeface="Calibri"/>
                <a:cs typeface="Calibri"/>
                <a:sym typeface="Calibri"/>
              </a:rPr>
              <a:t>As of July 8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5ce830847b_0_28"/>
          <p:cNvSpPr txBox="1"/>
          <p:nvPr/>
        </p:nvSpPr>
        <p:spPr>
          <a:xfrm>
            <a:off x="179512" y="260648"/>
            <a:ext cx="82296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2800"/>
              <a:buFont typeface="Calibri"/>
              <a:buNone/>
            </a:pPr>
            <a:r>
              <a:rPr b="1" lang="es-ES" sz="2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s-ES" sz="2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ICAPS Student Attendance by Country</a:t>
            </a:r>
            <a:endParaRPr b="0" i="0" sz="2800" u="none" cap="none" strike="noStrike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6" name="Google Shape;256;g5ce830847b_0_28"/>
          <p:cNvCxnSpPr/>
          <p:nvPr/>
        </p:nvCxnSpPr>
        <p:spPr>
          <a:xfrm>
            <a:off x="315961" y="762778"/>
            <a:ext cx="8352900" cy="0"/>
          </a:xfrm>
          <a:prstGeom prst="straightConnector1">
            <a:avLst/>
          </a:prstGeom>
          <a:noFill/>
          <a:ln cap="flat" cmpd="sng" w="19050">
            <a:solidFill>
              <a:srgbClr val="7030A0"/>
            </a:solidFill>
            <a:prstDash val="solid"/>
            <a:round/>
            <a:headEnd len="sm" w="sm" type="none"/>
            <a:tailEnd len="sm" w="sm" type="none"/>
          </a:ln>
        </p:spPr>
      </p:cxnSp>
      <p:graphicFrame>
        <p:nvGraphicFramePr>
          <p:cNvPr id="257" name="Google Shape;257;g5ce830847b_0_28"/>
          <p:cNvGraphicFramePr/>
          <p:nvPr/>
        </p:nvGraphicFramePr>
        <p:xfrm>
          <a:off x="871825" y="126776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{1C9FEC7E-2E7E-4F1E-9FE2-285A0973FAA6}</a:tableStyleId>
              </a:tblPr>
              <a:tblGrid>
                <a:gridCol w="2053400"/>
                <a:gridCol w="1372175"/>
              </a:tblGrid>
              <a:tr h="281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/>
                        <a:t>Country</a:t>
                      </a:r>
                      <a:endParaRPr sz="1600"/>
                    </a:p>
                  </a:txBody>
                  <a:tcPr marT="0" marB="0" marR="91425" marL="91425"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/>
                        <a:t>#</a:t>
                      </a:r>
                      <a:endParaRPr sz="1600"/>
                    </a:p>
                  </a:txBody>
                  <a:tcPr marT="0" marB="0" marR="91425" marL="91425"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</a:tr>
              <a:tr h="281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/>
                        <a:t>United States</a:t>
                      </a:r>
                      <a:endParaRPr sz="1600"/>
                    </a:p>
                  </a:txBody>
                  <a:tcPr marT="0" marB="0" marR="91425" marL="91425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/>
                        <a:t>45</a:t>
                      </a:r>
                      <a:endParaRPr sz="1600"/>
                    </a:p>
                  </a:txBody>
                  <a:tcPr marT="0" marB="0" marR="91425" marL="91425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1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/>
                        <a:t>Germany</a:t>
                      </a:r>
                      <a:endParaRPr sz="1600"/>
                    </a:p>
                  </a:txBody>
                  <a:tcPr marT="0" marB="0" marR="91425" marL="91425"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/>
                        <a:t>14</a:t>
                      </a:r>
                      <a:endParaRPr sz="1600"/>
                    </a:p>
                  </a:txBody>
                  <a:tcPr marT="0" marB="0" marR="91425" marL="91425"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1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/>
                        <a:t>United Kingdom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91425" marL="91425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/>
                        <a:t>7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91425" marL="91425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1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/>
                        <a:t>Canada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91425" marL="91425"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/>
                        <a:t>6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91425" marL="91425"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281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/>
                        <a:t>Australia</a:t>
                      </a:r>
                      <a:endParaRPr sz="1600"/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/>
                        <a:t>6</a:t>
                      </a:r>
                      <a:endParaRPr sz="1600"/>
                    </a:p>
                  </a:txBody>
                  <a:tcPr marT="0" marB="0" marR="91425" marL="91425"/>
                </a:tc>
              </a:tr>
              <a:tr h="281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/>
                        <a:t>Israel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/>
                        <a:t>5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91425" marL="91425"/>
                </a:tc>
              </a:tr>
              <a:tr h="281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/>
                        <a:t>India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/>
                        <a:t>3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91425" marL="91425"/>
                </a:tc>
              </a:tr>
              <a:tr h="281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/>
                        <a:t>Spain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/>
                        <a:t>3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91425" marL="91425"/>
                </a:tc>
              </a:tr>
              <a:tr h="281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/>
                        <a:t>Austria</a:t>
                      </a:r>
                      <a:endParaRPr sz="1600"/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/>
                        <a:t>2</a:t>
                      </a:r>
                      <a:endParaRPr sz="1600"/>
                    </a:p>
                  </a:txBody>
                  <a:tcPr marT="0" marB="0" marR="91425" marL="91425"/>
                </a:tc>
              </a:tr>
              <a:tr h="390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/>
                        <a:t>Brazil</a:t>
                      </a:r>
                      <a:endParaRPr sz="1600"/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/>
                        <a:t>2</a:t>
                      </a:r>
                      <a:endParaRPr sz="1600"/>
                    </a:p>
                  </a:txBody>
                  <a:tcPr marT="0" marB="0" marR="91425" marL="91425"/>
                </a:tc>
              </a:tr>
              <a:tr h="279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/>
                        <a:t>France</a:t>
                      </a:r>
                      <a:endParaRPr sz="1600"/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/>
                        <a:t>2</a:t>
                      </a:r>
                      <a:endParaRPr sz="1600"/>
                    </a:p>
                  </a:txBody>
                  <a:tcPr marT="0" marB="0" marR="91425" marL="91425"/>
                </a:tc>
              </a:tr>
              <a:tr h="279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/>
                        <a:t>Netherlands</a:t>
                      </a:r>
                      <a:endParaRPr sz="1600"/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/>
                        <a:t>2</a:t>
                      </a:r>
                      <a:endParaRPr sz="1600"/>
                    </a:p>
                  </a:txBody>
                  <a:tcPr marT="0" marB="0" marR="91425" marL="91425"/>
                </a:tc>
              </a:tr>
              <a:tr h="279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/>
                        <a:t>Singapore</a:t>
                      </a:r>
                      <a:endParaRPr sz="1600"/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/>
                        <a:t>2</a:t>
                      </a:r>
                      <a:endParaRPr sz="1600"/>
                    </a:p>
                  </a:txBody>
                  <a:tcPr marT="0" marB="0" marR="91425" marL="91425"/>
                </a:tc>
              </a:tr>
            </a:tbl>
          </a:graphicData>
        </a:graphic>
      </p:graphicFrame>
      <p:graphicFrame>
        <p:nvGraphicFramePr>
          <p:cNvPr id="258" name="Google Shape;258;g5ce830847b_0_28"/>
          <p:cNvGraphicFramePr/>
          <p:nvPr/>
        </p:nvGraphicFramePr>
        <p:xfrm>
          <a:off x="4983525" y="126776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{1C9FEC7E-2E7E-4F1E-9FE2-285A0973FAA6}</a:tableStyleId>
              </a:tblPr>
              <a:tblGrid>
                <a:gridCol w="2053400"/>
                <a:gridCol w="1372175"/>
              </a:tblGrid>
              <a:tr h="281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/>
                        <a:t>Country</a:t>
                      </a:r>
                      <a:endParaRPr sz="1600"/>
                    </a:p>
                  </a:txBody>
                  <a:tcPr marT="0" marB="0" marR="91425" marL="91425"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/>
                        <a:t>#</a:t>
                      </a:r>
                      <a:endParaRPr sz="1600"/>
                    </a:p>
                  </a:txBody>
                  <a:tcPr marT="0" marB="0" marR="91425" marL="91425"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</a:tr>
              <a:tr h="281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>
                          <a:solidFill>
                            <a:schemeClr val="dk1"/>
                          </a:solidFill>
                        </a:rPr>
                        <a:t>Switzerland</a:t>
                      </a:r>
                      <a:endParaRPr sz="1600"/>
                    </a:p>
                  </a:txBody>
                  <a:tcPr marT="0" marB="0" marR="91425" marL="91425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/>
                        <a:t>2</a:t>
                      </a:r>
                      <a:endParaRPr sz="1600"/>
                    </a:p>
                  </a:txBody>
                  <a:tcPr marT="0" marB="0" marR="91425" marL="91425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1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/>
                        <a:t>Belgium</a:t>
                      </a:r>
                      <a:endParaRPr sz="1600"/>
                    </a:p>
                  </a:txBody>
                  <a:tcPr marT="0" marB="0" marR="91425" marL="91425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/>
                        <a:t>1</a:t>
                      </a:r>
                      <a:endParaRPr sz="1600"/>
                    </a:p>
                  </a:txBody>
                  <a:tcPr marT="0" marB="0" marR="91425" marL="91425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1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/>
                        <a:t>Italy</a:t>
                      </a:r>
                      <a:endParaRPr sz="1600"/>
                    </a:p>
                  </a:txBody>
                  <a:tcPr marT="0" marB="0" marR="91425" marL="91425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/>
                        <a:t>1</a:t>
                      </a:r>
                      <a:endParaRPr sz="1600"/>
                    </a:p>
                  </a:txBody>
                  <a:tcPr marT="0" marB="0" marR="91425" marL="91425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1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/>
                        <a:t>Japan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91425" marL="91425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/>
                        <a:t>1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91425" marL="91425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1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/>
                        <a:t>New Zealand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91425" marL="91425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/>
                        <a:t>1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91425" marL="91425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1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/>
                        <a:t>Portugal</a:t>
                      </a:r>
                      <a:endParaRPr sz="1600"/>
                    </a:p>
                  </a:txBody>
                  <a:tcPr marT="0" marB="0" marR="91425" marL="91425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/>
                        <a:t>1</a:t>
                      </a:r>
                      <a:endParaRPr sz="1600"/>
                    </a:p>
                  </a:txBody>
                  <a:tcPr marT="0" marB="0" marR="91425" marL="91425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59" name="Google Shape;259;g5ce830847b_0_28"/>
          <p:cNvSpPr txBox="1"/>
          <p:nvPr/>
        </p:nvSpPr>
        <p:spPr>
          <a:xfrm>
            <a:off x="4572000" y="3902650"/>
            <a:ext cx="4374600" cy="5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g5ce830847b_0_28"/>
          <p:cNvSpPr txBox="1"/>
          <p:nvPr/>
        </p:nvSpPr>
        <p:spPr>
          <a:xfrm>
            <a:off x="5029325" y="4135600"/>
            <a:ext cx="3851700" cy="4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latin typeface="Calibri"/>
                <a:ea typeface="Calibri"/>
                <a:cs typeface="Calibri"/>
                <a:sym typeface="Calibri"/>
              </a:rPr>
              <a:t>Only non-students from Czech Republic, Austria, Hungary, China, Ireland, Taiwan, and South Korea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g5ce830847b_0_28"/>
          <p:cNvSpPr txBox="1"/>
          <p:nvPr/>
        </p:nvSpPr>
        <p:spPr>
          <a:xfrm>
            <a:off x="3839100" y="5991100"/>
            <a:ext cx="44136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latin typeface="Calibri"/>
                <a:ea typeface="Calibri"/>
                <a:cs typeface="Calibri"/>
                <a:sym typeface="Calibri"/>
              </a:rPr>
              <a:t>As of July 8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"/>
          <p:cNvSpPr txBox="1"/>
          <p:nvPr/>
        </p:nvSpPr>
        <p:spPr>
          <a:xfrm>
            <a:off x="179512" y="260648"/>
            <a:ext cx="8229600" cy="5040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2800"/>
              <a:buFont typeface="Calibri"/>
              <a:buNone/>
            </a:pPr>
            <a:r>
              <a:rPr b="1" i="0" lang="es-ES" sz="2800" u="none" cap="none" strike="noStrik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Main Technical Program</a:t>
            </a:r>
            <a:endParaRPr b="0" i="0" sz="2800" u="none" cap="none" strike="noStrike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0" name="Google Shape;70;p3"/>
          <p:cNvCxnSpPr/>
          <p:nvPr/>
        </p:nvCxnSpPr>
        <p:spPr>
          <a:xfrm>
            <a:off x="251520" y="713616"/>
            <a:ext cx="8352928" cy="0"/>
          </a:xfrm>
          <a:prstGeom prst="straightConnector1">
            <a:avLst/>
          </a:prstGeom>
          <a:noFill/>
          <a:ln cap="flat" cmpd="sng" w="19050">
            <a:solidFill>
              <a:srgbClr val="7030A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71" name="Google Shape;71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400" y="1938829"/>
            <a:ext cx="8077200" cy="188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5ce830847b_1_19"/>
          <p:cNvSpPr txBox="1"/>
          <p:nvPr/>
        </p:nvSpPr>
        <p:spPr>
          <a:xfrm>
            <a:off x="179512" y="260648"/>
            <a:ext cx="82296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2800"/>
              <a:buFont typeface="Calibri"/>
              <a:buNone/>
            </a:pPr>
            <a:r>
              <a:rPr b="1" lang="es-ES" sz="2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s-ES" sz="2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Costs</a:t>
            </a:r>
            <a:endParaRPr b="0" i="0" sz="2800" u="none" cap="none" strike="noStrike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7" name="Google Shape;267;g5ce830847b_1_19"/>
          <p:cNvCxnSpPr/>
          <p:nvPr/>
        </p:nvCxnSpPr>
        <p:spPr>
          <a:xfrm>
            <a:off x="315961" y="762778"/>
            <a:ext cx="8352900" cy="0"/>
          </a:xfrm>
          <a:prstGeom prst="straightConnector1">
            <a:avLst/>
          </a:prstGeom>
          <a:noFill/>
          <a:ln cap="flat" cmpd="sng" w="19050">
            <a:solidFill>
              <a:srgbClr val="7030A0"/>
            </a:solidFill>
            <a:prstDash val="solid"/>
            <a:round/>
            <a:headEnd len="sm" w="sm" type="none"/>
            <a:tailEnd len="sm" w="sm" type="none"/>
          </a:ln>
        </p:spPr>
      </p:cxnSp>
      <p:graphicFrame>
        <p:nvGraphicFramePr>
          <p:cNvPr id="268" name="Google Shape;268;g5ce830847b_1_19"/>
          <p:cNvGraphicFramePr/>
          <p:nvPr/>
        </p:nvGraphicFramePr>
        <p:xfrm>
          <a:off x="836425" y="16665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{1C9FEC7E-2E7E-4F1E-9FE2-285A0973FAA6}</a:tableStyleId>
              </a:tblPr>
              <a:tblGrid>
                <a:gridCol w="2053400"/>
                <a:gridCol w="1372175"/>
              </a:tblGrid>
              <a:tr h="308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/>
                        <a:t>Category</a:t>
                      </a:r>
                      <a:endParaRPr sz="1600"/>
                    </a:p>
                  </a:txBody>
                  <a:tcPr marT="0" marB="0" marR="91425" marL="91425"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/>
                        <a:t>Cost</a:t>
                      </a:r>
                      <a:endParaRPr sz="1600"/>
                    </a:p>
                  </a:txBody>
                  <a:tcPr marT="0" marB="0" marR="91425" marL="91425"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</a:tr>
              <a:tr h="291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/>
                        <a:t>Venue Rental</a:t>
                      </a:r>
                      <a:endParaRPr sz="1600"/>
                    </a:p>
                  </a:txBody>
                  <a:tcPr marT="0" marB="0" marR="91425" marL="91425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/>
                        <a:t>$17919.00</a:t>
                      </a:r>
                      <a:endParaRPr sz="1600"/>
                    </a:p>
                  </a:txBody>
                  <a:tcPr marT="0" marB="0" marR="91425" marL="91425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1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/>
                        <a:t>Invited Speakers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91425" marL="91425"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/>
                        <a:t>$3690.00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91425" marL="91425"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286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/>
                        <a:t>Student Support</a:t>
                      </a:r>
                      <a:endParaRPr sz="1600"/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/>
                        <a:t>$33000.00</a:t>
                      </a:r>
                      <a:endParaRPr sz="1600"/>
                    </a:p>
                  </a:txBody>
                  <a:tcPr marT="0" marB="0" marR="91425" marL="91425"/>
                </a:tc>
              </a:tr>
              <a:tr h="291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/>
                        <a:t>Event Management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/>
                        <a:t>$16150.00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91425" marL="91425"/>
                </a:tc>
              </a:tr>
              <a:tr h="291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/>
                        <a:t>Proceedings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/>
                        <a:t>$10668.12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91425" marL="91425"/>
                </a:tc>
              </a:tr>
              <a:tr h="291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/>
                        <a:t>Giveaways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/>
                        <a:t>$3634.99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91425" marL="91425"/>
                </a:tc>
              </a:tr>
              <a:tr h="291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/>
                        <a:t>Awards</a:t>
                      </a:r>
                      <a:endParaRPr sz="1600"/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/>
                        <a:t>$4500.00</a:t>
                      </a:r>
                      <a:endParaRPr sz="1600"/>
                    </a:p>
                  </a:txBody>
                  <a:tcPr marT="0" marB="0" marR="91425" marL="91425"/>
                </a:tc>
              </a:tr>
              <a:tr h="291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/>
                        <a:t>Video Recording</a:t>
                      </a:r>
                      <a:endParaRPr sz="1600"/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/>
                        <a:t>$19682.40</a:t>
                      </a:r>
                      <a:endParaRPr sz="1600"/>
                    </a:p>
                  </a:txBody>
                  <a:tcPr marT="0" marB="0" marR="91425" marL="91425"/>
                </a:tc>
              </a:tr>
              <a:tr h="291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600"/>
                        <a:t>Total</a:t>
                      </a:r>
                      <a:endParaRPr b="1" sz="1600"/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600"/>
                        <a:t>$</a:t>
                      </a:r>
                      <a:r>
                        <a:rPr b="1" lang="es-ES" sz="1600"/>
                        <a:t>109238.51</a:t>
                      </a:r>
                      <a:endParaRPr b="1" sz="1600"/>
                    </a:p>
                  </a:txBody>
                  <a:tcPr marT="0" marB="0" marR="91425" marL="91425"/>
                </a:tc>
              </a:tr>
            </a:tbl>
          </a:graphicData>
        </a:graphic>
      </p:graphicFrame>
      <p:graphicFrame>
        <p:nvGraphicFramePr>
          <p:cNvPr id="269" name="Google Shape;269;g5ce830847b_1_19"/>
          <p:cNvGraphicFramePr/>
          <p:nvPr/>
        </p:nvGraphicFramePr>
        <p:xfrm>
          <a:off x="4941150" y="16665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{1C9FEC7E-2E7E-4F1E-9FE2-285A0973FAA6}</a:tableStyleId>
              </a:tblPr>
              <a:tblGrid>
                <a:gridCol w="2132000"/>
                <a:gridCol w="1293575"/>
              </a:tblGrid>
              <a:tr h="308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/>
                        <a:t>Category</a:t>
                      </a:r>
                      <a:endParaRPr sz="1600"/>
                    </a:p>
                  </a:txBody>
                  <a:tcPr marT="0" marB="0" marR="91425" marL="91425"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/>
                        <a:t>Cost</a:t>
                      </a:r>
                      <a:endParaRPr sz="1600"/>
                    </a:p>
                  </a:txBody>
                  <a:tcPr marT="0" marB="0" marR="91425" marL="91425"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</a:tr>
              <a:tr h="291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/>
                        <a:t>Council Dinner</a:t>
                      </a:r>
                      <a:endParaRPr sz="1600"/>
                    </a:p>
                  </a:txBody>
                  <a:tcPr marT="0" marB="0" marR="91425" marL="91425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/>
                        <a:t>$4500.00</a:t>
                      </a:r>
                      <a:endParaRPr sz="1600"/>
                    </a:p>
                  </a:txBody>
                  <a:tcPr marT="0" marB="0" marR="91425" marL="91425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1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/>
                        <a:t>Reception Catering</a:t>
                      </a:r>
                      <a:endParaRPr sz="1600"/>
                    </a:p>
                  </a:txBody>
                  <a:tcPr marT="0" marB="0" marR="91425" marL="91425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/>
                        <a:t>$13355.50</a:t>
                      </a:r>
                      <a:endParaRPr sz="1600"/>
                    </a:p>
                  </a:txBody>
                  <a:tcPr marT="0" marB="0" marR="91425" marL="91425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1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/>
                        <a:t>Break Catering</a:t>
                      </a:r>
                      <a:endParaRPr sz="1600"/>
                    </a:p>
                  </a:txBody>
                  <a:tcPr marT="0" marB="0" marR="91425" marL="91425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/>
                        <a:t>$34312.25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91425" marL="91425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1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/>
                        <a:t>Poster Session Catering</a:t>
                      </a:r>
                      <a:endParaRPr sz="1600"/>
                    </a:p>
                  </a:txBody>
                  <a:tcPr marT="0" marB="0" marR="91425" marL="91425"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/>
                        <a:t>$6221.00</a:t>
                      </a:r>
                      <a:endParaRPr sz="1600"/>
                    </a:p>
                  </a:txBody>
                  <a:tcPr marT="0" marB="0" marR="91425" marL="91425"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1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/>
                        <a:t>Banquet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91425" marL="91425"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/>
                        <a:t>$21959.25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91425" marL="91425"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291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/>
                        <a:t>Badges/Signs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/>
                        <a:t>$2200.00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91425" marL="91425"/>
                </a:tc>
              </a:tr>
              <a:tr h="291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/>
                        <a:t>Security</a:t>
                      </a:r>
                      <a:endParaRPr sz="1600"/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/>
                        <a:t>$3360.00</a:t>
                      </a:r>
                      <a:endParaRPr sz="1600"/>
                    </a:p>
                  </a:txBody>
                  <a:tcPr marT="0" marB="0" marR="91425" marL="91425"/>
                </a:tc>
              </a:tr>
              <a:tr h="291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600"/>
                        <a:t>Est. </a:t>
                      </a:r>
                      <a:r>
                        <a:rPr b="1" lang="es-ES" sz="1600"/>
                        <a:t>Total</a:t>
                      </a:r>
                      <a:endParaRPr b="1" sz="1600"/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600"/>
                        <a:t>$</a:t>
                      </a:r>
                      <a:r>
                        <a:rPr b="1" lang="es-ES" sz="1600"/>
                        <a:t>85908.00</a:t>
                      </a:r>
                      <a:endParaRPr b="1" sz="1600"/>
                    </a:p>
                  </a:txBody>
                  <a:tcPr marT="0" marB="0" marR="91425" marL="91425"/>
                </a:tc>
              </a:tr>
            </a:tbl>
          </a:graphicData>
        </a:graphic>
      </p:graphicFrame>
      <p:sp>
        <p:nvSpPr>
          <p:cNvPr id="270" name="Google Shape;270;g5ce830847b_1_19"/>
          <p:cNvSpPr txBox="1"/>
          <p:nvPr/>
        </p:nvSpPr>
        <p:spPr>
          <a:xfrm>
            <a:off x="1655700" y="1027350"/>
            <a:ext cx="2183400" cy="5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000">
                <a:latin typeface="Calibri"/>
                <a:ea typeface="Calibri"/>
                <a:cs typeface="Calibri"/>
                <a:sym typeface="Calibri"/>
              </a:rPr>
              <a:t>Fixed Costs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g5ce830847b_1_19"/>
          <p:cNvSpPr txBox="1"/>
          <p:nvPr/>
        </p:nvSpPr>
        <p:spPr>
          <a:xfrm>
            <a:off x="5540700" y="1027350"/>
            <a:ext cx="2437200" cy="5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000">
                <a:latin typeface="Calibri"/>
                <a:ea typeface="Calibri"/>
                <a:cs typeface="Calibri"/>
                <a:sym typeface="Calibri"/>
              </a:rPr>
              <a:t>Variable</a:t>
            </a:r>
            <a:r>
              <a:rPr lang="es-ES" sz="3000">
                <a:latin typeface="Calibri"/>
                <a:ea typeface="Calibri"/>
                <a:cs typeface="Calibri"/>
                <a:sym typeface="Calibri"/>
              </a:rPr>
              <a:t> Costs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72" name="Google Shape;272;g5ce830847b_1_19"/>
          <p:cNvGraphicFramePr/>
          <p:nvPr/>
        </p:nvGraphicFramePr>
        <p:xfrm>
          <a:off x="2779600" y="48460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{1C9FEC7E-2E7E-4F1E-9FE2-285A0973FAA6}</a:tableStyleId>
              </a:tblPr>
              <a:tblGrid>
                <a:gridCol w="2132000"/>
                <a:gridCol w="1293575"/>
              </a:tblGrid>
              <a:tr h="308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ES" sz="1600">
                          <a:solidFill>
                            <a:srgbClr val="000000"/>
                          </a:solidFill>
                        </a:rPr>
                        <a:t>Fixed Costs</a:t>
                      </a:r>
                      <a:endParaRPr b="0" sz="1600">
                        <a:solidFill>
                          <a:srgbClr val="000000"/>
                        </a:solidFill>
                      </a:endParaRPr>
                    </a:p>
                  </a:txBody>
                  <a:tcPr marT="0" marB="0" marR="91425" marL="91425"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ES" sz="1600">
                          <a:solidFill>
                            <a:schemeClr val="dk1"/>
                          </a:solidFill>
                        </a:rPr>
                        <a:t>$</a:t>
                      </a:r>
                      <a:r>
                        <a:rPr b="0" lang="es-ES" sz="1600">
                          <a:solidFill>
                            <a:schemeClr val="dk1"/>
                          </a:solidFill>
                        </a:rPr>
                        <a:t>109238.51</a:t>
                      </a:r>
                      <a:endParaRPr b="0" sz="1600">
                        <a:solidFill>
                          <a:srgbClr val="000000"/>
                        </a:solidFill>
                      </a:endParaRPr>
                    </a:p>
                  </a:txBody>
                  <a:tcPr marT="0" marB="0" marR="91425" marL="91425"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CF4"/>
                    </a:solidFill>
                  </a:tcPr>
                </a:tc>
              </a:tr>
              <a:tr h="291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/>
                        <a:t>Est. Variable Costs</a:t>
                      </a:r>
                      <a:endParaRPr sz="1600"/>
                    </a:p>
                  </a:txBody>
                  <a:tcPr marT="0" marB="0" marR="91425" marL="91425"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/>
                        <a:t>$</a:t>
                      </a:r>
                      <a:r>
                        <a:rPr lang="es-ES" sz="1600">
                          <a:solidFill>
                            <a:schemeClr val="dk1"/>
                          </a:solidFill>
                        </a:rPr>
                        <a:t>85908.00</a:t>
                      </a:r>
                      <a:endParaRPr sz="1600"/>
                    </a:p>
                  </a:txBody>
                  <a:tcPr marT="0" marB="0" marR="91425" marL="91425"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291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600"/>
                        <a:t>Est. Grand </a:t>
                      </a:r>
                      <a:r>
                        <a:rPr b="1" lang="es-ES" sz="1600"/>
                        <a:t>Total</a:t>
                      </a:r>
                      <a:endParaRPr b="1" sz="1600"/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600"/>
                        <a:t>$</a:t>
                      </a:r>
                      <a:r>
                        <a:rPr b="1" lang="es-ES" sz="1600"/>
                        <a:t>195172.76</a:t>
                      </a:r>
                      <a:endParaRPr b="1" sz="1600"/>
                    </a:p>
                  </a:txBody>
                  <a:tcPr marT="0" marB="0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5ce830847b_1_2"/>
          <p:cNvSpPr txBox="1"/>
          <p:nvPr/>
        </p:nvSpPr>
        <p:spPr>
          <a:xfrm>
            <a:off x="179512" y="260648"/>
            <a:ext cx="82296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2800"/>
              <a:buFont typeface="Calibri"/>
              <a:buNone/>
            </a:pPr>
            <a:r>
              <a:rPr b="1" lang="es-ES" sz="2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 Sponsors</a:t>
            </a:r>
            <a:endParaRPr b="0" i="0" sz="2800" u="none" cap="none" strike="noStrike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78" name="Google Shape;278;g5ce830847b_1_2"/>
          <p:cNvCxnSpPr/>
          <p:nvPr/>
        </p:nvCxnSpPr>
        <p:spPr>
          <a:xfrm>
            <a:off x="315961" y="762778"/>
            <a:ext cx="8352900" cy="0"/>
          </a:xfrm>
          <a:prstGeom prst="straightConnector1">
            <a:avLst/>
          </a:prstGeom>
          <a:noFill/>
          <a:ln cap="flat" cmpd="sng" w="19050">
            <a:solidFill>
              <a:srgbClr val="7030A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9" name="Google Shape;279;g5ce830847b_1_2"/>
          <p:cNvSpPr txBox="1"/>
          <p:nvPr/>
        </p:nvSpPr>
        <p:spPr>
          <a:xfrm>
            <a:off x="4572000" y="3902650"/>
            <a:ext cx="4374600" cy="5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g5ce830847b_1_2"/>
          <p:cNvSpPr txBox="1"/>
          <p:nvPr/>
        </p:nvSpPr>
        <p:spPr>
          <a:xfrm>
            <a:off x="3839100" y="5991100"/>
            <a:ext cx="44136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latin typeface="Calibri"/>
                <a:ea typeface="Calibri"/>
                <a:cs typeface="Calibri"/>
                <a:sym typeface="Calibri"/>
              </a:rPr>
              <a:t>As of July 6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81" name="Google Shape;281;g5ce830847b_1_2"/>
          <p:cNvGraphicFramePr/>
          <p:nvPr/>
        </p:nvGraphicFramePr>
        <p:xfrm>
          <a:off x="730450" y="114441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{1C9FEC7E-2E7E-4F1E-9FE2-285A0973FAA6}</a:tableStyleId>
              </a:tblPr>
              <a:tblGrid>
                <a:gridCol w="2209925"/>
                <a:gridCol w="1321850"/>
                <a:gridCol w="4146875"/>
              </a:tblGrid>
              <a:tr h="281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/>
                        <a:t>Sponsor</a:t>
                      </a:r>
                      <a:endParaRPr sz="1600"/>
                    </a:p>
                  </a:txBody>
                  <a:tcPr marT="0" marB="0" marR="91425" marL="91425"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/>
                        <a:t>Amount</a:t>
                      </a:r>
                      <a:endParaRPr sz="1600"/>
                    </a:p>
                  </a:txBody>
                  <a:tcPr marT="0" marB="0" marR="91425" marL="91425"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/>
                        <a:t>Notes</a:t>
                      </a:r>
                      <a:endParaRPr sz="1600"/>
                    </a:p>
                  </a:txBody>
                  <a:tcPr marT="0" marB="0" marR="91425" marL="91425"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</a:tr>
              <a:tr h="281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Red Canyon Software</a:t>
                      </a:r>
                      <a:endParaRPr/>
                    </a:p>
                  </a:txBody>
                  <a:tcPr marT="0" marB="0" marR="91425" marL="91425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/>
                        <a:t>$2000</a:t>
                      </a:r>
                      <a:endParaRPr sz="1600"/>
                    </a:p>
                  </a:txBody>
                  <a:tcPr marT="0" marB="0" marR="91425" marL="91425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via ICAPS 2019</a:t>
                      </a:r>
                      <a:endParaRPr/>
                    </a:p>
                  </a:txBody>
                  <a:tcPr marT="0" marB="0" marR="91425" marL="91425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1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SIFT</a:t>
                      </a:r>
                      <a:endParaRPr/>
                    </a:p>
                  </a:txBody>
                  <a:tcPr marT="0" marB="0" marR="91425" marL="91425"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/>
                        <a:t>$2500</a:t>
                      </a:r>
                      <a:endParaRPr sz="1600"/>
                    </a:p>
                  </a:txBody>
                  <a:tcPr marT="0" marB="0" marR="91425" marL="91425"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via ICAPS 2019, </a:t>
                      </a:r>
                      <a:r>
                        <a:rPr lang="es-ES"/>
                        <a:t>Best Demo Sponsor</a:t>
                      </a:r>
                      <a:endParaRPr/>
                    </a:p>
                  </a:txBody>
                  <a:tcPr marT="0" marB="0" marR="91425" marL="91425"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1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IBM</a:t>
                      </a:r>
                      <a:endParaRPr/>
                    </a:p>
                  </a:txBody>
                  <a:tcPr marT="0" marB="0" marR="91425" marL="91425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/>
                        <a:t>$2000</a:t>
                      </a:r>
                      <a:endParaRPr sz="1600"/>
                    </a:p>
                  </a:txBody>
                  <a:tcPr marT="0" marB="0" marR="91425" marL="91425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via AAAI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91425" marL="91425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1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NSF</a:t>
                      </a:r>
                      <a:endParaRPr/>
                    </a:p>
                  </a:txBody>
                  <a:tcPr marT="0" marB="0" marR="91425" marL="91425"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/>
                        <a:t>$15000</a:t>
                      </a:r>
                      <a:endParaRPr sz="1600"/>
                    </a:p>
                  </a:txBody>
                  <a:tcPr marT="0" marB="0" marR="91425" marL="91425"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via Arizona State University, student support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91425" marL="91425"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281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David Smith</a:t>
                      </a:r>
                      <a:endParaRPr/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/>
                        <a:t>$5000</a:t>
                      </a:r>
                      <a:endParaRPr sz="1600"/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via AAAI</a:t>
                      </a:r>
                      <a:endParaRPr/>
                    </a:p>
                  </a:txBody>
                  <a:tcPr marT="0" marB="0" marR="91425" marL="91425"/>
                </a:tc>
              </a:tr>
              <a:tr h="281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DIDI</a:t>
                      </a:r>
                      <a:endParaRPr/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/>
                        <a:t>$5000</a:t>
                      </a:r>
                      <a:endParaRPr sz="1600"/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via AAAI</a:t>
                      </a:r>
                      <a:endParaRPr/>
                    </a:p>
                  </a:txBody>
                  <a:tcPr marT="0" marB="0" marR="91425" marL="91425"/>
                </a:tc>
              </a:tr>
              <a:tr h="281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AIJ</a:t>
                      </a:r>
                      <a:endParaRPr/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/>
                        <a:t>$7592.90</a:t>
                      </a:r>
                      <a:endParaRPr sz="1600"/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via ICAPS 2019</a:t>
                      </a:r>
                      <a:endParaRPr/>
                    </a:p>
                  </a:txBody>
                  <a:tcPr marT="0" marB="0" marR="91425" marL="91425"/>
                </a:tc>
              </a:tr>
              <a:tr h="281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Adventium Labs</a:t>
                      </a:r>
                      <a:endParaRPr/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/>
                        <a:t>$2000</a:t>
                      </a:r>
                      <a:endParaRPr sz="1600"/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via ICAPS 2019</a:t>
                      </a:r>
                      <a:endParaRPr/>
                    </a:p>
                  </a:txBody>
                  <a:tcPr marT="0" marB="0" marR="91425" marL="91425"/>
                </a:tc>
              </a:tr>
              <a:tr h="281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UTRC</a:t>
                      </a:r>
                      <a:endParaRPr/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/>
                        <a:t>$3000</a:t>
                      </a:r>
                      <a:endParaRPr sz="1600"/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>
                          <a:solidFill>
                            <a:schemeClr val="dk1"/>
                          </a:solidFill>
                        </a:rPr>
                        <a:t>via AAAI, </a:t>
                      </a:r>
                      <a:r>
                        <a:rPr lang="es-ES"/>
                        <a:t>Best Applications Paper Award Sponsor</a:t>
                      </a:r>
                      <a:endParaRPr/>
                    </a:p>
                  </a:txBody>
                  <a:tcPr marT="0" marB="0" marR="91425" marL="91425"/>
                </a:tc>
              </a:tr>
              <a:tr h="238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Nissan</a:t>
                      </a:r>
                      <a:endParaRPr/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/>
                        <a:t>$3000</a:t>
                      </a:r>
                      <a:endParaRPr sz="1600"/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via AAAI</a:t>
                      </a:r>
                      <a:endParaRPr/>
                    </a:p>
                  </a:txBody>
                  <a:tcPr marT="0" marB="0" marR="91425" marL="91425"/>
                </a:tc>
              </a:tr>
              <a:tr h="279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Safran</a:t>
                      </a:r>
                      <a:endParaRPr/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/>
                        <a:t>$3000</a:t>
                      </a:r>
                      <a:endParaRPr sz="1600"/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via AAAI</a:t>
                      </a:r>
                      <a:endParaRPr/>
                    </a:p>
                  </a:txBody>
                  <a:tcPr marT="0" marB="0" marR="91425" marL="91425"/>
                </a:tc>
              </a:tr>
              <a:tr h="279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Unipower</a:t>
                      </a:r>
                      <a:endParaRPr/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/>
                        <a:t>$3000</a:t>
                      </a:r>
                      <a:endParaRPr sz="1600"/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Difficulty transferring funds</a:t>
                      </a:r>
                      <a:endParaRPr/>
                    </a:p>
                  </a:txBody>
                  <a:tcPr marT="0" marB="0" marR="91425" marL="91425"/>
                </a:tc>
              </a:tr>
              <a:tr h="279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/>
                        <a:t>Total</a:t>
                      </a:r>
                      <a:endParaRPr b="1"/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600"/>
                        <a:t>$53092.90</a:t>
                      </a:r>
                      <a:endParaRPr b="1" sz="1600"/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5ce830847b_1_26"/>
          <p:cNvSpPr txBox="1"/>
          <p:nvPr/>
        </p:nvSpPr>
        <p:spPr>
          <a:xfrm>
            <a:off x="179512" y="260648"/>
            <a:ext cx="82296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2800"/>
              <a:buFont typeface="Calibri"/>
              <a:buNone/>
            </a:pPr>
            <a:r>
              <a:rPr b="1" lang="es-ES" sz="2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 Budget Summary</a:t>
            </a:r>
            <a:endParaRPr b="0" i="0" sz="2800" u="none" cap="none" strike="noStrike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87" name="Google Shape;287;g5ce830847b_1_26"/>
          <p:cNvCxnSpPr/>
          <p:nvPr/>
        </p:nvCxnSpPr>
        <p:spPr>
          <a:xfrm>
            <a:off x="315961" y="762778"/>
            <a:ext cx="8352900" cy="0"/>
          </a:xfrm>
          <a:prstGeom prst="straightConnector1">
            <a:avLst/>
          </a:prstGeom>
          <a:noFill/>
          <a:ln cap="flat" cmpd="sng" w="19050">
            <a:solidFill>
              <a:srgbClr val="7030A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88" name="Google Shape;288;g5ce830847b_1_26"/>
          <p:cNvSpPr txBox="1"/>
          <p:nvPr/>
        </p:nvSpPr>
        <p:spPr>
          <a:xfrm>
            <a:off x="4572000" y="4679925"/>
            <a:ext cx="4374600" cy="5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89" name="Google Shape;289;g5ce830847b_1_26"/>
          <p:cNvGraphicFramePr/>
          <p:nvPr/>
        </p:nvGraphicFramePr>
        <p:xfrm>
          <a:off x="2434625" y="229537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{1C9FEC7E-2E7E-4F1E-9FE2-285A0973FAA6}</a:tableStyleId>
              </a:tblPr>
              <a:tblGrid>
                <a:gridCol w="2132000"/>
                <a:gridCol w="1293575"/>
              </a:tblGrid>
              <a:tr h="308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/>
                        <a:t>Category</a:t>
                      </a:r>
                      <a:endParaRPr sz="1600"/>
                    </a:p>
                  </a:txBody>
                  <a:tcPr marT="0" marB="0" marR="91425" marL="91425"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/>
                        <a:t>Cost</a:t>
                      </a:r>
                      <a:endParaRPr sz="1600"/>
                    </a:p>
                  </a:txBody>
                  <a:tcPr marT="0" marB="0" marR="91425" marL="91425"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</a:tr>
              <a:tr h="291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/>
                        <a:t>Total Sponsorship</a:t>
                      </a:r>
                      <a:endParaRPr sz="1600"/>
                    </a:p>
                  </a:txBody>
                  <a:tcPr marT="0" marB="0" marR="91425" marL="91425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/>
                        <a:t>$</a:t>
                      </a:r>
                      <a:r>
                        <a:rPr lang="es-ES" sz="1600"/>
                        <a:t>53092.90</a:t>
                      </a:r>
                      <a:endParaRPr sz="1600"/>
                    </a:p>
                  </a:txBody>
                  <a:tcPr marT="0" marB="0" marR="91425" marL="91425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1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/>
                        <a:t>Estimated Registration</a:t>
                      </a:r>
                      <a:endParaRPr sz="1600"/>
                    </a:p>
                  </a:txBody>
                  <a:tcPr marT="0" marB="0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/>
                        <a:t>$154828.80</a:t>
                      </a:r>
                      <a:endParaRPr sz="1600"/>
                    </a:p>
                  </a:txBody>
                  <a:tcPr marT="0" marB="0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1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600"/>
                        <a:t>Total Est. Revenue</a:t>
                      </a:r>
                      <a:endParaRPr b="1" sz="1600"/>
                    </a:p>
                  </a:txBody>
                  <a:tcPr marT="0" marB="0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/>
                        <a:t>$207921.70</a:t>
                      </a:r>
                      <a:endParaRPr sz="1600"/>
                    </a:p>
                  </a:txBody>
                  <a:tcPr marT="0" marB="0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90" name="Google Shape;290;g5ce830847b_1_26"/>
          <p:cNvGraphicFramePr/>
          <p:nvPr/>
        </p:nvGraphicFramePr>
        <p:xfrm>
          <a:off x="2431438" y="359016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{1C9FEC7E-2E7E-4F1E-9FE2-285A0973FAA6}</a:tableStyleId>
              </a:tblPr>
              <a:tblGrid>
                <a:gridCol w="2132000"/>
                <a:gridCol w="1293575"/>
              </a:tblGrid>
              <a:tr h="229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ES" sz="1600">
                          <a:solidFill>
                            <a:srgbClr val="000000"/>
                          </a:solidFill>
                        </a:rPr>
                        <a:t>Total Est. Costs</a:t>
                      </a:r>
                      <a:endParaRPr b="0" sz="1600">
                        <a:solidFill>
                          <a:srgbClr val="000000"/>
                        </a:solidFill>
                      </a:endParaRPr>
                    </a:p>
                  </a:txBody>
                  <a:tcPr marT="0" marB="0" marR="91425" marL="91425"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ES" sz="1600">
                          <a:solidFill>
                            <a:srgbClr val="FF0000"/>
                          </a:solidFill>
                        </a:rPr>
                        <a:t>$</a:t>
                      </a:r>
                      <a:r>
                        <a:rPr b="0" lang="es-ES" sz="1600">
                          <a:solidFill>
                            <a:srgbClr val="FF0000"/>
                          </a:solidFill>
                        </a:rPr>
                        <a:t>195172.76</a:t>
                      </a:r>
                      <a:endParaRPr b="0" sz="1600">
                        <a:solidFill>
                          <a:srgbClr val="000000"/>
                        </a:solidFill>
                      </a:endParaRPr>
                    </a:p>
                  </a:txBody>
                  <a:tcPr marT="0" marB="0" marR="91425" marL="91425"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CF4"/>
                    </a:solidFill>
                  </a:tcPr>
                </a:tc>
              </a:tr>
              <a:tr h="285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600"/>
                        <a:t>Estimated Return</a:t>
                      </a:r>
                      <a:endParaRPr b="1" sz="1600"/>
                    </a:p>
                  </a:txBody>
                  <a:tcPr marT="0" marB="0" marR="91425" marL="91425"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600"/>
                        <a:t>$</a:t>
                      </a:r>
                      <a:r>
                        <a:rPr b="1" lang="es-ES" sz="1600"/>
                        <a:t>12748.94</a:t>
                      </a:r>
                      <a:endParaRPr b="1" sz="1600"/>
                    </a:p>
                  </a:txBody>
                  <a:tcPr marT="0" marB="0" marR="91425" marL="91425"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  <p:cxnSp>
        <p:nvCxnSpPr>
          <p:cNvPr id="291" name="Google Shape;291;g5ce830847b_1_26"/>
          <p:cNvCxnSpPr/>
          <p:nvPr/>
        </p:nvCxnSpPr>
        <p:spPr>
          <a:xfrm>
            <a:off x="2439963" y="3527026"/>
            <a:ext cx="3414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5ce830847b_1_40"/>
          <p:cNvSpPr txBox="1"/>
          <p:nvPr/>
        </p:nvSpPr>
        <p:spPr>
          <a:xfrm>
            <a:off x="179512" y="260648"/>
            <a:ext cx="82296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2800"/>
              <a:buFont typeface="Calibri"/>
              <a:buNone/>
            </a:pPr>
            <a:r>
              <a:rPr b="1" lang="es-ES" sz="2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Other Comments</a:t>
            </a:r>
            <a:endParaRPr b="0" i="0" sz="2800" u="none" cap="none" strike="noStrike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97" name="Google Shape;297;g5ce830847b_1_40"/>
          <p:cNvCxnSpPr/>
          <p:nvPr/>
        </p:nvCxnSpPr>
        <p:spPr>
          <a:xfrm>
            <a:off x="315961" y="762778"/>
            <a:ext cx="8352900" cy="0"/>
          </a:xfrm>
          <a:prstGeom prst="straightConnector1">
            <a:avLst/>
          </a:prstGeom>
          <a:noFill/>
          <a:ln cap="flat" cmpd="sng" w="19050">
            <a:solidFill>
              <a:srgbClr val="7030A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8" name="Google Shape;298;g5ce830847b_1_40"/>
          <p:cNvSpPr txBox="1"/>
          <p:nvPr/>
        </p:nvSpPr>
        <p:spPr>
          <a:xfrm>
            <a:off x="4572000" y="3902650"/>
            <a:ext cx="4374600" cy="5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g5ce830847b_1_40"/>
          <p:cNvSpPr txBox="1"/>
          <p:nvPr/>
        </p:nvSpPr>
        <p:spPr>
          <a:xfrm>
            <a:off x="528700" y="1060350"/>
            <a:ext cx="8297700" cy="52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●"/>
            </a:pPr>
            <a:r>
              <a:rPr lang="es-ES" sz="1800">
                <a:latin typeface="Calibri"/>
                <a:ea typeface="Calibri"/>
                <a:cs typeface="Calibri"/>
                <a:sym typeface="Calibri"/>
              </a:rPr>
              <a:t>Student housing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</a:pPr>
            <a:r>
              <a:rPr lang="es-ES" sz="1800">
                <a:latin typeface="Calibri"/>
                <a:ea typeface="Calibri"/>
                <a:cs typeface="Calibri"/>
                <a:sym typeface="Calibri"/>
              </a:rPr>
              <a:t>Two Options: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■"/>
            </a:pPr>
            <a:r>
              <a:rPr lang="es-ES" sz="1800">
                <a:latin typeface="Calibri"/>
                <a:ea typeface="Calibri"/>
                <a:cs typeface="Calibri"/>
                <a:sym typeface="Calibri"/>
              </a:rPr>
              <a:t>Suite (130 USD/night) with dedicated bathroom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■"/>
            </a:pPr>
            <a:r>
              <a:rPr lang="es-ES" sz="1800">
                <a:latin typeface="Calibri"/>
                <a:ea typeface="Calibri"/>
                <a:cs typeface="Calibri"/>
                <a:sym typeface="Calibri"/>
              </a:rPr>
              <a:t>Resident Hall (118 USD/night) with shared bathroom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</a:pPr>
            <a:r>
              <a:rPr lang="es-ES" sz="1800">
                <a:latin typeface="Calibri"/>
                <a:ea typeface="Calibri"/>
                <a:cs typeface="Calibri"/>
                <a:sym typeface="Calibri"/>
              </a:rPr>
              <a:t>Includes access to a dining hall for breakfast, lunch, and dinner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</a:pPr>
            <a:r>
              <a:rPr lang="es-ES" sz="1800">
                <a:latin typeface="Calibri"/>
                <a:ea typeface="Calibri"/>
                <a:cs typeface="Calibri"/>
                <a:sym typeface="Calibri"/>
              </a:rPr>
              <a:t>Initially only open to students - opened up June 14 to all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</a:pPr>
            <a:r>
              <a:rPr lang="es-ES" sz="1800">
                <a:latin typeface="Calibri"/>
                <a:ea typeface="Calibri"/>
                <a:cs typeface="Calibri"/>
                <a:sym typeface="Calibri"/>
              </a:rPr>
              <a:t>All attendees - 39 of 280, or 14%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</a:pPr>
            <a:r>
              <a:rPr lang="es-ES" sz="1800">
                <a:latin typeface="Calibri"/>
                <a:ea typeface="Calibri"/>
                <a:cs typeface="Calibri"/>
                <a:sym typeface="Calibri"/>
              </a:rPr>
              <a:t>Students - 30 of 108, or 28%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Event Management Company (ExecutivEvents)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■"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Frees up resources (helped to collect and analyze venue options)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■"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Invaluable help in arranging caterers, contracts with venues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■"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Forced to use their registration system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■"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High cost to use their payment gateway (42.50 USD per early registration transaction!). Opted to use our own for lower cost, which led to headaches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■"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Handled one outside event, one conference hotel only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5ce830847b_1_33"/>
          <p:cNvSpPr txBox="1"/>
          <p:nvPr/>
        </p:nvSpPr>
        <p:spPr>
          <a:xfrm>
            <a:off x="179512" y="260648"/>
            <a:ext cx="82296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2800"/>
              <a:buFont typeface="Calibri"/>
              <a:buNone/>
            </a:pPr>
            <a:r>
              <a:rPr b="1" lang="es-ES" sz="2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Other Comments - Financials/Payment Processing</a:t>
            </a:r>
            <a:endParaRPr b="0" i="0" sz="2800" u="none" cap="none" strike="noStrike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05" name="Google Shape;305;g5ce830847b_1_33"/>
          <p:cNvCxnSpPr/>
          <p:nvPr/>
        </p:nvCxnSpPr>
        <p:spPr>
          <a:xfrm>
            <a:off x="315961" y="762778"/>
            <a:ext cx="8352900" cy="0"/>
          </a:xfrm>
          <a:prstGeom prst="straightConnector1">
            <a:avLst/>
          </a:prstGeom>
          <a:noFill/>
          <a:ln cap="flat" cmpd="sng" w="19050">
            <a:solidFill>
              <a:srgbClr val="7030A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6" name="Google Shape;306;g5ce830847b_1_33"/>
          <p:cNvSpPr txBox="1"/>
          <p:nvPr/>
        </p:nvSpPr>
        <p:spPr>
          <a:xfrm>
            <a:off x="4572000" y="3902650"/>
            <a:ext cx="4374600" cy="5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Google Shape;307;g5ce830847b_1_33"/>
          <p:cNvSpPr txBox="1"/>
          <p:nvPr/>
        </p:nvSpPr>
        <p:spPr>
          <a:xfrm>
            <a:off x="544750" y="1060350"/>
            <a:ext cx="8297700" cy="47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s-ES" sz="1800">
                <a:latin typeface="Calibri"/>
                <a:ea typeface="Calibri"/>
                <a:cs typeface="Calibri"/>
                <a:sym typeface="Calibri"/>
              </a:rPr>
              <a:t>Our bank account - Convenient but not </a:t>
            </a:r>
            <a:r>
              <a:rPr lang="es-ES" sz="1800">
                <a:latin typeface="Calibri"/>
                <a:ea typeface="Calibri"/>
                <a:cs typeface="Calibri"/>
                <a:sym typeface="Calibri"/>
              </a:rPr>
              <a:t>necessarily</a:t>
            </a:r>
            <a:r>
              <a:rPr lang="es-ES" sz="1800">
                <a:latin typeface="Calibri"/>
                <a:ea typeface="Calibri"/>
                <a:cs typeface="Calibri"/>
                <a:sym typeface="Calibri"/>
              </a:rPr>
              <a:t> ideal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</a:pPr>
            <a:r>
              <a:rPr lang="es-ES" sz="1800">
                <a:latin typeface="Calibri"/>
                <a:ea typeface="Calibri"/>
                <a:cs typeface="Calibri"/>
                <a:sym typeface="Calibri"/>
              </a:rPr>
              <a:t>USA: Sole </a:t>
            </a:r>
            <a:r>
              <a:rPr lang="es-ES" sz="1800">
                <a:latin typeface="Calibri"/>
                <a:ea typeface="Calibri"/>
                <a:cs typeface="Calibri"/>
                <a:sym typeface="Calibri"/>
              </a:rPr>
              <a:t>proprietor owner </a:t>
            </a:r>
            <a:r>
              <a:rPr lang="es-ES" sz="1800">
                <a:latin typeface="Calibri"/>
                <a:ea typeface="Calibri"/>
                <a:cs typeface="Calibri"/>
                <a:sym typeface="Calibri"/>
              </a:rPr>
              <a:t>(Sid) with authorized signer (J.) almost works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■"/>
            </a:pPr>
            <a:r>
              <a:rPr lang="es-ES" sz="1800">
                <a:latin typeface="Calibri"/>
                <a:ea typeface="Calibri"/>
                <a:cs typeface="Calibri"/>
                <a:sym typeface="Calibri"/>
              </a:rPr>
              <a:t>Account could go into probate court as if its an asset of the owner (i.e., in the event of owner death)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s-ES" sz="1800">
                <a:latin typeface="Calibri"/>
                <a:ea typeface="Calibri"/>
                <a:cs typeface="Calibri"/>
                <a:sym typeface="Calibri"/>
              </a:rPr>
              <a:t>Payment processors (to avoid high cost associated with ExecutivEvents)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</a:pPr>
            <a:r>
              <a:rPr lang="es-ES" sz="1800">
                <a:latin typeface="Calibri"/>
                <a:ea typeface="Calibri"/>
                <a:cs typeface="Calibri"/>
                <a:sym typeface="Calibri"/>
              </a:rPr>
              <a:t>USA: Important to give Employer Identification Number (EIN) 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</a:pPr>
            <a:r>
              <a:rPr lang="es-ES" sz="1800">
                <a:latin typeface="Calibri"/>
                <a:ea typeface="Calibri"/>
                <a:cs typeface="Calibri"/>
                <a:sym typeface="Calibri"/>
              </a:rPr>
              <a:t>Slow to approve payment processing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</a:pPr>
            <a:r>
              <a:rPr lang="es-ES" sz="1800">
                <a:latin typeface="Calibri"/>
                <a:ea typeface="Calibri"/>
                <a:cs typeface="Calibri"/>
                <a:sym typeface="Calibri"/>
              </a:rPr>
              <a:t>International transaction requirements (&lt;30% of transactions allowed to be non-USA) - cancelation of account without notice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</a:pPr>
            <a:r>
              <a:rPr lang="es-ES" sz="1800">
                <a:latin typeface="Calibri"/>
                <a:ea typeface="Calibri"/>
                <a:cs typeface="Calibri"/>
                <a:sym typeface="Calibri"/>
              </a:rPr>
              <a:t>Went with PayPal after cancelation, but PayPal kept locking our account and asking for “proof of service delivery” or “supplier invoices/receipts”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■"/>
            </a:pPr>
            <a:r>
              <a:rPr lang="es-ES" sz="1800">
                <a:latin typeface="Calibri"/>
                <a:ea typeface="Calibri"/>
                <a:cs typeface="Calibri"/>
                <a:sym typeface="Calibri"/>
              </a:rPr>
              <a:t>Required a phone call each time (3 in total)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</a:pPr>
            <a:r>
              <a:rPr lang="es-ES" sz="1800">
                <a:latin typeface="Calibri"/>
                <a:ea typeface="Calibri"/>
                <a:cs typeface="Calibri"/>
                <a:sym typeface="Calibri"/>
              </a:rPr>
              <a:t>PayPal did not allow payment without an account for some non-USA 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</a:pPr>
            <a:r>
              <a:rPr lang="es-ES" sz="1800">
                <a:latin typeface="Calibri"/>
                <a:ea typeface="Calibri"/>
                <a:cs typeface="Calibri"/>
                <a:sym typeface="Calibri"/>
              </a:rPr>
              <a:t>Some organizations/individuals needed to perform wire transfers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"/>
          <p:cNvSpPr txBox="1"/>
          <p:nvPr/>
        </p:nvSpPr>
        <p:spPr>
          <a:xfrm>
            <a:off x="179512" y="260648"/>
            <a:ext cx="8229600" cy="5040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2800"/>
              <a:buFont typeface="Calibri"/>
              <a:buNone/>
            </a:pPr>
            <a:r>
              <a:rPr b="1" i="0" lang="es-ES" sz="2800" u="none" cap="none" strike="noStrik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Submission by area</a:t>
            </a:r>
            <a:endParaRPr b="0" i="0" sz="2800" u="none" cap="none" strike="noStrike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7" name="Google Shape;77;p4"/>
          <p:cNvCxnSpPr/>
          <p:nvPr/>
        </p:nvCxnSpPr>
        <p:spPr>
          <a:xfrm>
            <a:off x="251520" y="752945"/>
            <a:ext cx="8352928" cy="0"/>
          </a:xfrm>
          <a:prstGeom prst="straightConnector1">
            <a:avLst/>
          </a:prstGeom>
          <a:noFill/>
          <a:ln cap="flat" cmpd="sng" w="19050">
            <a:solidFill>
              <a:srgbClr val="7030A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78" name="Google Shape;78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875" y="1118354"/>
            <a:ext cx="7896225" cy="496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500" y="446525"/>
            <a:ext cx="8763000" cy="423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g5ba835f6e6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543925" cy="74295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g5ba835f6e6_0_0"/>
          <p:cNvSpPr txBox="1"/>
          <p:nvPr/>
        </p:nvSpPr>
        <p:spPr>
          <a:xfrm>
            <a:off x="359700" y="1130125"/>
            <a:ext cx="8424600" cy="48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b="1" lang="es-ES" sz="2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SPC</a:t>
            </a:r>
            <a:r>
              <a:rPr lang="es-ES" sz="2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model </a:t>
            </a:r>
            <a:r>
              <a:rPr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(13 members)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10-12 paper per member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SPC member leading discussion and metareview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Advantages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914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-"/>
            </a:pPr>
            <a:r>
              <a:rPr lang="es-E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Dedicated senior person assigned to a paper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914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-"/>
            </a:pPr>
            <a:r>
              <a:rPr lang="es-E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Notices problems and conflicts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914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-"/>
            </a:pPr>
            <a:r>
              <a:rPr lang="es-E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Informs chairs about the need of finding additional reviewers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914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-"/>
            </a:pPr>
            <a:r>
              <a:rPr lang="es-E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Follows discussions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914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-"/>
            </a:pPr>
            <a:r>
              <a:rPr lang="es-E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Reviews paper if needed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8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Disadvantages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914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-"/>
            </a:pPr>
            <a:r>
              <a:rPr lang="es-E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Fewer people in the PC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7"/>
          <p:cNvSpPr txBox="1"/>
          <p:nvPr/>
        </p:nvSpPr>
        <p:spPr>
          <a:xfrm>
            <a:off x="179512" y="260648"/>
            <a:ext cx="8229600" cy="5040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2800"/>
              <a:buFont typeface="Calibri"/>
              <a:buNone/>
            </a:pPr>
            <a:r>
              <a:rPr b="1" i="0" lang="es-ES" sz="2800" u="none" cap="none" strike="noStrik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 Program Committee: Main Track (2)</a:t>
            </a:r>
            <a:endParaRPr b="0" i="0" sz="2800" u="none" cap="none" strike="noStrike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6" name="Google Shape;96;p7"/>
          <p:cNvCxnSpPr/>
          <p:nvPr/>
        </p:nvCxnSpPr>
        <p:spPr>
          <a:xfrm>
            <a:off x="315961" y="762778"/>
            <a:ext cx="8352928" cy="0"/>
          </a:xfrm>
          <a:prstGeom prst="straightConnector1">
            <a:avLst/>
          </a:prstGeom>
          <a:noFill/>
          <a:ln cap="flat" cmpd="sng" w="19050">
            <a:solidFill>
              <a:srgbClr val="7030A0"/>
            </a:solidFill>
            <a:prstDash val="solid"/>
            <a:round/>
            <a:headEnd len="sm" w="sm" type="none"/>
            <a:tailEnd len="sm" w="sm" type="none"/>
          </a:ln>
        </p:spPr>
      </p:cxnSp>
      <p:graphicFrame>
        <p:nvGraphicFramePr>
          <p:cNvPr id="97" name="Google Shape;97;p7"/>
          <p:cNvGraphicFramePr/>
          <p:nvPr/>
        </p:nvGraphicFramePr>
        <p:xfrm>
          <a:off x="568454" y="158556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{0A5148B1-1D8F-4CF0-94BE-6D3F6244EE55}</a:tableStyleId>
              </a:tblPr>
              <a:tblGrid>
                <a:gridCol w="7833400"/>
              </a:tblGrid>
              <a:tr h="348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s-ES" sz="1700" u="none" cap="none" strike="noStrike">
                          <a:solidFill>
                            <a:srgbClr val="C00000"/>
                          </a:solidFill>
                        </a:rPr>
                        <a:t>Pascal Bercher </a:t>
                      </a:r>
                      <a:r>
                        <a:rPr lang="es-ES" sz="1700" u="none" cap="none" strike="noStrike"/>
                        <a:t>· Ulm University</a:t>
                      </a:r>
                      <a:endParaRPr sz="1700" u="none" cap="none" strike="noStrike"/>
                    </a:p>
                  </a:txBody>
                  <a:tcPr marT="43525" marB="43525" marR="87050" marL="870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8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s-ES" sz="1700" u="none" cap="none" strike="noStrike">
                          <a:solidFill>
                            <a:srgbClr val="C00000"/>
                          </a:solidFill>
                        </a:rPr>
                        <a:t>Patrik Haslum </a:t>
                      </a:r>
                      <a:r>
                        <a:rPr lang="es-ES" sz="1700" u="none" cap="none" strike="noStrike"/>
                        <a:t>· Australian National University</a:t>
                      </a:r>
                      <a:endParaRPr sz="1700" u="none" cap="none" strike="noStrike"/>
                    </a:p>
                  </a:txBody>
                  <a:tcPr marT="43525" marB="43525" marR="87050" marL="870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8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s-ES" sz="1700" u="none" cap="none" strike="noStrike">
                          <a:solidFill>
                            <a:srgbClr val="C00000"/>
                          </a:solidFill>
                        </a:rPr>
                        <a:t>Shlomo Zilberstein </a:t>
                      </a:r>
                      <a:r>
                        <a:rPr lang="es-ES" sz="1700" u="none" cap="none" strike="noStrike"/>
                        <a:t>· University of Massachusetts Amherst</a:t>
                      </a:r>
                      <a:endParaRPr sz="1400" u="none" cap="none" strike="noStrike"/>
                    </a:p>
                  </a:txBody>
                  <a:tcPr marT="43525" marB="43525" marR="87050" marL="870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8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s-ES" sz="1700" u="none" cap="none" strike="noStrike">
                          <a:solidFill>
                            <a:srgbClr val="C00000"/>
                          </a:solidFill>
                        </a:rPr>
                        <a:t>Sven Koenig </a:t>
                      </a:r>
                      <a:r>
                        <a:rPr lang="es-ES" sz="1700" u="none" cap="none" strike="noStrike"/>
                        <a:t>· University of Southern California</a:t>
                      </a:r>
                      <a:endParaRPr sz="1400" u="none" cap="none" strike="noStrike"/>
                    </a:p>
                  </a:txBody>
                  <a:tcPr marT="43525" marB="43525" marR="87050" marL="870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8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s-ES" sz="1700" u="none" cap="none" strike="noStrike">
                          <a:solidFill>
                            <a:srgbClr val="C00000"/>
                          </a:solidFill>
                        </a:rPr>
                        <a:t>Blai Bonet </a:t>
                      </a:r>
                      <a:r>
                        <a:rPr lang="es-ES" sz="1700" u="none" cap="none" strike="noStrike"/>
                        <a:t>· Universidad Simon Bolivar</a:t>
                      </a:r>
                      <a:endParaRPr sz="1700" u="none" cap="none" strike="noStrike"/>
                    </a:p>
                  </a:txBody>
                  <a:tcPr marT="43525" marB="43525" marR="87050" marL="870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8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s-ES" sz="1700" u="none" cap="none" strike="noStrike">
                          <a:solidFill>
                            <a:srgbClr val="C00000"/>
                          </a:solidFill>
                        </a:rPr>
                        <a:t>Daniele Magazzeni </a:t>
                      </a:r>
                      <a:r>
                        <a:rPr lang="es-ES" sz="1700" u="none" cap="none" strike="noStrike"/>
                        <a:t>· King's College London</a:t>
                      </a:r>
                      <a:endParaRPr sz="1400" u="none" cap="none" strike="noStrike"/>
                    </a:p>
                  </a:txBody>
                  <a:tcPr marT="43525" marB="43525" marR="87050" marL="870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8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s-ES" sz="1700" u="none" cap="none" strike="noStrike">
                          <a:solidFill>
                            <a:srgbClr val="C00000"/>
                          </a:solidFill>
                        </a:rPr>
                        <a:t>Erez Karpas </a:t>
                      </a:r>
                      <a:r>
                        <a:rPr lang="es-ES" sz="1700" u="none" cap="none" strike="noStrike"/>
                        <a:t>· Technion - </a:t>
                      </a:r>
                      <a:r>
                        <a:rPr lang="es-ES" sz="1700">
                          <a:solidFill>
                            <a:schemeClr val="dk1"/>
                          </a:solidFill>
                        </a:rPr>
                        <a:t>Israel Institute of Technology</a:t>
                      </a:r>
                      <a:endParaRPr sz="1400" u="none" cap="none" strike="noStrike"/>
                    </a:p>
                  </a:txBody>
                  <a:tcPr marT="43525" marB="43525" marR="87050" marL="870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8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s-ES" sz="1700" u="none" cap="none" strike="noStrike">
                          <a:solidFill>
                            <a:srgbClr val="C00000"/>
                          </a:solidFill>
                        </a:rPr>
                        <a:t>Gabriele Röger </a:t>
                      </a:r>
                      <a:r>
                        <a:rPr lang="es-ES" sz="1700" u="none" cap="none" strike="noStrike"/>
                        <a:t>· University of Basel</a:t>
                      </a:r>
                      <a:endParaRPr sz="1400" u="none" cap="none" strike="noStrike"/>
                    </a:p>
                  </a:txBody>
                  <a:tcPr marT="43525" marB="43525" marR="87050" marL="870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8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s-ES" sz="1700" u="none" cap="none" strike="noStrike">
                          <a:solidFill>
                            <a:srgbClr val="C00000"/>
                          </a:solidFill>
                        </a:rPr>
                        <a:t>Roman Barták </a:t>
                      </a:r>
                      <a:r>
                        <a:rPr lang="es-ES" sz="1700" u="none" cap="none" strike="noStrike"/>
                        <a:t>· Charles University</a:t>
                      </a:r>
                      <a:endParaRPr sz="1700" u="none" cap="none" strike="noStrike"/>
                    </a:p>
                  </a:txBody>
                  <a:tcPr marT="43525" marB="43525" marR="87050" marL="870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8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s-ES" sz="1700" u="none" cap="none" strike="noStrike">
                          <a:solidFill>
                            <a:srgbClr val="C00000"/>
                          </a:solidFill>
                        </a:rPr>
                        <a:t>Chris Beck </a:t>
                      </a:r>
                      <a:r>
                        <a:rPr lang="es-ES" sz="1700" u="none" cap="none" strike="noStrike"/>
                        <a:t>· University of Toronto</a:t>
                      </a:r>
                      <a:endParaRPr sz="1400" u="none" cap="none" strike="noStrike"/>
                    </a:p>
                  </a:txBody>
                  <a:tcPr marT="43525" marB="43525" marR="87050" marL="870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8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s-ES" sz="1700" u="none" cap="none" strike="noStrike">
                          <a:solidFill>
                            <a:srgbClr val="C00000"/>
                          </a:solidFill>
                        </a:rPr>
                        <a:t>Jörg Hoffmann </a:t>
                      </a:r>
                      <a:r>
                        <a:rPr lang="es-ES" sz="1700" u="none" cap="none" strike="noStrike"/>
                        <a:t>· Saarland University</a:t>
                      </a:r>
                      <a:endParaRPr sz="1700" u="none" cap="none" strike="noStrike"/>
                    </a:p>
                  </a:txBody>
                  <a:tcPr marT="43525" marB="43525" marR="87050" marL="870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8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s-ES" sz="1700" u="none" cap="none" strike="noStrike">
                          <a:solidFill>
                            <a:srgbClr val="C00000"/>
                          </a:solidFill>
                        </a:rPr>
                        <a:t>Scott Sanner </a:t>
                      </a:r>
                      <a:r>
                        <a:rPr lang="es-ES" sz="1700" u="none" cap="none" strike="noStrike"/>
                        <a:t>· University of Toronto</a:t>
                      </a:r>
                      <a:endParaRPr sz="1400" u="none" cap="none" strike="noStrike"/>
                    </a:p>
                  </a:txBody>
                  <a:tcPr marT="43525" marB="43525" marR="87050" marL="870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8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s-ES" sz="1700" u="none" cap="none" strike="noStrike">
                          <a:solidFill>
                            <a:srgbClr val="C00000"/>
                          </a:solidFill>
                        </a:rPr>
                        <a:t>Ronen Brafman </a:t>
                      </a:r>
                      <a:r>
                        <a:rPr lang="es-ES" sz="1700" u="none" cap="none" strike="noStrike"/>
                        <a:t>· Ben-Gurion University</a:t>
                      </a:r>
                      <a:endParaRPr sz="1700" u="none" cap="none" strike="noStrike"/>
                    </a:p>
                  </a:txBody>
                  <a:tcPr marT="43525" marB="43525" marR="87050" marL="870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98" name="Google Shape;98;p7"/>
          <p:cNvSpPr txBox="1"/>
          <p:nvPr/>
        </p:nvSpPr>
        <p:spPr>
          <a:xfrm>
            <a:off x="2627784" y="915648"/>
            <a:ext cx="306955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-ES" sz="20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Senior Program Committee</a:t>
            </a:r>
            <a:endParaRPr b="1" i="0" sz="2000" u="none" cap="none" strike="noStrike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g5ba835f6e6_0_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543925" cy="7429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5" name="Google Shape;105;g5ba835f6e6_0_12"/>
          <p:cNvGraphicFramePr/>
          <p:nvPr/>
        </p:nvGraphicFramePr>
        <p:xfrm>
          <a:off x="1014425" y="1012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{7BEC44AD-1286-4C2B-9CB5-91739F5E9D36}</a:tableStyleId>
              </a:tblPr>
              <a:tblGrid>
                <a:gridCol w="3557575"/>
                <a:gridCol w="3557575"/>
              </a:tblGrid>
              <a:tr h="5150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2000"/>
                        <a:t>2010</a:t>
                      </a:r>
                      <a:endParaRPr b="1" sz="2000"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2000"/>
                        <a:t>39/113 = </a:t>
                      </a:r>
                      <a:r>
                        <a:rPr b="1" lang="es-ES" sz="2000"/>
                        <a:t>34.5%</a:t>
                      </a:r>
                      <a:endParaRPr b="1" sz="2000"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</a:tr>
              <a:tr h="5150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2000"/>
                        <a:t>2011</a:t>
                      </a:r>
                      <a:endParaRPr b="1" sz="2000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2000"/>
                        <a:t>48/138 = </a:t>
                      </a:r>
                      <a:r>
                        <a:rPr b="1" lang="es-ES" sz="2000"/>
                        <a:t>34.8%</a:t>
                      </a:r>
                      <a:endParaRPr b="1" sz="2000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5150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2000"/>
                        <a:t>2012</a:t>
                      </a:r>
                      <a:endParaRPr b="1" sz="2000"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2000"/>
                        <a:t>45/132 = </a:t>
                      </a:r>
                      <a:r>
                        <a:rPr b="1" lang="es-ES" sz="2000"/>
                        <a:t>34.1%</a:t>
                      </a:r>
                      <a:endParaRPr b="1" sz="2000"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</a:tr>
              <a:tr h="5150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2000"/>
                        <a:t>2013</a:t>
                      </a:r>
                      <a:endParaRPr b="1" sz="2000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2000"/>
                        <a:t>60/146 = </a:t>
                      </a:r>
                      <a:r>
                        <a:rPr b="1" lang="es-ES" sz="2000"/>
                        <a:t>41.1%</a:t>
                      </a:r>
                      <a:endParaRPr b="1" sz="2000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5150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2000"/>
                        <a:t>2014</a:t>
                      </a:r>
                      <a:endParaRPr b="1" sz="2000"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2000"/>
                        <a:t>62/164 = </a:t>
                      </a:r>
                      <a:r>
                        <a:rPr b="1" lang="es-ES" sz="2000"/>
                        <a:t>37.8%</a:t>
                      </a:r>
                      <a:endParaRPr b="1" sz="2000"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</a:tr>
              <a:tr h="5150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2000"/>
                        <a:t>2015</a:t>
                      </a:r>
                      <a:endParaRPr b="1" sz="2000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2000"/>
                        <a:t>45/138 = </a:t>
                      </a:r>
                      <a:r>
                        <a:rPr b="1" lang="es-ES" sz="2000"/>
                        <a:t>32.6%</a:t>
                      </a:r>
                      <a:endParaRPr b="1" sz="2000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5150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2000"/>
                        <a:t>2016</a:t>
                      </a:r>
                      <a:endParaRPr b="1" sz="2000"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2000"/>
                        <a:t>64/184 = </a:t>
                      </a:r>
                      <a:r>
                        <a:rPr b="1" lang="es-ES" sz="2000"/>
                        <a:t>34.8%</a:t>
                      </a:r>
                      <a:endParaRPr b="1" sz="2000"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</a:tr>
              <a:tr h="5150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2000"/>
                        <a:t>2017</a:t>
                      </a:r>
                      <a:endParaRPr b="1" sz="2000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2000"/>
                        <a:t>71/203 = </a:t>
                      </a:r>
                      <a:r>
                        <a:rPr b="1" lang="es-ES" sz="2000"/>
                        <a:t>35.0%</a:t>
                      </a:r>
                      <a:endParaRPr b="1" sz="2000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5150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2000"/>
                        <a:t>2018</a:t>
                      </a:r>
                      <a:endParaRPr b="1" sz="2000"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2000"/>
                        <a:t>65/220 = </a:t>
                      </a:r>
                      <a:r>
                        <a:rPr b="1" lang="es-ES" sz="2000"/>
                        <a:t>29.5%</a:t>
                      </a:r>
                      <a:endParaRPr b="1" sz="2000"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</a:tr>
              <a:tr h="5150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2000"/>
                        <a:t>2019</a:t>
                      </a:r>
                      <a:endParaRPr b="1" sz="2000"/>
                    </a:p>
                  </a:txBody>
                  <a:tcPr marT="91425" marB="91425" marR="91425" marL="91425"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2000"/>
                        <a:t>89/228 = </a:t>
                      </a:r>
                      <a:r>
                        <a:rPr b="1" lang="es-ES" sz="2000"/>
                        <a:t>39.0%</a:t>
                      </a:r>
                      <a:endParaRPr b="1" sz="2000"/>
                    </a:p>
                  </a:txBody>
                  <a:tcPr marT="91425" marB="91425" marR="91425" marL="91425">
                    <a:solidFill>
                      <a:srgbClr val="F9CB9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g5b981c6358_1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225" y="369125"/>
            <a:ext cx="8591550" cy="523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2012-07-06T07:33:05Z</dcterms:created>
  <dc:creator>Usuario</dc:creator>
</cp:coreProperties>
</file>