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Lst>
  <p:sldSz cx="13716000" cy="19805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FF"/>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51"/>
    <p:restoredTop sz="94679"/>
  </p:normalViewPr>
  <p:slideViewPr>
    <p:cSldViewPr snapToGrid="0">
      <p:cViewPr varScale="1">
        <p:scale>
          <a:sx n="55" d="100"/>
          <a:sy n="55" d="100"/>
        </p:scale>
        <p:origin x="392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3241343"/>
            <a:ext cx="11658600" cy="68953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1714500" y="10402553"/>
            <a:ext cx="10287000" cy="4781779"/>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78523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93430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3" y="1054467"/>
            <a:ext cx="2957513" cy="167843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6" y="1054467"/>
            <a:ext cx="8701088" cy="167843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96333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B26D5B-C59A-4241-A324-9C722C6D16B4}"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226723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2" y="4937664"/>
            <a:ext cx="11830050" cy="8238599"/>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935832" y="13254204"/>
            <a:ext cx="11830050" cy="4332484"/>
          </a:xfrm>
        </p:spPr>
        <p:txBody>
          <a:bodyPr/>
          <a:lstStyle>
            <a:lvl1pPr marL="0" indent="0">
              <a:buNone/>
              <a:defRPr sz="36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26D5B-C59A-4241-A324-9C722C6D16B4}" type="datetimeFigureOut">
              <a:rPr lang="en-US" smtClean="0"/>
              <a:t>10/19/22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015916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5272337"/>
            <a:ext cx="5829300" cy="12566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5272337"/>
            <a:ext cx="5829300" cy="12566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B26D5B-C59A-4241-A324-9C722C6D16B4}"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79797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1054472"/>
            <a:ext cx="11830050" cy="3828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3" y="4855137"/>
            <a:ext cx="5802510" cy="2379427"/>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944763" y="7234564"/>
            <a:ext cx="5802510" cy="10640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6" y="4855137"/>
            <a:ext cx="5831087" cy="2379427"/>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6943726" y="7234564"/>
            <a:ext cx="5831087" cy="106409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B26D5B-C59A-4241-A324-9C722C6D16B4}" type="datetimeFigureOut">
              <a:rPr lang="en-US" smtClean="0"/>
              <a:t>10/19/22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494348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B26D5B-C59A-4241-A324-9C722C6D16B4}" type="datetimeFigureOut">
              <a:rPr lang="en-US" smtClean="0"/>
              <a:t>10/19/22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12965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26D5B-C59A-4241-A324-9C722C6D16B4}" type="datetimeFigureOut">
              <a:rPr lang="en-US" smtClean="0"/>
              <a:t>10/19/22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971356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20377"/>
            <a:ext cx="4423767" cy="4621318"/>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5831087" y="2851651"/>
            <a:ext cx="6943725" cy="1407484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5941695"/>
            <a:ext cx="4423767" cy="1100772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84B26D5B-C59A-4241-A324-9C722C6D16B4}"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1716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1320377"/>
            <a:ext cx="4423767" cy="4621318"/>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2851651"/>
            <a:ext cx="6943725" cy="1407484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944762" y="5941695"/>
            <a:ext cx="4423767" cy="1100772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84B26D5B-C59A-4241-A324-9C722C6D16B4}" type="datetimeFigureOut">
              <a:rPr lang="en-US" smtClean="0"/>
              <a:t>10/19/22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BF82B-DFD3-444F-8E4F-FE20B0BEAC5B}" type="slidenum">
              <a:rPr lang="en-US" smtClean="0"/>
              <a:t>‹#›</a:t>
            </a:fld>
            <a:endParaRPr lang="en-US"/>
          </a:p>
        </p:txBody>
      </p:sp>
    </p:spTree>
    <p:extLst>
      <p:ext uri="{BB962C8B-B14F-4D97-AF65-F5344CB8AC3E}">
        <p14:creationId xmlns:p14="http://schemas.microsoft.com/office/powerpoint/2010/main" val="380405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1054472"/>
            <a:ext cx="11830050" cy="3828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5272337"/>
            <a:ext cx="11830050" cy="12566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18356908"/>
            <a:ext cx="3086100" cy="1054467"/>
          </a:xfrm>
          <a:prstGeom prst="rect">
            <a:avLst/>
          </a:prstGeom>
        </p:spPr>
        <p:txBody>
          <a:bodyPr vert="horz" lIns="91440" tIns="45720" rIns="91440" bIns="45720" rtlCol="0" anchor="ctr"/>
          <a:lstStyle>
            <a:lvl1pPr algn="l">
              <a:defRPr sz="1800">
                <a:solidFill>
                  <a:schemeClr val="tx1">
                    <a:tint val="75000"/>
                  </a:schemeClr>
                </a:solidFill>
              </a:defRPr>
            </a:lvl1pPr>
          </a:lstStyle>
          <a:p>
            <a:fld id="{84B26D5B-C59A-4241-A324-9C722C6D16B4}" type="datetimeFigureOut">
              <a:rPr lang="en-US" smtClean="0"/>
              <a:t>10/19/22</a:t>
            </a:fld>
            <a:endParaRPr lang="en-US"/>
          </a:p>
        </p:txBody>
      </p:sp>
      <p:sp>
        <p:nvSpPr>
          <p:cNvPr id="5" name="Footer Placeholder 4"/>
          <p:cNvSpPr>
            <a:spLocks noGrp="1"/>
          </p:cNvSpPr>
          <p:nvPr>
            <p:ph type="ftr" sz="quarter" idx="3"/>
          </p:nvPr>
        </p:nvSpPr>
        <p:spPr>
          <a:xfrm>
            <a:off x="4543425" y="18356908"/>
            <a:ext cx="4629150" cy="10544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686925" y="18356908"/>
            <a:ext cx="3086100" cy="1054467"/>
          </a:xfrm>
          <a:prstGeom prst="rect">
            <a:avLst/>
          </a:prstGeom>
        </p:spPr>
        <p:txBody>
          <a:bodyPr vert="horz" lIns="91440" tIns="45720" rIns="91440" bIns="45720" rtlCol="0" anchor="ctr"/>
          <a:lstStyle>
            <a:lvl1pPr algn="r">
              <a:defRPr sz="1800">
                <a:solidFill>
                  <a:schemeClr val="tx1">
                    <a:tint val="75000"/>
                  </a:schemeClr>
                </a:solidFill>
              </a:defRPr>
            </a:lvl1pPr>
          </a:lstStyle>
          <a:p>
            <a:fld id="{7A7BF82B-DFD3-444F-8E4F-FE20B0BEAC5B}" type="slidenum">
              <a:rPr lang="en-US" smtClean="0"/>
              <a:t>‹#›</a:t>
            </a:fld>
            <a:endParaRPr lang="en-US"/>
          </a:p>
        </p:txBody>
      </p:sp>
    </p:spTree>
    <p:extLst>
      <p:ext uri="{BB962C8B-B14F-4D97-AF65-F5344CB8AC3E}">
        <p14:creationId xmlns:p14="http://schemas.microsoft.com/office/powerpoint/2010/main" val="2203319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easychair.org/conferences/submission_new?a=29756028" TargetMode="External"/><Relationship Id="rId4" Type="http://schemas.openxmlformats.org/officeDocument/2006/relationships/hyperlink" Target="https://ai4bpm.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0DB83-5DFC-BAB6-FFAC-A9236314697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112375"/>
            <a:ext cx="13716000" cy="969327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08898E1-279C-C377-593C-02AB82C9A33A}"/>
              </a:ext>
            </a:extLst>
          </p:cNvPr>
          <p:cNvSpPr/>
          <p:nvPr/>
        </p:nvSpPr>
        <p:spPr>
          <a:xfrm>
            <a:off x="6379535" y="9693275"/>
            <a:ext cx="7336465" cy="17224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FABAD2-CD50-10C5-8F7B-D86F28CEE317}"/>
              </a:ext>
            </a:extLst>
          </p:cNvPr>
          <p:cNvSpPr/>
          <p:nvPr/>
        </p:nvSpPr>
        <p:spPr>
          <a:xfrm>
            <a:off x="0" y="0"/>
            <a:ext cx="13716000" cy="19805650"/>
          </a:xfrm>
          <a:prstGeom prst="rect">
            <a:avLst/>
          </a:prstGeom>
          <a:solidFill>
            <a:srgbClr val="F4F4F4">
              <a:alpha val="6058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shape&#10;&#10;Description automatically generated">
            <a:extLst>
              <a:ext uri="{FF2B5EF4-FFF2-40B4-BE49-F238E27FC236}">
                <a16:creationId xmlns:a16="http://schemas.microsoft.com/office/drawing/2014/main" id="{73B4327A-617B-E06D-81EF-F27DC5237463}"/>
              </a:ext>
            </a:extLst>
          </p:cNvPr>
          <p:cNvPicPr>
            <a:picLocks noChangeAspect="1"/>
          </p:cNvPicPr>
          <p:nvPr/>
        </p:nvPicPr>
        <p:blipFill>
          <a:blip r:embed="rId3"/>
          <a:stretch>
            <a:fillRect/>
          </a:stretch>
        </p:blipFill>
        <p:spPr>
          <a:xfrm>
            <a:off x="7712944" y="15519400"/>
            <a:ext cx="5499452" cy="3807313"/>
          </a:xfrm>
          <a:prstGeom prst="rect">
            <a:avLst/>
          </a:prstGeom>
        </p:spPr>
      </p:pic>
      <p:sp>
        <p:nvSpPr>
          <p:cNvPr id="22" name="Rectangle 21">
            <a:extLst>
              <a:ext uri="{FF2B5EF4-FFF2-40B4-BE49-F238E27FC236}">
                <a16:creationId xmlns:a16="http://schemas.microsoft.com/office/drawing/2014/main" id="{C5609CB9-C29A-424B-B73E-C050096C75D4}"/>
              </a:ext>
            </a:extLst>
          </p:cNvPr>
          <p:cNvSpPr/>
          <p:nvPr/>
        </p:nvSpPr>
        <p:spPr>
          <a:xfrm>
            <a:off x="586153" y="596168"/>
            <a:ext cx="10714893" cy="250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5DFF"/>
                </a:solidFill>
                <a:latin typeface="IBM Plex Sans Light" panose="020B0403050203000203" pitchFamily="34" charset="0"/>
              </a:rPr>
              <a:t>AAAI 2023 Bridge Program on</a:t>
            </a:r>
          </a:p>
          <a:p>
            <a:r>
              <a:rPr lang="en-US" sz="5400" dirty="0">
                <a:solidFill>
                  <a:schemeClr val="tx1"/>
                </a:solidFill>
                <a:latin typeface="IBM Plex Sans Light" panose="020B0403050203000203" pitchFamily="34" charset="0"/>
              </a:rPr>
              <a:t>Artificial Intelligence and Business Process Management</a:t>
            </a:r>
          </a:p>
        </p:txBody>
      </p:sp>
      <p:sp>
        <p:nvSpPr>
          <p:cNvPr id="25" name="TextBox 24">
            <a:extLst>
              <a:ext uri="{FF2B5EF4-FFF2-40B4-BE49-F238E27FC236}">
                <a16:creationId xmlns:a16="http://schemas.microsoft.com/office/drawing/2014/main" id="{0506A692-4157-A7BB-CF7A-4ECD7A3E1400}"/>
              </a:ext>
            </a:extLst>
          </p:cNvPr>
          <p:cNvSpPr txBox="1"/>
          <p:nvPr/>
        </p:nvSpPr>
        <p:spPr>
          <a:xfrm>
            <a:off x="586152" y="4132102"/>
            <a:ext cx="7477232" cy="3970318"/>
          </a:xfrm>
          <a:prstGeom prst="rect">
            <a:avLst/>
          </a:prstGeom>
          <a:noFill/>
        </p:spPr>
        <p:txBody>
          <a:bodyPr wrap="square">
            <a:spAutoFit/>
          </a:bodyPr>
          <a:lstStyle/>
          <a:p>
            <a:r>
              <a:rPr lang="en-US" sz="2800" dirty="0">
                <a:solidFill>
                  <a:srgbClr val="161616"/>
                </a:solidFill>
                <a:effectLst/>
                <a:latin typeface="IBM Plex Sans Light" panose="020B0403050203000203" pitchFamily="34" charset="0"/>
              </a:rPr>
              <a:t>The AI4BPM Bridge at AAAI 2023 brings together academics and industry professionals working at the intersection of artificial intelligence and business process management under the same roof. The event will include invited talks, poster sessions, student outreach, meet and mingle opportunities, tutorials, hands-on system demonstrations, and much more!</a:t>
            </a:r>
            <a:endParaRPr lang="en-US" sz="2800" dirty="0">
              <a:latin typeface="IBM Plex Sans Light" panose="020B0403050203000203" pitchFamily="34" charset="0"/>
            </a:endParaRPr>
          </a:p>
        </p:txBody>
      </p:sp>
      <p:sp>
        <p:nvSpPr>
          <p:cNvPr id="26" name="Rectangle 25">
            <a:hlinkClick r:id="rId4"/>
            <a:extLst>
              <a:ext uri="{FF2B5EF4-FFF2-40B4-BE49-F238E27FC236}">
                <a16:creationId xmlns:a16="http://schemas.microsoft.com/office/drawing/2014/main" id="{8DFE6FA2-D7CF-2EE2-5814-774C7F8189E3}"/>
              </a:ext>
            </a:extLst>
          </p:cNvPr>
          <p:cNvSpPr/>
          <p:nvPr/>
        </p:nvSpPr>
        <p:spPr>
          <a:xfrm>
            <a:off x="647223" y="13992843"/>
            <a:ext cx="2476025" cy="595424"/>
          </a:xfrm>
          <a:prstGeom prst="rect">
            <a:avLst/>
          </a:prstGeom>
          <a:solidFill>
            <a:srgbClr val="005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BM Plex Sans" panose="020B0503050203000203" pitchFamily="34" charset="0"/>
              </a:rPr>
              <a:t>Learn More</a:t>
            </a:r>
          </a:p>
        </p:txBody>
      </p:sp>
      <p:sp>
        <p:nvSpPr>
          <p:cNvPr id="27" name="Rectangle 26">
            <a:hlinkClick r:id="rId5"/>
            <a:extLst>
              <a:ext uri="{FF2B5EF4-FFF2-40B4-BE49-F238E27FC236}">
                <a16:creationId xmlns:a16="http://schemas.microsoft.com/office/drawing/2014/main" id="{4D3990EE-DD6D-9E09-F5CD-1DBFC260D06E}"/>
              </a:ext>
            </a:extLst>
          </p:cNvPr>
          <p:cNvSpPr/>
          <p:nvPr/>
        </p:nvSpPr>
        <p:spPr>
          <a:xfrm>
            <a:off x="647223" y="14818981"/>
            <a:ext cx="2476025" cy="595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IBM Plex Sans" panose="020B0503050203000203" pitchFamily="34" charset="0"/>
              </a:rPr>
              <a:t>Submit</a:t>
            </a:r>
          </a:p>
        </p:txBody>
      </p:sp>
      <p:pic>
        <p:nvPicPr>
          <p:cNvPr id="29" name="Picture 28" descr="Graphical user interface, application, Teams&#10;&#10;Description automatically generated">
            <a:extLst>
              <a:ext uri="{FF2B5EF4-FFF2-40B4-BE49-F238E27FC236}">
                <a16:creationId xmlns:a16="http://schemas.microsoft.com/office/drawing/2014/main" id="{20F65F09-C18C-28C1-D8CC-19560D5ACAAE}"/>
              </a:ext>
            </a:extLst>
          </p:cNvPr>
          <p:cNvPicPr>
            <a:picLocks noChangeAspect="1"/>
          </p:cNvPicPr>
          <p:nvPr/>
        </p:nvPicPr>
        <p:blipFill rotWithShape="1">
          <a:blip r:embed="rId6"/>
          <a:srcRect r="50939"/>
          <a:stretch/>
        </p:blipFill>
        <p:spPr>
          <a:xfrm>
            <a:off x="8652429" y="4132102"/>
            <a:ext cx="4447720" cy="5273894"/>
          </a:xfrm>
          <a:prstGeom prst="rect">
            <a:avLst/>
          </a:prstGeom>
        </p:spPr>
      </p:pic>
      <p:pic>
        <p:nvPicPr>
          <p:cNvPr id="30" name="Picture 29" descr="Graphical user interface, application, Teams&#10;&#10;Description automatically generated">
            <a:extLst>
              <a:ext uri="{FF2B5EF4-FFF2-40B4-BE49-F238E27FC236}">
                <a16:creationId xmlns:a16="http://schemas.microsoft.com/office/drawing/2014/main" id="{AA77308C-5B59-4B2E-01E4-1124CD765CD1}"/>
              </a:ext>
            </a:extLst>
          </p:cNvPr>
          <p:cNvPicPr>
            <a:picLocks noChangeAspect="1"/>
          </p:cNvPicPr>
          <p:nvPr/>
        </p:nvPicPr>
        <p:blipFill rotWithShape="1">
          <a:blip r:embed="rId6"/>
          <a:srcRect l="49924" t="7783" b="45689"/>
          <a:stretch/>
        </p:blipFill>
        <p:spPr>
          <a:xfrm>
            <a:off x="8619837" y="9313574"/>
            <a:ext cx="4539710" cy="2453833"/>
          </a:xfrm>
          <a:prstGeom prst="rect">
            <a:avLst/>
          </a:prstGeom>
        </p:spPr>
      </p:pic>
      <p:sp>
        <p:nvSpPr>
          <p:cNvPr id="32" name="TextBox 31">
            <a:extLst>
              <a:ext uri="{FF2B5EF4-FFF2-40B4-BE49-F238E27FC236}">
                <a16:creationId xmlns:a16="http://schemas.microsoft.com/office/drawing/2014/main" id="{DB1A08F0-516B-A803-5892-F78FBA8CEA57}"/>
              </a:ext>
            </a:extLst>
          </p:cNvPr>
          <p:cNvSpPr txBox="1"/>
          <p:nvPr/>
        </p:nvSpPr>
        <p:spPr>
          <a:xfrm>
            <a:off x="10018068" y="4189840"/>
            <a:ext cx="2290846" cy="276999"/>
          </a:xfrm>
          <a:prstGeom prst="rect">
            <a:avLst/>
          </a:prstGeom>
          <a:noFill/>
        </p:spPr>
        <p:txBody>
          <a:bodyPr wrap="square">
            <a:spAutoFit/>
          </a:bodyPr>
          <a:lstStyle/>
          <a:p>
            <a:r>
              <a:rPr lang="en-US" sz="1200" dirty="0">
                <a:solidFill>
                  <a:srgbClr val="005DFF"/>
                </a:solidFill>
                <a:latin typeface="IBM Plex Sans Light" panose="020B0403050203000203" pitchFamily="34" charset="0"/>
              </a:rPr>
              <a:t>ai4bpm-aaai@easychair.org</a:t>
            </a:r>
          </a:p>
        </p:txBody>
      </p:sp>
      <p:sp>
        <p:nvSpPr>
          <p:cNvPr id="33" name="TextBox 32">
            <a:extLst>
              <a:ext uri="{FF2B5EF4-FFF2-40B4-BE49-F238E27FC236}">
                <a16:creationId xmlns:a16="http://schemas.microsoft.com/office/drawing/2014/main" id="{DFB71200-E997-AC67-9047-B936C5C94F6F}"/>
              </a:ext>
            </a:extLst>
          </p:cNvPr>
          <p:cNvSpPr txBox="1"/>
          <p:nvPr/>
        </p:nvSpPr>
        <p:spPr>
          <a:xfrm>
            <a:off x="586152" y="3241348"/>
            <a:ext cx="2638802" cy="523220"/>
          </a:xfrm>
          <a:prstGeom prst="rect">
            <a:avLst/>
          </a:prstGeom>
          <a:noFill/>
        </p:spPr>
        <p:txBody>
          <a:bodyPr wrap="square">
            <a:spAutoFit/>
          </a:bodyPr>
          <a:lstStyle/>
          <a:p>
            <a:r>
              <a:rPr lang="en-US" sz="2800" dirty="0">
                <a:solidFill>
                  <a:srgbClr val="005DFF"/>
                </a:solidFill>
                <a:latin typeface="IBM Plex Sans Light" panose="020B0403050203000203" pitchFamily="34" charset="0"/>
              </a:rPr>
              <a:t>ai4bpm.com</a:t>
            </a:r>
          </a:p>
        </p:txBody>
      </p:sp>
      <p:sp>
        <p:nvSpPr>
          <p:cNvPr id="34" name="TextBox 33">
            <a:extLst>
              <a:ext uri="{FF2B5EF4-FFF2-40B4-BE49-F238E27FC236}">
                <a16:creationId xmlns:a16="http://schemas.microsoft.com/office/drawing/2014/main" id="{1686292A-99D9-388F-CE73-98DF145ED663}"/>
              </a:ext>
            </a:extLst>
          </p:cNvPr>
          <p:cNvSpPr txBox="1"/>
          <p:nvPr/>
        </p:nvSpPr>
        <p:spPr>
          <a:xfrm>
            <a:off x="609363" y="8392372"/>
            <a:ext cx="7433704" cy="5109091"/>
          </a:xfrm>
          <a:prstGeom prst="rect">
            <a:avLst/>
          </a:prstGeom>
          <a:noFill/>
        </p:spPr>
        <p:txBody>
          <a:bodyPr wrap="square">
            <a:spAutoFit/>
          </a:bodyPr>
          <a:lstStyle/>
          <a:p>
            <a:pPr algn="just" rtl="0">
              <a:spcBef>
                <a:spcPts val="0"/>
              </a:spcBef>
              <a:spcAft>
                <a:spcPts val="1200"/>
              </a:spcAft>
            </a:pPr>
            <a:r>
              <a:rPr lang="en-US" sz="1800" b="1" u="none" strike="noStrike" dirty="0">
                <a:solidFill>
                  <a:srgbClr val="000000"/>
                </a:solidFill>
                <a:effectLst/>
                <a:latin typeface="IBM Plex Sans Light" panose="020B0403050203000203" pitchFamily="34" charset="0"/>
              </a:rPr>
              <a:t>Contributed posters: </a:t>
            </a:r>
            <a:r>
              <a:rPr lang="en-US" sz="1800" u="none" strike="noStrike" dirty="0">
                <a:solidFill>
                  <a:srgbClr val="000000"/>
                </a:solidFill>
                <a:effectLst/>
                <a:latin typeface="IBM Plex Sans Light" panose="020B0403050203000203" pitchFamily="34" charset="0"/>
              </a:rPr>
              <a:t>Participants are encouraged to submit 2-page abstracts on their work to participate in an extended poster and meet-and-greet session. This can be about recently published or ongoing work. If applicable, such submissions must indicate clearly when and where the corresponding papers have been or will be published.</a:t>
            </a:r>
          </a:p>
          <a:p>
            <a:pPr algn="just" rtl="0" fontAlgn="base">
              <a:spcBef>
                <a:spcPts val="0"/>
              </a:spcBef>
              <a:spcAft>
                <a:spcPts val="1200"/>
              </a:spcAft>
            </a:pPr>
            <a:r>
              <a:rPr lang="en-US" sz="1800" b="1" u="none" strike="noStrike" dirty="0">
                <a:solidFill>
                  <a:srgbClr val="000000"/>
                </a:solidFill>
                <a:effectLst/>
                <a:latin typeface="IBM Plex Sans Light" panose="020B0403050203000203" pitchFamily="34" charset="0"/>
              </a:rPr>
              <a:t>System demonstrations: </a:t>
            </a:r>
            <a:r>
              <a:rPr lang="en-US" sz="1800" u="none" strike="noStrike" dirty="0">
                <a:solidFill>
                  <a:srgbClr val="000000"/>
                </a:solidFill>
                <a:effectLst/>
                <a:latin typeface="IBM Plex Sans Light" panose="020B0403050203000203" pitchFamily="34" charset="0"/>
              </a:rPr>
              <a:t>The poster session will also feature live system demonstrations of tools and software that are useful to both the AI and BPM community. Submissions of this type also require a 2-page abstract but must provide links to GitHub (or equivalent), and description of resources on how to access and use the tool. Treat this as a demonstration submission to a conference, but on the AI x BPM topic.</a:t>
            </a:r>
          </a:p>
          <a:p>
            <a:pPr algn="just" rtl="0" fontAlgn="base">
              <a:spcBef>
                <a:spcPts val="0"/>
              </a:spcBef>
              <a:spcAft>
                <a:spcPts val="1200"/>
              </a:spcAft>
            </a:pPr>
            <a:r>
              <a:rPr lang="en-US" sz="1800" b="1" u="none" strike="noStrike" dirty="0">
                <a:solidFill>
                  <a:srgbClr val="000000"/>
                </a:solidFill>
                <a:effectLst/>
                <a:latin typeface="IBM Plex Sans Light" panose="020B0403050203000203" pitchFamily="34" charset="0"/>
              </a:rPr>
              <a:t>Student Contributions: </a:t>
            </a:r>
            <a:r>
              <a:rPr lang="en-US" sz="1800" u="none" strike="noStrike" dirty="0">
                <a:solidFill>
                  <a:srgbClr val="000000"/>
                </a:solidFill>
                <a:effectLst/>
                <a:latin typeface="IBM Plex Sans Light" panose="020B0403050203000203" pitchFamily="34" charset="0"/>
              </a:rPr>
              <a:t>Students working at the intersection of AI and BPM are encouraged to submit 2-page abstracts summarizing their work (either in progress or completed). Students will be given an opportunity to present their work as posters and will also be paired with mentors for dedicated mentoring sessions. Treat this as a doctoral consortium submission to a conference, but on the AI x BPM topic.</a:t>
            </a:r>
          </a:p>
        </p:txBody>
      </p:sp>
      <p:sp>
        <p:nvSpPr>
          <p:cNvPr id="35" name="TextBox 34">
            <a:extLst>
              <a:ext uri="{FF2B5EF4-FFF2-40B4-BE49-F238E27FC236}">
                <a16:creationId xmlns:a16="http://schemas.microsoft.com/office/drawing/2014/main" id="{FC2EF0B6-066A-5682-FFFD-C464973F0DBE}"/>
              </a:ext>
            </a:extLst>
          </p:cNvPr>
          <p:cNvSpPr txBox="1"/>
          <p:nvPr/>
        </p:nvSpPr>
        <p:spPr>
          <a:xfrm>
            <a:off x="667540" y="18803493"/>
            <a:ext cx="2638802" cy="523220"/>
          </a:xfrm>
          <a:prstGeom prst="rect">
            <a:avLst/>
          </a:prstGeom>
          <a:noFill/>
        </p:spPr>
        <p:txBody>
          <a:bodyPr wrap="square">
            <a:spAutoFit/>
          </a:bodyPr>
          <a:lstStyle/>
          <a:p>
            <a:r>
              <a:rPr lang="en-US" sz="2800" dirty="0">
                <a:latin typeface="IBM Plex Sans Thin" panose="020B0203050203000203" pitchFamily="34" charset="0"/>
              </a:rPr>
              <a:t>Page 1/2</a:t>
            </a:r>
          </a:p>
        </p:txBody>
      </p:sp>
    </p:spTree>
    <p:extLst>
      <p:ext uri="{BB962C8B-B14F-4D97-AF65-F5344CB8AC3E}">
        <p14:creationId xmlns:p14="http://schemas.microsoft.com/office/powerpoint/2010/main" val="152855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650DB83-5DFC-BAB6-FFAC-A92363146976}"/>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10112375"/>
            <a:ext cx="13716000" cy="9693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29F4A54-1379-7177-F86F-EEB6CB1C1919}"/>
              </a:ext>
            </a:extLst>
          </p:cNvPr>
          <p:cNvSpPr/>
          <p:nvPr/>
        </p:nvSpPr>
        <p:spPr>
          <a:xfrm>
            <a:off x="6379535" y="9693275"/>
            <a:ext cx="7336465" cy="1722474"/>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FABAD2-CD50-10C5-8F7B-D86F28CEE317}"/>
              </a:ext>
            </a:extLst>
          </p:cNvPr>
          <p:cNvSpPr/>
          <p:nvPr/>
        </p:nvSpPr>
        <p:spPr>
          <a:xfrm>
            <a:off x="0" y="0"/>
            <a:ext cx="13716000" cy="19805650"/>
          </a:xfrm>
          <a:prstGeom prst="rect">
            <a:avLst/>
          </a:prstGeom>
          <a:solidFill>
            <a:srgbClr val="F4F4F4">
              <a:alpha val="6058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icture containing shape&#10;&#10;Description automatically generated">
            <a:extLst>
              <a:ext uri="{FF2B5EF4-FFF2-40B4-BE49-F238E27FC236}">
                <a16:creationId xmlns:a16="http://schemas.microsoft.com/office/drawing/2014/main" id="{73B4327A-617B-E06D-81EF-F27DC5237463}"/>
              </a:ext>
            </a:extLst>
          </p:cNvPr>
          <p:cNvPicPr>
            <a:picLocks noChangeAspect="1"/>
          </p:cNvPicPr>
          <p:nvPr/>
        </p:nvPicPr>
        <p:blipFill>
          <a:blip r:embed="rId3"/>
          <a:stretch>
            <a:fillRect/>
          </a:stretch>
        </p:blipFill>
        <p:spPr>
          <a:xfrm>
            <a:off x="7712944" y="15519400"/>
            <a:ext cx="5499452" cy="3807313"/>
          </a:xfrm>
          <a:prstGeom prst="rect">
            <a:avLst/>
          </a:prstGeom>
        </p:spPr>
      </p:pic>
      <p:sp>
        <p:nvSpPr>
          <p:cNvPr id="22" name="Rectangle 21">
            <a:extLst>
              <a:ext uri="{FF2B5EF4-FFF2-40B4-BE49-F238E27FC236}">
                <a16:creationId xmlns:a16="http://schemas.microsoft.com/office/drawing/2014/main" id="{C5609CB9-C29A-424B-B73E-C050096C75D4}"/>
              </a:ext>
            </a:extLst>
          </p:cNvPr>
          <p:cNvSpPr/>
          <p:nvPr/>
        </p:nvSpPr>
        <p:spPr>
          <a:xfrm>
            <a:off x="586153" y="596168"/>
            <a:ext cx="10714893" cy="250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1200"/>
              </a:spcAft>
            </a:pPr>
            <a:r>
              <a:rPr lang="en-US" sz="3600" dirty="0">
                <a:solidFill>
                  <a:srgbClr val="005DFF"/>
                </a:solidFill>
                <a:latin typeface="IBM Plex Sans Light" panose="020B0403050203000203" pitchFamily="34" charset="0"/>
              </a:rPr>
              <a:t>AAAI 2023 Bridge Program on</a:t>
            </a:r>
          </a:p>
          <a:p>
            <a:r>
              <a:rPr lang="en-US" sz="5400" dirty="0">
                <a:solidFill>
                  <a:schemeClr val="tx1"/>
                </a:solidFill>
                <a:latin typeface="IBM Plex Sans Light" panose="020B0403050203000203" pitchFamily="34" charset="0"/>
              </a:rPr>
              <a:t>Artificial Intelligence and Business Process Management</a:t>
            </a:r>
          </a:p>
        </p:txBody>
      </p:sp>
      <p:sp>
        <p:nvSpPr>
          <p:cNvPr id="3" name="TextBox 2">
            <a:extLst>
              <a:ext uri="{FF2B5EF4-FFF2-40B4-BE49-F238E27FC236}">
                <a16:creationId xmlns:a16="http://schemas.microsoft.com/office/drawing/2014/main" id="{DC60F877-6272-9A44-94CC-9D7FF8F0571C}"/>
              </a:ext>
            </a:extLst>
          </p:cNvPr>
          <p:cNvSpPr txBox="1"/>
          <p:nvPr/>
        </p:nvSpPr>
        <p:spPr>
          <a:xfrm>
            <a:off x="586153" y="3318203"/>
            <a:ext cx="12356124" cy="10402848"/>
          </a:xfrm>
          <a:prstGeom prst="rect">
            <a:avLst/>
          </a:prstGeom>
          <a:noFill/>
        </p:spPr>
        <p:txBody>
          <a:bodyPr wrap="square">
            <a:spAutoFit/>
          </a:bodyPr>
          <a:lstStyle/>
          <a:p>
            <a:pPr rtl="0">
              <a:spcBef>
                <a:spcPts val="0"/>
              </a:spcBef>
              <a:spcAft>
                <a:spcPts val="1200"/>
              </a:spcAft>
            </a:pPr>
            <a:r>
              <a:rPr lang="en-US" sz="1800" u="none" strike="noStrike" dirty="0">
                <a:solidFill>
                  <a:srgbClr val="000000"/>
                </a:solidFill>
                <a:effectLst/>
                <a:latin typeface="IBM Plex Sans Light" panose="020B0403050203000203" pitchFamily="34" charset="0"/>
              </a:rPr>
              <a:t>The Bridge will focus on the interaction between AI approaches, especially agent-based, planning and machine learning approaches, and BPM research areas and techniques, especially business process modeling, optimization, automation and process mining. Technical topics include, but are not limited to:</a:t>
            </a:r>
            <a:endParaRPr lang="en-US" dirty="0">
              <a:effectLst/>
              <a:latin typeface="IBM Plex Sans Light" panose="020B0403050203000203" pitchFamily="34" charset="0"/>
            </a:endParaRP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Cognitive approaches to Business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Agent-based modeling and simulation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Knowledge Representation (KR) and reasoning about process specifications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enablement for declarative and hybrid models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AI-driven modeling and optimization of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Process Mining augmented with AI techniques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automated planning techniques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Non-traditional AI models and approaches to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Explainable AI and trustworthy AI for operational support in Process Mining and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Machine Learning to support workflow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Recommender Systems for business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Constraint-based reasoning</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Goal and ontology-driven approaches to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Conversational systems, natural language processing, and human-machine interaction for BPM</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techniques for process discovery, conformance checking, prescriptive and predictive monitoring</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 techniques for clustering and classification of process execution traces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Machine Learning for event recognition on semi-structured and unstructured data</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Association rule mining, specification mining, and decision mining from process execution traces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Uncertainty in AI for process management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Multi-agent systems, strategic reasoning, game theory, and mechanism design for multi-party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Multi-objective optimization, decision-making, and continuous improvement</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AI-based robotic process automation (RPA)</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AI-based enrichment of IoT-enabled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AI for Blockchain-hosted processes</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Applications of AI in industry-specific processes (e.g., retail, e-commerce, finance, manufacturing, healthcare)</a:t>
            </a:r>
          </a:p>
          <a:p>
            <a:pPr marL="182880" indent="365760" rtl="0" fontAlgn="base">
              <a:spcBef>
                <a:spcPts val="0"/>
              </a:spcBef>
              <a:spcAft>
                <a:spcPts val="600"/>
              </a:spcAft>
              <a:buFont typeface="Arial" panose="020B0604020202020204" pitchFamily="34" charset="0"/>
              <a:buChar char="•"/>
            </a:pPr>
            <a:r>
              <a:rPr lang="en-US" sz="1800" u="none" strike="noStrike" dirty="0">
                <a:solidFill>
                  <a:srgbClr val="000000"/>
                </a:solidFill>
                <a:effectLst/>
                <a:latin typeface="IBM Plex Sans Light" panose="020B0403050203000203" pitchFamily="34" charset="0"/>
              </a:rPr>
              <a:t>Social, economic, and business impacts of infusing AI into business processes</a:t>
            </a:r>
          </a:p>
        </p:txBody>
      </p:sp>
      <p:sp>
        <p:nvSpPr>
          <p:cNvPr id="4" name="TextBox 3">
            <a:extLst>
              <a:ext uri="{FF2B5EF4-FFF2-40B4-BE49-F238E27FC236}">
                <a16:creationId xmlns:a16="http://schemas.microsoft.com/office/drawing/2014/main" id="{8A24E68B-E540-440A-E55C-440EE14C6242}"/>
              </a:ext>
            </a:extLst>
          </p:cNvPr>
          <p:cNvSpPr txBox="1"/>
          <p:nvPr/>
        </p:nvSpPr>
        <p:spPr>
          <a:xfrm>
            <a:off x="667540" y="18803493"/>
            <a:ext cx="2638802" cy="523220"/>
          </a:xfrm>
          <a:prstGeom prst="rect">
            <a:avLst/>
          </a:prstGeom>
          <a:noFill/>
        </p:spPr>
        <p:txBody>
          <a:bodyPr wrap="square">
            <a:spAutoFit/>
          </a:bodyPr>
          <a:lstStyle/>
          <a:p>
            <a:r>
              <a:rPr lang="en-US" sz="2800" dirty="0">
                <a:latin typeface="IBM Plex Sans Thin" panose="020B0203050203000203" pitchFamily="34" charset="0"/>
              </a:rPr>
              <a:t>Page 2/2</a:t>
            </a:r>
          </a:p>
        </p:txBody>
      </p:sp>
    </p:spTree>
    <p:extLst>
      <p:ext uri="{BB962C8B-B14F-4D97-AF65-F5344CB8AC3E}">
        <p14:creationId xmlns:p14="http://schemas.microsoft.com/office/powerpoint/2010/main" val="389776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5B053C6-5D52-FAE6-B984-4E3668DE5C6F}"/>
              </a:ext>
            </a:extLst>
          </p:cNvPr>
          <p:cNvPicPr>
            <a:picLocks noChangeAspect="1"/>
          </p:cNvPicPr>
          <p:nvPr/>
        </p:nvPicPr>
        <p:blipFill>
          <a:blip r:embed="rId2"/>
          <a:stretch>
            <a:fillRect/>
          </a:stretch>
        </p:blipFill>
        <p:spPr>
          <a:xfrm>
            <a:off x="377908" y="5318760"/>
            <a:ext cx="12960184" cy="9168130"/>
          </a:xfrm>
          <a:prstGeom prst="rect">
            <a:avLst/>
          </a:prstGeom>
        </p:spPr>
      </p:pic>
    </p:spTree>
    <p:extLst>
      <p:ext uri="{BB962C8B-B14F-4D97-AF65-F5344CB8AC3E}">
        <p14:creationId xmlns:p14="http://schemas.microsoft.com/office/powerpoint/2010/main" val="3155820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572</Words>
  <Application>Microsoft Macintosh PowerPoint</Application>
  <PresentationFormat>Custom</PresentationFormat>
  <Paragraphs>41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IBM Plex Sans</vt:lpstr>
      <vt:lpstr>IBM Plex Sans Light</vt:lpstr>
      <vt:lpstr>IBM Plex Sans Thin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Tathagata Chakraborti1</dc:creator>
  <cp:lastModifiedBy>Tathagata Chakraborti1</cp:lastModifiedBy>
  <cp:revision>15</cp:revision>
  <dcterms:created xsi:type="dcterms:W3CDTF">2022-10-15T00:48:50Z</dcterms:created>
  <dcterms:modified xsi:type="dcterms:W3CDTF">2022-10-19T15:00:16Z</dcterms:modified>
</cp:coreProperties>
</file>