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FB5"/>
    <a:srgbClr val="E00E0F"/>
    <a:srgbClr val="2586FB"/>
    <a:srgbClr val="0D2AAA"/>
    <a:srgbClr val="F3E860"/>
    <a:srgbClr val="FA616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84" d="100"/>
          <a:sy n="84" d="100"/>
        </p:scale>
        <p:origin x="11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B51F-0F98-4CDE-A35C-0BB540E2F7A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am-hri.xyz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13BD61-43E7-4D17-86CB-B97D969D2D21}"/>
              </a:ext>
            </a:extLst>
          </p:cNvPr>
          <p:cNvSpPr txBox="1"/>
          <p:nvPr/>
        </p:nvSpPr>
        <p:spPr>
          <a:xfrm>
            <a:off x="335944" y="1256928"/>
            <a:ext cx="6239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0AFB5"/>
                </a:solidFill>
              </a:rPr>
              <a:t>[</a:t>
            </a:r>
            <a:r>
              <a:rPr lang="en-US" sz="1600" b="1" dirty="0">
                <a:solidFill>
                  <a:srgbClr val="E00E0F"/>
                </a:solidFill>
              </a:rPr>
              <a:t>CFP</a:t>
            </a:r>
            <a:r>
              <a:rPr lang="en-US" sz="1600" b="1" dirty="0">
                <a:solidFill>
                  <a:srgbClr val="B0AFB5"/>
                </a:solidFill>
              </a:rPr>
              <a:t>]</a:t>
            </a:r>
            <a:r>
              <a:rPr lang="en-US" sz="2000" b="1" dirty="0">
                <a:solidFill>
                  <a:srgbClr val="B0AFB5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International Workshop on Virtual, Augmented 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Mixed Reality for Human-Robot Interaction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FC52B-69F2-41C5-BC42-CFE0CF75AC69}"/>
              </a:ext>
            </a:extLst>
          </p:cNvPr>
          <p:cNvSpPr/>
          <p:nvPr/>
        </p:nvSpPr>
        <p:spPr>
          <a:xfrm>
            <a:off x="537308" y="196333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586FB"/>
                </a:solidFill>
                <a:latin typeface="Arial Rounded MT Bold" panose="020F0704030504030204" pitchFamily="34" charset="0"/>
              </a:rPr>
              <a:t>Collocated with HRI 2019, Daegu/Korea</a:t>
            </a:r>
            <a:endParaRPr lang="en-US" sz="2400" dirty="0">
              <a:solidFill>
                <a:srgbClr val="2586F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95B54-58F4-45EF-A2A5-FFA848789D28}"/>
              </a:ext>
            </a:extLst>
          </p:cNvPr>
          <p:cNvSpPr/>
          <p:nvPr/>
        </p:nvSpPr>
        <p:spPr>
          <a:xfrm>
            <a:off x="335944" y="2457362"/>
            <a:ext cx="592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At VAM-HRI we seek to bring together HRI, Robotics, Artificial Intelligence, and Mixed Reality researchers to identify challenges in mixed reality interactions between humans and robots. VAM-HRI was held for the first time at HRI 2018, where it served as the first workshop of its kind at an academic AI or Robotics conference, and served as a timely call to arms to the academic community in response to the promise of this emerging field. VAM-HRI 2019 is looking to follow on the success of last year's workshop and present new opportunities for expanding this nascent research community.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14276F-1C6E-455E-A820-39521E28FDD7}"/>
              </a:ext>
            </a:extLst>
          </p:cNvPr>
          <p:cNvSpPr/>
          <p:nvPr/>
        </p:nvSpPr>
        <p:spPr>
          <a:xfrm>
            <a:off x="457009" y="3895811"/>
            <a:ext cx="3806170" cy="2449007"/>
          </a:xfrm>
          <a:prstGeom prst="roundRect">
            <a:avLst>
              <a:gd name="adj" fmla="val 4363"/>
            </a:avLst>
          </a:prstGeom>
          <a:solidFill>
            <a:schemeClr val="tx1">
              <a:alpha val="26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r>
              <a:rPr lang="en-US" sz="105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Submission Instructions</a:t>
            </a:r>
            <a:endParaRPr lang="en-US" sz="9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FULL PAPERS: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6-8 page papers presenting novel work.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EXTENDED ABSTRACTS: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2-4 page papers presenting previous, current, or proposed work.</a:t>
            </a:r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rgbClr val="E00E0F"/>
                </a:solidFill>
              </a:rPr>
              <a:t>Submit here </a:t>
            </a:r>
            <a:r>
              <a:rPr lang="en-US" sz="900" b="1" dirty="0">
                <a:solidFill>
                  <a:srgbClr val="E00E0F"/>
                </a:solidFill>
                <a:sym typeface="Wingdings" panose="05000000000000000000" pitchFamily="2" charset="2"/>
              </a:rPr>
              <a:t> </a:t>
            </a:r>
            <a:r>
              <a:rPr lang="en-US" sz="900" b="1" dirty="0">
                <a:solidFill>
                  <a:srgbClr val="2586FB"/>
                </a:solidFill>
                <a:sym typeface="Wingdings" panose="05000000000000000000" pitchFamily="2" charset="2"/>
              </a:rPr>
              <a:t>https://easychair.org/conferences/?conf=vamhri2019 </a:t>
            </a:r>
            <a:endParaRPr lang="en-US" sz="900" b="1" dirty="0">
              <a:solidFill>
                <a:srgbClr val="2586F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dirty="0"/>
              <a:t>Papers will undergo mutual review; as such, authors of submitted papers will be expected to provide a small number of reviews for fellow authors. </a:t>
            </a:r>
            <a:br>
              <a:rPr lang="en-US" sz="900" dirty="0"/>
            </a:br>
            <a:r>
              <a:rPr lang="en-US" sz="900" dirty="0"/>
              <a:t>All accepted papers will be accompanied by talks and/or poster presentations and will be archived on the workshop website.</a:t>
            </a:r>
            <a:r>
              <a:rPr lang="en-US" sz="800" dirty="0"/>
              <a:t> </a:t>
            </a:r>
            <a:endParaRPr lang="en-US" sz="900" dirty="0"/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SUBMISSIONS DEADLINE: </a:t>
            </a:r>
            <a:r>
              <a:rPr lang="en-US" sz="900" b="1" dirty="0">
                <a:solidFill>
                  <a:srgbClr val="E00E0F"/>
                </a:solidFill>
              </a:rPr>
              <a:t>January 15th, 2019</a:t>
            </a:r>
            <a:r>
              <a:rPr lang="en-US" sz="900" b="1" dirty="0"/>
              <a:t> 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NOTIFICATION OF ACCEPTANCE/REJECTION: </a:t>
            </a:r>
            <a:r>
              <a:rPr lang="en-US" sz="900" b="1" dirty="0"/>
              <a:t>January 30</a:t>
            </a:r>
            <a:r>
              <a:rPr lang="en-US" sz="900" b="1" baseline="30000" dirty="0"/>
              <a:t>th</a:t>
            </a:r>
            <a:r>
              <a:rPr lang="en-US" sz="900" b="1" dirty="0"/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F70A-9567-422D-8167-FEDC227BA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100" b="36400" l="2167" r="99000">
                        <a14:foregroundMark x1="2800" y1="13600" x2="10167" y2="14850"/>
                        <a14:foregroundMark x1="10167" y1="14850" x2="38300" y2="7750"/>
                        <a14:foregroundMark x1="38300" y1="7750" x2="52367" y2="12950"/>
                        <a14:foregroundMark x1="52367" y1="12950" x2="81967" y2="9000"/>
                        <a14:foregroundMark x1="81967" y1="9000" x2="96700" y2="14450"/>
                        <a14:foregroundMark x1="96700" y1="14450" x2="99033" y2="14450"/>
                        <a14:foregroundMark x1="2167" y1="15000" x2="8633" y2="18100"/>
                      </a14:backgroundRemoval>
                    </a14:imgEffect>
                  </a14:imgLayer>
                </a14:imgProps>
              </a:ext>
            </a:extLst>
          </a:blip>
          <a:srcRect t="10355" b="60665"/>
          <a:stretch/>
        </p:blipFill>
        <p:spPr>
          <a:xfrm>
            <a:off x="0" y="0"/>
            <a:ext cx="6858000" cy="1324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EFAE05-2F15-462D-9C06-7D1333AD2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50" b="96300" l="2367" r="98333">
                        <a14:foregroundMark x1="2367" y1="93250" x2="2367" y2="93250"/>
                        <a14:foregroundMark x1="9533" y1="90100" x2="9533" y2="90100"/>
                        <a14:foregroundMark x1="23400" y1="95550" x2="23400" y2="95550"/>
                        <a14:foregroundMark x1="33567" y1="94050" x2="33567" y2="94050"/>
                        <a14:foregroundMark x1="48633" y1="91750" x2="48633" y2="91750"/>
                        <a14:foregroundMark x1="66767" y1="92950" x2="66767" y2="92950"/>
                        <a14:foregroundMark x1="82000" y1="93800" x2="82000" y2="93800"/>
                        <a14:foregroundMark x1="90900" y1="93650" x2="90900" y2="93650"/>
                        <a14:foregroundMark x1="51967" y1="93800" x2="51967" y2="93800"/>
                        <a14:foregroundMark x1="50533" y1="88750" x2="50533" y2="88750"/>
                        <a14:foregroundMark x1="17233" y1="94050" x2="17233" y2="94050"/>
                        <a14:foregroundMark x1="21033" y1="93900" x2="21033" y2="93900"/>
                        <a14:foregroundMark x1="16600" y1="93500" x2="22233" y2="94450"/>
                        <a14:foregroundMark x1="48433" y1="88900" x2="58033" y2="96350"/>
                        <a14:foregroundMark x1="87967" y1="92950" x2="98333" y2="94200"/>
                      </a14:backgroundRemoval>
                    </a14:imgEffect>
                  </a14:imgLayer>
                </a14:imgProps>
              </a:ext>
            </a:extLst>
          </a:blip>
          <a:srcRect t="78413" b="4036"/>
          <a:stretch/>
        </p:blipFill>
        <p:spPr>
          <a:xfrm>
            <a:off x="0" y="8341567"/>
            <a:ext cx="6858000" cy="802433"/>
          </a:xfrm>
          <a:prstGeom prst="rect">
            <a:avLst/>
          </a:prstGeom>
        </p:spPr>
      </p:pic>
      <p:pic>
        <p:nvPicPr>
          <p:cNvPr id="1026" name="Picture 2" descr="http://vam-hri.xyz/files/images/logo-hover.png">
            <a:extLst>
              <a:ext uri="{FF2B5EF4-FFF2-40B4-BE49-F238E27FC236}">
                <a16:creationId xmlns:a16="http://schemas.microsoft.com/office/drawing/2014/main" id="{BBBC378D-02B8-4581-B841-D732B5CF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2" y="6965424"/>
            <a:ext cx="4528416" cy="10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F3053-C5F6-49BA-A8F9-55A4880A5520}"/>
              </a:ext>
            </a:extLst>
          </p:cNvPr>
          <p:cNvSpPr/>
          <p:nvPr/>
        </p:nvSpPr>
        <p:spPr>
          <a:xfrm>
            <a:off x="4456117" y="5085719"/>
            <a:ext cx="1905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For more information, </a:t>
            </a:r>
            <a:b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</a:b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visit: </a:t>
            </a: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  <a:hlinkClick r:id="rId6"/>
              </a:rPr>
              <a:t>http://vam-hri.xyz/</a:t>
            </a:r>
            <a:endParaRPr lang="en-US" sz="12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ED4481-ADE1-4CEC-95F9-8E0DBE461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381" y="5647016"/>
            <a:ext cx="554858" cy="554858"/>
          </a:xfrm>
          <a:prstGeom prst="rect">
            <a:avLst/>
          </a:prstGeom>
        </p:spPr>
      </p:pic>
      <p:pic>
        <p:nvPicPr>
          <p:cNvPr id="1028" name="Picture 4" descr="http://humanrobotinteraction.org/2019/wp-content/uploads/2018/04/hri-2019.png">
            <a:extLst>
              <a:ext uri="{FF2B5EF4-FFF2-40B4-BE49-F238E27FC236}">
                <a16:creationId xmlns:a16="http://schemas.microsoft.com/office/drawing/2014/main" id="{56BC99CA-A98D-42EC-8C0F-ADF32A0C4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2"/>
          <a:stretch/>
        </p:blipFill>
        <p:spPr bwMode="auto">
          <a:xfrm>
            <a:off x="5453991" y="5673940"/>
            <a:ext cx="636868" cy="5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B9891-D68B-4806-AA7B-A33CA6211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8931" y="3863911"/>
            <a:ext cx="2085704" cy="11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132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 (Student)</cp:lastModifiedBy>
  <cp:revision>29</cp:revision>
  <dcterms:created xsi:type="dcterms:W3CDTF">2017-12-19T22:13:35Z</dcterms:created>
  <dcterms:modified xsi:type="dcterms:W3CDTF">2018-11-26T01:05:13Z</dcterms:modified>
</cp:coreProperties>
</file>