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notesSlides/notesSlide26.xml" ContentType="application/vnd.openxmlformats-officedocument.presentationml.notesSlide+xml"/>
  <Override PartName="/ppt/tags/tag65.xml" ContentType="application/vnd.openxmlformats-officedocument.presentationml.tags+xml"/>
  <Override PartName="/ppt/notesSlides/notesSlide27.xml" ContentType="application/vnd.openxmlformats-officedocument.presentationml.notesSlide+xml"/>
  <Override PartName="/ppt/tags/tag66.xml" ContentType="application/vnd.openxmlformats-officedocument.presentationml.tags+xml"/>
  <Override PartName="/ppt/notesSlides/notesSlide28.xml" ContentType="application/vnd.openxmlformats-officedocument.presentationml.notesSlide+xml"/>
  <Override PartName="/ppt/tags/tag67.xml" ContentType="application/vnd.openxmlformats-officedocument.presentationml.tags+xml"/>
  <Override PartName="/ppt/notesSlides/notesSlide29.xml" ContentType="application/vnd.openxmlformats-officedocument.presentationml.notesSlide+xml"/>
  <Override PartName="/ppt/tags/tag68.xml" ContentType="application/vnd.openxmlformats-officedocument.presentationml.tags+xml"/>
  <Override PartName="/ppt/notesSlides/notesSlide30.xml" ContentType="application/vnd.openxmlformats-officedocument.presentationml.notesSlide+xml"/>
  <Override PartName="/ppt/tags/tag69.xml" ContentType="application/vnd.openxmlformats-officedocument.presentationml.tags+xml"/>
  <Override PartName="/ppt/notesSlides/notesSlide31.xml" ContentType="application/vnd.openxmlformats-officedocument.presentationml.notesSlide+xml"/>
  <Override PartName="/ppt/tags/tag70.xml" ContentType="application/vnd.openxmlformats-officedocument.presentationml.tags+xml"/>
  <Override PartName="/ppt/notesSlides/notesSlide3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85" r:id="rId32"/>
    <p:sldId id="286" r:id="rId33"/>
    <p:sldId id="287" r:id="rId34"/>
  </p:sldIdLst>
  <p:sldSz cx="12192000" cy="6858000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21BD9-84DA-4220-9A12-665826365E03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648C-3AAC-461D-A7F3-8AE34C076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0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8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8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F3246-0158-4D2E-B136-B160AB429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4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29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2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0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2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1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0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8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F3246-0158-4D2E-B136-B160AB4297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6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59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1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6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82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7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7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0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160963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6070490" y="947585"/>
            <a:ext cx="4977337" cy="387644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6070491" y="1349313"/>
            <a:ext cx="4977337" cy="752173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5" name="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6070491" y="2255362"/>
            <a:ext cx="4977336" cy="387644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6" name="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6070491" y="2646856"/>
            <a:ext cx="4977337" cy="737346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7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6070491" y="3556550"/>
            <a:ext cx="4977336" cy="410261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8" name="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6070491" y="3962423"/>
            <a:ext cx="4977337" cy="746499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2" name="Text 7"/>
          <p:cNvSpPr>
            <a:spLocks noGrp="1"/>
          </p:cNvSpPr>
          <p:nvPr>
            <p:ph type="body" sz="quarter" idx="17" hasCustomPrompt="1"/>
          </p:nvPr>
        </p:nvSpPr>
        <p:spPr>
          <a:xfrm>
            <a:off x="6070491" y="4873032"/>
            <a:ext cx="4977336" cy="433133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3" name="Text 8"/>
          <p:cNvSpPr>
            <a:spLocks noGrp="1"/>
          </p:cNvSpPr>
          <p:nvPr>
            <p:ph type="body" sz="quarter" idx="18" hasCustomPrompt="1"/>
          </p:nvPr>
        </p:nvSpPr>
        <p:spPr>
          <a:xfrm>
            <a:off x="6070491" y="5301776"/>
            <a:ext cx="4977337" cy="721898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1235242" y="3056021"/>
            <a:ext cx="2735179" cy="74595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5714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90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7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0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slide" Target="slide12.xml"/><Relationship Id="rId5" Type="http://schemas.openxmlformats.org/officeDocument/2006/relationships/hyperlink" Target="https://github.com/marketplace/amblyopiatreatmen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video" Target="../media/media1.mp4"/><Relationship Id="rId7" Type="http://schemas.openxmlformats.org/officeDocument/2006/relationships/slide" Target="slide2.xml"/><Relationship Id="rId2" Type="http://schemas.microsoft.com/office/2007/relationships/media" Target="../media/media1.mp4"/><Relationship Id="rId1" Type="http://schemas.openxmlformats.org/officeDocument/2006/relationships/tags" Target="../tags/tag13.xml"/><Relationship Id="rId6" Type="http://schemas.openxmlformats.org/officeDocument/2006/relationships/notesSlide" Target="../notesSlides/notesSlide12.xml"/><Relationship Id="rId11" Type="http://schemas.openxmlformats.org/officeDocument/2006/relationships/slide" Target="slide13.xml"/><Relationship Id="rId5" Type="http://schemas.openxmlformats.org/officeDocument/2006/relationships/slideLayout" Target="../slideLayouts/slideLayout1.xml"/><Relationship Id="rId10" Type="http://schemas.openxmlformats.org/officeDocument/2006/relationships/slide" Target="slide12.xml"/><Relationship Id="rId4" Type="http://schemas.openxmlformats.org/officeDocument/2006/relationships/tags" Target="../tags/tag14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5.gif"/><Relationship Id="rId5" Type="http://schemas.openxmlformats.org/officeDocument/2006/relationships/slide" Target="slide1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slide" Target="slide1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6.png"/><Relationship Id="rId18" Type="http://schemas.openxmlformats.org/officeDocument/2006/relationships/slide" Target="slide16.xml"/><Relationship Id="rId3" Type="http://schemas.openxmlformats.org/officeDocument/2006/relationships/tags" Target="../tags/tag19.xml"/><Relationship Id="rId21" Type="http://schemas.openxmlformats.org/officeDocument/2006/relationships/image" Target="../media/image22.png"/><Relationship Id="rId7" Type="http://schemas.openxmlformats.org/officeDocument/2006/relationships/tags" Target="../tags/tag23.xml"/><Relationship Id="rId12" Type="http://schemas.openxmlformats.org/officeDocument/2006/relationships/image" Target="../media/image15.png"/><Relationship Id="rId17" Type="http://schemas.openxmlformats.org/officeDocument/2006/relationships/slide" Target="slide15.xml"/><Relationship Id="rId25" Type="http://schemas.openxmlformats.org/officeDocument/2006/relationships/image" Target="../media/image26.png"/><Relationship Id="rId2" Type="http://schemas.openxmlformats.org/officeDocument/2006/relationships/tags" Target="../tags/tag18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4.png"/><Relationship Id="rId24" Type="http://schemas.openxmlformats.org/officeDocument/2006/relationships/image" Target="../media/image25.png"/><Relationship Id="rId5" Type="http://schemas.openxmlformats.org/officeDocument/2006/relationships/tags" Target="../tags/tag21.xml"/><Relationship Id="rId15" Type="http://schemas.openxmlformats.org/officeDocument/2006/relationships/image" Target="../media/image18.png"/><Relationship Id="rId23" Type="http://schemas.openxmlformats.org/officeDocument/2006/relationships/image" Target="../media/image24.png"/><Relationship Id="rId10" Type="http://schemas.openxmlformats.org/officeDocument/2006/relationships/image" Target="../media/image2.png"/><Relationship Id="rId19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slide" Target="slide16.xm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png"/><Relationship Id="rId12" Type="http://schemas.openxmlformats.org/officeDocument/2006/relationships/image" Target="../media/image27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7.png"/><Relationship Id="rId18" Type="http://schemas.openxmlformats.org/officeDocument/2006/relationships/slide" Target="slide15.xml"/><Relationship Id="rId3" Type="http://schemas.openxmlformats.org/officeDocument/2006/relationships/tags" Target="../tags/tag27.xml"/><Relationship Id="rId21" Type="http://schemas.openxmlformats.org/officeDocument/2006/relationships/image" Target="../media/image22.png"/><Relationship Id="rId7" Type="http://schemas.openxmlformats.org/officeDocument/2006/relationships/tags" Target="../tags/tag31.xm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5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slide" Target="slide18.xml"/><Relationship Id="rId20" Type="http://schemas.openxmlformats.org/officeDocument/2006/relationships/image" Target="../media/image21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5.png"/><Relationship Id="rId24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slide" Target="slide17.xml"/><Relationship Id="rId23" Type="http://schemas.openxmlformats.org/officeDocument/2006/relationships/image" Target="../media/image24.png"/><Relationship Id="rId10" Type="http://schemas.openxmlformats.org/officeDocument/2006/relationships/image" Target="../media/image2.png"/><Relationship Id="rId19" Type="http://schemas.openxmlformats.org/officeDocument/2006/relationships/image" Target="../media/image20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18.xm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png"/><Relationship Id="rId12" Type="http://schemas.openxmlformats.org/officeDocument/2006/relationships/image" Target="../media/image2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23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1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tags" Target="../tags/tag35.xml"/><Relationship Id="rId21" Type="http://schemas.openxmlformats.org/officeDocument/2006/relationships/image" Target="../media/image23.png"/><Relationship Id="rId7" Type="http://schemas.openxmlformats.org/officeDocument/2006/relationships/tags" Target="../tags/tag39.xml"/><Relationship Id="rId12" Type="http://schemas.openxmlformats.org/officeDocument/2006/relationships/image" Target="../media/image16.png"/><Relationship Id="rId17" Type="http://schemas.openxmlformats.org/officeDocument/2006/relationships/slide" Target="slide15.xml"/><Relationship Id="rId2" Type="http://schemas.openxmlformats.org/officeDocument/2006/relationships/tags" Target="../tags/tag34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15.png"/><Relationship Id="rId24" Type="http://schemas.openxmlformats.org/officeDocument/2006/relationships/image" Target="../media/image26.png"/><Relationship Id="rId5" Type="http://schemas.openxmlformats.org/officeDocument/2006/relationships/tags" Target="../tags/tag37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2.png"/><Relationship Id="rId19" Type="http://schemas.openxmlformats.org/officeDocument/2006/relationships/image" Target="../media/image21.png"/><Relationship Id="rId4" Type="http://schemas.openxmlformats.org/officeDocument/2006/relationships/tags" Target="../tags/tag36.xml"/><Relationship Id="rId9" Type="http://schemas.openxmlformats.org/officeDocument/2006/relationships/notesSlide" Target="../notesSlides/notesSlide19.xml"/><Relationship Id="rId14" Type="http://schemas.openxmlformats.org/officeDocument/2006/relationships/slide" Target="slide20.xml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21.xml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2.xml"/><Relationship Id="rId18" Type="http://schemas.openxmlformats.org/officeDocument/2006/relationships/image" Target="../media/image20.png"/><Relationship Id="rId3" Type="http://schemas.openxmlformats.org/officeDocument/2006/relationships/tags" Target="../tags/tag43.xml"/><Relationship Id="rId21" Type="http://schemas.openxmlformats.org/officeDocument/2006/relationships/image" Target="../media/image23.png"/><Relationship Id="rId7" Type="http://schemas.openxmlformats.org/officeDocument/2006/relationships/tags" Target="../tags/tag47.xml"/><Relationship Id="rId12" Type="http://schemas.openxmlformats.org/officeDocument/2006/relationships/image" Target="../media/image16.png"/><Relationship Id="rId17" Type="http://schemas.openxmlformats.org/officeDocument/2006/relationships/slide" Target="slide15.xml"/><Relationship Id="rId2" Type="http://schemas.openxmlformats.org/officeDocument/2006/relationships/tags" Target="../tags/tag42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5.png"/><Relationship Id="rId24" Type="http://schemas.openxmlformats.org/officeDocument/2006/relationships/image" Target="../media/image26.png"/><Relationship Id="rId5" Type="http://schemas.openxmlformats.org/officeDocument/2006/relationships/tags" Target="../tags/tag45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2.png"/><Relationship Id="rId19" Type="http://schemas.openxmlformats.org/officeDocument/2006/relationships/image" Target="../media/image21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23.xml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3.png"/><Relationship Id="rId12" Type="http://schemas.openxmlformats.org/officeDocument/2006/relationships/image" Target="../media/image3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4.xml"/><Relationship Id="rId18" Type="http://schemas.openxmlformats.org/officeDocument/2006/relationships/slide" Target="slide15.xml"/><Relationship Id="rId3" Type="http://schemas.openxmlformats.org/officeDocument/2006/relationships/tags" Target="../tags/tag51.xml"/><Relationship Id="rId21" Type="http://schemas.openxmlformats.org/officeDocument/2006/relationships/image" Target="../media/image22.png"/><Relationship Id="rId7" Type="http://schemas.openxmlformats.org/officeDocument/2006/relationships/tags" Target="../tags/tag55.xml"/><Relationship Id="rId12" Type="http://schemas.openxmlformats.org/officeDocument/2006/relationships/slide" Target="slide23.xml"/><Relationship Id="rId17" Type="http://schemas.openxmlformats.org/officeDocument/2006/relationships/image" Target="../media/image19.png"/><Relationship Id="rId25" Type="http://schemas.openxmlformats.org/officeDocument/2006/relationships/image" Target="../media/image26.png"/><Relationship Id="rId2" Type="http://schemas.openxmlformats.org/officeDocument/2006/relationships/tags" Target="../tags/tag50.xml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15.png"/><Relationship Id="rId24" Type="http://schemas.openxmlformats.org/officeDocument/2006/relationships/image" Target="../media/image25.png"/><Relationship Id="rId5" Type="http://schemas.openxmlformats.org/officeDocument/2006/relationships/tags" Target="../tags/tag53.xml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image" Target="../media/image2.png"/><Relationship Id="rId19" Type="http://schemas.openxmlformats.org/officeDocument/2006/relationships/image" Target="../media/image20.png"/><Relationship Id="rId4" Type="http://schemas.openxmlformats.org/officeDocument/2006/relationships/tags" Target="../tags/tag52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16.png"/><Relationship Id="rId2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25.xml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tags" Target="../tags/tag59.xml"/><Relationship Id="rId21" Type="http://schemas.openxmlformats.org/officeDocument/2006/relationships/image" Target="../media/image23.png"/><Relationship Id="rId7" Type="http://schemas.openxmlformats.org/officeDocument/2006/relationships/tags" Target="../tags/tag63.xml"/><Relationship Id="rId12" Type="http://schemas.openxmlformats.org/officeDocument/2006/relationships/image" Target="../media/image15.png"/><Relationship Id="rId17" Type="http://schemas.openxmlformats.org/officeDocument/2006/relationships/slide" Target="slide15.xml"/><Relationship Id="rId2" Type="http://schemas.openxmlformats.org/officeDocument/2006/relationships/tags" Target="../tags/tag58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" Target="slide26.xml"/><Relationship Id="rId24" Type="http://schemas.openxmlformats.org/officeDocument/2006/relationships/image" Target="../media/image26.png"/><Relationship Id="rId5" Type="http://schemas.openxmlformats.org/officeDocument/2006/relationships/tags" Target="../tags/tag61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2.png"/><Relationship Id="rId19" Type="http://schemas.openxmlformats.org/officeDocument/2006/relationships/image" Target="../media/image21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25.xml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26.xml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3.png"/><Relationship Id="rId12" Type="http://schemas.openxmlformats.org/officeDocument/2006/relationships/image" Target="../media/image3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slide" Target="slide2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Relationship Id="rId6" Type="http://schemas.openxmlformats.org/officeDocument/2006/relationships/image" Target="../media/image5.gif"/><Relationship Id="rId5" Type="http://schemas.openxmlformats.org/officeDocument/2006/relationships/slide" Target="slide29.xml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9.xml"/><Relationship Id="rId7" Type="http://schemas.openxmlformats.org/officeDocument/2006/relationships/slide" Target="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34.png"/><Relationship Id="rId5" Type="http://schemas.openxmlformats.org/officeDocument/2006/relationships/hyperlink" Target="https://www.youtube.com/watch?v=NfGqu65ieI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slide" Target="slide3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.gif"/><Relationship Id="rId12" Type="http://schemas.openxmlformats.org/officeDocument/2006/relationships/slide" Target="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0.xml"/><Relationship Id="rId6" Type="http://schemas.openxmlformats.org/officeDocument/2006/relationships/slide" Target="slide5.xml"/><Relationship Id="rId11" Type="http://schemas.openxmlformats.org/officeDocument/2006/relationships/slide" Target="slide29.xml"/><Relationship Id="rId5" Type="http://schemas.openxmlformats.org/officeDocument/2006/relationships/image" Target="../media/image4.png"/><Relationship Id="rId10" Type="http://schemas.openxmlformats.org/officeDocument/2006/relationships/slide" Target="slide26.xml"/><Relationship Id="rId4" Type="http://schemas.openxmlformats.org/officeDocument/2006/relationships/image" Target="../media/image37.jpg"/><Relationship Id="rId9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3.xml"/><Relationship Id="rId18" Type="http://schemas.openxmlformats.org/officeDocument/2006/relationships/image" Target="../media/image18.png"/><Relationship Id="rId26" Type="http://schemas.openxmlformats.org/officeDocument/2006/relationships/image" Target="../media/image24.png"/><Relationship Id="rId3" Type="http://schemas.openxmlformats.org/officeDocument/2006/relationships/tags" Target="../tags/tag73.xml"/><Relationship Id="rId21" Type="http://schemas.openxmlformats.org/officeDocument/2006/relationships/slide" Target="slide15.xml"/><Relationship Id="rId7" Type="http://schemas.openxmlformats.org/officeDocument/2006/relationships/tags" Target="../tags/tag77.xml"/><Relationship Id="rId12" Type="http://schemas.openxmlformats.org/officeDocument/2006/relationships/image" Target="../media/image15.png"/><Relationship Id="rId17" Type="http://schemas.openxmlformats.org/officeDocument/2006/relationships/slide" Target="slide19.xml"/><Relationship Id="rId25" Type="http://schemas.openxmlformats.org/officeDocument/2006/relationships/image" Target="../media/image23.png"/><Relationship Id="rId2" Type="http://schemas.openxmlformats.org/officeDocument/2006/relationships/tags" Target="../tags/tag72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slide" Target="slide29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" Target="slide25.xml"/><Relationship Id="rId24" Type="http://schemas.openxmlformats.org/officeDocument/2006/relationships/image" Target="../media/image22.png"/><Relationship Id="rId5" Type="http://schemas.openxmlformats.org/officeDocument/2006/relationships/tags" Target="../tags/tag75.xml"/><Relationship Id="rId15" Type="http://schemas.openxmlformats.org/officeDocument/2006/relationships/slide" Target="slide21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2.png"/><Relationship Id="rId19" Type="http://schemas.openxmlformats.org/officeDocument/2006/relationships/slide" Target="slide17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33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5.gif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amblyopia2.wordpress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hyperlink" Target="https://rep.bntu.by/handle/data/47712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slide" Target="slide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5.gif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with gradient 2">
            <a:extLst>
              <a:ext uri="{FF2B5EF4-FFF2-40B4-BE49-F238E27FC236}">
                <a16:creationId xmlns:a16="http://schemas.microsoft.com/office/drawing/2014/main" id="{A42769C3-24A5-40AF-AB2F-DECABBB71B47}"/>
              </a:ext>
            </a:extLst>
          </p:cNvPr>
          <p:cNvSpPr/>
          <p:nvPr/>
        </p:nvSpPr>
        <p:spPr>
          <a:xfrm rot="16200000" flipH="1">
            <a:off x="3377037" y="-2682093"/>
            <a:ext cx="6858005" cy="1222219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CDB6202-5408-4C51-B7BA-529690813920}"/>
              </a:ext>
            </a:extLst>
          </p:cNvPr>
          <p:cNvSpPr txBox="1">
            <a:spLocks/>
          </p:cNvSpPr>
          <p:nvPr/>
        </p:nvSpPr>
        <p:spPr>
          <a:xfrm>
            <a:off x="-87941" y="1459523"/>
            <a:ext cx="5981462" cy="2864636"/>
          </a:xfrm>
          <a:prstGeom prst="rect">
            <a:avLst/>
          </a:prstGeom>
          <a:effectLst>
            <a:glow rad="1092200">
              <a:schemeClr val="bg1">
                <a:alpha val="84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ctr" defTabSz="1828709">
              <a:lnSpc>
                <a:spcPct val="90000"/>
              </a:lnSpc>
              <a:spcBef>
                <a:spcPct val="0"/>
              </a:spcBef>
              <a:buNone/>
              <a:defRPr sz="7200">
                <a:effectLst>
                  <a:outerShdw blurRad="508000" dist="3810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 Black" panose="020B0A04020102020204" pitchFamily="34" charset="0"/>
              </a:rPr>
              <a:t>Обучение пользованию тренажером </a:t>
            </a:r>
            <a:r>
              <a:rPr lang="en-US" sz="2800" b="1" dirty="0">
                <a:latin typeface="Arial Black" panose="020B0A04020102020204" pitchFamily="34" charset="0"/>
              </a:rPr>
              <a:t>BINOCULARVISION</a:t>
            </a:r>
            <a:endParaRPr lang="ru-RU" sz="2800" dirty="0">
              <a:latin typeface="Arial Black" panose="020B0A04020102020204" pitchFamily="34" charset="0"/>
            </a:endParaRPr>
          </a:p>
          <a:p>
            <a:pPr marL="0" marR="0" lvl="0" indent="0" algn="l" defTabSz="1828709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 Button">
            <a:hlinkClick r:id="rId4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54" y="4806258"/>
            <a:ext cx="2706687" cy="11478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2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2390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Прямоугольник 14"/>
          <p:cNvSpPr/>
          <p:nvPr/>
        </p:nvSpPr>
        <p:spPr>
          <a:xfrm>
            <a:off x="390065" y="577652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70042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Скачивание приложения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2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0342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2024" y="-50292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E10D72C1-8BD7-4E78-9715-8EE0A7AA2105}"/>
              </a:ext>
            </a:extLst>
          </p:cNvPr>
          <p:cNvSpPr/>
          <p:nvPr/>
        </p:nvSpPr>
        <p:spPr>
          <a:xfrm flipH="1">
            <a:off x="1269504" y="2168336"/>
            <a:ext cx="6697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Скачайте приложение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binocularvision.apk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телефон с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Android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https://github.com/marketplace/amblyopiatreatment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BC44E7C2-00D1-491D-B458-B08D23726918}"/>
              </a:ext>
            </a:extLst>
          </p:cNvPr>
          <p:cNvCxnSpPr>
            <a:cxnSpLocks/>
          </p:cNvCxnSpPr>
          <p:nvPr/>
        </p:nvCxnSpPr>
        <p:spPr>
          <a:xfrm>
            <a:off x="1027888" y="1563816"/>
            <a:ext cx="0" cy="1620183"/>
          </a:xfrm>
          <a:prstGeom prst="line">
            <a:avLst/>
          </a:prstGeom>
          <a:ln w="41275">
            <a:solidFill>
              <a:srgbClr val="FE7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BECD151-B929-42F9-B22D-A78F5C4ACAB4}"/>
              </a:ext>
            </a:extLst>
          </p:cNvPr>
          <p:cNvSpPr/>
          <p:nvPr/>
        </p:nvSpPr>
        <p:spPr>
          <a:xfrm>
            <a:off x="1246303" y="1478729"/>
            <a:ext cx="2905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Все просто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8353048" y="2456266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00406" y="602303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4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with gradient 2">
            <a:extLst>
              <a:ext uri="{FF2B5EF4-FFF2-40B4-BE49-F238E27FC236}">
                <a16:creationId xmlns:a16="http://schemas.microsoft.com/office/drawing/2014/main" id="{A42769C3-24A5-40AF-AB2F-DECABBB71B47}"/>
              </a:ext>
            </a:extLst>
          </p:cNvPr>
          <p:cNvSpPr/>
          <p:nvPr/>
        </p:nvSpPr>
        <p:spPr>
          <a:xfrm rot="16200000" flipH="1">
            <a:off x="3377037" y="-2682093"/>
            <a:ext cx="6858005" cy="1222219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CDB6202-5408-4C51-B7BA-529690813920}"/>
              </a:ext>
            </a:extLst>
          </p:cNvPr>
          <p:cNvSpPr txBox="1">
            <a:spLocks/>
          </p:cNvSpPr>
          <p:nvPr/>
        </p:nvSpPr>
        <p:spPr>
          <a:xfrm>
            <a:off x="-87941" y="1459523"/>
            <a:ext cx="5981462" cy="2864636"/>
          </a:xfrm>
          <a:prstGeom prst="rect">
            <a:avLst/>
          </a:prstGeom>
          <a:effectLst>
            <a:glow rad="1092200">
              <a:schemeClr val="bg1">
                <a:alpha val="84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ctr" defTabSz="1828709">
              <a:lnSpc>
                <a:spcPct val="90000"/>
              </a:lnSpc>
              <a:spcBef>
                <a:spcPct val="0"/>
              </a:spcBef>
              <a:buNone/>
              <a:defRPr sz="7200">
                <a:effectLst>
                  <a:outerShdw blurRad="508000" dist="3810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 Black" panose="020B0A04020102020204" pitchFamily="34" charset="0"/>
              </a:rPr>
              <a:t>Обучение пользованию тренажером </a:t>
            </a:r>
            <a:r>
              <a:rPr lang="en-US" sz="2800" b="1" dirty="0">
                <a:latin typeface="Arial Black" panose="020B0A04020102020204" pitchFamily="34" charset="0"/>
              </a:rPr>
              <a:t>BINOCULARVISION</a:t>
            </a:r>
            <a:endParaRPr lang="ru-RU" sz="2800" dirty="0">
              <a:latin typeface="Arial Black" panose="020B0A04020102020204" pitchFamily="34" charset="0"/>
            </a:endParaRPr>
          </a:p>
          <a:p>
            <a:pPr marL="0" marR="0" lvl="0" indent="0" algn="l" defTabSz="1828709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 Button">
            <a:hlinkClick r:id="rId7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54" y="4806258"/>
            <a:ext cx="2706687" cy="1147836"/>
          </a:xfrm>
          <a:prstGeom prst="rect">
            <a:avLst/>
          </a:prstGeom>
        </p:spPr>
      </p:pic>
      <p:pic>
        <p:nvPicPr>
          <p:cNvPr id="3" name="VideoProject">
            <a:hlinkClick r:id="" action="ppaction://media"/>
          </p:cNvPr>
          <p:cNvPicPr>
            <a:picLocks noChangeAspect="1"/>
          </p:cNvPicPr>
          <p:nvPr>
            <a:videoFile r:link="rId3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9258021" y="330467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1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4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6873192" y="5273291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6873192" y="4085521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2060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5242535" y="4124746"/>
            <a:ext cx="1503906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6873192" y="3102665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5175505" y="3143305"/>
            <a:ext cx="157093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5175505" y="2091324"/>
            <a:ext cx="1443935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5423875" y="1235901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681" y="5168701"/>
            <a:ext cx="724474" cy="724474"/>
          </a:xfrm>
          <a:prstGeom prst="rect">
            <a:avLst/>
          </a:prstGeom>
        </p:spPr>
      </p:pic>
      <p:pic>
        <p:nvPicPr>
          <p:cNvPr id="23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681" y="3994836"/>
            <a:ext cx="770634" cy="770634"/>
          </a:xfrm>
          <a:prstGeom prst="rect">
            <a:avLst/>
          </a:prstGeom>
        </p:spPr>
      </p:pic>
      <p:sp>
        <p:nvSpPr>
          <p:cNvPr id="17" name="Text 6"/>
          <p:cNvSpPr>
            <a:spLocks noGrp="1"/>
          </p:cNvSpPr>
          <p:nvPr>
            <p:ph type="body" sz="quarter" idx="15"/>
          </p:nvPr>
        </p:nvSpPr>
        <p:spPr>
          <a:xfrm>
            <a:off x="5242534" y="5325807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 5"/>
          <p:cNvSpPr>
            <a:spLocks noGrp="1"/>
          </p:cNvSpPr>
          <p:nvPr>
            <p:ph type="body" sz="quarter" idx="14"/>
          </p:nvPr>
        </p:nvSpPr>
        <p:spPr>
          <a:xfrm>
            <a:off x="6800779" y="2050684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7" y="1794630"/>
            <a:ext cx="3800954" cy="3800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752688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05028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Прямоугольник 13"/>
          <p:cNvSpPr/>
          <p:nvPr/>
        </p:nvSpPr>
        <p:spPr>
          <a:xfrm>
            <a:off x="399209" y="591518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92811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3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2456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" name="Прямоугольник 55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9F81400-C4CF-4882-ADD2-15794D6EF30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6889" y="386495"/>
            <a:ext cx="407152" cy="3791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8" action="ppaction://hlinksldjump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8" action="ppaction://hlinksldjump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32" name="Text 2">
            <a:extLst>
              <a:ext uri="{FF2B5EF4-FFF2-40B4-BE49-F238E27FC236}">
                <a16:creationId xmlns:a16="http://schemas.microsoft.com/office/drawing/2014/main" id="{7CB75CC3-6489-4696-925A-00FD2D8BE25A}"/>
              </a:ext>
            </a:extLst>
          </p:cNvPr>
          <p:cNvSpPr/>
          <p:nvPr/>
        </p:nvSpPr>
        <p:spPr>
          <a:xfrm>
            <a:off x="1328966" y="1133268"/>
            <a:ext cx="9279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Попробуйте все игровые ситуации: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 1">
            <a:extLst>
              <a:ext uri="{FF2B5EF4-FFF2-40B4-BE49-F238E27FC236}">
                <a16:creationId xmlns:a16="http://schemas.microsoft.com/office/drawing/2014/main" id="{774E57E3-B223-4D95-A13D-0A09EBA9FD3D}"/>
              </a:ext>
            </a:extLst>
          </p:cNvPr>
          <p:cNvSpPr/>
          <p:nvPr/>
        </p:nvSpPr>
        <p:spPr>
          <a:xfrm>
            <a:off x="1328965" y="474377"/>
            <a:ext cx="8800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Семь пунктов меню, включая статистику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49098" y="392470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9098" y="5185980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8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49098" y="262667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95828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82624" y="2876236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Три уровня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Обучение не предусмотрено: в этом и состоит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Подсказка! Управление зависит от гравитации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4103" y="336088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Квест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первый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31843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81" y="2887938"/>
            <a:ext cx="5578178" cy="2767127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709969" y="5314282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2508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4828" y="-15434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hlinkClick r:id="rId15" action="ppaction://hlinksldjump"/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6" action="ppaction://hlinksldjump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9098" y="5185980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6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70087" y="393062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200352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175744" y="3015383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Десять уровней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Переход на другой уровень возможен из меню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Задача: собрать максимальное количество звезд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6475" y="345163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Платформер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260185"/>
            <a:ext cx="10848041" cy="120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6221" y="1327485"/>
            <a:ext cx="1123876" cy="11111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39" y="2876236"/>
            <a:ext cx="5806440" cy="288036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506393" y="549058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366360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4828" y="119615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hlinkClick r:id="rId14" action="ppaction://hlinksldjump"/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4" action="ppaction://hlinksldjump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4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46980" y="519049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07970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9" y="-5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Прямоугольник 12"/>
          <p:cNvSpPr/>
          <p:nvPr/>
        </p:nvSpPr>
        <p:spPr>
          <a:xfrm>
            <a:off x="417497" y="6453182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0" name="Rectangle with gradient 1">
            <a:extLst>
              <a:ext uri="{FF2B5EF4-FFF2-40B4-BE49-F238E27FC236}">
                <a16:creationId xmlns:a16="http://schemas.microsoft.com/office/drawing/2014/main" id="{B01D01D2-7DF1-4719-9C1D-3091FA9F5EE0}"/>
              </a:ext>
            </a:extLst>
          </p:cNvPr>
          <p:cNvSpPr/>
          <p:nvPr/>
        </p:nvSpPr>
        <p:spPr>
          <a:xfrm rot="16200000" flipH="1">
            <a:off x="2678207" y="-2682100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A509CBC6-1EA1-40CB-883C-06EC59FE4BCE}"/>
              </a:ext>
            </a:extLst>
          </p:cNvPr>
          <p:cNvGrpSpPr/>
          <p:nvPr/>
        </p:nvGrpSpPr>
        <p:grpSpPr>
          <a:xfrm>
            <a:off x="1038570" y="1552429"/>
            <a:ext cx="6047954" cy="2719847"/>
            <a:chOff x="1456456" y="1836894"/>
            <a:chExt cx="3986151" cy="2515615"/>
          </a:xfrm>
        </p:grpSpPr>
        <p:sp>
          <p:nvSpPr>
            <p:cNvPr id="28" name="Textfields 1">
              <a:extLst>
                <a:ext uri="{FF2B5EF4-FFF2-40B4-BE49-F238E27FC236}">
                  <a16:creationId xmlns:a16="http://schemas.microsoft.com/office/drawing/2014/main" id="{3EE0B94A-A480-481A-8A1B-8B18DFA11C60}"/>
                </a:ext>
              </a:extLst>
            </p:cNvPr>
            <p:cNvSpPr txBox="1">
              <a:spLocks/>
            </p:cNvSpPr>
            <p:nvPr/>
          </p:nvSpPr>
          <p:spPr>
            <a:xfrm>
              <a:off x="1496636" y="1836894"/>
              <a:ext cx="3945971" cy="467746"/>
            </a:xfrm>
            <a:prstGeom prst="rect">
              <a:avLst/>
            </a:prstGeom>
            <a:effectLst>
              <a:glow rad="1092200">
                <a:schemeClr val="bg1">
                  <a:alpha val="84000"/>
                </a:schemeClr>
              </a:glow>
            </a:effectLst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 algn="ctr" defTabSz="1828709">
                <a:lnSpc>
                  <a:spcPct val="90000"/>
                </a:lnSpc>
                <a:spcBef>
                  <a:spcPct val="0"/>
                </a:spcBef>
                <a:buNone/>
                <a:defRPr sz="7200"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1828709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Euclid Circular B" panose="020B0504000000000000" pitchFamily="34" charset="0"/>
                  <a:cs typeface="Segoe UI" panose="020B0502040204020203" pitchFamily="34" charset="0"/>
                </a:rPr>
                <a:t>Online </a:t>
              </a:r>
              <a:r>
                <a:rPr lang="ru-RU" sz="2800" kern="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Euclid Circular B" panose="020B0504000000000000" pitchFamily="34" charset="0"/>
                  <a:cs typeface="Segoe UI" panose="020B0502040204020203" pitchFamily="34" charset="0"/>
                </a:rPr>
                <a:t>курс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itle 6">
              <a:extLst>
                <a:ext uri="{FF2B5EF4-FFF2-40B4-BE49-F238E27FC236}">
                  <a16:creationId xmlns:a16="http://schemas.microsoft.com/office/drawing/2014/main" id="{0CDB6202-5408-4C51-B7BA-529690813920}"/>
                </a:ext>
              </a:extLst>
            </p:cNvPr>
            <p:cNvSpPr txBox="1">
              <a:spLocks/>
            </p:cNvSpPr>
            <p:nvPr/>
          </p:nvSpPr>
          <p:spPr>
            <a:xfrm>
              <a:off x="1456456" y="2583955"/>
              <a:ext cx="3945971" cy="1768554"/>
            </a:xfrm>
            <a:prstGeom prst="rect">
              <a:avLst/>
            </a:prstGeom>
            <a:effectLst>
              <a:glow rad="1092200">
                <a:schemeClr val="bg1">
                  <a:alpha val="84000"/>
                </a:schemeClr>
              </a:glow>
            </a:effectLst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 algn="ctr" defTabSz="1828709">
                <a:lnSpc>
                  <a:spcPct val="90000"/>
                </a:lnSpc>
                <a:spcBef>
                  <a:spcPct val="0"/>
                </a:spcBef>
                <a:buNone/>
                <a:defRPr sz="7200"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lnSpc>
                  <a:spcPct val="80000"/>
                </a:lnSpc>
                <a:defRPr/>
              </a:pPr>
              <a:r>
                <a:rPr lang="en-US" sz="6600" b="1" dirty="0" smtClean="0">
                  <a:latin typeface="Arial Black" panose="020B0A04020102020204" pitchFamily="34" charset="0"/>
                </a:rPr>
                <a:t>BINOCULARVISION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200088" sx="102000" sy="102000" algn="ctr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3" name="Picture">
            <a:extLst>
              <a:ext uri="{FF2B5EF4-FFF2-40B4-BE49-F238E27FC236}">
                <a16:creationId xmlns:a16="http://schemas.microsoft.com/office/drawing/2014/main" id="{4CDA5B20-C3B5-4D02-9CE3-716D0AE161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4024" y="2179623"/>
            <a:ext cx="543090" cy="505721"/>
          </a:xfrm>
          <a:prstGeom prst="rect">
            <a:avLst/>
          </a:prstGeom>
        </p:spPr>
      </p:pic>
      <p:sp>
        <p:nvSpPr>
          <p:cNvPr id="14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200150" y="459570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Начать курс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08155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6593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175744" y="2882320"/>
            <a:ext cx="45814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Есть обучение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Есть звук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Возможность менять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скин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главного игрока 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Два языка: русский и английский (как впрочем и у ряда других игровых ситуаций этого тренажера)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960" y="333201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Шутер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(</a:t>
            </a:r>
            <a:r>
              <a:rPr lang="en-US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Gleamy</a:t>
            </a:r>
            <a:r>
              <a:rPr lang="en-US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Star)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19880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1960" y="1379410"/>
            <a:ext cx="1133621" cy="10410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99" y="3021496"/>
            <a:ext cx="4761812" cy="2678772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6298732" y="582948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3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3637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5097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hlinkClick r:id="rId13" action="ppaction://hlinksldjump"/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3" action="ppaction://hlinksldjump"/>
                </a:rPr>
                <a:t>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3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0125937" y="276276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94894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-15434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2774848"/>
            <a:ext cx="45814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Эффект мелькания можно отключать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Десять уровней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Новый уровень открывается только после прохождения предыдущего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Первые уровни очень легкие, являются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квестом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только для дошкольников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Дополнительный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в управлении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4103" y="336088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Квест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второй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31843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0990" y="1367753"/>
            <a:ext cx="1062506" cy="10625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49" y="3122289"/>
            <a:ext cx="4579620" cy="257556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7387590" y="5827062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3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4949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hlinkClick r:id="rId12" action="ppaction://hlinksldjump"/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3" action="ppaction://hlinksldjump"/>
                </a:rPr>
                <a:t>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16295" y="278856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3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0022936" y="396731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67413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85963" y="-94949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2774848"/>
            <a:ext cx="45814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Игра в команде ботов против команды ботов (танки другого цвета)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Через какое-то время команда восстанавливается, включая основного игрока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Мониторинг какой танк уничтожен, и кто его подбил, а также 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сколько </a:t>
            </a:r>
            <a:r>
              <a:rPr lang="en-US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hp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осталось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077" y="345164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Танки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744" y="1439659"/>
            <a:ext cx="1108909" cy="95469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0990" y="1488423"/>
            <a:ext cx="941836" cy="94183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21905"/>
            <a:ext cx="10815675" cy="114426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5542" y="1387655"/>
            <a:ext cx="1085597" cy="10665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31" y="2885773"/>
            <a:ext cx="5806943" cy="288061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211122" y="578363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3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69352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9" y="-295614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419009" y="61794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26579" y="-69318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1" action="ppaction://hlinksldjump"/>
                </a:rPr>
                <a:t>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30714" y="273118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9930714" y="391436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1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9930714" y="518321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82271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7160" y="-248014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255270" y="62270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30193" y="43485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3053144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Сказка, сюжет которой зависит от выбора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В основе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произведение </a:t>
            </a:r>
            <a:r>
              <a:rPr lang="ru-R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Раймона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Кено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Сказка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ваш вкус»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 </a:t>
            </a:r>
          </a:p>
          <a:p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Euclid Circular B Medium" panose="020B0604000000000000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На русском языке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343" y="402557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Сказка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744" y="1433899"/>
            <a:ext cx="1115599" cy="9604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0990" y="1488423"/>
            <a:ext cx="941836" cy="94183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5542" y="1426714"/>
            <a:ext cx="1045841" cy="10274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49543"/>
            <a:ext cx="10815675" cy="11166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6739" y="1374844"/>
            <a:ext cx="1085666" cy="10549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9973" r="14858"/>
          <a:stretch/>
        </p:blipFill>
        <p:spPr>
          <a:xfrm>
            <a:off x="6185687" y="3053144"/>
            <a:ext cx="4905758" cy="2757574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2995479" y="5469935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4708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86156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Прямоугольник 14"/>
          <p:cNvSpPr/>
          <p:nvPr/>
        </p:nvSpPr>
        <p:spPr>
          <a:xfrm>
            <a:off x="429006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92811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4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46433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4" t="8446" r="38202" b="-8446"/>
          <a:stretch/>
        </p:blipFill>
        <p:spPr>
          <a:xfrm>
            <a:off x="-899312" y="0"/>
            <a:ext cx="7693933" cy="7508240"/>
          </a:xfrm>
          <a:prstGeom prst="rect">
            <a:avLst/>
          </a:prstGeom>
        </p:spPr>
      </p:pic>
      <p:pic>
        <p:nvPicPr>
          <p:cNvPr id="27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5865" y="5163119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8497690" y="3157738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Установка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8497691" y="4135216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6867033" y="4196823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8497690" y="2098063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8497690" y="5343306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6903068" y="2138703"/>
            <a:ext cx="1304184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048374" y="1285596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6939755" y="552420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Продолжим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6"/>
          <p:cNvSpPr>
            <a:spLocks noGrp="1"/>
          </p:cNvSpPr>
          <p:nvPr>
            <p:ph type="body" sz="quarter" idx="15"/>
          </p:nvPr>
        </p:nvSpPr>
        <p:spPr>
          <a:xfrm>
            <a:off x="6867033" y="5343306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 2"/>
          <p:cNvSpPr>
            <a:spLocks noGrp="1"/>
          </p:cNvSpPr>
          <p:nvPr>
            <p:ph type="body" sz="quarter" idx="10"/>
          </p:nvPr>
        </p:nvSpPr>
        <p:spPr>
          <a:xfrm>
            <a:off x="6939755" y="3157738"/>
            <a:ext cx="1358462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2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24345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E10D72C1-8BD7-4E78-9715-8EE0A7AA2105}"/>
              </a:ext>
            </a:extLst>
          </p:cNvPr>
          <p:cNvSpPr/>
          <p:nvPr/>
        </p:nvSpPr>
        <p:spPr>
          <a:xfrm flipH="1">
            <a:off x="1132344" y="1592264"/>
            <a:ext cx="66977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Играть много вредно, седьмая функция главного меню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контролировать время, проведенное на тренажере.</a:t>
            </a:r>
            <a:b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использовать тренажер в терапевтических целях, нужны анаглифные </a:t>
            </a:r>
            <a:r>
              <a:rPr lang="ru-RU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стереоочки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Подробнее в видео: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www.youtube.com/watch?v=NfGqu65ieI0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BC44E7C2-00D1-491D-B458-B08D23726918}"/>
              </a:ext>
            </a:extLst>
          </p:cNvPr>
          <p:cNvCxnSpPr>
            <a:cxnSpLocks/>
          </p:cNvCxnSpPr>
          <p:nvPr/>
        </p:nvCxnSpPr>
        <p:spPr>
          <a:xfrm>
            <a:off x="890728" y="987744"/>
            <a:ext cx="0" cy="1620183"/>
          </a:xfrm>
          <a:prstGeom prst="line">
            <a:avLst/>
          </a:prstGeom>
          <a:ln w="41275">
            <a:solidFill>
              <a:srgbClr val="FE7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BECD151-B929-42F9-B22D-A78F5C4ACAB4}"/>
              </a:ext>
            </a:extLst>
          </p:cNvPr>
          <p:cNvSpPr/>
          <p:nvPr/>
        </p:nvSpPr>
        <p:spPr>
          <a:xfrm>
            <a:off x="1109143" y="902657"/>
            <a:ext cx="2905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Все просто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133" y="1552882"/>
            <a:ext cx="1447925" cy="1402202"/>
          </a:xfrm>
          <a:prstGeom prst="rect">
            <a:avLst/>
          </a:prstGeom>
        </p:spPr>
      </p:pic>
      <p:sp>
        <p:nvSpPr>
          <p:cNvPr id="9" name="Rectangle: Rounded Corners 1">
            <a:hlinkClick r:id="rId7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8962421" y="3635346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6900" y="-63658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Прямоугольник 17"/>
          <p:cNvSpPr/>
          <p:nvPr/>
        </p:nvSpPr>
        <p:spPr>
          <a:xfrm>
            <a:off x="-1445514" y="581660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" y="-21665"/>
            <a:ext cx="6564596" cy="6873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1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787073" y="1873741"/>
            <a:ext cx="3687634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Aft>
                <a:spcPts val="1800"/>
              </a:spcAft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Этот курс научит Вас использовать тренажер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Binocularvision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в повседневной жизни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Вы узнаете: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F9BA1710-1055-46AC-B140-F6222F84AB9B}"/>
              </a:ext>
            </a:extLst>
          </p:cNvPr>
          <p:cNvCxnSpPr/>
          <p:nvPr/>
        </p:nvCxnSpPr>
        <p:spPr>
          <a:xfrm>
            <a:off x="874713" y="1759640"/>
            <a:ext cx="4907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F51C6BD6-BAB0-43D2-9326-E8235021ED7F}"/>
              </a:ext>
            </a:extLst>
          </p:cNvPr>
          <p:cNvSpPr/>
          <p:nvPr/>
        </p:nvSpPr>
        <p:spPr>
          <a:xfrm>
            <a:off x="776416" y="981758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rgbClr val="000000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Введение</a:t>
            </a:r>
            <a:endParaRPr lang="en-US" sz="3200" dirty="0">
              <a:solidFill>
                <a:srgbClr val="000000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C8EE1601-E745-4E64-91FC-EE3A9F0D1923}"/>
              </a:ext>
            </a:extLst>
          </p:cNvPr>
          <p:cNvSpPr/>
          <p:nvPr/>
        </p:nvSpPr>
        <p:spPr>
          <a:xfrm>
            <a:off x="874713" y="4041257"/>
            <a:ext cx="3512355" cy="687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Как скачать и установить приложение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C014F710-3389-4BC5-B593-C1B7707A516F}"/>
              </a:ext>
            </a:extLst>
          </p:cNvPr>
          <p:cNvSpPr/>
          <p:nvPr/>
        </p:nvSpPr>
        <p:spPr>
          <a:xfrm>
            <a:off x="787073" y="4922733"/>
            <a:ext cx="3361314" cy="1307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Как пользоваться тренажером и следить за тем, чтобы не превысить допустимый лимит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8EE1601-E745-4E64-91FC-EE3A9F0D1923}"/>
              </a:ext>
            </a:extLst>
          </p:cNvPr>
          <p:cNvSpPr/>
          <p:nvPr/>
        </p:nvSpPr>
        <p:spPr>
          <a:xfrm>
            <a:off x="874713" y="3352399"/>
            <a:ext cx="3512355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Историю создания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">
            <a:hlinkClick r:id="rId5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3933190" y="610377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Курс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2106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3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6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ru-RU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8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ru-RU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5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58368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Прямоугольник 11"/>
          <p:cNvSpPr/>
          <p:nvPr/>
        </p:nvSpPr>
        <p:spPr>
          <a:xfrm>
            <a:off x="392430" y="582524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82159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CD37688A-0DEB-4AA2-8DC0-9E2AD6B49A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5908" y="1338129"/>
            <a:ext cx="543089" cy="505721"/>
          </a:xfrm>
          <a:prstGeom prst="rect">
            <a:avLst/>
          </a:prstGeom>
        </p:spPr>
      </p:pic>
      <p:sp>
        <p:nvSpPr>
          <p:cNvPr id="30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5778500" y="426060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E633984-FFA3-4677-8198-EB9A36B59E27}"/>
              </a:ext>
            </a:extLst>
          </p:cNvPr>
          <p:cNvSpPr/>
          <p:nvPr/>
        </p:nvSpPr>
        <p:spPr>
          <a:xfrm flipH="1">
            <a:off x="762012" y="1551106"/>
            <a:ext cx="5016488" cy="206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Вы закончили курс</a:t>
            </a:r>
            <a:b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использование тренажера </a:t>
            </a:r>
            <a:r>
              <a:rPr lang="en-US" sz="36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Binocularvision</a:t>
            </a:r>
            <a:endParaRPr lang="en-US" sz="3600" dirty="0">
              <a:solidFill>
                <a:schemeClr val="bg1"/>
              </a:solidFill>
              <a:latin typeface="Segoe UI Semibold" panose="020B0702040204020203" pitchFamily="34" charset="0"/>
              <a:ea typeface="Jost Medium" pitchFamily="2" charset="-52"/>
              <a:cs typeface="Segoe UI Semibold" panose="020B0702040204020203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7D72195-3F8C-4184-AAA3-0C93FC026BE0}"/>
              </a:ext>
            </a:extLst>
          </p:cNvPr>
          <p:cNvSpPr/>
          <p:nvPr/>
        </p:nvSpPr>
        <p:spPr>
          <a:xfrm>
            <a:off x="787387" y="849593"/>
            <a:ext cx="2913755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ru-RU" sz="2800" kern="0" dirty="0" smtClean="0">
                <a:solidFill>
                  <a:srgbClr val="FE75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Поздравляю!</a:t>
            </a:r>
            <a:endParaRPr lang="en-US" sz="2800" kern="0" dirty="0">
              <a:solidFill>
                <a:srgbClr val="FE75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925056" y="426060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Повторить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1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25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25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25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/>
      <p:bldP spid="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679" y="0"/>
            <a:ext cx="14045184" cy="6858000"/>
          </a:xfrm>
          <a:prstGeom prst="rect">
            <a:avLst/>
          </a:prstGeom>
        </p:spPr>
      </p:pic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3566745" y="2975703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2060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1866857" y="3029551"/>
            <a:ext cx="150727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1802681" y="2416408"/>
            <a:ext cx="189097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3566745" y="1740035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1817136" y="1758938"/>
            <a:ext cx="2074872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78723" y="1957477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7825" y="4602865"/>
            <a:ext cx="724474" cy="724474"/>
          </a:xfrm>
          <a:prstGeom prst="rect">
            <a:avLst/>
          </a:prstGeom>
        </p:spPr>
      </p:pic>
      <p:pic>
        <p:nvPicPr>
          <p:cNvPr id="23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251" y="1567957"/>
            <a:ext cx="770634" cy="770634"/>
          </a:xfrm>
          <a:prstGeom prst="rect">
            <a:avLst/>
          </a:prstGeom>
        </p:spPr>
      </p:pic>
      <p:sp>
        <p:nvSpPr>
          <p:cNvPr id="59" name="Text 6"/>
          <p:cNvSpPr>
            <a:spLocks noGrp="1"/>
          </p:cNvSpPr>
          <p:nvPr>
            <p:ph type="body" sz="quarter" idx="15"/>
          </p:nvPr>
        </p:nvSpPr>
        <p:spPr>
          <a:xfrm>
            <a:off x="1866858" y="3686359"/>
            <a:ext cx="150727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60" name="Text 3"/>
          <p:cNvSpPr>
            <a:spLocks noGrp="1"/>
          </p:cNvSpPr>
          <p:nvPr>
            <p:ph type="body" sz="quarter" idx="12"/>
          </p:nvPr>
        </p:nvSpPr>
        <p:spPr>
          <a:xfrm>
            <a:off x="3566745" y="2318233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3"/>
          <p:cNvSpPr>
            <a:spLocks noGrp="1"/>
          </p:cNvSpPr>
          <p:nvPr>
            <p:ph type="body" sz="quarter" idx="12"/>
          </p:nvPr>
        </p:nvSpPr>
        <p:spPr>
          <a:xfrm>
            <a:off x="3586832" y="3663059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559" y="2163430"/>
            <a:ext cx="770634" cy="770634"/>
          </a:xfrm>
          <a:prstGeom prst="rect">
            <a:avLst/>
          </a:prstGeom>
        </p:spPr>
      </p:pic>
      <p:pic>
        <p:nvPicPr>
          <p:cNvPr id="6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9139" y="2783267"/>
            <a:ext cx="770634" cy="770634"/>
          </a:xfrm>
          <a:prstGeom prst="rect">
            <a:avLst/>
          </a:prstGeom>
        </p:spPr>
      </p:pic>
      <p:pic>
        <p:nvPicPr>
          <p:cNvPr id="64" name="Picture 2">
            <a:hlinkClick r:id="rId10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042" y="3348952"/>
            <a:ext cx="770634" cy="770634"/>
          </a:xfrm>
          <a:prstGeom prst="rect">
            <a:avLst/>
          </a:prstGeom>
        </p:spPr>
      </p:pic>
      <p:sp>
        <p:nvSpPr>
          <p:cNvPr id="65" name="Rectangle: Rounded Corners 1">
            <a:hlinkClick r:id="rId11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817136" y="451969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2" action="ppaction://hlinksldjump"/>
              </a:rPr>
              <a:t>Меню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5061550" y="451969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82688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Прямоугольник 43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5097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01904" y="1932824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1" action="ppaction://hlinksldjump"/>
                </a:rPr>
                <a:t>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3" action="ppaction://hlinksldjump"/>
                </a:rPr>
                <a:t>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5" action="ppaction://hlinksldjump"/>
                </a:rPr>
                <a:t>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7" action="ppaction://hlinksldjump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9" action="ppaction://hlinksldjump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21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21" action="ppaction://hlinksldjump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hlinkClick r:id="rId21" action="ppaction://hlinksldjump"/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hlinkClick r:id="rId19" action="ppaction://hlinksldjump"/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hlinkClick r:id="rId17" action="ppaction://hlinksldjump"/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hlinkClick r:id="rId15" action="ppaction://hlinksldjump"/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30714" y="273118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hlinkClick r:id="rId13" action="ppaction://hlinksldjump"/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9930714" y="391436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1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9930714" y="518321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  <p:sp>
        <p:nvSpPr>
          <p:cNvPr id="42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6161055" y="801773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  <p:sp>
        <p:nvSpPr>
          <p:cNvPr id="46" name="Rectangle: Rounded Corners 1">
            <a:hlinkClick r:id="rId29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2446191" y="793936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30" action="ppaction://hlinksldjump"/>
              </a:rPr>
              <a:t>В начало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26231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42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>
            <a:extLst>
              <a:ext uri="{FF2B5EF4-FFF2-40B4-BE49-F238E27FC236}">
                <a16:creationId xmlns:a16="http://schemas.microsoft.com/office/drawing/2014/main" id="{5A458F73-9958-4BFA-862E-2E0A6F9AA8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5070853"/>
            <a:ext cx="724474" cy="724474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3979214"/>
            <a:ext cx="724474" cy="724474"/>
          </a:xfrm>
          <a:prstGeom prst="rect">
            <a:avLst/>
          </a:prstGeom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E6D355C6-B529-4FAC-B917-EFE8F1E7FF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2887575"/>
            <a:ext cx="724474" cy="724474"/>
          </a:xfrm>
          <a:prstGeom prst="rect">
            <a:avLst/>
          </a:prstGeom>
        </p:spPr>
      </p:pic>
      <p:pic>
        <p:nvPicPr>
          <p:cNvPr id="27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2022" y="1829853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6930044" y="5273291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6930044" y="4085521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5372109" y="4124746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6930044" y="3102665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5372109" y="3143305"/>
            <a:ext cx="1431184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6930044" y="2054748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5294377" y="2091324"/>
            <a:ext cx="138191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5480727" y="1235901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5372108" y="502725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Итак, начнем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9" name="Text 6"/>
          <p:cNvSpPr>
            <a:spLocks noGrp="1"/>
          </p:cNvSpPr>
          <p:nvPr>
            <p:ph type="body" sz="quarter" idx="15"/>
          </p:nvPr>
        </p:nvSpPr>
        <p:spPr>
          <a:xfrm>
            <a:off x="5372109" y="5277279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" y="561018"/>
            <a:ext cx="4712273" cy="47122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58465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794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Прямоугольник 10"/>
          <p:cNvSpPr/>
          <p:nvPr/>
        </p:nvSpPr>
        <p:spPr>
          <a:xfrm>
            <a:off x="421386" y="636524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70042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0032" y="1956964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chemeClr val="accent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50302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6900" y="-63658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" y="0"/>
            <a:ext cx="7821433" cy="58767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1454658" y="583488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Обо мне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910" y="1640172"/>
            <a:ext cx="77702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Данила Гурьянов, из Беларуси, студент четвертого курса ЕГУ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владелец и один из главных разработчиков тренажёра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Основные моменты разработки опубликованы: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https://rep.bntu.by/handle/data/47712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Новый сайт: 	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https://amblyopia2.wordpress.com/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1">
            <a:hlinkClick r:id="rId8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200150" y="459570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Как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 все начиналось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99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76806" y="-577596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/>
          <p:cNvSpPr/>
          <p:nvPr/>
        </p:nvSpPr>
        <p:spPr>
          <a:xfrm>
            <a:off x="-1514622" y="590702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Как все начиналось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6344" y="207963"/>
            <a:ext cx="10835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заболевание </a:t>
            </a:r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амблиопия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 лечения которой часто ребенку закрывают здоровый глаз, с тем, чтобы он смотрел «ленивым», что в детском коллективе приводит к </a:t>
            </a:r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стигмации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этого ребенка.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57" y="1350494"/>
            <a:ext cx="9472481" cy="3048264"/>
          </a:xfrm>
          <a:prstGeom prst="rect">
            <a:avLst/>
          </a:prstGeom>
        </p:spPr>
      </p:pic>
      <p:sp>
        <p:nvSpPr>
          <p:cNvPr id="8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461510" y="367194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39468" y="-72390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/>
          <p:cNvSpPr/>
          <p:nvPr/>
        </p:nvSpPr>
        <p:spPr>
          <a:xfrm>
            <a:off x="-1417320" y="57510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Как все начиналось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8180" y="103591"/>
            <a:ext cx="10835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Амблиопией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расстройствами бинокулярного зрения страдают 3–5 % популяции. Заболевания на ранних стадиях протекает бессимптомно, но со временем может появиться ярко выраженный физический</a:t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помочь таким детям справиться с недугом, а так же в качестве профилактики заболевания мы сделали этот тренажер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99" y="3060527"/>
            <a:ext cx="2719447" cy="18518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1" y="2887381"/>
            <a:ext cx="1767268" cy="17672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3143259"/>
            <a:ext cx="3462883" cy="2077730"/>
          </a:xfrm>
          <a:prstGeom prst="rect">
            <a:avLst/>
          </a:prstGeom>
        </p:spPr>
      </p:pic>
      <p:sp>
        <p:nvSpPr>
          <p:cNvPr id="12" name="Rectangle: Rounded Corners 1">
            <a:hlinkClick r:id="rId8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832492" y="4418573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0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>
            <a:extLst>
              <a:ext uri="{FF2B5EF4-FFF2-40B4-BE49-F238E27FC236}">
                <a16:creationId xmlns:a16="http://schemas.microsoft.com/office/drawing/2014/main" id="{5A458F73-9958-4BFA-862E-2E0A6F9AA8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5120548"/>
            <a:ext cx="724474" cy="724474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4028909"/>
            <a:ext cx="724474" cy="724474"/>
          </a:xfrm>
          <a:prstGeom prst="rect">
            <a:avLst/>
          </a:prstGeom>
        </p:spPr>
      </p:pic>
      <p:pic>
        <p:nvPicPr>
          <p:cNvPr id="27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2855044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8497691" y="5322986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8497691" y="4135216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6864552" y="4174441"/>
            <a:ext cx="150638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8497690" y="2098063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6864552" y="3193000"/>
            <a:ext cx="1506387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rgbClr val="002060"/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8520210" y="3193000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6864552" y="2141019"/>
            <a:ext cx="1379388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048374" y="1285596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6939755" y="552420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Продолжим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6"/>
          <p:cNvSpPr>
            <a:spLocks noGrp="1"/>
          </p:cNvSpPr>
          <p:nvPr>
            <p:ph type="body" sz="quarter" idx="15"/>
          </p:nvPr>
        </p:nvSpPr>
        <p:spPr>
          <a:xfrm>
            <a:off x="6864552" y="5338083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4" y="540630"/>
            <a:ext cx="5715000" cy="571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75724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D1A4ED1A-127A-45E6-B199-2F3E8082E0EA}"/>
  <p:tag name="ISPRING_PROJECT_VERSION" val="9.3"/>
  <p:tag name="ISPRING_PROJECT_FOLDER_UPDATED" val="1"/>
  <p:tag name="ISPRING_LMS_API_VERSION" val="SCORM 2004 (4th edition)"/>
  <p:tag name="ISPRING_ULTRA_SCORM_COURCE_TITLE" val="BinocularvisionCourse"/>
  <p:tag name="ISPRING_ULTRA_SCORM_COURSE_ID" val="FB473344-24C6-430A-8DF1-1D426BF4FC48"/>
  <p:tag name="ISPRING_CMI5_LAUNCH_METHOD" val="any window"/>
  <p:tag name="ISPRINGCLOUDFOLDERID" val="1"/>
  <p:tag name="ISPRINGONLINEFOLDERID" val="1"/>
  <p:tag name="ISPRING_SCORM_RATE_SLIDES" val="0"/>
  <p:tag name="ISPRING_PRESENTATION_TITLE" val="BinocularvisionCourse"/>
  <p:tag name="ISPRING_FIRST_PUBLISH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,&quot;uploadSources&quot;:true}}"/>
  <p:tag name="ISPRING_SCREEN_RECS_UPDATED" val="D:\Users\Таня\Pictures\BinocularvisionCourse\"/>
  <p:tag name="ISPRING_RESOURCE_FOLDER" val="D:\Users\Таня\Pictures\BinocularvisionCourse_1\"/>
  <p:tag name="ISPRING_RESOURCE_FOLDER_STATIC" val="D:\Users\Таня\Pictures\BinocularvisionCourse_1\"/>
  <p:tag name="ISPRING_PRESENTATION_PATH" val="D:\Users\Таня\Pictures\BinocularvisionCourse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9\uFFFD\u0086{13E3D312-F7F9-4CCC-8D8D-CB5240FA80CB}&quot;,&quot;C:\\photo\\pictures\\Saved Pictures\\Новая папка&quot;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C87167DB-D96A-46D4-BAD3-477249163F4B}:2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B78E08EF-985A-41E5-8079-5A4951198B91}:2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eedback"/>
  <p:tag name="ISPRING_SLIDE_INDENT_LEVEL" val="1"/>
  <p:tag name="ISPRING_CUSTOM_TIMING_USED" val="0"/>
  <p:tag name="GENSWF_ADVANCE_TIME" val="0.000"/>
  <p:tag name="GENSWF_SLIDE_UID" val="{FA758993-7FAA-41E9-9751-BFE746666AFA}:267"/>
  <p:tag name="ISPRING_SLIDE_HAS_SCREEN_REC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  <p:tag name="GENSWF_SLIDE_UID" val="{BC931A9C-E4C5-47AB-9621-84230E3C1BA5}:2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DURATION" val="4.15"/>
  <p:tag name="ISPRING_VIDEO_PROJ_NUMBER" val="1"/>
  <p:tag name="ISPRING_VIDEO_PROJ_PATH" val="D:\Users\Таня\Pictures\BinocularvisionCourse_1\video-projects\ea14d40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15E4129E-23EC-4A92-8223-63634723322D}:2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FA1A5728-9F9C-4A2E-AD2D-834B82352D6A}:2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30445419-838C-4D19-AD79-D994B35A230F}:2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59ED4A5-7CAB-49FC-9683-715B325C206A}:2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B5CAA566-F98E-41CE-8F26-31F46C02595A}:2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697C754-57BF-45CF-8B7E-CAF8A1B174F8}:2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Course Be a Great Mentor"/>
  <p:tag name="GENSWF_ADVANCE_TIME" val="0.000"/>
  <p:tag name="GENSWF_SLIDE_UID" val="{F3FF92BA-BDC9-4701-9E3D-F5D8A5B20968}:2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BB1FACDD-CB2F-4D5C-9561-A6A5CAA650CA}:2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D01A6B06-6BA2-415A-9374-D1778BCC2B47}:27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Course Introduction"/>
  <p:tag name="ISPRING_SLIDE_INDENT_LEVEL" val="0"/>
  <p:tag name="GENSWF_SLIDE_UID" val="{9B5C80E9-7570-4D0E-8D05-AAA13C4B7040}:25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26DACFA0-6E8F-4803-9CCB-0CAF0D4D058B}:27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9D98D9D-29C7-4B12-B475-2583566C583F}:2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26924550-E0E4-40B3-A68D-869747E3E9AE}:27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8DB9ACE1-A639-441E-90E4-1F08BB5C2F86}:2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43A06BFC-72CF-4B95-A7B7-020E31EBCD89}:26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0E3541C3-D58D-421C-8116-32D23CB66A03}:27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7E4C4C4-DB88-4302-A46B-FF13DD981939}:28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7100C7E1-3410-43D8-A658-9F9AC5BD31E9}:2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0DD4F75D-6D59-42C0-822D-7334D165FE30}:2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A2EA3A43-A259-4786-9523-029A3DD4DC25}:28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F3505797-1DEB-49E7-B035-D38601CF0356}:2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eedback"/>
  <p:tag name="ISPRING_SLIDE_INDENT_LEVEL" val="1"/>
  <p:tag name="ISPRING_CUSTOM_TIMING_USED" val="0"/>
  <p:tag name="GENSWF_ADVANCE_TIME" val="0.000"/>
  <p:tag name="GENSWF_SLIDE_UID" val="{779E969C-3570-435B-8F7E-44E9C7242BE7}:2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D:\Users\Таня\Pictures\BinocularvisionCourse_1\quiz\quiz2.quiz"/>
  <p:tag name="ISPRING_QUIZ_RELATIVE_PATH" val="BinocularvisionCourse_1\quiz\quiz2.quiz"/>
  <p:tag name="GENSWF_SLIDE_UID" val="{2B89E2C1-B981-46CF-ADBD-91CF867916E9}:29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4.100"/>
  <p:tag name="ISPRING_SLIDE_ID_2" val="{9A7E20A3-E230-4EA1-B643-05E977A44FB5}"/>
  <p:tag name="GENSWF_SLIDE_TITLE" val="You have completed the course “Be a Great Mentor.”"/>
  <p:tag name="GENSWF_SLIDE_UID" val="{DB10A118-5BA4-4FE4-BB24-1D99F06957AA}:2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84E64F5-11CD-42A1-9BDB-0AD60273B68D}:26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AB78716A-3DE0-46CF-BF9C-8CFF59130A5D}:28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9EC00B13-FDEE-4528-8517-F7542AF6A6EB}:28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B9D6ECB-48BD-4982-B559-BFB0DC4AFA1A}:2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BC6849-80D3-4CD4-8359-B23EAC7885FB}:264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547</Words>
  <Application>Microsoft Office PowerPoint</Application>
  <PresentationFormat>Широкоэкранный</PresentationFormat>
  <Paragraphs>208</Paragraphs>
  <Slides>33</Slides>
  <Notes>33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Euclid Circular B</vt:lpstr>
      <vt:lpstr>Euclid Circular B Medium</vt:lpstr>
      <vt:lpstr>Inter</vt:lpstr>
      <vt:lpstr>Jost Medium</vt:lpstr>
      <vt:lpstr>Segoe UI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BinocularvisionCourse</dc:title>
  <dc:creator>Таня</dc:creator>
  <cp:lastModifiedBy>Таня</cp:lastModifiedBy>
  <cp:revision>31</cp:revision>
  <dcterms:created xsi:type="dcterms:W3CDTF">2023-12-02T17:41:46Z</dcterms:created>
  <dcterms:modified xsi:type="dcterms:W3CDTF">2023-12-05T10:04:56Z</dcterms:modified>
</cp:coreProperties>
</file>