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0502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20.10.17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  <a:p>
            <a:pPr lvl="1" eaLnBrk="1" latinLnBrk="0" hangingPunct="1"/>
            <a:r>
              <a:rPr kumimoji="0" lang="ru-RU" smtClean="0"/>
              <a:t>Second level</a:t>
            </a:r>
          </a:p>
          <a:p>
            <a:pPr lvl="2" eaLnBrk="1" latinLnBrk="0" hangingPunct="1"/>
            <a:r>
              <a:rPr kumimoji="0" lang="ru-RU" smtClean="0"/>
              <a:t>Third level</a:t>
            </a:r>
          </a:p>
          <a:p>
            <a:pPr lvl="3" eaLnBrk="1" latinLnBrk="0" hangingPunct="1"/>
            <a:r>
              <a:rPr kumimoji="0" lang="ru-RU" smtClean="0"/>
              <a:t>Fourth level</a:t>
            </a:r>
          </a:p>
          <a:p>
            <a:pPr lvl="4" eaLnBrk="1" latinLnBrk="0" hangingPunct="1"/>
            <a:r>
              <a:rPr kumimoji="0" lang="ru-RU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20.10.17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eiades.sto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meka.org" TargetMode="External"/><Relationship Id="rId3" Type="http://schemas.openxmlformats.org/officeDocument/2006/relationships/hyperlink" Target="http://neatline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3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211823"/>
            <a:ext cx="7406640" cy="1472184"/>
          </a:xfrm>
        </p:spPr>
        <p:txBody>
          <a:bodyPr/>
          <a:lstStyle/>
          <a:p>
            <a:r>
              <a:rPr lang="en-US" dirty="0" smtClean="0"/>
              <a:t>Mapping Homer’s Catalogue of Ships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011781"/>
            <a:ext cx="7406640" cy="1752600"/>
          </a:xfrm>
        </p:spPr>
        <p:txBody>
          <a:bodyPr>
            <a:normAutofit/>
          </a:bodyPr>
          <a:lstStyle/>
          <a:p>
            <a:r>
              <a:rPr lang="en-US" i="1" dirty="0" smtClean="0"/>
              <a:t>Courtney Evans and Ben </a:t>
            </a:r>
            <a:r>
              <a:rPr lang="en-US" i="1" dirty="0" err="1" smtClean="0"/>
              <a:t>Jasnow</a:t>
            </a:r>
            <a:endParaRPr lang="en-US" i="1" dirty="0" smtClean="0"/>
          </a:p>
          <a:p>
            <a:r>
              <a:rPr lang="en-US" i="1" dirty="0" smtClean="0"/>
              <a:t>Department of Classics, University of  Virginia, VA, USA</a:t>
            </a:r>
          </a:p>
          <a:p>
            <a:r>
              <a:rPr lang="en-US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07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508" y="198893"/>
            <a:ext cx="3414671" cy="6127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03288" y="6364591"/>
            <a:ext cx="13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Назад</a:t>
            </a:r>
            <a:endParaRPr lang="en-US" dirty="0"/>
          </a:p>
        </p:txBody>
      </p:sp>
      <p:pic>
        <p:nvPicPr>
          <p:cNvPr id="5" name="Picture 4" descr="Снимок экрана 2017-10-18 в 8.28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655"/>
            <a:ext cx="9144000" cy="43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21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5693" y="6288094"/>
            <a:ext cx="100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Назад</a:t>
            </a:r>
            <a:endParaRPr lang="en-US" dirty="0"/>
          </a:p>
        </p:txBody>
      </p:sp>
      <p:pic>
        <p:nvPicPr>
          <p:cNvPr id="5" name="Picture 4" descr="Снимок экрана 2017-10-18 в 8.43.5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550"/>
            <a:ext cx="9144000" cy="44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Снимок экрана 2017-10-18 в 8.44.5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968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080" y="5957051"/>
            <a:ext cx="3003545" cy="65863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57386" y="6333992"/>
            <a:ext cx="117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Назад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5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3961"/>
            <a:ext cx="7498080" cy="1009367"/>
          </a:xfrm>
        </p:spPr>
        <p:txBody>
          <a:bodyPr/>
          <a:lstStyle/>
          <a:p>
            <a:r>
              <a:rPr lang="ru-RU" dirty="0" smtClean="0"/>
              <a:t>Постановка проблемы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Практически невыполнимая задача: устно описывать 29 областей </a:t>
            </a:r>
            <a:r>
              <a:rPr lang="ru-RU" dirty="0"/>
              <a:t>Г</a:t>
            </a:r>
            <a:r>
              <a:rPr lang="ru-RU" dirty="0" smtClean="0"/>
              <a:t>реции и почти 190 городов без опорного текста или карты. Как?</a:t>
            </a:r>
          </a:p>
          <a:p>
            <a:r>
              <a:rPr lang="ru-RU" dirty="0" smtClean="0"/>
              <a:t>Места:</a:t>
            </a:r>
          </a:p>
          <a:p>
            <a:pPr lvl="1"/>
            <a:r>
              <a:rPr lang="ru-RU" dirty="0" smtClean="0"/>
              <a:t>Крупные государства </a:t>
            </a:r>
            <a:r>
              <a:rPr lang="ru-RU" i="1" dirty="0" smtClean="0"/>
              <a:t>(</a:t>
            </a:r>
            <a:r>
              <a:rPr lang="en-US" i="1" dirty="0" smtClean="0"/>
              <a:t>kingdoms/contingents</a:t>
            </a:r>
            <a:r>
              <a:rPr lang="ru-RU" i="1" dirty="0" smtClean="0"/>
              <a:t>)</a:t>
            </a:r>
            <a:endParaRPr lang="en-US" i="1" dirty="0" smtClean="0"/>
          </a:p>
          <a:p>
            <a:pPr lvl="1"/>
            <a:r>
              <a:rPr lang="ru-RU" dirty="0"/>
              <a:t>Г</a:t>
            </a:r>
            <a:r>
              <a:rPr lang="ru-RU" dirty="0" smtClean="0"/>
              <a:t>орода внутри </a:t>
            </a:r>
            <a:r>
              <a:rPr lang="ru-RU" i="1" dirty="0" smtClean="0"/>
              <a:t>(</a:t>
            </a:r>
            <a:r>
              <a:rPr lang="en-US" i="1" dirty="0" smtClean="0"/>
              <a:t>towns</a:t>
            </a:r>
            <a:r>
              <a:rPr lang="ru-RU" i="1" dirty="0" smtClean="0"/>
              <a:t>)</a:t>
            </a:r>
          </a:p>
          <a:p>
            <a:r>
              <a:rPr lang="ru-RU" dirty="0" smtClean="0"/>
              <a:t>Начинает с центра – Беотии</a:t>
            </a:r>
          </a:p>
          <a:p>
            <a:r>
              <a:rPr lang="ru-RU" dirty="0" smtClean="0"/>
              <a:t>Далее – три витка, описывающие смежные области</a:t>
            </a:r>
          </a:p>
          <a:p>
            <a:r>
              <a:rPr lang="ru-RU" dirty="0" smtClean="0"/>
              <a:t>В итоге – «пространственный мнемокод» </a:t>
            </a:r>
            <a:r>
              <a:rPr lang="ru-RU" i="1" dirty="0" smtClean="0"/>
              <a:t>(</a:t>
            </a:r>
            <a:r>
              <a:rPr lang="en-US" i="1" dirty="0" smtClean="0"/>
              <a:t>spatial mnemonic</a:t>
            </a:r>
            <a:r>
              <a:rPr lang="ru-RU" i="1" dirty="0" smtClean="0"/>
              <a:t>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35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9"/>
            <a:ext cx="7498080" cy="799850"/>
          </a:xfrm>
        </p:spPr>
        <p:txBody>
          <a:bodyPr/>
          <a:lstStyle/>
          <a:p>
            <a:r>
              <a:rPr lang="ru-RU" dirty="0" smtClean="0"/>
              <a:t>Цель картирования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— </a:t>
            </a:r>
            <a:r>
              <a:rPr lang="ru-RU" dirty="0" smtClean="0"/>
              <a:t>выявить гомеровскую логику именно такого построения Каталога</a:t>
            </a:r>
            <a:endParaRPr lang="en-US" dirty="0" smtClean="0"/>
          </a:p>
          <a:p>
            <a:pPr marL="82296" indent="0">
              <a:buNone/>
            </a:pPr>
            <a:endParaRPr lang="ru-RU" dirty="0" smtClean="0"/>
          </a:p>
          <a:p>
            <a:r>
              <a:rPr lang="en-US" dirty="0" smtClean="0"/>
              <a:t>Gap</a:t>
            </a:r>
            <a:r>
              <a:rPr lang="ru-RU" dirty="0" smtClean="0"/>
              <a:t>: принцип от центра по кругу известен, НО </a:t>
            </a:r>
            <a:r>
              <a:rPr lang="ru-RU" b="1" i="1" dirty="0" smtClean="0"/>
              <a:t>организационные принципы упоминания городов недостаточно изучены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7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858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Методология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Литературоведческий + географический анализ</a:t>
            </a:r>
          </a:p>
          <a:p>
            <a:r>
              <a:rPr lang="ru-RU" dirty="0" smtClean="0"/>
              <a:t>1) собрать места и определить их геогр. </a:t>
            </a:r>
            <a:r>
              <a:rPr lang="ru-RU" dirty="0"/>
              <a:t>к</a:t>
            </a:r>
            <a:r>
              <a:rPr lang="ru-RU" dirty="0" smtClean="0"/>
              <a:t>оординаты (</a:t>
            </a:r>
            <a:r>
              <a:rPr lang="en-US" sz="2700" i="1" dirty="0"/>
              <a:t>Pleiades - </a:t>
            </a:r>
            <a:r>
              <a:rPr lang="en-US" sz="2700" i="1" dirty="0">
                <a:hlinkClick r:id="rId2"/>
              </a:rPr>
              <a:t>https://pleiades.stoa.org</a:t>
            </a:r>
            <a:r>
              <a:rPr lang="en-US" sz="2700" i="1" dirty="0" smtClean="0">
                <a:hlinkClick r:id="rId2"/>
              </a:rPr>
              <a:t>/</a:t>
            </a:r>
            <a:r>
              <a:rPr lang="en-US" sz="2700" i="1" dirty="0" smtClean="0"/>
              <a:t> + </a:t>
            </a:r>
            <a:r>
              <a:rPr lang="ru-RU" sz="2700" i="1" dirty="0" smtClean="0"/>
              <a:t>алгоритм расстояния Левенштейна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sz="3000" dirty="0" smtClean="0"/>
              <a:t>2) </a:t>
            </a:r>
            <a:r>
              <a:rPr lang="ru-RU" sz="3000" dirty="0" smtClean="0"/>
              <a:t>Лит. анализ: что знал Гомер о местах и как эту информацию использовал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664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81250"/>
          </a:xfrm>
        </p:spPr>
        <p:txBody>
          <a:bodyPr/>
          <a:lstStyle/>
          <a:p>
            <a:r>
              <a:rPr lang="ru-RU" dirty="0" smtClean="0"/>
              <a:t>Новый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Анализировать порядок упоминаний топонимов в тексте вместе с их географией </a:t>
            </a:r>
            <a:r>
              <a:rPr lang="ru-RU" dirty="0" smtClean="0">
                <a:sym typeface="Wingdings"/>
              </a:rPr>
              <a:t></a:t>
            </a:r>
            <a:endParaRPr lang="ru-RU" dirty="0" smtClean="0"/>
          </a:p>
          <a:p>
            <a:r>
              <a:rPr lang="ru-RU" dirty="0" smtClean="0"/>
              <a:t>Синтаксис отражает географию:</a:t>
            </a:r>
          </a:p>
          <a:p>
            <a:pPr lvl="1"/>
            <a:r>
              <a:rPr lang="ru-RU" dirty="0" smtClean="0">
                <a:hlinkClick r:id="rId2" action="ppaction://hlinksldjump"/>
              </a:rPr>
              <a:t>Синтактические</a:t>
            </a:r>
            <a:r>
              <a:rPr lang="ru-RU" dirty="0" smtClean="0"/>
              <a:t> группы</a:t>
            </a:r>
            <a:r>
              <a:rPr lang="en-US" dirty="0" smtClean="0"/>
              <a:t> (syntactical groups)</a:t>
            </a:r>
            <a:endParaRPr lang="ru-RU" dirty="0" smtClean="0"/>
          </a:p>
          <a:p>
            <a:pPr lvl="2"/>
            <a:r>
              <a:rPr lang="ru-RU" dirty="0" smtClean="0"/>
              <a:t>1 глагол – несколько городов</a:t>
            </a:r>
          </a:p>
          <a:p>
            <a:pPr lvl="1"/>
            <a:r>
              <a:rPr lang="ru-RU" dirty="0" smtClean="0">
                <a:hlinkClick r:id="rId2" action="ppaction://hlinksldjump"/>
              </a:rPr>
              <a:t>Построчные </a:t>
            </a:r>
            <a:r>
              <a:rPr lang="ru-RU" dirty="0" smtClean="0"/>
              <a:t>группы (</a:t>
            </a:r>
            <a:r>
              <a:rPr lang="en-US" dirty="0" smtClean="0"/>
              <a:t>line-by-line groups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1 и более городов в одном стихе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7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32410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и платформы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Картирование Каталога Кораблей – это веб-приложение </a:t>
            </a:r>
            <a:endParaRPr lang="en-US" dirty="0" smtClean="0"/>
          </a:p>
          <a:p>
            <a:pPr lvl="1"/>
            <a:r>
              <a:rPr lang="en-US" dirty="0" err="1" smtClean="0"/>
              <a:t>Omeka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omeka.org</a:t>
            </a:r>
            <a:r>
              <a:rPr lang="ru-RU" i="1" dirty="0"/>
              <a:t> 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ru-RU" dirty="0"/>
              <a:t>плагин </a:t>
            </a:r>
            <a:r>
              <a:rPr lang="en-US" dirty="0" err="1" smtClean="0"/>
              <a:t>Neatline</a:t>
            </a:r>
            <a:r>
              <a:rPr lang="en-US" dirty="0"/>
              <a:t> (</a:t>
            </a:r>
            <a:r>
              <a:rPr lang="en-US" i="1" dirty="0">
                <a:hlinkClick r:id="rId3"/>
              </a:rPr>
              <a:t>http://</a:t>
            </a:r>
            <a:r>
              <a:rPr lang="en-US" i="1" dirty="0" err="1">
                <a:hlinkClick r:id="rId3"/>
              </a:rPr>
              <a:t>neatline.org</a:t>
            </a:r>
            <a:r>
              <a:rPr lang="en-US" i="1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ru-RU" dirty="0" smtClean="0"/>
              <a:t>текст Илиады</a:t>
            </a:r>
          </a:p>
          <a:p>
            <a:r>
              <a:rPr lang="ru-RU" dirty="0" smtClean="0"/>
              <a:t>+ библиографическое описание</a:t>
            </a:r>
          </a:p>
          <a:p>
            <a:r>
              <a:rPr lang="ru-RU" dirty="0" smtClean="0"/>
              <a:t>+ архивные материалы</a:t>
            </a:r>
          </a:p>
          <a:p>
            <a:r>
              <a:rPr lang="ru-RU" dirty="0" smtClean="0"/>
              <a:t>Печатный формат – </a:t>
            </a:r>
            <a:r>
              <a:rPr lang="ru-RU" dirty="0" smtClean="0"/>
              <a:t>НЕ ПОДХОДИТ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0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65728"/>
          </a:xfrm>
        </p:spPr>
        <p:txBody>
          <a:bodyPr/>
          <a:lstStyle/>
          <a:p>
            <a:r>
              <a:rPr lang="ru-RU" dirty="0" smtClean="0"/>
              <a:t>Значимое исключение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Первая область — </a:t>
            </a:r>
            <a:r>
              <a:rPr lang="ru-RU" dirty="0" smtClean="0">
                <a:hlinkClick r:id="rId2" action="ppaction://hlinksldjump"/>
              </a:rPr>
              <a:t>Беотия</a:t>
            </a:r>
            <a:endParaRPr lang="ru-RU" dirty="0" smtClean="0"/>
          </a:p>
          <a:p>
            <a:pPr lvl="1"/>
            <a:r>
              <a:rPr lang="ru-RU" dirty="0"/>
              <a:t>хаотичное описание</a:t>
            </a:r>
          </a:p>
          <a:p>
            <a:pPr lvl="1"/>
            <a:r>
              <a:rPr lang="ru-RU" dirty="0"/>
              <a:t>Не упомянуты Фивы – </a:t>
            </a:r>
            <a:r>
              <a:rPr lang="ru-RU" i="1" dirty="0"/>
              <a:t>мифологически и исторически важный крупный город</a:t>
            </a:r>
          </a:p>
          <a:p>
            <a:pPr lvl="1"/>
            <a:r>
              <a:rPr lang="ru-RU" dirty="0"/>
              <a:t>Много внимания уделено </a:t>
            </a:r>
            <a:r>
              <a:rPr lang="ru-RU" dirty="0" smtClean="0"/>
              <a:t>описанию</a:t>
            </a:r>
          </a:p>
          <a:p>
            <a:r>
              <a:rPr lang="ru-RU" dirty="0" smtClean="0">
                <a:hlinkClick r:id="rId3" action="ppaction://hlinksldjump"/>
              </a:rPr>
              <a:t>Особый принцип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Из центра (Фивы) – в стороны радиусами = фигура колеса</a:t>
            </a:r>
          </a:p>
          <a:p>
            <a:pPr lvl="2"/>
            <a:r>
              <a:rPr lang="ru-RU" dirty="0" smtClean="0"/>
              <a:t>3-я книга: </a:t>
            </a:r>
            <a:r>
              <a:rPr lang="en-US" i="1" dirty="0" err="1" smtClean="0"/>
              <a:t>teichoskopia</a:t>
            </a:r>
            <a:r>
              <a:rPr lang="en-US" dirty="0" smtClean="0"/>
              <a:t> – </a:t>
            </a:r>
            <a:r>
              <a:rPr lang="ru-RU" dirty="0" smtClean="0"/>
              <a:t>«взгляд со стены»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32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11626"/>
          </a:xfrm>
        </p:spPr>
        <p:txBody>
          <a:bodyPr/>
          <a:lstStyle/>
          <a:p>
            <a:r>
              <a:rPr lang="ru-RU" dirty="0" smtClean="0"/>
              <a:t>Перспективы исследования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доступное для редактирования всеми приложение</a:t>
            </a:r>
          </a:p>
          <a:p>
            <a:r>
              <a:rPr lang="ru-RU" dirty="0" smtClean="0"/>
              <a:t>Создавать свои макеты </a:t>
            </a:r>
            <a:r>
              <a:rPr lang="ru-RU" i="1" dirty="0" smtClean="0"/>
              <a:t>(</a:t>
            </a:r>
            <a:r>
              <a:rPr lang="en-US" i="1" dirty="0" smtClean="0"/>
              <a:t>exhibits</a:t>
            </a:r>
            <a:r>
              <a:rPr lang="ru-RU" i="1" dirty="0" smtClean="0"/>
              <a:t>) =</a:t>
            </a:r>
            <a:r>
              <a:rPr lang="en-US" i="1" dirty="0" smtClean="0"/>
              <a:t>&gt;</a:t>
            </a:r>
            <a:endParaRPr lang="en-US" i="1" dirty="0" smtClean="0"/>
          </a:p>
          <a:p>
            <a:pPr lvl="1"/>
            <a:r>
              <a:rPr lang="ru-RU" dirty="0" smtClean="0"/>
              <a:t>Предлагать новые интерпретации Каталога</a:t>
            </a:r>
          </a:p>
          <a:p>
            <a:r>
              <a:rPr lang="ru-RU" dirty="0" smtClean="0"/>
              <a:t>Для археологов: возможность </a:t>
            </a:r>
            <a:r>
              <a:rPr lang="ru-RU" dirty="0" smtClean="0"/>
              <a:t>найти реальное местоположение древних городов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5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метода </a:t>
            </a:r>
            <a:r>
              <a:rPr lang="ru-RU" dirty="0" smtClean="0"/>
              <a:t>работы Гомера </a:t>
            </a:r>
            <a:r>
              <a:rPr lang="ru-RU" dirty="0" smtClean="0"/>
              <a:t>с </a:t>
            </a:r>
            <a:r>
              <a:rPr lang="ru-RU" dirty="0" smtClean="0"/>
              <a:t>географией:</a:t>
            </a:r>
            <a:endParaRPr lang="ru-RU" dirty="0" smtClean="0"/>
          </a:p>
          <a:p>
            <a:pPr lvl="1"/>
            <a:r>
              <a:rPr lang="ru-RU" dirty="0" smtClean="0"/>
              <a:t>Объединение топонимов в синтактические и построчные группы</a:t>
            </a:r>
          </a:p>
          <a:p>
            <a:pPr lvl="1"/>
            <a:r>
              <a:rPr lang="ru-RU" dirty="0" smtClean="0"/>
              <a:t>Повествование из центральной точки как форма «</a:t>
            </a:r>
            <a:r>
              <a:rPr lang="en-US" dirty="0" err="1"/>
              <a:t>teichoskopia</a:t>
            </a:r>
            <a:r>
              <a:rPr lang="ru-RU" dirty="0" smtClean="0"/>
              <a:t>»</a:t>
            </a:r>
          </a:p>
          <a:p>
            <a:r>
              <a:rPr lang="en-US" dirty="0" err="1" smtClean="0"/>
              <a:t>Neatline</a:t>
            </a:r>
            <a:r>
              <a:rPr lang="en-US" dirty="0" smtClean="0"/>
              <a:t> – </a:t>
            </a:r>
            <a:r>
              <a:rPr lang="ru-RU" dirty="0" smtClean="0"/>
              <a:t>универсальна для работы </a:t>
            </a:r>
            <a:r>
              <a:rPr lang="ru-RU" dirty="0" smtClean="0"/>
              <a:t>с таким </a:t>
            </a:r>
            <a:r>
              <a:rPr lang="ru-RU" dirty="0" smtClean="0"/>
              <a:t>материалом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4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77</TotalTime>
  <Words>362</Words>
  <Application>Microsoft Macintosh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Mapping Homer’s Catalogue of Ships</vt:lpstr>
      <vt:lpstr>Постановка проблемы</vt:lpstr>
      <vt:lpstr>Цель картирования</vt:lpstr>
      <vt:lpstr>Методология</vt:lpstr>
      <vt:lpstr>Новый метод</vt:lpstr>
      <vt:lpstr>Описание и платформы</vt:lpstr>
      <vt:lpstr>Значимое исключение</vt:lpstr>
      <vt:lpstr>Перспективы исследования</vt:lpstr>
      <vt:lpstr>Выводы</vt:lpstr>
      <vt:lpstr>Пример 1</vt:lpstr>
      <vt:lpstr>Пример 2</vt:lpstr>
      <vt:lpstr>Пример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Homer’s Catalogue of Ships</dc:title>
  <dc:creator>Татьяна Агеенко</dc:creator>
  <cp:lastModifiedBy>Татьяна Агеенко</cp:lastModifiedBy>
  <cp:revision>38</cp:revision>
  <dcterms:created xsi:type="dcterms:W3CDTF">2017-10-18T03:37:05Z</dcterms:created>
  <dcterms:modified xsi:type="dcterms:W3CDTF">2017-10-20T12:36:22Z</dcterms:modified>
</cp:coreProperties>
</file>