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482de9bf3c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482de9bf3c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482de9bf3c_0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482de9bf3c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482de9bf3c_0_2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482de9bf3c_0_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482de9bf3c_0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482de9bf3c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482de9bf3c_0_2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482de9bf3c_0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482de9bf3c_0_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482de9bf3c_0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482de9bf3c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482de9bf3c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482de9bf3c_0_2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482de9bf3c_0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82de9bf3c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82de9bf3c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482de9bf3c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482de9bf3c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482de9bf3c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482de9bf3c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482de9bf3c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482de9bf3c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482de9bf3c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482de9bf3c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482de9bf3c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482de9bf3c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482de9bf3c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482de9bf3c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482de9bf3c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482de9bf3c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Relationship Id="rId4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Relationship Id="rId4" Type="http://schemas.openxmlformats.org/officeDocument/2006/relationships/image" Target="../media/image19.png"/><Relationship Id="rId5" Type="http://schemas.openxmlformats.org/officeDocument/2006/relationships/image" Target="../media/image17.png"/><Relationship Id="rId6" Type="http://schemas.openxmlformats.org/officeDocument/2006/relationships/image" Target="../media/image16.png"/><Relationship Id="rId7" Type="http://schemas.openxmlformats.org/officeDocument/2006/relationships/image" Target="../media/image1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Relationship Id="rId4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0.png"/><Relationship Id="rId4" Type="http://schemas.openxmlformats.org/officeDocument/2006/relationships/image" Target="../media/image14.png"/><Relationship Id="rId5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Times"/>
                <a:ea typeface="Times"/>
                <a:cs typeface="Times"/>
                <a:sym typeface="Times"/>
              </a:rPr>
              <a:t>BTP Presentation</a:t>
            </a:r>
            <a:endParaRPr sz="3600"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"/>
                <a:ea typeface="Times"/>
                <a:cs typeface="Times"/>
                <a:sym typeface="Times"/>
              </a:rPr>
              <a:t>Rendezvous of Dubins cars in short range</a:t>
            </a:r>
            <a:endParaRPr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315575"/>
            <a:ext cx="8520600" cy="127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"/>
                <a:ea typeface="Times"/>
                <a:cs typeface="Times"/>
                <a:sym typeface="Times"/>
              </a:rPr>
              <a:t>By</a:t>
            </a:r>
            <a:endParaRPr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"/>
                <a:ea typeface="Times"/>
                <a:cs typeface="Times"/>
                <a:sym typeface="Times"/>
              </a:rPr>
              <a:t> Tanya Choudhary</a:t>
            </a:r>
            <a:endParaRPr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"/>
                <a:ea typeface="Times"/>
                <a:cs typeface="Times"/>
                <a:sym typeface="Times"/>
              </a:rPr>
              <a:t>Guided by Prof Debraj Chakraborty</a:t>
            </a:r>
            <a:endParaRPr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"/>
                <a:ea typeface="Times"/>
                <a:cs typeface="Times"/>
                <a:sym typeface="Times"/>
              </a:rPr>
              <a:t>Equivalence groups</a:t>
            </a:r>
            <a:endParaRPr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37" name="Google Shape;137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"/>
                <a:ea typeface="Times"/>
                <a:cs typeface="Times"/>
                <a:sym typeface="Times"/>
              </a:rPr>
              <a:t>Symmetry along </a:t>
            </a:r>
            <a:r>
              <a:rPr lang="en">
                <a:latin typeface="Times"/>
                <a:ea typeface="Times"/>
                <a:cs typeface="Times"/>
                <a:sym typeface="Times"/>
              </a:rPr>
              <a:t> x and y axis </a:t>
            </a:r>
            <a:endParaRPr>
              <a:latin typeface="Times"/>
              <a:ea typeface="Times"/>
              <a:cs typeface="Times"/>
              <a:sym typeface="Times"/>
            </a:endParaRPr>
          </a:p>
          <a:p>
            <a:pPr indent="457200" lvl="0" marL="18288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Times"/>
                <a:ea typeface="Times"/>
                <a:cs typeface="Times"/>
                <a:sym typeface="Times"/>
              </a:rPr>
              <a:t>T(⍺,β)≃T(𝜋-β,𝜋-⍺) and T(⍺,β)≃T(-⍺,-β)</a:t>
            </a:r>
            <a:endParaRPr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Times"/>
                <a:ea typeface="Times"/>
                <a:cs typeface="Times"/>
                <a:sym typeface="Times"/>
              </a:rPr>
              <a:t>Number of </a:t>
            </a:r>
            <a:r>
              <a:rPr lang="en">
                <a:latin typeface="Times"/>
                <a:ea typeface="Times"/>
                <a:cs typeface="Times"/>
                <a:sym typeface="Times"/>
              </a:rPr>
              <a:t>possibilities</a:t>
            </a:r>
            <a:r>
              <a:rPr lang="en">
                <a:latin typeface="Times"/>
                <a:ea typeface="Times"/>
                <a:cs typeface="Times"/>
                <a:sym typeface="Times"/>
              </a:rPr>
              <a:t> reduced to 6 by establishing equivalence groups </a:t>
            </a:r>
            <a:endParaRPr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latin typeface="Times"/>
                <a:ea typeface="Times"/>
                <a:cs typeface="Times"/>
                <a:sym typeface="Times"/>
              </a:rPr>
              <a:t>Groups studied by increasing initial distance between the cars</a:t>
            </a:r>
            <a:endParaRPr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id="138" name="Google Shape;13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4550" y="2738325"/>
            <a:ext cx="7181575" cy="11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"/>
                <a:ea typeface="Times"/>
                <a:cs typeface="Times"/>
                <a:sym typeface="Times"/>
              </a:rPr>
              <a:t>Shortest paths for</a:t>
            </a:r>
            <a:r>
              <a:rPr lang="en"/>
              <a:t> </a:t>
            </a:r>
            <a:endParaRPr/>
          </a:p>
        </p:txBody>
      </p:sp>
      <p:sp>
        <p:nvSpPr>
          <p:cNvPr id="144" name="Google Shape;144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5" name="Google Shape;14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90850" y="622375"/>
            <a:ext cx="583725" cy="33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97650" y="1286338"/>
            <a:ext cx="4094901" cy="314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"/>
                <a:ea typeface="Times"/>
                <a:cs typeface="Times"/>
                <a:sym typeface="Times"/>
              </a:rPr>
              <a:t>Shortest paths for</a:t>
            </a:r>
            <a:r>
              <a:rPr lang="en"/>
              <a:t> </a:t>
            </a:r>
            <a:endParaRPr/>
          </a:p>
        </p:txBody>
      </p:sp>
      <p:pic>
        <p:nvPicPr>
          <p:cNvPr id="153" name="Google Shape;15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90850" y="622375"/>
            <a:ext cx="583725" cy="33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72050" y="1323675"/>
            <a:ext cx="4799900" cy="297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5"/>
          <p:cNvSpPr txBox="1"/>
          <p:nvPr>
            <p:ph type="title"/>
          </p:nvPr>
        </p:nvSpPr>
        <p:spPr>
          <a:xfrm>
            <a:off x="311700" y="555600"/>
            <a:ext cx="30663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Times"/>
                <a:ea typeface="Times"/>
                <a:cs typeface="Times"/>
                <a:sym typeface="Times"/>
              </a:rPr>
              <a:t>Shortest paths for</a:t>
            </a:r>
            <a:r>
              <a:rPr lang="en" sz="2800"/>
              <a:t> </a:t>
            </a:r>
            <a:endParaRPr/>
          </a:p>
        </p:txBody>
      </p:sp>
      <p:sp>
        <p:nvSpPr>
          <p:cNvPr id="160" name="Google Shape;160;p25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RS for vehicle A</a:t>
            </a:r>
            <a:endParaRPr sz="1800"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LS for vehicle B</a:t>
            </a:r>
            <a:endParaRPr sz="1800"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id="161" name="Google Shape;16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61725" y="555600"/>
            <a:ext cx="3935800" cy="4211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00375" y="879550"/>
            <a:ext cx="583725" cy="3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6"/>
          <p:cNvSpPr txBox="1"/>
          <p:nvPr>
            <p:ph type="title"/>
          </p:nvPr>
        </p:nvSpPr>
        <p:spPr>
          <a:xfrm>
            <a:off x="311700" y="183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"/>
                <a:ea typeface="Times"/>
                <a:cs typeface="Times"/>
                <a:sym typeface="Times"/>
              </a:rPr>
              <a:t>Shortest path for </a:t>
            </a:r>
            <a:endParaRPr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id="168" name="Google Shape;16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76175" y="355300"/>
            <a:ext cx="596600" cy="333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143250"/>
            <a:ext cx="1789850" cy="1829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07150" y="1116925"/>
            <a:ext cx="1734662" cy="1829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97874" y="1130075"/>
            <a:ext cx="1789849" cy="1805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488625" y="1116925"/>
            <a:ext cx="1734649" cy="1778003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6"/>
          <p:cNvSpPr/>
          <p:nvPr/>
        </p:nvSpPr>
        <p:spPr>
          <a:xfrm>
            <a:off x="815675" y="1110100"/>
            <a:ext cx="857400" cy="76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6"/>
          <p:cNvSpPr/>
          <p:nvPr/>
        </p:nvSpPr>
        <p:spPr>
          <a:xfrm>
            <a:off x="2821013" y="1110100"/>
            <a:ext cx="857400" cy="76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6"/>
          <p:cNvSpPr/>
          <p:nvPr/>
        </p:nvSpPr>
        <p:spPr>
          <a:xfrm>
            <a:off x="4779350" y="1110100"/>
            <a:ext cx="934200" cy="76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6"/>
          <p:cNvSpPr/>
          <p:nvPr/>
        </p:nvSpPr>
        <p:spPr>
          <a:xfrm>
            <a:off x="6968825" y="1110100"/>
            <a:ext cx="857400" cy="76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6"/>
          <p:cNvSpPr txBox="1"/>
          <p:nvPr/>
        </p:nvSpPr>
        <p:spPr>
          <a:xfrm>
            <a:off x="920450" y="3105150"/>
            <a:ext cx="857400" cy="3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r>
              <a:rPr lang="en"/>
              <a:t> = 0.8r</a:t>
            </a:r>
            <a:endParaRPr/>
          </a:p>
        </p:txBody>
      </p:sp>
      <p:sp>
        <p:nvSpPr>
          <p:cNvPr id="178" name="Google Shape;178;p26"/>
          <p:cNvSpPr txBox="1"/>
          <p:nvPr/>
        </p:nvSpPr>
        <p:spPr>
          <a:xfrm>
            <a:off x="2821025" y="3105150"/>
            <a:ext cx="857400" cy="3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 = 1.2r</a:t>
            </a:r>
            <a:endParaRPr/>
          </a:p>
        </p:txBody>
      </p:sp>
      <p:sp>
        <p:nvSpPr>
          <p:cNvPr id="179" name="Google Shape;179;p26"/>
          <p:cNvSpPr txBox="1"/>
          <p:nvPr/>
        </p:nvSpPr>
        <p:spPr>
          <a:xfrm>
            <a:off x="4864100" y="3105150"/>
            <a:ext cx="857400" cy="3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 = 2r</a:t>
            </a:r>
            <a:endParaRPr/>
          </a:p>
        </p:txBody>
      </p:sp>
      <p:sp>
        <p:nvSpPr>
          <p:cNvPr id="180" name="Google Shape;180;p26"/>
          <p:cNvSpPr txBox="1"/>
          <p:nvPr/>
        </p:nvSpPr>
        <p:spPr>
          <a:xfrm>
            <a:off x="6968825" y="3105150"/>
            <a:ext cx="857400" cy="3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 = 3.2r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"/>
                <a:ea typeface="Times"/>
                <a:cs typeface="Times"/>
                <a:sym typeface="Times"/>
              </a:rPr>
              <a:t>Shortest path for </a:t>
            </a:r>
            <a:endParaRPr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id="186" name="Google Shape;18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500" y="1084400"/>
            <a:ext cx="6800250" cy="3820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67025" y="631525"/>
            <a:ext cx="596600" cy="33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"/>
                <a:ea typeface="Times"/>
                <a:cs typeface="Times"/>
                <a:sym typeface="Times"/>
              </a:rPr>
              <a:t>Future Work</a:t>
            </a:r>
            <a:endParaRPr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93" name="Google Shape;193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"/>
              <a:buChar char="●"/>
            </a:pPr>
            <a:r>
              <a:rPr lang="en">
                <a:latin typeface="Times"/>
                <a:ea typeface="Times"/>
                <a:cs typeface="Times"/>
                <a:sym typeface="Times"/>
              </a:rPr>
              <a:t>Geometric proofs for each of the observed cases</a:t>
            </a:r>
            <a:endParaRPr>
              <a:latin typeface="Times"/>
              <a:ea typeface="Times"/>
              <a:cs typeface="Times"/>
              <a:sym typeface="Times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"/>
              <a:buChar char="●"/>
            </a:pPr>
            <a:r>
              <a:rPr lang="en">
                <a:latin typeface="Times"/>
                <a:ea typeface="Times"/>
                <a:cs typeface="Times"/>
                <a:sym typeface="Times"/>
              </a:rPr>
              <a:t>C</a:t>
            </a:r>
            <a:r>
              <a:rPr lang="en">
                <a:latin typeface="Times"/>
                <a:ea typeface="Times"/>
                <a:cs typeface="Times"/>
                <a:sym typeface="Times"/>
              </a:rPr>
              <a:t>alculation the exact rendezvous point from knowledge of the initial state </a:t>
            </a:r>
            <a:endParaRPr>
              <a:latin typeface="Times"/>
              <a:ea typeface="Times"/>
              <a:cs typeface="Times"/>
              <a:sym typeface="Times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"/>
              <a:buChar char="●"/>
            </a:pPr>
            <a:r>
              <a:rPr lang="en">
                <a:latin typeface="Times"/>
                <a:ea typeface="Times"/>
                <a:cs typeface="Times"/>
                <a:sym typeface="Times"/>
              </a:rPr>
              <a:t>Formulate feedback based laws</a:t>
            </a:r>
            <a:endParaRPr>
              <a:latin typeface="Times"/>
              <a:ea typeface="Times"/>
              <a:cs typeface="Times"/>
              <a:sym typeface="Times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"/>
                <a:ea typeface="Times"/>
                <a:cs typeface="Times"/>
                <a:sym typeface="Times"/>
              </a:rPr>
              <a:t>Thank You</a:t>
            </a:r>
            <a:endParaRPr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"/>
                <a:ea typeface="Times"/>
                <a:cs typeface="Times"/>
                <a:sym typeface="Times"/>
              </a:rPr>
              <a:t>The Task</a:t>
            </a:r>
            <a:endParaRPr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"/>
                <a:ea typeface="Times"/>
                <a:cs typeface="Times"/>
                <a:sym typeface="Times"/>
              </a:rPr>
              <a:t>Finding time optimal trajectories for rendezvous of Dubins vehicles</a:t>
            </a:r>
            <a:endParaRPr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Times"/>
                <a:ea typeface="Times"/>
                <a:cs typeface="Times"/>
                <a:sym typeface="Times"/>
              </a:rPr>
              <a:t>Problem has been studied before in the case of large distance separation</a:t>
            </a:r>
            <a:endParaRPr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latin typeface="Times"/>
                <a:ea typeface="Times"/>
                <a:cs typeface="Times"/>
                <a:sym typeface="Times"/>
              </a:rPr>
              <a:t>We look at the case of short distances particularly</a:t>
            </a:r>
            <a:endParaRPr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"/>
                <a:ea typeface="Times"/>
                <a:cs typeface="Times"/>
                <a:sym typeface="Times"/>
              </a:rPr>
              <a:t>Dubins Car</a:t>
            </a:r>
            <a:endParaRPr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"/>
                <a:ea typeface="Times"/>
                <a:cs typeface="Times"/>
                <a:sym typeface="Times"/>
              </a:rPr>
              <a:t>M</a:t>
            </a:r>
            <a:r>
              <a:rPr lang="en">
                <a:latin typeface="Times"/>
                <a:ea typeface="Times"/>
                <a:cs typeface="Times"/>
                <a:sym typeface="Times"/>
              </a:rPr>
              <a:t>oves only in forward direction</a:t>
            </a:r>
            <a:endParaRPr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Times"/>
                <a:ea typeface="Times"/>
                <a:cs typeface="Times"/>
                <a:sym typeface="Times"/>
              </a:rPr>
              <a:t>Maximum speed of v</a:t>
            </a:r>
            <a:r>
              <a:rPr baseline="-25000" lang="en">
                <a:latin typeface="Times"/>
                <a:ea typeface="Times"/>
                <a:cs typeface="Times"/>
                <a:sym typeface="Times"/>
              </a:rPr>
              <a:t>s</a:t>
            </a:r>
            <a:r>
              <a:rPr lang="en">
                <a:latin typeface="Times"/>
                <a:ea typeface="Times"/>
                <a:cs typeface="Times"/>
                <a:sym typeface="Times"/>
              </a:rPr>
              <a:t>. </a:t>
            </a:r>
            <a:endParaRPr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Times"/>
                <a:ea typeface="Times"/>
                <a:cs typeface="Times"/>
                <a:sym typeface="Times"/>
              </a:rPr>
              <a:t>Minimum turning radius is r (= 1/umax).</a:t>
            </a:r>
            <a:endParaRPr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Times"/>
                <a:ea typeface="Times"/>
                <a:cs typeface="Times"/>
                <a:sym typeface="Times"/>
              </a:rPr>
              <a:t> Dynamics: </a:t>
            </a:r>
            <a:endParaRPr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2950" y="2671125"/>
            <a:ext cx="2991661" cy="189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24150" y="2149952"/>
            <a:ext cx="3608150" cy="15813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"/>
                <a:ea typeface="Times"/>
                <a:cs typeface="Times"/>
                <a:sym typeface="Times"/>
              </a:rPr>
              <a:t>Reachability Set</a:t>
            </a:r>
            <a:endParaRPr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"/>
                <a:ea typeface="Times"/>
                <a:cs typeface="Times"/>
                <a:sym typeface="Times"/>
              </a:rPr>
              <a:t>Used to visualize shortest paths to any destination</a:t>
            </a:r>
            <a:endParaRPr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latin typeface="Times"/>
                <a:ea typeface="Times"/>
                <a:cs typeface="Times"/>
                <a:sym typeface="Times"/>
              </a:rPr>
              <a:t>S</a:t>
            </a:r>
            <a:r>
              <a:rPr b="1" lang="en">
                <a:latin typeface="Times"/>
                <a:ea typeface="Times"/>
                <a:cs typeface="Times"/>
                <a:sym typeface="Times"/>
              </a:rPr>
              <a:t>et of points a vehicle can reach in time ≤ T. </a:t>
            </a:r>
            <a:endParaRPr b="1"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latin typeface="Times"/>
                <a:ea typeface="Times"/>
                <a:cs typeface="Times"/>
                <a:sym typeface="Times"/>
              </a:rPr>
              <a:t>Shortest path has been proved to be CL or CC</a:t>
            </a:r>
            <a:r>
              <a:rPr baseline="30000" lang="en">
                <a:latin typeface="Times"/>
                <a:ea typeface="Times"/>
                <a:cs typeface="Times"/>
                <a:sym typeface="Times"/>
              </a:rPr>
              <a:t>1</a:t>
            </a:r>
            <a:endParaRPr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76" name="Google Shape;76;p16"/>
          <p:cNvSpPr txBox="1"/>
          <p:nvPr/>
        </p:nvSpPr>
        <p:spPr>
          <a:xfrm>
            <a:off x="434675" y="4076700"/>
            <a:ext cx="8172300" cy="4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Times"/>
              <a:buAutoNum type="arabicPeriod"/>
            </a:pPr>
            <a:r>
              <a:rPr lang="en" sz="1000">
                <a:latin typeface="Times"/>
                <a:ea typeface="Times"/>
                <a:cs typeface="Times"/>
                <a:sym typeface="Times"/>
              </a:rPr>
              <a:t>G. J. Cockayne, E &amp; W. C. Hall, “Plane motion of a particle subject to curvature constraints”</a:t>
            </a:r>
            <a:endParaRPr sz="1000">
              <a:latin typeface="Times"/>
              <a:ea typeface="Times"/>
              <a:cs typeface="Times"/>
              <a:sym typeface="Time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"/>
                <a:ea typeface="Times"/>
                <a:cs typeface="Times"/>
                <a:sym typeface="Times"/>
              </a:rPr>
              <a:t>CC reachability sets</a:t>
            </a:r>
            <a:endParaRPr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16045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450" y="1152475"/>
            <a:ext cx="8735023" cy="314710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7"/>
          <p:cNvSpPr txBox="1"/>
          <p:nvPr/>
        </p:nvSpPr>
        <p:spPr>
          <a:xfrm>
            <a:off x="1139525" y="1209625"/>
            <a:ext cx="838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 = 10</a:t>
            </a:r>
            <a:endParaRPr/>
          </a:p>
        </p:txBody>
      </p:sp>
      <p:sp>
        <p:nvSpPr>
          <p:cNvPr id="85" name="Google Shape;85;p17"/>
          <p:cNvSpPr/>
          <p:nvPr/>
        </p:nvSpPr>
        <p:spPr>
          <a:xfrm>
            <a:off x="1443475" y="1209675"/>
            <a:ext cx="200100" cy="85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7"/>
          <p:cNvSpPr/>
          <p:nvPr/>
        </p:nvSpPr>
        <p:spPr>
          <a:xfrm>
            <a:off x="4427913" y="1209675"/>
            <a:ext cx="200100" cy="85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7"/>
          <p:cNvSpPr/>
          <p:nvPr/>
        </p:nvSpPr>
        <p:spPr>
          <a:xfrm>
            <a:off x="7348975" y="1209675"/>
            <a:ext cx="200100" cy="85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7"/>
          <p:cNvSpPr txBox="1"/>
          <p:nvPr/>
        </p:nvSpPr>
        <p:spPr>
          <a:xfrm>
            <a:off x="4077175" y="1209625"/>
            <a:ext cx="838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 = 20</a:t>
            </a:r>
            <a:endParaRPr/>
          </a:p>
        </p:txBody>
      </p:sp>
      <p:sp>
        <p:nvSpPr>
          <p:cNvPr id="89" name="Google Shape;89;p17"/>
          <p:cNvSpPr txBox="1"/>
          <p:nvPr/>
        </p:nvSpPr>
        <p:spPr>
          <a:xfrm>
            <a:off x="7014825" y="1209625"/>
            <a:ext cx="838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 = 30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"/>
                <a:ea typeface="Times"/>
                <a:cs typeface="Times"/>
                <a:sym typeface="Times"/>
              </a:rPr>
              <a:t>CL reachability sets</a:t>
            </a:r>
            <a:endParaRPr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6" name="Google Shape;9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850" y="1248675"/>
            <a:ext cx="8690299" cy="299640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8"/>
          <p:cNvSpPr/>
          <p:nvPr/>
        </p:nvSpPr>
        <p:spPr>
          <a:xfrm>
            <a:off x="1568150" y="1371600"/>
            <a:ext cx="162000" cy="76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8"/>
          <p:cNvSpPr/>
          <p:nvPr/>
        </p:nvSpPr>
        <p:spPr>
          <a:xfrm>
            <a:off x="4587575" y="1381125"/>
            <a:ext cx="162000" cy="76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8"/>
          <p:cNvSpPr/>
          <p:nvPr/>
        </p:nvSpPr>
        <p:spPr>
          <a:xfrm>
            <a:off x="7559375" y="1362075"/>
            <a:ext cx="228600" cy="76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8"/>
          <p:cNvSpPr/>
          <p:nvPr/>
        </p:nvSpPr>
        <p:spPr>
          <a:xfrm>
            <a:off x="8854775" y="2581275"/>
            <a:ext cx="18900" cy="2952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8"/>
          <p:cNvSpPr txBox="1"/>
          <p:nvPr/>
        </p:nvSpPr>
        <p:spPr>
          <a:xfrm>
            <a:off x="1272875" y="1248675"/>
            <a:ext cx="695400" cy="2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 = 10</a:t>
            </a:r>
            <a:endParaRPr/>
          </a:p>
        </p:txBody>
      </p:sp>
      <p:sp>
        <p:nvSpPr>
          <p:cNvPr id="102" name="Google Shape;102;p18"/>
          <p:cNvSpPr txBox="1"/>
          <p:nvPr/>
        </p:nvSpPr>
        <p:spPr>
          <a:xfrm>
            <a:off x="4201800" y="1248675"/>
            <a:ext cx="695400" cy="2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 = 20</a:t>
            </a:r>
            <a:endParaRPr/>
          </a:p>
        </p:txBody>
      </p:sp>
      <p:sp>
        <p:nvSpPr>
          <p:cNvPr id="103" name="Google Shape;103;p18"/>
          <p:cNvSpPr txBox="1"/>
          <p:nvPr/>
        </p:nvSpPr>
        <p:spPr>
          <a:xfrm>
            <a:off x="7368875" y="1248675"/>
            <a:ext cx="695400" cy="2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 = 30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"/>
                <a:ea typeface="Times"/>
                <a:cs typeface="Times"/>
                <a:sym typeface="Times"/>
              </a:rPr>
              <a:t>Characterization</a:t>
            </a:r>
            <a:r>
              <a:rPr lang="en">
                <a:latin typeface="Times"/>
                <a:ea typeface="Times"/>
                <a:cs typeface="Times"/>
                <a:sym typeface="Times"/>
              </a:rPr>
              <a:t> of 2-D plane</a:t>
            </a:r>
            <a:endParaRPr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09" name="Google Shape;109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"/>
                <a:ea typeface="Times"/>
                <a:cs typeface="Times"/>
                <a:sym typeface="Times"/>
              </a:rPr>
              <a:t>Any point outside the circles is reached fastest by CL curve</a:t>
            </a:r>
            <a:endParaRPr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latin typeface="Times"/>
                <a:ea typeface="Times"/>
                <a:cs typeface="Times"/>
                <a:sym typeface="Times"/>
              </a:rPr>
              <a:t>Any point in</a:t>
            </a:r>
            <a:r>
              <a:rPr lang="en">
                <a:latin typeface="Times"/>
                <a:ea typeface="Times"/>
                <a:cs typeface="Times"/>
                <a:sym typeface="Times"/>
              </a:rPr>
              <a:t>side the circles is reached fastest by CC curve</a:t>
            </a:r>
            <a:endParaRPr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id="110" name="Google Shape;11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19588" y="2316262"/>
            <a:ext cx="3304825" cy="25725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"/>
                <a:ea typeface="Times"/>
                <a:cs typeface="Times"/>
                <a:sym typeface="Times"/>
              </a:rPr>
              <a:t>Sketch of Proof</a:t>
            </a:r>
            <a:endParaRPr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16" name="Google Shape;116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			      CL										    CC</a:t>
            </a:r>
            <a:endParaRPr/>
          </a:p>
        </p:txBody>
      </p:sp>
      <p:pic>
        <p:nvPicPr>
          <p:cNvPr id="117" name="Google Shape;11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9" y="1471375"/>
            <a:ext cx="3947626" cy="2546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86275" y="270088"/>
            <a:ext cx="3891500" cy="2476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37863" y="2879201"/>
            <a:ext cx="3788327" cy="2019826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0"/>
          <p:cNvSpPr txBox="1"/>
          <p:nvPr/>
        </p:nvSpPr>
        <p:spPr>
          <a:xfrm>
            <a:off x="5726775" y="313600"/>
            <a:ext cx="518700" cy="2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CC</a:t>
            </a:r>
            <a:endParaRPr sz="1800"/>
          </a:p>
        </p:txBody>
      </p:sp>
      <p:sp>
        <p:nvSpPr>
          <p:cNvPr id="121" name="Google Shape;121;p20"/>
          <p:cNvSpPr/>
          <p:nvPr/>
        </p:nvSpPr>
        <p:spPr>
          <a:xfrm>
            <a:off x="6702125" y="2447925"/>
            <a:ext cx="104700" cy="171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20"/>
          <p:cNvSpPr/>
          <p:nvPr/>
        </p:nvSpPr>
        <p:spPr>
          <a:xfrm>
            <a:off x="6679675" y="545500"/>
            <a:ext cx="104700" cy="171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20"/>
          <p:cNvSpPr/>
          <p:nvPr/>
        </p:nvSpPr>
        <p:spPr>
          <a:xfrm>
            <a:off x="2233163" y="3676650"/>
            <a:ext cx="104700" cy="171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0"/>
          <p:cNvSpPr/>
          <p:nvPr/>
        </p:nvSpPr>
        <p:spPr>
          <a:xfrm>
            <a:off x="2233150" y="1809750"/>
            <a:ext cx="104700" cy="171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"/>
                <a:ea typeface="Times"/>
                <a:cs typeface="Times"/>
                <a:sym typeface="Times"/>
              </a:rPr>
              <a:t>Two vehicle case</a:t>
            </a:r>
            <a:endParaRPr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30" name="Google Shape;130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"/>
                <a:ea typeface="Times"/>
                <a:cs typeface="Times"/>
                <a:sym typeface="Times"/>
              </a:rPr>
              <a:t>C</a:t>
            </a:r>
            <a:r>
              <a:rPr lang="en">
                <a:latin typeface="Times"/>
                <a:ea typeface="Times"/>
                <a:cs typeface="Times"/>
                <a:sym typeface="Times"/>
              </a:rPr>
              <a:t>ategorizing</a:t>
            </a:r>
            <a:r>
              <a:rPr lang="en">
                <a:latin typeface="Times"/>
                <a:ea typeface="Times"/>
                <a:cs typeface="Times"/>
                <a:sym typeface="Times"/>
              </a:rPr>
              <a:t> the 2-D plane for two vehicles</a:t>
            </a:r>
            <a:endParaRPr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Times"/>
                <a:ea typeface="Times"/>
                <a:cs typeface="Times"/>
                <a:sym typeface="Times"/>
              </a:rPr>
              <a:t>Coordinate basis and study 16 combinations of quadrants</a:t>
            </a:r>
            <a:endParaRPr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1" name="Google Shape;13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9119" y="2571751"/>
            <a:ext cx="5365755" cy="228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