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60" r:id="rId3"/>
    <p:sldId id="273" r:id="rId4"/>
    <p:sldId id="272" r:id="rId5"/>
    <p:sldId id="259" r:id="rId6"/>
    <p:sldId id="274" r:id="rId7"/>
    <p:sldId id="269" r:id="rId8"/>
    <p:sldId id="275" r:id="rId9"/>
    <p:sldId id="276" r:id="rId10"/>
    <p:sldId id="277" r:id="rId11"/>
    <p:sldId id="279" r:id="rId12"/>
    <p:sldId id="278" r:id="rId13"/>
    <p:sldId id="267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9144000" cy="5143500" type="screen16x9"/>
  <p:notesSz cx="6858000" cy="9144000"/>
  <p:embeddedFontLst>
    <p:embeddedFont>
      <p:font typeface="Economica" panose="020B0604020202020204" charset="0"/>
      <p:regular r:id="rId27"/>
      <p:bold r:id="rId28"/>
      <p:italic r:id="rId29"/>
      <p:boldItalic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атьяна Маликова" initials="ТМ" lastIdx="1" clrIdx="0">
    <p:extLst>
      <p:ext uri="{19B8F6BF-5375-455C-9EA6-DF929625EA0E}">
        <p15:presenceInfo xmlns:p15="http://schemas.microsoft.com/office/powerpoint/2012/main" userId="10060719b87f70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Помірний стиль 4 –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563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434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092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166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811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70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098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741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83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340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247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626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363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32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09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71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662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010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62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63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21008" y="858983"/>
            <a:ext cx="4094523" cy="1635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sz="2400" dirty="0" err="1"/>
              <a:t>Дослідження</a:t>
            </a:r>
            <a:r>
              <a:rPr lang="ru-RU" sz="2400" dirty="0"/>
              <a:t> </a:t>
            </a:r>
            <a:r>
              <a:rPr lang="ru-RU" sz="2400" dirty="0" err="1"/>
              <a:t>методів</a:t>
            </a:r>
            <a:r>
              <a:rPr lang="ru-RU" sz="2400" dirty="0"/>
              <a:t> </a:t>
            </a:r>
            <a:r>
              <a:rPr lang="ru-RU" sz="2400" dirty="0" err="1"/>
              <a:t>управління</a:t>
            </a:r>
            <a:r>
              <a:rPr lang="ru-RU" sz="2400" dirty="0"/>
              <a:t> станом </a:t>
            </a:r>
            <a:r>
              <a:rPr lang="ru-RU" sz="2400" dirty="0" err="1"/>
              <a:t>односторінкових</a:t>
            </a:r>
            <a:r>
              <a:rPr lang="ru-RU" sz="2400" dirty="0"/>
              <a:t> </a:t>
            </a:r>
            <a:r>
              <a:rPr lang="ru-RU" sz="2400" dirty="0" err="1" smtClean="0"/>
              <a:t>застосунків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/>
              <a:t>Малікова Т.В., </a:t>
            </a:r>
            <a:r>
              <a:rPr lang="uk" dirty="0"/>
              <a:t>група </a:t>
            </a:r>
            <a:r>
              <a:rPr lang="uk" dirty="0" smtClean="0"/>
              <a:t>ІПЗздм – 23- 1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</a:t>
            </a:r>
            <a:r>
              <a:rPr lang="uk-UA" dirty="0" smtClean="0"/>
              <a:t>проф. </a:t>
            </a:r>
            <a:r>
              <a:rPr lang="uk-UA" dirty="0" err="1" smtClean="0"/>
              <a:t>Смеляков</a:t>
            </a:r>
            <a:r>
              <a:rPr lang="uk-UA" dirty="0" smtClean="0"/>
              <a:t> К.С.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/>
              <a:t>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</a:t>
            </a:fld>
            <a:endParaRPr lang="u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US" sz="3200" b="1" dirty="0" smtClean="0"/>
              <a:t>Context </a:t>
            </a:r>
            <a:r>
              <a:rPr lang="ru-RU" sz="3200" b="1" dirty="0" smtClean="0"/>
              <a:t>API</a:t>
            </a:r>
            <a:r>
              <a:rPr lang="ru-RU" sz="3200" dirty="0"/>
              <a:t>: </a:t>
            </a:r>
            <a:r>
              <a:rPr lang="ru-RU" sz="3200" dirty="0" err="1"/>
              <a:t>базове</a:t>
            </a:r>
            <a:r>
              <a:rPr lang="ru-RU" sz="3200" dirty="0"/>
              <a:t> </a:t>
            </a:r>
            <a:r>
              <a:rPr lang="ru-RU" sz="3200" dirty="0" err="1"/>
              <a:t>глобальне</a:t>
            </a:r>
            <a:r>
              <a:rPr lang="ru-RU" sz="3200" dirty="0"/>
              <a:t> </a:t>
            </a:r>
            <a:r>
              <a:rPr lang="ru-RU" sz="3200" dirty="0" err="1"/>
              <a:t>рішення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864469"/>
            <a:ext cx="8013765" cy="3421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b="1" dirty="0" smtClean="0"/>
              <a:t>Context </a:t>
            </a:r>
            <a:r>
              <a:rPr lang="en-US" sz="1200" b="1" dirty="0"/>
              <a:t>API </a:t>
            </a:r>
            <a:r>
              <a:rPr lang="en-US" sz="1200" dirty="0"/>
              <a:t>— </a:t>
            </a:r>
            <a:r>
              <a:rPr lang="uk-UA" sz="1200" dirty="0"/>
              <a:t>вбудований механізм </a:t>
            </a:r>
            <a:r>
              <a:rPr lang="en-US" sz="1200" dirty="0"/>
              <a:t>React </a:t>
            </a:r>
            <a:r>
              <a:rPr lang="uk-UA" sz="1200" dirty="0"/>
              <a:t>для передачі стану без </a:t>
            </a:r>
            <a:r>
              <a:rPr lang="uk-UA" sz="1200" dirty="0" err="1"/>
              <a:t>проп-дрилінгу</a:t>
            </a:r>
            <a:r>
              <a:rPr lang="uk-UA" sz="1200" dirty="0" smtClean="0"/>
              <a:t>.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200" b="1" dirty="0" smtClean="0"/>
              <a:t>Особливості: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200" dirty="0" smtClean="0"/>
              <a:t>Створення </a:t>
            </a:r>
            <a:r>
              <a:rPr lang="en-US" sz="1200" dirty="0"/>
              <a:t>Context, </a:t>
            </a:r>
            <a:endParaRPr lang="uk-UA" sz="1200" dirty="0" smtClean="0"/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200" dirty="0" smtClean="0"/>
              <a:t>передача </a:t>
            </a:r>
            <a:r>
              <a:rPr lang="uk-UA" sz="1200" dirty="0"/>
              <a:t>через </a:t>
            </a:r>
            <a:r>
              <a:rPr lang="en-US" sz="1200" dirty="0"/>
              <a:t>Provider, </a:t>
            </a:r>
            <a:endParaRPr lang="uk-UA" sz="1200" dirty="0" smtClean="0"/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200" dirty="0" smtClean="0"/>
              <a:t>споживання </a:t>
            </a:r>
            <a:r>
              <a:rPr lang="uk-UA" sz="1200" dirty="0"/>
              <a:t>через </a:t>
            </a:r>
            <a:r>
              <a:rPr lang="en-US" sz="1200" dirty="0" err="1"/>
              <a:t>useContext</a:t>
            </a:r>
            <a:r>
              <a:rPr lang="en-US" sz="1200" dirty="0" smtClean="0"/>
              <a:t>.</a:t>
            </a:r>
            <a:endParaRPr lang="uk-UA" sz="1200" dirty="0" smtClean="0"/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200" dirty="0" smtClean="0"/>
              <a:t>Добре </a:t>
            </a:r>
            <a:r>
              <a:rPr lang="uk-UA" sz="1200" dirty="0"/>
              <a:t>працює з невеликими наборами даних або глобальними параметрами (тема, мова, користувач</a:t>
            </a:r>
            <a:r>
              <a:rPr lang="uk-UA" sz="1200" dirty="0" smtClean="0"/>
              <a:t>).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200" b="1" dirty="0" smtClean="0"/>
              <a:t>Обмеження</a:t>
            </a:r>
            <a:r>
              <a:rPr lang="uk-UA" sz="1200" b="1" dirty="0"/>
              <a:t>: </a:t>
            </a:r>
            <a:endParaRPr lang="uk-UA" sz="1200" b="1" dirty="0" smtClean="0"/>
          </a:p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200" dirty="0" smtClean="0"/>
              <a:t>немає </a:t>
            </a:r>
            <a:r>
              <a:rPr lang="uk-UA" sz="1200" dirty="0"/>
              <a:t>автоматичної оптимізації </a:t>
            </a:r>
            <a:r>
              <a:rPr lang="uk-UA" sz="1200" dirty="0" err="1"/>
              <a:t>ререндерів</a:t>
            </a:r>
            <a:r>
              <a:rPr lang="uk-UA" sz="1200" dirty="0"/>
              <a:t>, </a:t>
            </a:r>
            <a:endParaRPr lang="uk-UA" sz="1200" dirty="0" smtClean="0"/>
          </a:p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200" dirty="0" smtClean="0"/>
              <a:t>відсутні </a:t>
            </a:r>
            <a:r>
              <a:rPr lang="uk-UA" sz="1200" dirty="0"/>
              <a:t>засоби для складної логіки.</a:t>
            </a:r>
            <a:endParaRPr sz="1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10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93960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US" sz="3200" b="1" dirty="0"/>
              <a:t>Recoil: </a:t>
            </a:r>
            <a:r>
              <a:rPr lang="uk-UA" sz="3200" dirty="0"/>
              <a:t>атомарна структура стану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864469"/>
            <a:ext cx="8013765" cy="1569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b="1" dirty="0"/>
              <a:t>Recoil — </a:t>
            </a:r>
            <a:r>
              <a:rPr lang="uk-UA" sz="1200" dirty="0"/>
              <a:t>бібліотека від </a:t>
            </a:r>
            <a:r>
              <a:rPr lang="en-US" sz="1200" dirty="0"/>
              <a:t>Meta, </a:t>
            </a:r>
            <a:r>
              <a:rPr lang="uk-UA" sz="1200" dirty="0"/>
              <a:t>орієнтована на складні взаємозалежності стану</a:t>
            </a:r>
            <a:r>
              <a:rPr lang="uk-UA" sz="1200" dirty="0" smtClean="0"/>
              <a:t>.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200" b="1" dirty="0" smtClean="0"/>
              <a:t>Основи:</a:t>
            </a:r>
          </a:p>
          <a:p>
            <a:pPr marL="171450" indent="-1714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atoms </a:t>
            </a:r>
            <a:r>
              <a:rPr lang="en-US" sz="1200" dirty="0"/>
              <a:t>— </a:t>
            </a:r>
            <a:r>
              <a:rPr lang="uk-UA" sz="1200" dirty="0"/>
              <a:t>базові одиниці стану</a:t>
            </a:r>
            <a:r>
              <a:rPr lang="uk-UA" sz="1200" dirty="0" smtClean="0"/>
              <a:t>.</a:t>
            </a:r>
          </a:p>
          <a:p>
            <a:pPr marL="171450" indent="-1714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selectors </a:t>
            </a:r>
            <a:r>
              <a:rPr lang="en-US" sz="1200" dirty="0"/>
              <a:t>— </a:t>
            </a:r>
            <a:r>
              <a:rPr lang="uk-UA" sz="1200" dirty="0"/>
              <a:t>похідні значення на базі атомів</a:t>
            </a:r>
            <a:r>
              <a:rPr lang="uk-UA" sz="1200" dirty="0" smtClean="0"/>
              <a:t>.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11</a:t>
            </a:fld>
            <a:endParaRPr lang="uk"/>
          </a:p>
        </p:txBody>
      </p:sp>
      <p:sp>
        <p:nvSpPr>
          <p:cNvPr id="4" name="TextBox 3"/>
          <p:cNvSpPr txBox="1"/>
          <p:nvPr/>
        </p:nvSpPr>
        <p:spPr>
          <a:xfrm>
            <a:off x="311700" y="2506645"/>
            <a:ext cx="592147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b="1" dirty="0"/>
              <a:t>Переваги:</a:t>
            </a:r>
          </a:p>
          <a:p>
            <a:pPr marL="171450" indent="-1714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/>
              <a:t>Гнучка організація складного стану.</a:t>
            </a:r>
          </a:p>
          <a:p>
            <a:pPr marL="171450" indent="-1714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/>
              <a:t>Гарна інтеграція з </a:t>
            </a:r>
            <a:r>
              <a:rPr lang="en-US" dirty="0"/>
              <a:t>React.</a:t>
            </a:r>
            <a:endParaRPr lang="uk-UA" dirty="0"/>
          </a:p>
          <a:p>
            <a:pPr marL="171450" indent="-1714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/>
              <a:t>Добре підходить для модульних, ізольованих компонентів.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1806" y="2506645"/>
            <a:ext cx="280219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err="1"/>
              <a:t>Обмеження</a:t>
            </a:r>
            <a:r>
              <a:rPr lang="ru-RU" b="1" dirty="0"/>
              <a:t>: </a:t>
            </a:r>
          </a:p>
          <a:p>
            <a:pPr marL="171450" lvl="0" indent="-1714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err="1"/>
              <a:t>бібліотека</a:t>
            </a:r>
            <a:r>
              <a:rPr lang="ru-RU" dirty="0"/>
              <a:t> нова,</a:t>
            </a:r>
          </a:p>
          <a:p>
            <a:pPr marL="171450" lvl="0" indent="-1714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err="1"/>
              <a:t>розвивається</a:t>
            </a:r>
            <a:r>
              <a:rPr lang="ru-RU" dirty="0"/>
              <a:t>, </a:t>
            </a:r>
          </a:p>
          <a:p>
            <a:pPr marL="171450" lvl="0" indent="-1714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err="1"/>
              <a:t>менше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5912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Теоретичний порівняльний аналіз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73432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dirty="0"/>
              <a:t>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, </a:t>
            </a:r>
            <a:r>
              <a:rPr lang="ru-RU" dirty="0" err="1"/>
              <a:t>оглядів</a:t>
            </a:r>
            <a:r>
              <a:rPr lang="ru-RU" dirty="0"/>
              <a:t> та </a:t>
            </a:r>
            <a:r>
              <a:rPr lang="ru-RU" dirty="0" err="1"/>
              <a:t>прикладів</a:t>
            </a:r>
            <a:r>
              <a:rPr lang="ru-RU" dirty="0"/>
              <a:t> </a:t>
            </a:r>
            <a:r>
              <a:rPr lang="ru-RU" dirty="0" err="1" smtClean="0"/>
              <a:t>реалізації</a:t>
            </a:r>
            <a:r>
              <a:rPr lang="uk-UA" dirty="0" smtClean="0"/>
              <a:t>:</a:t>
            </a:r>
          </a:p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endParaRPr lang="uk-UA" dirty="0" smtClean="0"/>
          </a:p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12</a:t>
            </a:fld>
            <a:endParaRPr lang="uk"/>
          </a:p>
        </p:txBody>
      </p:sp>
      <p:graphicFrame>
        <p:nvGraphicFramePr>
          <p:cNvPr id="3" name="Таблиця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158159"/>
              </p:ext>
            </p:extLst>
          </p:nvPr>
        </p:nvGraphicFramePr>
        <p:xfrm>
          <a:off x="311150" y="1988344"/>
          <a:ext cx="85217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04340">
                  <a:extLst>
                    <a:ext uri="{9D8B030D-6E8A-4147-A177-3AD203B41FA5}">
                      <a16:colId xmlns:a16="http://schemas.microsoft.com/office/drawing/2014/main" val="137856679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931003978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3747735845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1542661398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1469378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b="1" dirty="0"/>
                        <a:t>Критерій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Context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Redux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Zustand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948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dirty="0"/>
                        <a:t>Продуктивність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Середня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Висока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Висока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Висока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70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/>
                        <a:t>Простота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Висока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Низька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Дуже висока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Висока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033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/>
                        <a:t>Масштабованість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Обмежена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Висока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Висока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Висока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194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/>
                        <a:t>Передбачуваність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Середня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Висока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Висока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Висока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163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/>
                        <a:t>Документація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Стандартна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Розширена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Середня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Обмежена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10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081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uk-UA" sz="3200" dirty="0"/>
              <a:t>Експериментальна частина дослідження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243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uk-UA" dirty="0"/>
              <a:t>Для перевірки теоретичних висновків було розроблено чотири версії </a:t>
            </a:r>
            <a:r>
              <a:rPr lang="en-US" dirty="0"/>
              <a:t>SPA</a:t>
            </a:r>
            <a:r>
              <a:rPr lang="en-US" dirty="0" smtClean="0"/>
              <a:t>:</a:t>
            </a:r>
          </a:p>
          <a:p>
            <a:pPr marL="114300" indent="0" algn="just">
              <a:buNone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uk-UA" dirty="0"/>
              <a:t>однакова логіка — бронювання місць,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dirty="0"/>
              <a:t>різні реалізації стану: </a:t>
            </a:r>
            <a:r>
              <a:rPr lang="en-US" dirty="0" err="1"/>
              <a:t>Redux</a:t>
            </a:r>
            <a:r>
              <a:rPr lang="en-US" dirty="0"/>
              <a:t>, </a:t>
            </a:r>
            <a:r>
              <a:rPr lang="en-US" dirty="0" err="1"/>
              <a:t>Zustand</a:t>
            </a:r>
            <a:r>
              <a:rPr lang="en-US" dirty="0"/>
              <a:t>, Context API, Recoil,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dirty="0"/>
              <a:t>однакова структура, верстка, інтерфейс</a:t>
            </a:r>
            <a:r>
              <a:rPr lang="uk-UA" dirty="0" smtClean="0"/>
              <a:t>.</a:t>
            </a:r>
            <a:endParaRPr lang="en-US" dirty="0" smtClean="0"/>
          </a:p>
          <a:p>
            <a:pPr marL="114300" indent="0" algn="just">
              <a:buNone/>
            </a:pPr>
            <a:endParaRPr lang="uk-UA" dirty="0"/>
          </a:p>
          <a:p>
            <a:pPr marL="114300" indent="0" algn="just">
              <a:buNone/>
            </a:pPr>
            <a:r>
              <a:rPr lang="uk-UA" dirty="0"/>
              <a:t>Це дозволило провести об'єктивне порівняння на основі реального функціоналу.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13</a:t>
            </a:fld>
            <a:endParaRPr lang="u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uk-UA" sz="3200" dirty="0"/>
              <a:t>Реалізація з </a:t>
            </a:r>
            <a:r>
              <a:rPr lang="en-US" sz="3200" b="1" dirty="0" err="1"/>
              <a:t>Redux</a:t>
            </a:r>
            <a:endParaRPr sz="3200" b="1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14</a:t>
            </a:fld>
            <a:endParaRPr lang="uk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384091"/>
            <a:ext cx="8520600" cy="245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defTabSz="914400" eaLnBrk="0" fontAlgn="base" latinLnBrk="0" hangingPunct="0">
              <a:spcBef>
                <a:spcPts val="600"/>
              </a:spcBef>
              <a:spcAft>
                <a:spcPts val="600"/>
              </a:spcAft>
              <a:buFontTx/>
              <a:buChar char="•"/>
              <a:tabLst/>
            </a:pPr>
            <a:r>
              <a:rPr lang="uk-UA" altLang="uk-UA" dirty="0"/>
              <a:t>Окремий модуль seatsSlice.js з </a:t>
            </a:r>
            <a:r>
              <a:rPr lang="uk-UA" altLang="uk-UA" dirty="0" err="1"/>
              <a:t>редюсерами</a:t>
            </a:r>
            <a:r>
              <a:rPr lang="uk-UA" altLang="uk-UA" dirty="0"/>
              <a:t> та </a:t>
            </a:r>
            <a:r>
              <a:rPr lang="uk-UA" altLang="uk-UA" dirty="0" err="1"/>
              <a:t>екшенами</a:t>
            </a:r>
            <a:r>
              <a:rPr lang="uk-UA" altLang="uk-UA" dirty="0"/>
              <a:t>.</a:t>
            </a:r>
          </a:p>
          <a:p>
            <a:pPr marL="0" lvl="0" indent="0" algn="just" defTabSz="914400" eaLnBrk="0" fontAlgn="base" latinLnBrk="0" hangingPunct="0">
              <a:spcBef>
                <a:spcPts val="600"/>
              </a:spcBef>
              <a:spcAft>
                <a:spcPts val="600"/>
              </a:spcAft>
              <a:buFontTx/>
              <a:buChar char="•"/>
              <a:tabLst/>
            </a:pPr>
            <a:r>
              <a:rPr lang="uk-UA" altLang="uk-UA" dirty="0"/>
              <a:t>Стан зберігається в централізованому сховищі.</a:t>
            </a:r>
          </a:p>
          <a:p>
            <a:pPr marL="0" lvl="0" indent="0" algn="just" defTabSz="914400" eaLnBrk="0" fontAlgn="base" latinLnBrk="0" hangingPunct="0">
              <a:spcBef>
                <a:spcPts val="600"/>
              </a:spcBef>
              <a:spcAft>
                <a:spcPts val="600"/>
              </a:spcAft>
              <a:buFontTx/>
              <a:buChar char="•"/>
              <a:tabLst/>
            </a:pPr>
            <a:r>
              <a:rPr lang="uk-UA" altLang="uk-UA" dirty="0"/>
              <a:t>Компоненти отримують доступ через </a:t>
            </a:r>
            <a:r>
              <a:rPr lang="uk-UA" altLang="uk-UA" dirty="0" err="1"/>
              <a:t>useSelector</a:t>
            </a:r>
            <a:r>
              <a:rPr lang="uk-UA" altLang="uk-UA" dirty="0"/>
              <a:t> і </a:t>
            </a:r>
            <a:r>
              <a:rPr lang="uk-UA" altLang="uk-UA" dirty="0" err="1"/>
              <a:t>useDispatch</a:t>
            </a:r>
            <a:r>
              <a:rPr lang="uk-UA" altLang="uk-UA" dirty="0"/>
              <a:t>.</a:t>
            </a:r>
          </a:p>
          <a:p>
            <a:pPr marL="0" lvl="0" indent="0" algn="just" defTabSz="914400" eaLnBrk="0" fontAlgn="base" latinLnBrk="0" hangingPunct="0">
              <a:spcBef>
                <a:spcPts val="600"/>
              </a:spcBef>
              <a:spcAft>
                <a:spcPts val="600"/>
              </a:spcAft>
              <a:buFontTx/>
              <a:buChar char="•"/>
              <a:tabLst/>
            </a:pPr>
            <a:r>
              <a:rPr lang="uk-UA" altLang="uk-UA" dirty="0"/>
              <a:t>Додаткові можливості: </a:t>
            </a:r>
            <a:r>
              <a:rPr lang="uk-UA" altLang="uk-UA" dirty="0" err="1"/>
              <a:t>middleware</a:t>
            </a:r>
            <a:r>
              <a:rPr lang="uk-UA" altLang="uk-UA" dirty="0"/>
              <a:t>, </a:t>
            </a:r>
            <a:r>
              <a:rPr lang="uk-UA" altLang="uk-UA" dirty="0" err="1"/>
              <a:t>DevTools</a:t>
            </a:r>
            <a:r>
              <a:rPr lang="uk-UA" altLang="uk-UA" dirty="0"/>
              <a:t>.</a:t>
            </a:r>
          </a:p>
          <a:p>
            <a:pPr marL="0" lvl="0" indent="0" algn="just" defTabSz="914400" eaLnBrk="0" fontAlgn="base" latinLnBrk="0" hangingPunct="0">
              <a:spcBef>
                <a:spcPts val="600"/>
              </a:spcBef>
              <a:spcAft>
                <a:spcPts val="600"/>
              </a:spcAft>
              <a:buFontTx/>
              <a:buChar char="•"/>
              <a:tabLst/>
            </a:pPr>
            <a:r>
              <a:rPr lang="uk-UA" altLang="uk-UA" dirty="0"/>
              <a:t>Структура коду складна, але надійна.</a:t>
            </a:r>
          </a:p>
        </p:txBody>
      </p:sp>
    </p:spTree>
    <p:extLst>
      <p:ext uri="{BB962C8B-B14F-4D97-AF65-F5344CB8AC3E}">
        <p14:creationId xmlns:p14="http://schemas.microsoft.com/office/powerpoint/2010/main" val="289542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uk-UA" sz="3200" dirty="0"/>
              <a:t>Реалізація з</a:t>
            </a:r>
            <a:r>
              <a:rPr lang="uk-UA" sz="3200" b="1" dirty="0"/>
              <a:t> </a:t>
            </a:r>
            <a:r>
              <a:rPr lang="en-US" sz="3200" b="1" dirty="0" err="1"/>
              <a:t>Zustand</a:t>
            </a:r>
            <a:endParaRPr sz="3200" b="1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15</a:t>
            </a:fld>
            <a:endParaRPr lang="uk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6" y="1191990"/>
            <a:ext cx="8519564" cy="230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uk-UA" altLang="uk-UA" dirty="0"/>
              <a:t>Створено </a:t>
            </a:r>
            <a:r>
              <a:rPr lang="uk-UA" altLang="uk-UA" dirty="0" err="1"/>
              <a:t>store</a:t>
            </a:r>
            <a:r>
              <a:rPr lang="uk-UA" altLang="uk-UA" dirty="0"/>
              <a:t> за допомогою </a:t>
            </a:r>
            <a:r>
              <a:rPr lang="uk-UA" altLang="uk-UA" dirty="0" err="1"/>
              <a:t>create</a:t>
            </a:r>
            <a:r>
              <a:rPr lang="uk-UA" altLang="uk-UA" dirty="0"/>
              <a:t>().</a:t>
            </a:r>
          </a:p>
          <a:p>
            <a:pPr marL="0" indent="0" algn="just" eaLnBrk="0" fontAlgn="base" hangingPunct="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uk-UA" altLang="uk-UA" dirty="0"/>
              <a:t>Компоненти підписуються лише на потрібні частини стану.</a:t>
            </a:r>
          </a:p>
          <a:p>
            <a:pPr marL="0" indent="0" algn="just" eaLnBrk="0" fontAlgn="base" hangingPunct="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uk-UA" altLang="uk-UA" dirty="0" err="1"/>
              <a:t>Рендер</a:t>
            </a:r>
            <a:r>
              <a:rPr lang="uk-UA" altLang="uk-UA" dirty="0"/>
              <a:t> відбувається лише для тих компонентів, які потребують оновлення.</a:t>
            </a:r>
          </a:p>
          <a:p>
            <a:pPr marL="0" indent="0" algn="just" eaLnBrk="0" fontAlgn="base" hangingPunct="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uk-UA" altLang="uk-UA" dirty="0"/>
              <a:t>Код — </a:t>
            </a:r>
            <a:r>
              <a:rPr lang="uk-UA" altLang="uk-UA" dirty="0" err="1"/>
              <a:t>мінімалістичний</a:t>
            </a:r>
            <a:r>
              <a:rPr lang="uk-UA" altLang="uk-UA" dirty="0"/>
              <a:t>, без шаблонних структур.</a:t>
            </a:r>
          </a:p>
        </p:txBody>
      </p:sp>
    </p:spTree>
    <p:extLst>
      <p:ext uri="{BB962C8B-B14F-4D97-AF65-F5344CB8AC3E}">
        <p14:creationId xmlns:p14="http://schemas.microsoft.com/office/powerpoint/2010/main" val="2064411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uk-UA" sz="3200" dirty="0"/>
              <a:t>Реалізація з </a:t>
            </a:r>
            <a:r>
              <a:rPr lang="en-US" sz="3200" b="1" dirty="0"/>
              <a:t>Context API</a:t>
            </a:r>
            <a:endParaRPr sz="3200" b="1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16</a:t>
            </a:fld>
            <a:endParaRPr lang="uk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321769"/>
            <a:ext cx="8360352" cy="198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defTabSz="914400" eaLnBrk="0" fontAlgn="base" latinLnBrk="0" hangingPunct="0">
              <a:spcBef>
                <a:spcPts val="600"/>
              </a:spcBef>
              <a:spcAft>
                <a:spcPts val="600"/>
              </a:spcAft>
              <a:buFontTx/>
              <a:buChar char="•"/>
              <a:tabLst/>
            </a:pPr>
            <a:r>
              <a:rPr lang="uk-UA" altLang="uk-UA" dirty="0"/>
              <a:t>Створено </a:t>
            </a:r>
            <a:r>
              <a:rPr lang="uk-UA" altLang="uk-UA" dirty="0" err="1"/>
              <a:t>SeatsContext</a:t>
            </a:r>
            <a:r>
              <a:rPr lang="uk-UA" altLang="uk-UA" dirty="0"/>
              <a:t> та обгортка </a:t>
            </a:r>
            <a:r>
              <a:rPr lang="uk-UA" altLang="uk-UA" dirty="0" err="1"/>
              <a:t>Provider</a:t>
            </a:r>
            <a:r>
              <a:rPr lang="uk-UA" altLang="uk-UA" dirty="0"/>
              <a:t>.</a:t>
            </a:r>
          </a:p>
          <a:p>
            <a:pPr marL="0" lvl="0" indent="0" algn="just" defTabSz="914400" eaLnBrk="0" fontAlgn="base" latinLnBrk="0" hangingPunct="0">
              <a:spcBef>
                <a:spcPts val="600"/>
              </a:spcBef>
              <a:spcAft>
                <a:spcPts val="600"/>
              </a:spcAft>
              <a:buFontTx/>
              <a:buChar char="•"/>
              <a:tabLst/>
            </a:pPr>
            <a:r>
              <a:rPr lang="uk-UA" altLang="uk-UA" dirty="0"/>
              <a:t>Компоненти читають/оновлюють стан через </a:t>
            </a:r>
            <a:r>
              <a:rPr lang="uk-UA" altLang="uk-UA" dirty="0" err="1"/>
              <a:t>useContext</a:t>
            </a:r>
            <a:r>
              <a:rPr lang="uk-UA" altLang="uk-UA" dirty="0"/>
              <a:t>.</a:t>
            </a:r>
          </a:p>
          <a:p>
            <a:pPr marL="0" lvl="0" indent="0" algn="just" defTabSz="914400" eaLnBrk="0" fontAlgn="base" latinLnBrk="0" hangingPunct="0">
              <a:spcBef>
                <a:spcPts val="600"/>
              </a:spcBef>
              <a:spcAft>
                <a:spcPts val="600"/>
              </a:spcAft>
              <a:buFontTx/>
              <a:buChar char="•"/>
              <a:tabLst/>
            </a:pPr>
            <a:r>
              <a:rPr lang="uk-UA" altLang="uk-UA" dirty="0"/>
              <a:t>Контекст оновлює всі підписані компоненти.</a:t>
            </a:r>
          </a:p>
          <a:p>
            <a:pPr marL="0" lvl="0" indent="0" algn="just" defTabSz="914400" eaLnBrk="0" fontAlgn="base" latinLnBrk="0" hangingPunct="0">
              <a:spcBef>
                <a:spcPts val="600"/>
              </a:spcBef>
              <a:spcAft>
                <a:spcPts val="600"/>
              </a:spcAft>
              <a:buFontTx/>
              <a:buChar char="•"/>
              <a:tabLst/>
            </a:pPr>
            <a:r>
              <a:rPr lang="uk-UA" altLang="uk-UA" dirty="0"/>
              <a:t>Важко масштабувати при великій кількості змін.</a:t>
            </a:r>
          </a:p>
        </p:txBody>
      </p:sp>
    </p:spTree>
    <p:extLst>
      <p:ext uri="{BB962C8B-B14F-4D97-AF65-F5344CB8AC3E}">
        <p14:creationId xmlns:p14="http://schemas.microsoft.com/office/powerpoint/2010/main" val="436670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uk-UA" sz="3200" dirty="0"/>
              <a:t>Реалізація з </a:t>
            </a:r>
            <a:r>
              <a:rPr lang="en-US" sz="3200" b="1" dirty="0"/>
              <a:t>Recoil</a:t>
            </a:r>
            <a:endParaRPr sz="3200" b="1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17</a:t>
            </a:fld>
            <a:endParaRPr lang="uk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699" y="1491377"/>
            <a:ext cx="8257113" cy="198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uk-UA" altLang="uk-UA" dirty="0"/>
              <a:t>Створено </a:t>
            </a:r>
            <a:r>
              <a:rPr lang="uk-UA" altLang="uk-UA" dirty="0" err="1"/>
              <a:t>atom</a:t>
            </a:r>
            <a:r>
              <a:rPr lang="uk-UA" altLang="uk-UA" dirty="0"/>
              <a:t> для глобального стану місць.</a:t>
            </a:r>
          </a:p>
          <a:p>
            <a:pPr marL="0" indent="0" algn="just" eaLnBrk="0" fontAlgn="base" hangingPunct="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uk-UA" altLang="uk-UA" dirty="0" err="1"/>
              <a:t>selectors</a:t>
            </a:r>
            <a:r>
              <a:rPr lang="uk-UA" altLang="uk-UA" dirty="0"/>
              <a:t> використовуються для </a:t>
            </a:r>
            <a:r>
              <a:rPr lang="uk-UA" altLang="uk-UA" dirty="0" err="1"/>
              <a:t>агрегаційної</a:t>
            </a:r>
            <a:r>
              <a:rPr lang="uk-UA" altLang="uk-UA" dirty="0"/>
              <a:t> логіки.</a:t>
            </a:r>
          </a:p>
          <a:p>
            <a:pPr marL="0" indent="0" algn="just" eaLnBrk="0" fontAlgn="base" hangingPunct="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uk-UA" altLang="uk-UA" dirty="0"/>
              <a:t>Компоненти використовують </a:t>
            </a:r>
            <a:r>
              <a:rPr lang="uk-UA" altLang="uk-UA" dirty="0" err="1"/>
              <a:t>useRecoilState</a:t>
            </a:r>
            <a:r>
              <a:rPr lang="uk-UA" altLang="uk-UA" dirty="0"/>
              <a:t>, </a:t>
            </a:r>
            <a:r>
              <a:rPr lang="uk-UA" altLang="uk-UA" dirty="0" err="1"/>
              <a:t>useRecoilValue</a:t>
            </a:r>
            <a:r>
              <a:rPr lang="uk-UA" altLang="uk-UA" dirty="0"/>
              <a:t>.</a:t>
            </a:r>
          </a:p>
          <a:p>
            <a:pPr marL="0" indent="0" algn="just" eaLnBrk="0" fontAlgn="base" hangingPunct="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uk-UA" altLang="uk-UA" dirty="0"/>
              <a:t>Висока гнучкість і контроль </a:t>
            </a:r>
            <a:r>
              <a:rPr lang="uk-UA" altLang="uk-UA" dirty="0" err="1"/>
              <a:t>залежностей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576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ru-RU" sz="3200" dirty="0" err="1"/>
              <a:t>Цілі</a:t>
            </a:r>
            <a:r>
              <a:rPr lang="ru-RU" sz="3200" dirty="0"/>
              <a:t> </a:t>
            </a:r>
            <a:r>
              <a:rPr lang="ru-RU" sz="3200" dirty="0" err="1"/>
              <a:t>експерименту</a:t>
            </a:r>
            <a:r>
              <a:rPr lang="ru-RU" sz="3200" dirty="0"/>
              <a:t> та </a:t>
            </a:r>
            <a:r>
              <a:rPr lang="ru-RU" sz="3200" dirty="0" err="1"/>
              <a:t>параметри</a:t>
            </a:r>
            <a:r>
              <a:rPr lang="ru-RU" sz="3200" dirty="0"/>
              <a:t> </a:t>
            </a:r>
            <a:r>
              <a:rPr lang="ru-RU" sz="3200" dirty="0" err="1"/>
              <a:t>порівняння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68925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>
              <a:buNone/>
            </a:pPr>
            <a:r>
              <a:rPr lang="uk-UA" dirty="0"/>
              <a:t>Ключова мета — перевірити ефективність кожного підходу в реальних умовах.</a:t>
            </a:r>
            <a:br>
              <a:rPr lang="uk-UA" dirty="0"/>
            </a:br>
            <a:r>
              <a:rPr lang="uk-UA" dirty="0"/>
              <a:t>Зібрані метрики: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dirty="0"/>
              <a:t>час оновлення стану (мс),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dirty="0"/>
              <a:t>кількість повторних </a:t>
            </a:r>
            <a:r>
              <a:rPr lang="uk-UA" dirty="0" err="1"/>
              <a:t>ререндерів</a:t>
            </a:r>
            <a:r>
              <a:rPr lang="uk-UA" dirty="0"/>
              <a:t>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dirty="0"/>
              <a:t>споживання </a:t>
            </a:r>
            <a:r>
              <a:rPr lang="uk-UA" dirty="0" err="1"/>
              <a:t>памʼяті</a:t>
            </a:r>
            <a:r>
              <a:rPr lang="uk-UA" dirty="0"/>
              <a:t> (МБ),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dirty="0"/>
              <a:t>обсяг коду (рядки),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dirty="0"/>
              <a:t>час реалізації (хв),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dirty="0"/>
              <a:t>експертна оцінка масштабованості (1–5).</a:t>
            </a:r>
          </a:p>
          <a:p>
            <a:pPr marL="114300" indent="0" algn="just">
              <a:buNone/>
            </a:pPr>
            <a:r>
              <a:rPr lang="uk-UA" dirty="0"/>
              <a:t>Використано </a:t>
            </a:r>
            <a:r>
              <a:rPr lang="en-US" dirty="0"/>
              <a:t>Chrome </a:t>
            </a:r>
            <a:r>
              <a:rPr lang="en-US" dirty="0" err="1"/>
              <a:t>DevTools</a:t>
            </a:r>
            <a:r>
              <a:rPr lang="en-US" dirty="0"/>
              <a:t>, React Profiler, </a:t>
            </a:r>
            <a:r>
              <a:rPr lang="uk-UA" dirty="0"/>
              <a:t>статистичний аналіз результатів.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18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46527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uk-UA" sz="3200" dirty="0"/>
              <a:t>Таблиця результатів вимірювань</a:t>
            </a:r>
            <a:endParaRPr sz="32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19</a:t>
            </a:fld>
            <a:endParaRPr lang="uk"/>
          </a:p>
        </p:txBody>
      </p:sp>
      <p:graphicFrame>
        <p:nvGraphicFramePr>
          <p:cNvPr id="3" name="Таблиця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44146"/>
              </p:ext>
            </p:extLst>
          </p:nvPr>
        </p:nvGraphicFramePr>
        <p:xfrm>
          <a:off x="311700" y="943868"/>
          <a:ext cx="8397224" cy="333496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336546">
                  <a:extLst>
                    <a:ext uri="{9D8B030D-6E8A-4147-A177-3AD203B41FA5}">
                      <a16:colId xmlns:a16="http://schemas.microsoft.com/office/drawing/2014/main" val="3013329714"/>
                    </a:ext>
                  </a:extLst>
                </a:gridCol>
                <a:gridCol w="1155134">
                  <a:extLst>
                    <a:ext uri="{9D8B030D-6E8A-4147-A177-3AD203B41FA5}">
                      <a16:colId xmlns:a16="http://schemas.microsoft.com/office/drawing/2014/main" val="1981259992"/>
                    </a:ext>
                  </a:extLst>
                </a:gridCol>
                <a:gridCol w="1155134">
                  <a:extLst>
                    <a:ext uri="{9D8B030D-6E8A-4147-A177-3AD203B41FA5}">
                      <a16:colId xmlns:a16="http://schemas.microsoft.com/office/drawing/2014/main" val="968431045"/>
                    </a:ext>
                  </a:extLst>
                </a:gridCol>
                <a:gridCol w="1155134">
                  <a:extLst>
                    <a:ext uri="{9D8B030D-6E8A-4147-A177-3AD203B41FA5}">
                      <a16:colId xmlns:a16="http://schemas.microsoft.com/office/drawing/2014/main" val="3635182838"/>
                    </a:ext>
                  </a:extLst>
                </a:gridCol>
                <a:gridCol w="1155134">
                  <a:extLst>
                    <a:ext uri="{9D8B030D-6E8A-4147-A177-3AD203B41FA5}">
                      <a16:colId xmlns:a16="http://schemas.microsoft.com/office/drawing/2014/main" val="1295334942"/>
                    </a:ext>
                  </a:extLst>
                </a:gridCol>
                <a:gridCol w="1155134">
                  <a:extLst>
                    <a:ext uri="{9D8B030D-6E8A-4147-A177-3AD203B41FA5}">
                      <a16:colId xmlns:a16="http://schemas.microsoft.com/office/drawing/2014/main" val="2345255899"/>
                    </a:ext>
                  </a:extLst>
                </a:gridCol>
                <a:gridCol w="1285008">
                  <a:extLst>
                    <a:ext uri="{9D8B030D-6E8A-4147-A177-3AD203B41FA5}">
                      <a16:colId xmlns:a16="http://schemas.microsoft.com/office/drawing/2014/main" val="176085373"/>
                    </a:ext>
                  </a:extLst>
                </a:gridCol>
              </a:tblGrid>
              <a:tr h="153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Метод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Час оновлення стану (мс)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К-сть ререндерів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Обсяг пам’яті (МБ)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Обсяг коду (рядки)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Час реалізації (хв)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Масштабованість (1–5)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8599875"/>
                  </a:ext>
                </a:extLst>
              </a:tr>
              <a:tr h="3516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Redux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26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10.8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169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90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5115461"/>
                  </a:ext>
                </a:extLst>
              </a:tr>
              <a:tr h="3516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Zustand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20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9.2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162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50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244843"/>
                  </a:ext>
                </a:extLst>
              </a:tr>
              <a:tr h="7458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Context API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22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9.6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175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60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717773"/>
                  </a:ext>
                </a:extLst>
              </a:tr>
              <a:tr h="3516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Recoil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10.3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173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60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4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01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96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393245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Актуальність теми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05026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 algn="just">
              <a:buNone/>
            </a:pPr>
            <a:r>
              <a:rPr lang="uk-UA" dirty="0"/>
              <a:t>Сучасні </a:t>
            </a:r>
            <a:r>
              <a:rPr lang="uk-UA" dirty="0" err="1"/>
              <a:t>односторінкові</a:t>
            </a:r>
            <a:r>
              <a:rPr lang="uk-UA" dirty="0"/>
              <a:t> застосунки (</a:t>
            </a:r>
            <a:r>
              <a:rPr lang="en-US" dirty="0"/>
              <a:t>SPA) </a:t>
            </a:r>
            <a:r>
              <a:rPr lang="uk-UA" dirty="0"/>
              <a:t>стали домінуючим підходом у </a:t>
            </a:r>
            <a:r>
              <a:rPr lang="uk-UA" dirty="0" err="1"/>
              <a:t>веброзробці</a:t>
            </a:r>
            <a:r>
              <a:rPr lang="uk-UA" dirty="0"/>
              <a:t> завдяки своїй зручності, динамічності та високій продуктивності. Проте ефективна реалізація таких застосунків неможлива без правильної організації управління станом</a:t>
            </a:r>
            <a:r>
              <a:rPr lang="uk-UA" dirty="0" smtClean="0"/>
              <a:t>.</a:t>
            </a:r>
          </a:p>
          <a:p>
            <a:pPr marL="114300" indent="0" algn="just">
              <a:buNone/>
            </a:pPr>
            <a:endParaRPr lang="uk-UA" dirty="0"/>
          </a:p>
          <a:p>
            <a:pPr marL="114300" indent="0" algn="just">
              <a:buNone/>
            </a:pPr>
            <a:r>
              <a:rPr lang="uk-UA" dirty="0"/>
              <a:t>Зі зростанням складності </a:t>
            </a:r>
            <a:r>
              <a:rPr lang="uk-UA" dirty="0" err="1"/>
              <a:t>проєктів</a:t>
            </a:r>
            <a:r>
              <a:rPr lang="uk-UA" dirty="0"/>
              <a:t>, кількості компонентів та взаємодій між ними виникає потреба у централізованих, масштабованих рішеннях для збереження й оновлення стану. Через велику кількість існуючих бібліотек постає проблема вибору оптимального інструменту. Тому порівняльне дослідження найбільш популярних рішень є актуальним і практично значущим.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</a:t>
            </a:fld>
            <a:endParaRPr lang="uk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uk-UA" sz="2800" dirty="0"/>
              <a:t>Порівняння методів управління станом у </a:t>
            </a:r>
            <a:r>
              <a:rPr lang="en-US" sz="2800" dirty="0"/>
              <a:t>React</a:t>
            </a:r>
            <a:endParaRPr lang="uk-UA" sz="2000" b="1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20</a:t>
            </a:fld>
            <a:endParaRPr lang="uk"/>
          </a:p>
        </p:txBody>
      </p:sp>
      <p:pic>
        <p:nvPicPr>
          <p:cNvPr id="7" name="Рисунок 6"/>
          <p:cNvPicPr/>
          <p:nvPr/>
        </p:nvPicPr>
        <p:blipFill rotWithShape="1">
          <a:blip r:embed="rId4"/>
          <a:srcRect t="10835"/>
          <a:stretch/>
        </p:blipFill>
        <p:spPr bwMode="auto">
          <a:xfrm>
            <a:off x="1675447" y="863200"/>
            <a:ext cx="5978966" cy="39968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2511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sz="2800" dirty="0"/>
              <a:t>Розподіл обсягу </a:t>
            </a:r>
            <a:r>
              <a:rPr lang="uk-UA" sz="2800" dirty="0" smtClean="0"/>
              <a:t>коду та часу реалізації</a:t>
            </a:r>
            <a:endParaRPr sz="20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21</a:t>
            </a:fld>
            <a:endParaRPr lang="uk"/>
          </a:p>
        </p:txBody>
      </p:sp>
      <p:sp>
        <p:nvSpPr>
          <p:cNvPr id="4" name="Прямокутник 3"/>
          <p:cNvSpPr/>
          <p:nvPr/>
        </p:nvSpPr>
        <p:spPr>
          <a:xfrm>
            <a:off x="1131175" y="967000"/>
            <a:ext cx="2427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Розподіл обсягу коду (рядки)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5159431" y="967001"/>
            <a:ext cx="23647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Розподіл часу реалізації (хв)</a:t>
            </a:r>
            <a:endParaRPr lang="uk-UA" dirty="0"/>
          </a:p>
        </p:txBody>
      </p:sp>
      <p:pic>
        <p:nvPicPr>
          <p:cNvPr id="9" name="Рисунок 8"/>
          <p:cNvPicPr/>
          <p:nvPr/>
        </p:nvPicPr>
        <p:blipFill rotWithShape="1">
          <a:blip r:embed="rId4"/>
          <a:srcRect l="8902" t="16749" r="5189"/>
          <a:stretch/>
        </p:blipFill>
        <p:spPr bwMode="auto">
          <a:xfrm>
            <a:off x="1095129" y="1506152"/>
            <a:ext cx="2499360" cy="2044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5"/>
          <a:srcRect t="17002"/>
          <a:stretch/>
        </p:blipFill>
        <p:spPr bwMode="auto">
          <a:xfrm>
            <a:off x="4958203" y="1386772"/>
            <a:ext cx="2649220" cy="2164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598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uk-UA" sz="3200" dirty="0"/>
              <a:t>Рейтинг масштабованості</a:t>
            </a:r>
            <a:endParaRPr sz="32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22</a:t>
            </a:fld>
            <a:endParaRPr lang="uk"/>
          </a:p>
        </p:txBody>
      </p:sp>
      <p:pic>
        <p:nvPicPr>
          <p:cNvPr id="6" name="Рисунок 5"/>
          <p:cNvPicPr/>
          <p:nvPr/>
        </p:nvPicPr>
        <p:blipFill rotWithShape="1">
          <a:blip r:embed="rId4"/>
          <a:srcRect t="2743"/>
          <a:stretch/>
        </p:blipFill>
        <p:spPr bwMode="auto">
          <a:xfrm>
            <a:off x="1340504" y="901604"/>
            <a:ext cx="6321283" cy="37616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556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268925" y="299648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uk-UA" sz="3200" dirty="0"/>
              <a:t>Інтерпретація результатів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68925" y="782491"/>
            <a:ext cx="8520600" cy="3671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14300" indent="0">
              <a:buNone/>
            </a:pPr>
            <a:r>
              <a:rPr lang="uk-UA" dirty="0"/>
              <a:t>Аналіз результатів експерименту показав, що бібліотеки </a:t>
            </a:r>
            <a:r>
              <a:rPr lang="en-US" dirty="0" err="1"/>
              <a:t>Zustand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/>
              <a:t>Recoil </a:t>
            </a:r>
            <a:r>
              <a:rPr lang="uk-UA" dirty="0"/>
              <a:t>демонструють найкращі показники продуктивності: вони забезпечують швидке оновлення стану, мінімальну кількість </a:t>
            </a:r>
            <a:r>
              <a:rPr lang="uk-UA" dirty="0" err="1"/>
              <a:t>ререндерів</a:t>
            </a:r>
            <a:r>
              <a:rPr lang="uk-UA" dirty="0"/>
              <a:t> і економне використання пам’яті. </a:t>
            </a:r>
            <a:r>
              <a:rPr lang="en-US" dirty="0"/>
              <a:t>Context API </a:t>
            </a:r>
            <a:r>
              <a:rPr lang="uk-UA" dirty="0"/>
              <a:t>показав себе добре у простих реалізаціях, але виявив обмеження при ускладненні архітектури. </a:t>
            </a:r>
            <a:r>
              <a:rPr lang="en-US" dirty="0" err="1"/>
              <a:t>Redux</a:t>
            </a:r>
            <a:r>
              <a:rPr lang="en-US" dirty="0"/>
              <a:t> </a:t>
            </a:r>
            <a:r>
              <a:rPr lang="uk-UA" dirty="0"/>
              <a:t>продовжує залишатися стабільним вибором для великих застосунків, хоча його складність і обсяг коду значно перевищують альтернативні рішення</a:t>
            </a:r>
            <a:r>
              <a:rPr lang="uk-UA" dirty="0" smtClean="0"/>
              <a:t>.</a:t>
            </a:r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r>
              <a:rPr lang="uk-UA" dirty="0"/>
              <a:t>Узагальнюючи результати, можна зробити висновок, що для невеликих або середніх </a:t>
            </a:r>
            <a:r>
              <a:rPr lang="uk-UA" dirty="0" err="1"/>
              <a:t>проєктів</a:t>
            </a:r>
            <a:r>
              <a:rPr lang="uk-UA" dirty="0"/>
              <a:t> доцільно використовувати </a:t>
            </a:r>
            <a:r>
              <a:rPr lang="en-US" dirty="0" err="1"/>
              <a:t>Zustand</a:t>
            </a:r>
            <a:r>
              <a:rPr lang="en-US" dirty="0"/>
              <a:t> </a:t>
            </a:r>
            <a:r>
              <a:rPr lang="uk-UA" dirty="0"/>
              <a:t>або </a:t>
            </a:r>
            <a:r>
              <a:rPr lang="en-US" dirty="0"/>
              <a:t>Recoil </a:t>
            </a:r>
            <a:r>
              <a:rPr lang="uk-UA" dirty="0"/>
              <a:t>завдяки простоті впровадження та високій ефективності. </a:t>
            </a:r>
            <a:r>
              <a:rPr lang="en-US" dirty="0" err="1"/>
              <a:t>Redux</a:t>
            </a:r>
            <a:r>
              <a:rPr lang="en-US" dirty="0"/>
              <a:t> </a:t>
            </a:r>
            <a:r>
              <a:rPr lang="uk-UA" dirty="0"/>
              <a:t>доцільно застосовувати у великих командах, де важливі передбачуваність і контроль над потоками даних. </a:t>
            </a:r>
            <a:r>
              <a:rPr lang="en-US" dirty="0"/>
              <a:t>Context API </a:t>
            </a:r>
            <a:r>
              <a:rPr lang="uk-UA" dirty="0"/>
              <a:t>варто використовувати лише для локальних або допоміжних задач. Отримані результати дозволили не лише кількісно порівняти бібліотеки, а й сформувати рекомендації щодо їх використання в різних умовах.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23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473891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291476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Висновки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803816"/>
            <a:ext cx="8520600" cy="3620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indent="0" algn="just">
              <a:buNone/>
            </a:pPr>
            <a:r>
              <a:rPr lang="uk-UA" dirty="0"/>
              <a:t>У рамках дослідження було проаналізовано та порівняно методи управління станом у </a:t>
            </a:r>
            <a:r>
              <a:rPr lang="en-US" dirty="0"/>
              <a:t>React-</a:t>
            </a:r>
            <a:r>
              <a:rPr lang="uk-UA" dirty="0"/>
              <a:t>застосунках: </a:t>
            </a:r>
            <a:r>
              <a:rPr lang="en-US" dirty="0" err="1"/>
              <a:t>Redux</a:t>
            </a:r>
            <a:r>
              <a:rPr lang="en-US" dirty="0"/>
              <a:t>, </a:t>
            </a:r>
            <a:r>
              <a:rPr lang="en-US" dirty="0" err="1"/>
              <a:t>Zustand</a:t>
            </a:r>
            <a:r>
              <a:rPr lang="en-US" dirty="0"/>
              <a:t>, Context API </a:t>
            </a:r>
            <a:r>
              <a:rPr lang="uk-UA" dirty="0"/>
              <a:t>та </a:t>
            </a:r>
            <a:r>
              <a:rPr lang="en-US" dirty="0"/>
              <a:t>Recoil. </a:t>
            </a:r>
            <a:r>
              <a:rPr lang="uk-UA" dirty="0"/>
              <a:t>Встановлено, що кожен підхід має свої переваги залежно від складності </a:t>
            </a:r>
            <a:r>
              <a:rPr lang="uk-UA" dirty="0" err="1"/>
              <a:t>проєкту</a:t>
            </a:r>
            <a:r>
              <a:rPr lang="uk-UA" dirty="0"/>
              <a:t> та вимог до продуктивності</a:t>
            </a:r>
            <a:r>
              <a:rPr lang="uk-UA" dirty="0" smtClean="0"/>
              <a:t>.</a:t>
            </a:r>
          </a:p>
          <a:p>
            <a:pPr marL="114300" indent="0" algn="just">
              <a:buNone/>
            </a:pPr>
            <a:endParaRPr lang="uk-UA" dirty="0"/>
          </a:p>
          <a:p>
            <a:pPr marL="114300" indent="0" algn="just">
              <a:buNone/>
            </a:pPr>
            <a:r>
              <a:rPr lang="en-US" dirty="0" err="1"/>
              <a:t>Redux</a:t>
            </a:r>
            <a:r>
              <a:rPr lang="en-US" dirty="0"/>
              <a:t> </a:t>
            </a:r>
            <a:r>
              <a:rPr lang="uk-UA" dirty="0"/>
              <a:t>забезпечує передбачуваність та масштабованість, однак потребує більше коду. </a:t>
            </a:r>
            <a:r>
              <a:rPr lang="en-US" dirty="0" err="1"/>
              <a:t>Zustand</a:t>
            </a:r>
            <a:r>
              <a:rPr lang="en-US" dirty="0"/>
              <a:t> </a:t>
            </a:r>
            <a:r>
              <a:rPr lang="uk-UA" dirty="0"/>
              <a:t>виявився найпростішим у реалізації та досить ефективним. </a:t>
            </a:r>
            <a:r>
              <a:rPr lang="en-US" dirty="0"/>
              <a:t>Context API </a:t>
            </a:r>
            <a:r>
              <a:rPr lang="uk-UA" dirty="0"/>
              <a:t>придатний для невеликих застосунків, а </a:t>
            </a:r>
            <a:r>
              <a:rPr lang="en-US" dirty="0"/>
              <a:t>Recoil — </a:t>
            </a:r>
            <a:r>
              <a:rPr lang="uk-UA" dirty="0"/>
              <a:t>для </a:t>
            </a:r>
            <a:r>
              <a:rPr lang="uk-UA" dirty="0" err="1"/>
              <a:t>проєктів</a:t>
            </a:r>
            <a:r>
              <a:rPr lang="uk-UA" dirty="0"/>
              <a:t> зі складними </a:t>
            </a:r>
            <a:r>
              <a:rPr lang="uk-UA" dirty="0" err="1"/>
              <a:t>залежностями</a:t>
            </a:r>
            <a:r>
              <a:rPr lang="uk-UA" dirty="0" smtClean="0"/>
              <a:t>.</a:t>
            </a:r>
          </a:p>
          <a:p>
            <a:pPr marL="114300" indent="0" algn="just">
              <a:buNone/>
            </a:pPr>
            <a:endParaRPr lang="uk-UA" dirty="0"/>
          </a:p>
          <a:p>
            <a:pPr marL="114300" indent="0" algn="just">
              <a:buNone/>
            </a:pPr>
            <a:r>
              <a:rPr lang="uk-UA" dirty="0"/>
              <a:t>Результати практичних вимірювань підтвердили теоретичні висновки, дозволивши сформувати обґрунтовані рекомендації щодо вибору бібліотек для управління станом у </a:t>
            </a:r>
            <a:r>
              <a:rPr lang="en-US" dirty="0"/>
              <a:t>SPA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24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94831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ru-RU" sz="3200" dirty="0" err="1"/>
              <a:t>Аналіз</a:t>
            </a:r>
            <a:r>
              <a:rPr lang="ru-RU" sz="3200" dirty="0"/>
              <a:t> </a:t>
            </a:r>
            <a:r>
              <a:rPr lang="ru-RU" sz="3200" dirty="0" err="1" smtClean="0"/>
              <a:t>предметої</a:t>
            </a:r>
            <a:r>
              <a:rPr lang="ru-RU" sz="3200" dirty="0" smtClean="0"/>
              <a:t> </a:t>
            </a:r>
            <a:r>
              <a:rPr lang="ru-RU" sz="3200" dirty="0" err="1" smtClean="0"/>
              <a:t>галузі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85442" y="791307"/>
            <a:ext cx="8520600" cy="3662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/>
              <a:t>SPA </a:t>
            </a:r>
            <a:r>
              <a:rPr lang="en-US" b="1" dirty="0"/>
              <a:t>(Single Page </a:t>
            </a:r>
            <a:r>
              <a:rPr lang="en-US" b="1" dirty="0" smtClean="0"/>
              <a:t>Application)</a:t>
            </a:r>
            <a:r>
              <a:rPr lang="uk-UA" b="1" dirty="0" smtClean="0"/>
              <a:t> </a:t>
            </a:r>
            <a:r>
              <a:rPr lang="uk-UA" dirty="0" smtClean="0"/>
              <a:t>- веб-додатки</a:t>
            </a:r>
            <a:r>
              <a:rPr lang="uk-UA" dirty="0"/>
              <a:t>, які оновлюють контент без повного перезавантаження </a:t>
            </a:r>
            <a:r>
              <a:rPr lang="uk-UA" dirty="0" smtClean="0"/>
              <a:t>сторінки, покращують </a:t>
            </a:r>
            <a:r>
              <a:rPr lang="uk-UA" dirty="0"/>
              <a:t>користувацький досвід завдяки швидкому реагуванню</a:t>
            </a:r>
            <a:r>
              <a:rPr lang="uk-UA" dirty="0" smtClean="0"/>
              <a:t>.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b="1" dirty="0" smtClean="0"/>
              <a:t>Проблеми</a:t>
            </a:r>
            <a:r>
              <a:rPr lang="uk-UA" dirty="0" smtClean="0"/>
              <a:t> </a:t>
            </a:r>
            <a:r>
              <a:rPr lang="uk-UA" dirty="0"/>
              <a:t>управління станом у </a:t>
            </a:r>
            <a:r>
              <a:rPr lang="en-US" dirty="0" smtClean="0"/>
              <a:t>SPA</a:t>
            </a:r>
            <a:r>
              <a:rPr lang="uk-UA" dirty="0" smtClean="0"/>
              <a:t> полягають у необхідності відстежувати </a:t>
            </a:r>
            <a:r>
              <a:rPr lang="uk-UA" dirty="0"/>
              <a:t>зміни в багатьох </a:t>
            </a:r>
            <a:r>
              <a:rPr lang="uk-UA" dirty="0" smtClean="0"/>
              <a:t>компонентах, асинхронності </a:t>
            </a:r>
            <a:r>
              <a:rPr lang="uk-UA" dirty="0"/>
              <a:t>і </a:t>
            </a:r>
            <a:r>
              <a:rPr lang="uk-UA" dirty="0" smtClean="0"/>
              <a:t>потребі </a:t>
            </a:r>
            <a:r>
              <a:rPr lang="uk-UA" dirty="0"/>
              <a:t>у глобальному стані</a:t>
            </a:r>
            <a:r>
              <a:rPr lang="uk-UA" dirty="0" smtClean="0"/>
              <a:t>.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b="1" dirty="0" err="1" smtClean="0"/>
              <a:t>Фреймворк</a:t>
            </a:r>
            <a:r>
              <a:rPr lang="uk-UA" b="1" dirty="0" smtClean="0"/>
              <a:t> </a:t>
            </a:r>
            <a:r>
              <a:rPr lang="en-US" b="1" dirty="0" smtClean="0"/>
              <a:t>React</a:t>
            </a:r>
            <a:r>
              <a:rPr lang="uk-UA" dirty="0" smtClean="0"/>
              <a:t> - декларативний </a:t>
            </a:r>
            <a:r>
              <a:rPr lang="uk-UA" dirty="0"/>
              <a:t>підхід до побудови </a:t>
            </a:r>
            <a:r>
              <a:rPr lang="en-US" dirty="0" smtClean="0"/>
              <a:t>UI</a:t>
            </a:r>
            <a:r>
              <a:rPr lang="uk-UA" dirty="0" smtClean="0"/>
              <a:t>, компонентна </a:t>
            </a:r>
            <a:r>
              <a:rPr lang="uk-UA" dirty="0"/>
              <a:t>архітектура для розподілу логіки</a:t>
            </a:r>
            <a:r>
              <a:rPr lang="uk-UA" dirty="0" smtClean="0"/>
              <a:t>.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dirty="0" smtClean="0"/>
              <a:t>Головним </a:t>
            </a:r>
            <a:r>
              <a:rPr lang="uk-UA" b="1" dirty="0" smtClean="0"/>
              <a:t>викликом</a:t>
            </a:r>
            <a:r>
              <a:rPr lang="uk-UA" dirty="0" smtClean="0"/>
              <a:t> є те, що локальний </a:t>
            </a:r>
            <a:r>
              <a:rPr lang="uk-UA" dirty="0"/>
              <a:t>стан підходить тільки для простих </a:t>
            </a:r>
            <a:r>
              <a:rPr lang="uk-UA" dirty="0" smtClean="0"/>
              <a:t>завдань, а глобальний </a:t>
            </a:r>
            <a:r>
              <a:rPr lang="uk-UA" dirty="0"/>
              <a:t>стан вимагає спеціальних рішень.</a:t>
            </a:r>
            <a:endParaRPr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3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60575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Об’єкт і предмет дослідження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05026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uk-UA" b="1" dirty="0"/>
              <a:t>Об’єкт дослідження</a:t>
            </a:r>
            <a:r>
              <a:rPr lang="uk-UA" dirty="0"/>
              <a:t> — методи управління станом в </a:t>
            </a:r>
            <a:r>
              <a:rPr lang="uk-UA" dirty="0" err="1"/>
              <a:t>односторінкових</a:t>
            </a:r>
            <a:r>
              <a:rPr lang="uk-UA" dirty="0"/>
              <a:t> застосунках на базі </a:t>
            </a:r>
            <a:r>
              <a:rPr lang="uk-UA" dirty="0" err="1"/>
              <a:t>фреймворку</a:t>
            </a:r>
            <a:r>
              <a:rPr lang="uk-UA" dirty="0"/>
              <a:t> </a:t>
            </a:r>
            <a:r>
              <a:rPr lang="en-US" dirty="0" smtClean="0"/>
              <a:t>React.</a:t>
            </a:r>
            <a:endParaRPr lang="uk-UA" dirty="0" smtClean="0"/>
          </a:p>
          <a:p>
            <a:pPr marL="114300" indent="0" algn="just">
              <a:buNone/>
            </a:pPr>
            <a:endParaRPr lang="uk-UA" dirty="0" smtClean="0"/>
          </a:p>
          <a:p>
            <a:pPr marL="114300" indent="0" algn="just">
              <a:buNone/>
            </a:pPr>
            <a:r>
              <a:rPr lang="uk-UA" b="1" dirty="0" smtClean="0"/>
              <a:t>Предмет </a:t>
            </a:r>
            <a:r>
              <a:rPr lang="uk-UA" b="1" dirty="0"/>
              <a:t>дослідження</a:t>
            </a:r>
            <a:r>
              <a:rPr lang="uk-UA" dirty="0"/>
              <a:t> — порівняння роботи конкретних бібліотек: </a:t>
            </a:r>
            <a:r>
              <a:rPr lang="en-US" dirty="0" err="1"/>
              <a:t>Redux</a:t>
            </a:r>
            <a:r>
              <a:rPr lang="en-US" dirty="0"/>
              <a:t>, </a:t>
            </a:r>
            <a:r>
              <a:rPr lang="en-US" dirty="0" err="1"/>
              <a:t>Zustand</a:t>
            </a:r>
            <a:r>
              <a:rPr lang="en-US" dirty="0"/>
              <a:t>, Recoil </a:t>
            </a:r>
            <a:r>
              <a:rPr lang="uk-UA" dirty="0"/>
              <a:t>і </a:t>
            </a:r>
            <a:r>
              <a:rPr lang="en-US" dirty="0"/>
              <a:t>Context API</a:t>
            </a:r>
            <a:r>
              <a:rPr lang="en-US" dirty="0" smtClean="0"/>
              <a:t>.</a:t>
            </a:r>
            <a:endParaRPr lang="uk-UA" dirty="0" smtClean="0"/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uk-UA" dirty="0"/>
              <a:t>У центрі уваги — принципи організації стану, способи передачі даних, вплив на </a:t>
            </a:r>
            <a:r>
              <a:rPr lang="uk-UA" dirty="0" err="1"/>
              <a:t>рендеринг</a:t>
            </a:r>
            <a:r>
              <a:rPr lang="uk-UA" dirty="0"/>
              <a:t> компонентів, продуктивність, легкість реалізації та масштабованість </a:t>
            </a:r>
            <a:r>
              <a:rPr lang="uk-UA" dirty="0" err="1"/>
              <a:t>проєктів</a:t>
            </a:r>
            <a:r>
              <a:rPr lang="uk-UA" dirty="0"/>
              <a:t>.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4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40910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56508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95960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indent="0" algn="just">
              <a:buNone/>
            </a:pPr>
            <a:r>
              <a:rPr lang="uk-UA" b="1" dirty="0"/>
              <a:t>Мета:</a:t>
            </a:r>
            <a:r>
              <a:rPr lang="uk-UA" dirty="0"/>
              <a:t> провести теоретичний та експериментальний аналіз методів глобального управління станом, визначити найефективніші підходи для застосування в </a:t>
            </a:r>
            <a:r>
              <a:rPr lang="en-US" dirty="0"/>
              <a:t>SPA-</a:t>
            </a:r>
            <a:r>
              <a:rPr lang="uk-UA" dirty="0"/>
              <a:t>застосунках</a:t>
            </a:r>
            <a:r>
              <a:rPr lang="uk-UA" dirty="0" smtClean="0"/>
              <a:t>.</a:t>
            </a:r>
          </a:p>
          <a:p>
            <a:pPr marL="114300" indent="0" algn="just">
              <a:buNone/>
            </a:pPr>
            <a:endParaRPr lang="uk-UA" dirty="0"/>
          </a:p>
          <a:p>
            <a:pPr marL="114300" indent="0" algn="just">
              <a:buNone/>
            </a:pPr>
            <a:r>
              <a:rPr lang="uk-UA" b="1" dirty="0"/>
              <a:t>Завдання:</a:t>
            </a:r>
            <a:endParaRPr lang="uk-UA" dirty="0"/>
          </a:p>
          <a:p>
            <a:pPr algn="just"/>
            <a:r>
              <a:rPr lang="uk-UA" dirty="0"/>
              <a:t>Описати проблему керування станом у </a:t>
            </a:r>
            <a:r>
              <a:rPr lang="en-US" dirty="0"/>
              <a:t>React.</a:t>
            </a:r>
          </a:p>
          <a:p>
            <a:pPr algn="just"/>
            <a:r>
              <a:rPr lang="uk-UA" dirty="0"/>
              <a:t>Провести огляд і класифікацію популярних бібліотек.</a:t>
            </a:r>
          </a:p>
          <a:p>
            <a:pPr algn="just"/>
            <a:r>
              <a:rPr lang="uk-UA" dirty="0"/>
              <a:t>Розробити прототипи застосунків з однаковою логікою, використовуючи різні бібліотеки.</a:t>
            </a:r>
          </a:p>
          <a:p>
            <a:pPr algn="just"/>
            <a:r>
              <a:rPr lang="uk-UA" dirty="0"/>
              <a:t>Провести заміри продуктивності, обсягу коду, кількості </a:t>
            </a:r>
            <a:r>
              <a:rPr lang="uk-UA" dirty="0" err="1"/>
              <a:t>ререндерів</a:t>
            </a:r>
            <a:r>
              <a:rPr lang="uk-UA" dirty="0"/>
              <a:t>.</a:t>
            </a:r>
          </a:p>
          <a:p>
            <a:pPr algn="just"/>
            <a:r>
              <a:rPr lang="uk-UA" dirty="0"/>
              <a:t>Побудувати візуалізації результатів і сформулювати практичні висновки.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5</a:t>
            </a:fld>
            <a:endParaRPr lang="u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337018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uk-UA" sz="3200" dirty="0"/>
              <a:t>Теоретична база дослідження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6332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uk-UA" dirty="0"/>
              <a:t>В основу дослідження покладено</a:t>
            </a:r>
            <a:r>
              <a:rPr lang="uk-UA" dirty="0" smtClean="0"/>
              <a:t>:</a:t>
            </a:r>
          </a:p>
          <a:p>
            <a:pPr marL="114300" indent="0" algn="just">
              <a:buNone/>
            </a:pPr>
            <a:endParaRPr lang="uk-UA" dirty="0"/>
          </a:p>
          <a:p>
            <a:pPr algn="just"/>
            <a:r>
              <a:rPr lang="uk-UA" dirty="0"/>
              <a:t>офіційну документацію бібліотек (</a:t>
            </a:r>
            <a:r>
              <a:rPr lang="en-US" dirty="0"/>
              <a:t>React, </a:t>
            </a:r>
            <a:r>
              <a:rPr lang="en-US" dirty="0" err="1"/>
              <a:t>Redux</a:t>
            </a:r>
            <a:r>
              <a:rPr lang="en-US" dirty="0"/>
              <a:t>, </a:t>
            </a:r>
            <a:r>
              <a:rPr lang="en-US" dirty="0" err="1"/>
              <a:t>Zustand</a:t>
            </a:r>
            <a:r>
              <a:rPr lang="en-US" dirty="0"/>
              <a:t>, Recoil),</a:t>
            </a:r>
          </a:p>
          <a:p>
            <a:pPr algn="just"/>
            <a:r>
              <a:rPr lang="uk-UA" dirty="0"/>
              <a:t>фахову літературу (посібники, книги з управління станом у </a:t>
            </a:r>
            <a:r>
              <a:rPr lang="en-US" dirty="0"/>
              <a:t>React),</a:t>
            </a:r>
          </a:p>
          <a:p>
            <a:pPr algn="just"/>
            <a:r>
              <a:rPr lang="uk-UA" dirty="0"/>
              <a:t>статті з технічних блогів та порталів (</a:t>
            </a:r>
            <a:r>
              <a:rPr lang="en-US" dirty="0"/>
              <a:t>Medium, Dev.to),</a:t>
            </a:r>
          </a:p>
          <a:p>
            <a:pPr algn="just"/>
            <a:r>
              <a:rPr lang="uk-UA" dirty="0"/>
              <a:t>навчальні ресурси (</a:t>
            </a:r>
            <a:r>
              <a:rPr lang="en-US" dirty="0" err="1"/>
              <a:t>Redux</a:t>
            </a:r>
            <a:r>
              <a:rPr lang="en-US" dirty="0"/>
              <a:t> Toolkit, React Patterns),</a:t>
            </a:r>
          </a:p>
          <a:p>
            <a:pPr algn="just"/>
            <a:r>
              <a:rPr lang="uk-UA" dirty="0"/>
              <a:t>практичний досвід розробників у відкритих </a:t>
            </a:r>
            <a:r>
              <a:rPr lang="uk-UA" dirty="0" err="1"/>
              <a:t>проєктах</a:t>
            </a:r>
            <a:r>
              <a:rPr lang="uk-UA" dirty="0" smtClean="0"/>
              <a:t>.</a:t>
            </a:r>
          </a:p>
          <a:p>
            <a:pPr algn="just"/>
            <a:endParaRPr lang="uk-UA" dirty="0"/>
          </a:p>
          <a:p>
            <a:pPr marL="114300" indent="0" algn="just">
              <a:buNone/>
            </a:pPr>
            <a:r>
              <a:rPr lang="uk-UA" dirty="0"/>
              <a:t>Аналіз джерел дозволив сформувати чітке розуміння різних стратегій роботи зі станом.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6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10735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56396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Проблема локального управління станом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894717"/>
            <a:ext cx="8520600" cy="358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2300" dirty="0" smtClean="0"/>
              <a:t>Локальні </a:t>
            </a:r>
            <a:r>
              <a:rPr lang="uk-UA" sz="2300" dirty="0"/>
              <a:t>засоби </a:t>
            </a:r>
            <a:r>
              <a:rPr lang="en-US" sz="2300" dirty="0"/>
              <a:t>React (</a:t>
            </a:r>
            <a:r>
              <a:rPr lang="en-US" sz="2300" dirty="0" err="1"/>
              <a:t>useState</a:t>
            </a:r>
            <a:r>
              <a:rPr lang="en-US" sz="2300" dirty="0"/>
              <a:t>, </a:t>
            </a:r>
            <a:r>
              <a:rPr lang="en-US" sz="2300" dirty="0" err="1"/>
              <a:t>useReducer</a:t>
            </a:r>
            <a:r>
              <a:rPr lang="en-US" sz="2300" dirty="0"/>
              <a:t>) </a:t>
            </a:r>
            <a:r>
              <a:rPr lang="uk-UA" sz="2300" dirty="0"/>
              <a:t>ефективні лише у невеликих компонентах або малих </a:t>
            </a:r>
            <a:r>
              <a:rPr lang="uk-UA" sz="2300" dirty="0" err="1"/>
              <a:t>проєктах</a:t>
            </a:r>
            <a:r>
              <a:rPr lang="uk-UA" sz="2300" dirty="0"/>
              <a:t>. Зі зростанням дерева компонентів</a:t>
            </a:r>
            <a:r>
              <a:rPr lang="uk-UA" sz="2300" dirty="0" smtClean="0"/>
              <a:t>: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300" dirty="0" smtClean="0"/>
              <a:t>зростає </a:t>
            </a:r>
            <a:r>
              <a:rPr lang="uk-UA" sz="2300" dirty="0"/>
              <a:t>кількість "</a:t>
            </a:r>
            <a:r>
              <a:rPr lang="uk-UA" sz="2300" dirty="0" err="1"/>
              <a:t>прокидування</a:t>
            </a:r>
            <a:r>
              <a:rPr lang="uk-UA" sz="2300" dirty="0"/>
              <a:t>" даних (</a:t>
            </a:r>
            <a:r>
              <a:rPr lang="uk-UA" sz="2300" dirty="0" err="1"/>
              <a:t>проп-дрилінг</a:t>
            </a:r>
            <a:r>
              <a:rPr lang="uk-UA" sz="2300" dirty="0" smtClean="0"/>
              <a:t>),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300" dirty="0" smtClean="0"/>
              <a:t>важче </a:t>
            </a:r>
            <a:r>
              <a:rPr lang="uk-UA" sz="2300" dirty="0"/>
              <a:t>синхронізувати зміни між компонентами</a:t>
            </a:r>
            <a:r>
              <a:rPr lang="uk-UA" sz="2300" dirty="0" smtClean="0"/>
              <a:t>,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300" dirty="0" err="1" smtClean="0"/>
              <a:t>рендеринги</a:t>
            </a:r>
            <a:r>
              <a:rPr lang="uk-UA" sz="2300" dirty="0" smtClean="0"/>
              <a:t> </a:t>
            </a:r>
            <a:r>
              <a:rPr lang="uk-UA" sz="2300" dirty="0"/>
              <a:t>відбуваються частіше, що впливає на продуктивність</a:t>
            </a:r>
            <a:r>
              <a:rPr lang="uk-UA" sz="2300" dirty="0" smtClean="0"/>
              <a:t>,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300" dirty="0" err="1" smtClean="0"/>
              <a:t>ускладнюється</a:t>
            </a:r>
            <a:r>
              <a:rPr lang="uk-UA" sz="2300" dirty="0" smtClean="0"/>
              <a:t> </a:t>
            </a:r>
            <a:r>
              <a:rPr lang="uk-UA" sz="2300" dirty="0"/>
              <a:t>підтримка архітектури</a:t>
            </a:r>
            <a:r>
              <a:rPr lang="uk-UA" sz="2300" dirty="0" smtClean="0"/>
              <a:t>.</a:t>
            </a:r>
          </a:p>
          <a:p>
            <a:pPr marL="0" lvl="0" indent="0">
              <a:lnSpc>
                <a:spcPct val="12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2300" dirty="0" smtClean="0"/>
              <a:t>Для </a:t>
            </a:r>
            <a:r>
              <a:rPr lang="uk-UA" sz="2300" dirty="0"/>
              <a:t>уникнення цих проблем потрібен перехід до глобального стану.</a:t>
            </a:r>
            <a:endParaRPr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7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59261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US" sz="3200" b="1" dirty="0" err="1"/>
              <a:t>Redux</a:t>
            </a:r>
            <a:r>
              <a:rPr lang="en-US" sz="3200" b="1" dirty="0"/>
              <a:t>: </a:t>
            </a:r>
            <a:r>
              <a:rPr lang="uk-UA" sz="3200" dirty="0"/>
              <a:t>масштабованість і структура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824707"/>
            <a:ext cx="8520600" cy="1940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800" b="1" dirty="0" err="1"/>
              <a:t>Redux</a:t>
            </a:r>
            <a:r>
              <a:rPr lang="en-US" sz="4800" dirty="0"/>
              <a:t> — </a:t>
            </a:r>
            <a:r>
              <a:rPr lang="uk-UA" sz="4800" dirty="0"/>
              <a:t>одна з найстаріших і найпопулярніших бібліотек для глобального керування станом.</a:t>
            </a:r>
          </a:p>
          <a:p>
            <a:pPr marL="0" lv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4800" b="1" dirty="0"/>
              <a:t>Принципи:</a:t>
            </a:r>
          </a:p>
          <a:p>
            <a:pPr marL="252000" lvl="0" indent="-2520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4800" dirty="0"/>
              <a:t>Централізоване </a:t>
            </a:r>
            <a:r>
              <a:rPr lang="en-US" sz="4800" dirty="0"/>
              <a:t>store.</a:t>
            </a:r>
            <a:endParaRPr lang="uk-UA" sz="4800" dirty="0"/>
          </a:p>
          <a:p>
            <a:pPr marL="252000" lvl="0" indent="-2520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4800" dirty="0"/>
              <a:t>Зміни здійснюються через </a:t>
            </a:r>
            <a:r>
              <a:rPr lang="en-US" sz="4800" dirty="0"/>
              <a:t>actions </a:t>
            </a:r>
            <a:r>
              <a:rPr lang="uk-UA" sz="4800" dirty="0"/>
              <a:t>і обробляються </a:t>
            </a:r>
            <a:r>
              <a:rPr lang="en-US" sz="4800" dirty="0"/>
              <a:t>reducers.</a:t>
            </a:r>
            <a:endParaRPr lang="uk-UA" sz="4800" dirty="0"/>
          </a:p>
          <a:p>
            <a:pPr marL="252000" lvl="0" indent="-2520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4800" dirty="0"/>
              <a:t>Висока передбачуваність, чітка архітектура.</a:t>
            </a:r>
          </a:p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8</a:t>
            </a:fld>
            <a:endParaRPr lang="uk"/>
          </a:p>
        </p:txBody>
      </p:sp>
      <p:sp>
        <p:nvSpPr>
          <p:cNvPr id="6" name="TextBox 5"/>
          <p:cNvSpPr txBox="1"/>
          <p:nvPr/>
        </p:nvSpPr>
        <p:spPr>
          <a:xfrm>
            <a:off x="383457" y="2798767"/>
            <a:ext cx="4033684" cy="188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uk-UA" b="1" dirty="0"/>
              <a:t>Переваги: </a:t>
            </a:r>
          </a:p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/>
              <a:t>Добре працює у великих </a:t>
            </a:r>
            <a:r>
              <a:rPr lang="uk-UA" dirty="0" err="1"/>
              <a:t>проєктах</a:t>
            </a:r>
            <a:r>
              <a:rPr lang="uk-UA" dirty="0"/>
              <a:t>, </a:t>
            </a:r>
          </a:p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/>
              <a:t>підтримка </a:t>
            </a:r>
            <a:r>
              <a:rPr lang="en-US" dirty="0" err="1"/>
              <a:t>DevTools</a:t>
            </a:r>
            <a:r>
              <a:rPr lang="uk-UA" dirty="0"/>
              <a:t>, </a:t>
            </a:r>
          </a:p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/>
              <a:t>зручність тестування та масштабування</a:t>
            </a:r>
          </a:p>
          <a:p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5035827" y="2946161"/>
            <a:ext cx="3177787" cy="146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uk-UA" b="1" dirty="0"/>
              <a:t>Недоліки: </a:t>
            </a:r>
          </a:p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/>
              <a:t>Шаблонний код, </a:t>
            </a:r>
          </a:p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/>
              <a:t>складна інтеграція.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7323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US" sz="3200" b="1" dirty="0" err="1"/>
              <a:t>Zustand</a:t>
            </a:r>
            <a:r>
              <a:rPr lang="en-US" sz="3200" b="1" dirty="0"/>
              <a:t>:</a:t>
            </a:r>
            <a:r>
              <a:rPr lang="en-US" sz="3200" dirty="0"/>
              <a:t> </a:t>
            </a:r>
            <a:r>
              <a:rPr lang="uk-UA" sz="3200" dirty="0"/>
              <a:t>мінімалізм і ефективність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791308"/>
            <a:ext cx="8520600" cy="3780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err="1"/>
              <a:t>Zustand</a:t>
            </a:r>
            <a:r>
              <a:rPr lang="en-US" dirty="0"/>
              <a:t> — </a:t>
            </a:r>
            <a:r>
              <a:rPr lang="uk-UA" dirty="0"/>
              <a:t>сучасна легка бібліотека, яка</a:t>
            </a:r>
            <a:r>
              <a:rPr lang="uk-UA" dirty="0" smtClean="0"/>
              <a:t>:</a:t>
            </a:r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 smtClean="0"/>
              <a:t>використовує </a:t>
            </a:r>
            <a:r>
              <a:rPr lang="uk-UA" dirty="0"/>
              <a:t>функціональний стиль створення глобального стану</a:t>
            </a:r>
            <a:r>
              <a:rPr lang="uk-UA" dirty="0" smtClean="0"/>
              <a:t>,</a:t>
            </a:r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 smtClean="0"/>
              <a:t>не </a:t>
            </a:r>
            <a:r>
              <a:rPr lang="uk-UA" dirty="0"/>
              <a:t>потребує </a:t>
            </a:r>
            <a:r>
              <a:rPr lang="en-US" dirty="0"/>
              <a:t>Provider</a:t>
            </a:r>
            <a:r>
              <a:rPr lang="en-US" dirty="0" smtClean="0"/>
              <a:t>,</a:t>
            </a:r>
            <a:endParaRPr lang="uk-UA" dirty="0" smtClean="0"/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 smtClean="0"/>
              <a:t>має </a:t>
            </a:r>
            <a:r>
              <a:rPr lang="uk-UA" dirty="0"/>
              <a:t>простий </a:t>
            </a:r>
            <a:r>
              <a:rPr lang="en-US" dirty="0"/>
              <a:t>API</a:t>
            </a:r>
            <a:r>
              <a:rPr lang="en-US" dirty="0" smtClean="0"/>
              <a:t>,</a:t>
            </a:r>
            <a:endParaRPr lang="uk-UA" dirty="0" smtClean="0"/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 smtClean="0"/>
              <a:t>дозволяє </a:t>
            </a:r>
            <a:r>
              <a:rPr lang="uk-UA" dirty="0"/>
              <a:t>вибіркову підписку на частини стану (селектори</a:t>
            </a:r>
            <a:r>
              <a:rPr lang="uk-UA" dirty="0" smtClean="0"/>
              <a:t>).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b="1" dirty="0" smtClean="0"/>
              <a:t>Переваги:</a:t>
            </a:r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 smtClean="0"/>
              <a:t>Висока продуктивність.</a:t>
            </a:r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 smtClean="0"/>
              <a:t>Мінімум </a:t>
            </a:r>
            <a:r>
              <a:rPr lang="uk-UA" dirty="0"/>
              <a:t>коду</a:t>
            </a:r>
            <a:r>
              <a:rPr lang="uk-UA" dirty="0" smtClean="0"/>
              <a:t>.</a:t>
            </a:r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 smtClean="0"/>
              <a:t>Зручна </a:t>
            </a:r>
            <a:r>
              <a:rPr lang="uk-UA" dirty="0"/>
              <a:t>інтеграція</a:t>
            </a:r>
            <a:r>
              <a:rPr lang="uk-UA" dirty="0" smtClean="0"/>
              <a:t>.</a:t>
            </a:r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dirty="0" smtClean="0"/>
              <a:t>Ідеально </a:t>
            </a:r>
            <a:r>
              <a:rPr lang="uk-UA" dirty="0"/>
              <a:t>підходить для невеликих і середніх застосунків.</a:t>
            </a:r>
            <a:endParaRPr lang="uk-UA" dirty="0" smtClean="0"/>
          </a:p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9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488088572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21900</TotalTime>
  <Words>1279</Words>
  <Application>Microsoft Office PowerPoint</Application>
  <PresentationFormat>Екран (16:9)</PresentationFormat>
  <Paragraphs>240</Paragraphs>
  <Slides>24</Slides>
  <Notes>24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30" baseType="lpstr">
      <vt:lpstr>Times New Roman</vt:lpstr>
      <vt:lpstr>Economica</vt:lpstr>
      <vt:lpstr>Open Sans</vt:lpstr>
      <vt:lpstr>Calibri</vt:lpstr>
      <vt:lpstr>Arial</vt:lpstr>
      <vt:lpstr>Luxe</vt:lpstr>
      <vt:lpstr>Дослідження методів управління станом односторінкових застосунків</vt:lpstr>
      <vt:lpstr>Актуальність теми</vt:lpstr>
      <vt:lpstr>Аналіз предметої галузі</vt:lpstr>
      <vt:lpstr>Об’єкт і предмет дослідження</vt:lpstr>
      <vt:lpstr>Постановка задачі</vt:lpstr>
      <vt:lpstr>Теоретична база дослідження</vt:lpstr>
      <vt:lpstr>Проблема локального управління станом</vt:lpstr>
      <vt:lpstr>Redux: масштабованість і структура</vt:lpstr>
      <vt:lpstr>Zustand: мінімалізм і ефективність</vt:lpstr>
      <vt:lpstr>Context API: базове глобальне рішення</vt:lpstr>
      <vt:lpstr>Recoil: атомарна структура стану</vt:lpstr>
      <vt:lpstr>Теоретичний порівняльний аналіз</vt:lpstr>
      <vt:lpstr>Експериментальна частина дослідження</vt:lpstr>
      <vt:lpstr>Реалізація з Redux</vt:lpstr>
      <vt:lpstr>Реалізація з Zustand</vt:lpstr>
      <vt:lpstr>Реалізація з Context API</vt:lpstr>
      <vt:lpstr>Реалізація з Recoil</vt:lpstr>
      <vt:lpstr>Цілі експерименту та параметри порівняння</vt:lpstr>
      <vt:lpstr>Таблиця результатів вимірювань</vt:lpstr>
      <vt:lpstr>Порівняння методів управління станом у React</vt:lpstr>
      <vt:lpstr>Розподіл обсягу коду та часу реалізації</vt:lpstr>
      <vt:lpstr>Рейтинг масштабованості</vt:lpstr>
      <vt:lpstr>Інтерпретація результатів</vt:lpstr>
      <vt:lpstr>Висновки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</dc:title>
  <dc:creator>Татьяна Маликова</dc:creator>
  <cp:lastModifiedBy>Татьяна Маликова</cp:lastModifiedBy>
  <cp:revision>26</cp:revision>
  <dcterms:modified xsi:type="dcterms:W3CDTF">2025-06-03T13:14:00Z</dcterms:modified>
</cp:coreProperties>
</file>