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9.png" ContentType="image/png"/>
  <Override PartName="/ppt/media/image1.png" ContentType="image/png"/>
  <Override PartName="/ppt/media/image3.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png" ContentType="image/png"/>
  <Override PartName="/ppt/media/image4.png" ContentType="image/png"/>
  <Override PartName="/ppt/media/image5.png" ContentType="image/png"/>
  <Override PartName="/ppt/media/image10.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523880" y="1122480"/>
            <a:ext cx="9143280" cy="2386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280" cy="2386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523880" y="1122480"/>
            <a:ext cx="9143280" cy="2386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1523880" y="1122480"/>
            <a:ext cx="9143280" cy="23868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1523880" y="1122480"/>
            <a:ext cx="9143280" cy="2386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523880" y="1122480"/>
            <a:ext cx="9143280" cy="2386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1523880" y="1122480"/>
            <a:ext cx="9143280" cy="2386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1523880" y="1122480"/>
            <a:ext cx="9143280" cy="11064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523880" y="1122480"/>
            <a:ext cx="9143280" cy="2386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523880" y="1122480"/>
            <a:ext cx="9143280" cy="2386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523880" y="1122480"/>
            <a:ext cx="9143280" cy="23868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523880" y="1122480"/>
            <a:ext cx="9143280" cy="23868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523880" y="1122480"/>
            <a:ext cx="9143280" cy="23868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523880" y="1122480"/>
            <a:ext cx="9143280" cy="23868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523880" y="1122480"/>
            <a:ext cx="9143280" cy="2386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523880" y="1122480"/>
            <a:ext cx="9143280" cy="2386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523880" y="1122480"/>
            <a:ext cx="9143280" cy="2386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280" cy="2386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523880" y="1122480"/>
            <a:ext cx="9143280" cy="11064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523880" y="1122480"/>
            <a:ext cx="9143280" cy="2386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523880" y="1122480"/>
            <a:ext cx="9143280" cy="2386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523880" y="1122480"/>
            <a:ext cx="9143280" cy="2386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280" cy="238680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b3838"/>
        </a:solidFill>
      </p:bgPr>
    </p:bg>
    <p:spTree>
      <p:nvGrpSpPr>
        <p:cNvPr id="1" name=""/>
        <p:cNvGrpSpPr/>
        <p:nvPr/>
      </p:nvGrpSpPr>
      <p:grpSpPr>
        <a:xfrm>
          <a:off x="0" y="0"/>
          <a:ext cx="0" cy="0"/>
          <a:chOff x="0" y="0"/>
          <a:chExt cx="0" cy="0"/>
        </a:xfrm>
      </p:grpSpPr>
      <p:pic>
        <p:nvPicPr>
          <p:cNvPr id="76" name="Picture 5" descr=""/>
          <p:cNvPicPr/>
          <p:nvPr/>
        </p:nvPicPr>
        <p:blipFill>
          <a:blip r:embed="rId1"/>
          <a:stretch/>
        </p:blipFill>
        <p:spPr>
          <a:xfrm>
            <a:off x="1027440" y="0"/>
            <a:ext cx="2324880" cy="2324880"/>
          </a:xfrm>
          <a:prstGeom prst="rect">
            <a:avLst/>
          </a:prstGeom>
          <a:ln w="0">
            <a:noFill/>
          </a:ln>
        </p:spPr>
      </p:pic>
      <p:sp>
        <p:nvSpPr>
          <p:cNvPr id="77" name="CustomShape 1"/>
          <p:cNvSpPr/>
          <p:nvPr/>
        </p:nvSpPr>
        <p:spPr>
          <a:xfrm>
            <a:off x="900360" y="2380320"/>
            <a:ext cx="5747760" cy="2238480"/>
          </a:xfrm>
          <a:prstGeom prst="rect">
            <a:avLst/>
          </a:prstGeom>
          <a:solidFill>
            <a:srgbClr val="3b3838"/>
          </a:solidFill>
          <a:ln w="0">
            <a:noFill/>
          </a:ln>
        </p:spPr>
        <p:style>
          <a:lnRef idx="0"/>
          <a:fillRef idx="0"/>
          <a:effectRef idx="0"/>
          <a:fontRef idx="minor"/>
        </p:style>
        <p:txBody>
          <a:bodyPr wrap="none" lIns="90000" rIns="90000" tIns="45000" bIns="45000">
            <a:spAutoFit/>
          </a:bodyPr>
          <a:p>
            <a:pPr>
              <a:lnSpc>
                <a:spcPct val="100000"/>
              </a:lnSpc>
            </a:pPr>
            <a:r>
              <a:rPr b="0" lang="en-US" sz="6600" spc="-1" strike="noStrike">
                <a:solidFill>
                  <a:srgbClr val="ff6600"/>
                </a:solidFill>
                <a:latin typeface="Calibri"/>
                <a:ea typeface="DejaVu Sans"/>
              </a:rPr>
              <a:t>G2M Case Study</a:t>
            </a:r>
            <a:endParaRPr b="0" lang="en-US" sz="6600" spc="-1" strike="noStrike">
              <a:latin typeface="Arial"/>
            </a:endParaRPr>
          </a:p>
          <a:p>
            <a:pPr>
              <a:lnSpc>
                <a:spcPct val="100000"/>
              </a:lnSpc>
            </a:pPr>
            <a:r>
              <a:rPr b="0" lang="en-US" sz="2500" spc="-1" strike="noStrike">
                <a:solidFill>
                  <a:srgbClr val="ff6600"/>
                </a:solidFill>
                <a:latin typeface="Calibri"/>
                <a:ea typeface="DejaVu Sans"/>
              </a:rPr>
              <a:t>Virtual</a:t>
            </a:r>
            <a:r>
              <a:rPr b="0" lang="en-US" sz="2500" spc="-1" strike="noStrike">
                <a:solidFill>
                  <a:srgbClr val="000000"/>
                </a:solidFill>
                <a:latin typeface="Calibri"/>
                <a:ea typeface="DejaVu Sans"/>
              </a:rPr>
              <a:t> </a:t>
            </a:r>
            <a:r>
              <a:rPr b="0" lang="en-US" sz="2500" spc="-1" strike="noStrike">
                <a:solidFill>
                  <a:srgbClr val="ff6600"/>
                </a:solidFill>
                <a:latin typeface="Calibri"/>
                <a:ea typeface="DejaVu Sans"/>
              </a:rPr>
              <a:t>Internship</a:t>
            </a:r>
            <a:endParaRPr b="0" lang="en-US" sz="2500" spc="-1" strike="noStrike">
              <a:latin typeface="Arial"/>
            </a:endParaRPr>
          </a:p>
          <a:p>
            <a:pPr>
              <a:lnSpc>
                <a:spcPct val="100000"/>
              </a:lnSpc>
            </a:pPr>
            <a:endParaRPr b="0" lang="en-US" sz="2500" spc="-1" strike="noStrike">
              <a:latin typeface="Arial"/>
            </a:endParaRPr>
          </a:p>
          <a:p>
            <a:pPr>
              <a:lnSpc>
                <a:spcPct val="100000"/>
              </a:lnSpc>
            </a:pPr>
            <a:r>
              <a:rPr b="0" lang="en-US" sz="2500" spc="-1" strike="noStrike">
                <a:solidFill>
                  <a:srgbClr val="ff6600"/>
                </a:solidFill>
                <a:latin typeface="Calibri"/>
                <a:ea typeface="DejaVu Sans"/>
              </a:rPr>
              <a:t>23-Sep-2022</a:t>
            </a:r>
            <a:endParaRPr b="0" lang="en-US" sz="25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9282960" y="1600560"/>
            <a:ext cx="2460600" cy="2010240"/>
          </a:xfrm>
          <a:prstGeom prst="rect">
            <a:avLst/>
          </a:prstGeom>
          <a:noFill/>
          <a:ln w="0">
            <a:noFill/>
          </a:ln>
        </p:spPr>
        <p:style>
          <a:lnRef idx="0"/>
          <a:fillRef idx="0"/>
          <a:effectRef idx="0"/>
          <a:fontRef idx="minor"/>
        </p:style>
        <p:txBody>
          <a:bodyPr wrap="none" lIns="90000" rIns="90000" tIns="45000" bIns="45000">
            <a:spAutoFit/>
          </a:bodyPr>
          <a:p>
            <a:pPr marL="285840" indent="-285120">
              <a:lnSpc>
                <a:spcPct val="100000"/>
              </a:lnSpc>
              <a:buClr>
                <a:srgbClr val="000000"/>
              </a:buClr>
              <a:buFont typeface="Arial"/>
              <a:buChar char="•"/>
            </a:pPr>
            <a:r>
              <a:rPr b="0" lang="en-US" sz="1800" spc="-1" strike="noStrike">
                <a:solidFill>
                  <a:srgbClr val="000000"/>
                </a:solidFill>
                <a:latin typeface="Calibri"/>
                <a:ea typeface="DejaVu Sans"/>
              </a:rPr>
              <a:t>This is the number</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of users covered by </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Yellow and Pink cab</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In the city against </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      </a:t>
            </a:r>
            <a:r>
              <a:rPr b="1" lang="en-US" sz="1800" spc="-1" strike="noStrike">
                <a:solidFill>
                  <a:srgbClr val="000000"/>
                </a:solidFill>
                <a:latin typeface="Calibri"/>
                <a:ea typeface="DejaVu Sans"/>
              </a:rPr>
              <a:t>all cab users </a:t>
            </a:r>
            <a:r>
              <a:rPr b="0" lang="en-US" sz="1800" spc="-1" strike="noStrike">
                <a:solidFill>
                  <a:srgbClr val="000000"/>
                </a:solidFill>
                <a:latin typeface="Calibri"/>
                <a:ea typeface="DejaVu Sans"/>
              </a:rPr>
              <a:t>present </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In the city</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 </a:t>
            </a:r>
            <a:endParaRPr b="0" lang="en-US" sz="1800" spc="-1" strike="noStrike">
              <a:latin typeface="Arial"/>
            </a:endParaRPr>
          </a:p>
        </p:txBody>
      </p:sp>
      <p:sp>
        <p:nvSpPr>
          <p:cNvPr id="130" name="CustomShape 2"/>
          <p:cNvSpPr/>
          <p:nvPr/>
        </p:nvSpPr>
        <p:spPr>
          <a:xfrm>
            <a:off x="0" y="-12240"/>
            <a:ext cx="12191400" cy="1383120"/>
          </a:xfrm>
          <a:prstGeom prst="rect">
            <a:avLst/>
          </a:prstGeom>
          <a:solidFill>
            <a:srgbClr val="3b3838"/>
          </a:solidFill>
          <a:ln w="12600">
            <a:solidFill>
              <a:srgbClr val="325490"/>
            </a:solidFill>
            <a:miter/>
          </a:ln>
        </p:spPr>
        <p:style>
          <a:lnRef idx="0"/>
          <a:fillRef idx="0"/>
          <a:effectRef idx="0"/>
          <a:fontRef idx="minor"/>
        </p:style>
        <p:txBody>
          <a:bodyPr lIns="90000" rIns="90000" tIns="45000" bIns="45000" anchor="ctr">
            <a:noAutofit/>
          </a:bodyPr>
          <a:p>
            <a:pPr>
              <a:lnSpc>
                <a:spcPct val="100000"/>
              </a:lnSpc>
            </a:pPr>
            <a:r>
              <a:rPr b="1" lang="en-US" sz="4400" spc="-1" strike="noStrike">
                <a:solidFill>
                  <a:srgbClr val="ed7d31"/>
                </a:solidFill>
                <a:latin typeface="Calibri Light"/>
                <a:ea typeface="DejaVu Sans"/>
              </a:rPr>
              <a:t>      </a:t>
            </a:r>
            <a:r>
              <a:rPr b="1" lang="en-US" sz="4400" spc="-1" strike="noStrike">
                <a:solidFill>
                  <a:srgbClr val="ed7d31"/>
                </a:solidFill>
                <a:latin typeface="Calibri Light"/>
                <a:ea typeface="DejaVu Sans"/>
              </a:rPr>
              <a:t>City Wise Cab Users Covered By Company</a:t>
            </a:r>
            <a:endParaRPr b="0" lang="en-US" sz="4400" spc="-1" strike="noStrike">
              <a:latin typeface="Arial"/>
            </a:endParaRPr>
          </a:p>
        </p:txBody>
      </p:sp>
      <p:pic>
        <p:nvPicPr>
          <p:cNvPr id="131" name="" descr=""/>
          <p:cNvPicPr/>
          <p:nvPr/>
        </p:nvPicPr>
        <p:blipFill>
          <a:blip r:embed="rId1"/>
          <a:stretch/>
        </p:blipFill>
        <p:spPr>
          <a:xfrm>
            <a:off x="457200" y="1486080"/>
            <a:ext cx="7305120" cy="422856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6858000" y="5761800"/>
            <a:ext cx="4744800" cy="638640"/>
          </a:xfrm>
          <a:prstGeom prst="rect">
            <a:avLst/>
          </a:prstGeom>
          <a:noFill/>
          <a:ln w="0">
            <a:noFill/>
          </a:ln>
        </p:spPr>
        <p:style>
          <a:lnRef idx="0"/>
          <a:fillRef idx="0"/>
          <a:effectRef idx="0"/>
          <a:fontRef idx="minor"/>
        </p:style>
        <p:txBody>
          <a:bodyPr wrap="none" lIns="90000" rIns="90000" tIns="45000" bIns="45000">
            <a:spAutoFit/>
          </a:bodyPr>
          <a:p>
            <a:pPr marL="285840" indent="-285120">
              <a:lnSpc>
                <a:spcPct val="100000"/>
              </a:lnSpc>
              <a:buClr>
                <a:srgbClr val="000000"/>
              </a:buClr>
              <a:buFont typeface="Arial"/>
              <a:buChar char="•"/>
            </a:pPr>
            <a:r>
              <a:rPr b="0" lang="en-US" sz="1800" spc="-1" strike="noStrike">
                <a:solidFill>
                  <a:srgbClr val="000000"/>
                </a:solidFill>
                <a:latin typeface="Calibri"/>
                <a:ea typeface="DejaVu Sans"/>
              </a:rPr>
              <a:t>People use more Card than Cash for both cabs</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 </a:t>
            </a:r>
            <a:endParaRPr b="0" lang="en-US" sz="1800" spc="-1" strike="noStrike">
              <a:latin typeface="Arial"/>
            </a:endParaRPr>
          </a:p>
        </p:txBody>
      </p:sp>
      <p:sp>
        <p:nvSpPr>
          <p:cNvPr id="133" name="CustomShape 2"/>
          <p:cNvSpPr/>
          <p:nvPr/>
        </p:nvSpPr>
        <p:spPr>
          <a:xfrm>
            <a:off x="0" y="-12240"/>
            <a:ext cx="12191400" cy="1383120"/>
          </a:xfrm>
          <a:prstGeom prst="rect">
            <a:avLst/>
          </a:prstGeom>
          <a:solidFill>
            <a:srgbClr val="3b3838"/>
          </a:solidFill>
          <a:ln w="12600">
            <a:solidFill>
              <a:srgbClr val="325490"/>
            </a:solidFill>
            <a:miter/>
          </a:ln>
        </p:spPr>
        <p:style>
          <a:lnRef idx="0"/>
          <a:fillRef idx="0"/>
          <a:effectRef idx="0"/>
          <a:fontRef idx="minor"/>
        </p:style>
        <p:txBody>
          <a:bodyPr lIns="90000" rIns="90000" tIns="45000" bIns="45000" anchor="ctr">
            <a:noAutofit/>
          </a:bodyPr>
          <a:p>
            <a:pPr>
              <a:lnSpc>
                <a:spcPct val="100000"/>
              </a:lnSpc>
            </a:pPr>
            <a:r>
              <a:rPr b="1" lang="en-US" sz="4400" spc="-1" strike="noStrike">
                <a:solidFill>
                  <a:srgbClr val="ed7d31"/>
                </a:solidFill>
                <a:latin typeface="Calibri Light"/>
                <a:ea typeface="DejaVu Sans"/>
              </a:rPr>
              <a:t>      </a:t>
            </a:r>
            <a:r>
              <a:rPr b="1" lang="en-US" sz="4400" spc="-1" strike="noStrike">
                <a:solidFill>
                  <a:srgbClr val="ed7d31"/>
                </a:solidFill>
                <a:latin typeface="Calibri Light"/>
                <a:ea typeface="DejaVu Sans"/>
              </a:rPr>
              <a:t>Payment method wise</a:t>
            </a:r>
            <a:endParaRPr b="0" lang="en-US" sz="4400" spc="-1" strike="noStrike">
              <a:latin typeface="Arial"/>
            </a:endParaRPr>
          </a:p>
        </p:txBody>
      </p:sp>
      <p:pic>
        <p:nvPicPr>
          <p:cNvPr id="134" name="" descr=""/>
          <p:cNvPicPr/>
          <p:nvPr/>
        </p:nvPicPr>
        <p:blipFill>
          <a:blip r:embed="rId1"/>
          <a:stretch/>
        </p:blipFill>
        <p:spPr>
          <a:xfrm>
            <a:off x="1371600" y="1524240"/>
            <a:ext cx="7219080" cy="373320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4343400" y="5029200"/>
            <a:ext cx="7543440" cy="2284200"/>
          </a:xfrm>
          <a:prstGeom prst="rect">
            <a:avLst/>
          </a:prstGeom>
          <a:noFill/>
          <a:ln w="0">
            <a:noFill/>
          </a:ln>
        </p:spPr>
        <p:style>
          <a:lnRef idx="0"/>
          <a:fillRef idx="0"/>
          <a:effectRef idx="0"/>
          <a:fontRef idx="minor"/>
        </p:style>
        <p:txBody>
          <a:bodyPr lIns="90000" rIns="90000" tIns="45000" bIns="45000">
            <a:spAutoFit/>
          </a:bodyPr>
          <a:p>
            <a:pPr marL="285840" indent="-285120">
              <a:lnSpc>
                <a:spcPct val="100000"/>
              </a:lnSpc>
              <a:buClr>
                <a:srgbClr val="000000"/>
              </a:buClr>
              <a:buFont typeface="Arial"/>
              <a:buChar char="•"/>
            </a:pPr>
            <a:r>
              <a:rPr b="0" lang="en-US" sz="1800" spc="-1" strike="noStrike">
                <a:solidFill>
                  <a:srgbClr val="000000"/>
                </a:solidFill>
                <a:latin typeface="Calibri"/>
                <a:ea typeface="DejaVu Sans"/>
              </a:rPr>
              <a:t>Customers are more present in the cities below:</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000000"/>
                </a:solidFill>
                <a:latin typeface="Calibri"/>
                <a:ea typeface="DejaVu Sans"/>
              </a:rPr>
              <a:t>New York NY</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000000"/>
                </a:solidFill>
                <a:latin typeface="Calibri"/>
                <a:ea typeface="DejaVu Sans"/>
              </a:rPr>
              <a:t>Chicago IL</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000000"/>
                </a:solidFill>
                <a:latin typeface="Calibri"/>
                <a:ea typeface="DejaVu Sans"/>
              </a:rPr>
              <a:t>Los angeles CA</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000000"/>
                </a:solidFill>
                <a:latin typeface="Calibri"/>
                <a:ea typeface="DejaVu Sans"/>
              </a:rPr>
              <a:t>MiamiFL</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36" name="CustomShape 2"/>
          <p:cNvSpPr/>
          <p:nvPr/>
        </p:nvSpPr>
        <p:spPr>
          <a:xfrm>
            <a:off x="0" y="0"/>
            <a:ext cx="12191400" cy="1383120"/>
          </a:xfrm>
          <a:prstGeom prst="rect">
            <a:avLst/>
          </a:prstGeom>
          <a:solidFill>
            <a:srgbClr val="3b3838"/>
          </a:solidFill>
          <a:ln w="12600">
            <a:solidFill>
              <a:srgbClr val="325490"/>
            </a:solidFill>
            <a:miter/>
          </a:ln>
        </p:spPr>
        <p:style>
          <a:lnRef idx="0"/>
          <a:fillRef idx="0"/>
          <a:effectRef idx="0"/>
          <a:fontRef idx="minor"/>
        </p:style>
        <p:txBody>
          <a:bodyPr lIns="90000" rIns="90000" tIns="45000" bIns="45000" anchor="ctr">
            <a:noAutofit/>
          </a:bodyPr>
          <a:p>
            <a:pPr>
              <a:lnSpc>
                <a:spcPct val="100000"/>
              </a:lnSpc>
            </a:pPr>
            <a:r>
              <a:rPr b="1" lang="en-US" sz="3800" spc="-1" strike="noStrike">
                <a:solidFill>
                  <a:srgbClr val="ed7d31"/>
                </a:solidFill>
                <a:latin typeface="Calibri Light"/>
                <a:ea typeface="DejaVu Sans"/>
              </a:rPr>
              <a:t>  </a:t>
            </a:r>
            <a:r>
              <a:rPr b="1" lang="en-US" sz="3800" spc="-1" strike="noStrike">
                <a:solidFill>
                  <a:srgbClr val="ed7d31"/>
                </a:solidFill>
                <a:latin typeface="Calibri Light"/>
                <a:ea typeface="DejaVu Sans"/>
              </a:rPr>
              <a:t>Customer Presence in the city</a:t>
            </a:r>
            <a:endParaRPr b="0" lang="en-US" sz="3800" spc="-1" strike="noStrike">
              <a:latin typeface="Arial"/>
            </a:endParaRPr>
          </a:p>
          <a:p>
            <a:pPr>
              <a:lnSpc>
                <a:spcPct val="100000"/>
              </a:lnSpc>
            </a:pPr>
            <a:endParaRPr b="0" lang="en-US" sz="3800" spc="-1" strike="noStrike">
              <a:latin typeface="Arial"/>
            </a:endParaRPr>
          </a:p>
        </p:txBody>
      </p:sp>
      <p:pic>
        <p:nvPicPr>
          <p:cNvPr id="137" name="" descr=""/>
          <p:cNvPicPr/>
          <p:nvPr/>
        </p:nvPicPr>
        <p:blipFill>
          <a:blip r:embed="rId1"/>
          <a:stretch/>
        </p:blipFill>
        <p:spPr>
          <a:xfrm>
            <a:off x="9720" y="1438560"/>
            <a:ext cx="9591120" cy="359028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8657280" y="1828800"/>
            <a:ext cx="3458160" cy="2832840"/>
          </a:xfrm>
          <a:prstGeom prst="rect">
            <a:avLst/>
          </a:prstGeom>
          <a:noFill/>
          <a:ln w="0">
            <a:noFill/>
          </a:ln>
        </p:spPr>
        <p:style>
          <a:lnRef idx="0"/>
          <a:fillRef idx="0"/>
          <a:effectRef idx="0"/>
          <a:fontRef idx="minor"/>
        </p:style>
        <p:txBody>
          <a:bodyPr lIns="90000" rIns="90000" tIns="45000" bIns="45000">
            <a:spAutoFit/>
          </a:bodyPr>
          <a:p>
            <a:pPr>
              <a:lnSpc>
                <a:spcPct val="100000"/>
              </a:lnSpc>
            </a:pPr>
            <a:endParaRPr b="0" lang="en-US" sz="1800" spc="-1" strike="noStrike">
              <a:latin typeface="Arial"/>
            </a:endParaRPr>
          </a:p>
          <a:p>
            <a:pPr marL="285840" indent="-285120">
              <a:lnSpc>
                <a:spcPct val="100000"/>
              </a:lnSpc>
              <a:buClr>
                <a:srgbClr val="000000"/>
              </a:buClr>
              <a:buFont typeface="Arial"/>
              <a:buChar char="•"/>
            </a:pPr>
            <a:r>
              <a:rPr b="0" lang="en-US" sz="1800" spc="-1" strike="noStrike">
                <a:solidFill>
                  <a:srgbClr val="000000"/>
                </a:solidFill>
                <a:latin typeface="Calibri"/>
                <a:ea typeface="DejaVu Sans"/>
              </a:rPr>
              <a:t>Yellow cab higher customer base as compared to Pink cab.</a:t>
            </a:r>
            <a:endParaRPr b="0" lang="en-US" sz="1800" spc="-1" strike="noStrike">
              <a:latin typeface="Arial"/>
            </a:endParaRPr>
          </a:p>
          <a:p>
            <a:pPr>
              <a:lnSpc>
                <a:spcPct val="100000"/>
              </a:lnSpc>
            </a:pPr>
            <a:endParaRPr b="0" lang="en-US" sz="1800" spc="-1" strike="noStrike">
              <a:latin typeface="Arial"/>
            </a:endParaRPr>
          </a:p>
          <a:p>
            <a:pPr marL="285840" indent="-285120">
              <a:lnSpc>
                <a:spcPct val="100000"/>
              </a:lnSpc>
              <a:buClr>
                <a:srgbClr val="000000"/>
              </a:buClr>
              <a:buFont typeface="Arial"/>
              <a:buChar char="•"/>
            </a:pPr>
            <a:r>
              <a:rPr b="0" lang="en-US" sz="1800" spc="-1" strike="noStrike">
                <a:solidFill>
                  <a:srgbClr val="000000"/>
                </a:solidFill>
                <a:latin typeface="Calibri"/>
                <a:ea typeface="DejaVu Sans"/>
              </a:rPr>
              <a:t>There is an equality distribution of Yellow Cab and Pink Cab at Diego city </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39" name="CustomShape 2"/>
          <p:cNvSpPr/>
          <p:nvPr/>
        </p:nvSpPr>
        <p:spPr>
          <a:xfrm>
            <a:off x="0" y="0"/>
            <a:ext cx="12191400" cy="1383120"/>
          </a:xfrm>
          <a:prstGeom prst="rect">
            <a:avLst/>
          </a:prstGeom>
          <a:solidFill>
            <a:srgbClr val="3b3838"/>
          </a:solidFill>
          <a:ln w="12600">
            <a:solidFill>
              <a:srgbClr val="325490"/>
            </a:solidFill>
            <a:miter/>
          </a:ln>
        </p:spPr>
        <p:style>
          <a:lnRef idx="0"/>
          <a:fillRef idx="0"/>
          <a:effectRef idx="0"/>
          <a:fontRef idx="minor"/>
        </p:style>
        <p:txBody>
          <a:bodyPr lIns="90000" rIns="90000" tIns="45000" bIns="45000" anchor="ctr">
            <a:noAutofit/>
          </a:bodyPr>
          <a:p>
            <a:pPr>
              <a:lnSpc>
                <a:spcPct val="100000"/>
              </a:lnSpc>
            </a:pPr>
            <a:r>
              <a:rPr b="1" lang="en-US" sz="3800" spc="-1" strike="noStrike">
                <a:solidFill>
                  <a:srgbClr val="ed7d31"/>
                </a:solidFill>
                <a:latin typeface="Calibri Light"/>
                <a:ea typeface="DejaVu Sans"/>
              </a:rPr>
              <a:t>       </a:t>
            </a:r>
            <a:r>
              <a:rPr b="1" lang="en-US" sz="3800" spc="-1" strike="noStrike">
                <a:solidFill>
                  <a:srgbClr val="ed7d31"/>
                </a:solidFill>
                <a:latin typeface="Calibri Light"/>
                <a:ea typeface="DejaVu Sans"/>
              </a:rPr>
              <a:t>User Covered by Company  wise</a:t>
            </a:r>
            <a:endParaRPr b="0" lang="en-US" sz="3800" spc="-1" strike="noStrike">
              <a:latin typeface="Arial"/>
            </a:endParaRPr>
          </a:p>
        </p:txBody>
      </p:sp>
      <p:pic>
        <p:nvPicPr>
          <p:cNvPr id="140" name="" descr=""/>
          <p:cNvPicPr/>
          <p:nvPr/>
        </p:nvPicPr>
        <p:blipFill>
          <a:blip r:embed="rId1"/>
          <a:stretch/>
        </p:blipFill>
        <p:spPr>
          <a:xfrm>
            <a:off x="66960" y="1383480"/>
            <a:ext cx="8589960" cy="377136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8465040" y="2286000"/>
            <a:ext cx="3879000" cy="1735560"/>
          </a:xfrm>
          <a:prstGeom prst="rect">
            <a:avLst/>
          </a:prstGeom>
          <a:noFill/>
          <a:ln w="0">
            <a:noFill/>
          </a:ln>
        </p:spPr>
        <p:style>
          <a:lnRef idx="0"/>
          <a:fillRef idx="0"/>
          <a:effectRef idx="0"/>
          <a:fontRef idx="minor"/>
        </p:style>
        <p:txBody>
          <a:bodyPr lIns="90000" rIns="90000" tIns="45000" bIns="45000">
            <a:spAutoFit/>
          </a:bodyPr>
          <a:p>
            <a:pPr marL="285840" indent="-285120">
              <a:lnSpc>
                <a:spcPct val="100000"/>
              </a:lnSpc>
              <a:buClr>
                <a:srgbClr val="000000"/>
              </a:buClr>
              <a:buFont typeface="Arial"/>
              <a:buChar char="•"/>
            </a:pPr>
            <a:r>
              <a:rPr b="0" lang="en-US" sz="1800" spc="-1" strike="noStrike">
                <a:solidFill>
                  <a:srgbClr val="000000"/>
                </a:solidFill>
                <a:latin typeface="Calibri"/>
                <a:ea typeface="DejaVu Sans"/>
              </a:rPr>
              <a:t>Seasonal component is present in</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both the cabs.</a:t>
            </a:r>
            <a:endParaRPr b="0" lang="en-US" sz="1800" spc="-1" strike="noStrike">
              <a:latin typeface="Arial"/>
            </a:endParaRPr>
          </a:p>
          <a:p>
            <a:pPr marL="285840" indent="-285120">
              <a:lnSpc>
                <a:spcPct val="100000"/>
              </a:lnSpc>
              <a:buClr>
                <a:srgbClr val="000000"/>
              </a:buClr>
              <a:buFont typeface="Arial"/>
              <a:buChar char="•"/>
            </a:pPr>
            <a:r>
              <a:rPr b="0" lang="en-US" sz="1800" spc="-1" strike="noStrike">
                <a:solidFill>
                  <a:srgbClr val="000000"/>
                </a:solidFill>
                <a:latin typeface="Calibri"/>
                <a:ea typeface="DejaVu Sans"/>
              </a:rPr>
              <a:t>Demand is high from 43000 and is repeat after a certain number of days </a:t>
            </a:r>
            <a:endParaRPr b="0" lang="en-US" sz="1800" spc="-1" strike="noStrike">
              <a:latin typeface="Arial"/>
            </a:endParaRPr>
          </a:p>
          <a:p>
            <a:pPr>
              <a:lnSpc>
                <a:spcPct val="100000"/>
              </a:lnSpc>
            </a:pPr>
            <a:endParaRPr b="0" lang="en-US" sz="1800" spc="-1" strike="noStrike">
              <a:latin typeface="Arial"/>
            </a:endParaRPr>
          </a:p>
        </p:txBody>
      </p:sp>
      <p:sp>
        <p:nvSpPr>
          <p:cNvPr id="142" name="CustomShape 2"/>
          <p:cNvSpPr/>
          <p:nvPr/>
        </p:nvSpPr>
        <p:spPr>
          <a:xfrm>
            <a:off x="0" y="0"/>
            <a:ext cx="12191400" cy="1383120"/>
          </a:xfrm>
          <a:prstGeom prst="rect">
            <a:avLst/>
          </a:prstGeom>
          <a:solidFill>
            <a:srgbClr val="3b3838"/>
          </a:solidFill>
          <a:ln w="12600">
            <a:solidFill>
              <a:srgbClr val="325490"/>
            </a:solidFill>
            <a:miter/>
          </a:ln>
        </p:spPr>
        <p:style>
          <a:lnRef idx="0"/>
          <a:fillRef idx="0"/>
          <a:effectRef idx="0"/>
          <a:fontRef idx="minor"/>
        </p:style>
        <p:txBody>
          <a:bodyPr lIns="90000" rIns="90000" tIns="45000" bIns="45000" anchor="ctr">
            <a:noAutofit/>
          </a:bodyPr>
          <a:p>
            <a:pPr>
              <a:lnSpc>
                <a:spcPct val="100000"/>
              </a:lnSpc>
            </a:pPr>
            <a:r>
              <a:rPr b="1" lang="en-US" sz="4400" spc="-1" strike="noStrike">
                <a:solidFill>
                  <a:srgbClr val="ed7d31"/>
                </a:solidFill>
                <a:latin typeface="Calibri Light"/>
                <a:ea typeface="DejaVu Sans"/>
              </a:rPr>
              <a:t>      </a:t>
            </a:r>
            <a:r>
              <a:rPr b="1" lang="en-US" sz="4400" spc="-1" strike="noStrike">
                <a:solidFill>
                  <a:srgbClr val="ed7d31"/>
                </a:solidFill>
                <a:latin typeface="Calibri Light"/>
                <a:ea typeface="DejaVu Sans"/>
              </a:rPr>
              <a:t>Seasonality in the demand</a:t>
            </a:r>
            <a:endParaRPr b="0" lang="en-US" sz="4400" spc="-1" strike="noStrike">
              <a:latin typeface="Arial"/>
            </a:endParaRPr>
          </a:p>
        </p:txBody>
      </p:sp>
      <p:pic>
        <p:nvPicPr>
          <p:cNvPr id="143" name="" descr=""/>
          <p:cNvPicPr/>
          <p:nvPr/>
        </p:nvPicPr>
        <p:blipFill>
          <a:blip r:embed="rId1"/>
          <a:stretch/>
        </p:blipFill>
        <p:spPr>
          <a:xfrm>
            <a:off x="124200" y="1383480"/>
            <a:ext cx="8562240" cy="2666160"/>
          </a:xfrm>
          <a:prstGeom prst="rect">
            <a:avLst/>
          </a:prstGeom>
          <a:ln w="0">
            <a:noFill/>
          </a:ln>
        </p:spPr>
      </p:pic>
      <p:pic>
        <p:nvPicPr>
          <p:cNvPr id="144" name="" descr=""/>
          <p:cNvPicPr/>
          <p:nvPr/>
        </p:nvPicPr>
        <p:blipFill>
          <a:blip r:embed="rId2"/>
          <a:stretch/>
        </p:blipFill>
        <p:spPr>
          <a:xfrm>
            <a:off x="4029480" y="4050000"/>
            <a:ext cx="4428360" cy="257904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0" y="-12240"/>
            <a:ext cx="12191400" cy="1383120"/>
          </a:xfrm>
          <a:prstGeom prst="rect">
            <a:avLst/>
          </a:prstGeom>
          <a:solidFill>
            <a:srgbClr val="3b3838"/>
          </a:solidFill>
          <a:ln w="12600">
            <a:solidFill>
              <a:srgbClr val="325490"/>
            </a:solidFill>
            <a:miter/>
          </a:ln>
        </p:spPr>
        <p:style>
          <a:lnRef idx="0"/>
          <a:fillRef idx="0"/>
          <a:effectRef idx="0"/>
          <a:fontRef idx="minor"/>
        </p:style>
        <p:txBody>
          <a:bodyPr lIns="90000" rIns="90000" tIns="45000" bIns="45000" anchor="ctr">
            <a:noAutofit/>
          </a:bodyPr>
          <a:p>
            <a:pPr>
              <a:lnSpc>
                <a:spcPct val="100000"/>
              </a:lnSpc>
            </a:pPr>
            <a:r>
              <a:rPr b="1" lang="en-US" sz="4400" spc="-1" strike="noStrike">
                <a:solidFill>
                  <a:srgbClr val="ed7d31"/>
                </a:solidFill>
                <a:latin typeface="Calibri Light"/>
                <a:ea typeface="DejaVu Sans"/>
              </a:rPr>
              <a:t>      </a:t>
            </a:r>
            <a:r>
              <a:rPr b="1" lang="en-US" sz="4400" spc="-1" strike="noStrike">
                <a:solidFill>
                  <a:srgbClr val="ed7d31"/>
                </a:solidFill>
                <a:latin typeface="Calibri Light"/>
                <a:ea typeface="DejaVu Sans"/>
              </a:rPr>
              <a:t>Seasonality in the Profit</a:t>
            </a:r>
            <a:endParaRPr b="0" lang="en-US" sz="4400" spc="-1" strike="noStrike">
              <a:latin typeface="Arial"/>
            </a:endParaRPr>
          </a:p>
        </p:txBody>
      </p:sp>
      <p:pic>
        <p:nvPicPr>
          <p:cNvPr id="146" name="" descr=""/>
          <p:cNvPicPr/>
          <p:nvPr/>
        </p:nvPicPr>
        <p:blipFill>
          <a:blip r:embed="rId1"/>
          <a:stretch/>
        </p:blipFill>
        <p:spPr>
          <a:xfrm>
            <a:off x="619560" y="1600200"/>
            <a:ext cx="11495880" cy="434304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8684280" y="1745640"/>
            <a:ext cx="3340800" cy="4753440"/>
          </a:xfrm>
          <a:prstGeom prst="rect">
            <a:avLst/>
          </a:prstGeom>
          <a:noFill/>
          <a:ln w="0">
            <a:noFill/>
          </a:ln>
        </p:spPr>
        <p:style>
          <a:lnRef idx="0"/>
          <a:fillRef idx="0"/>
          <a:effectRef idx="0"/>
          <a:fontRef idx="minor"/>
        </p:style>
        <p:txBody>
          <a:bodyPr lIns="90000" rIns="90000" tIns="45000" bIns="45000">
            <a:spAutoFit/>
          </a:bodyPr>
          <a:p>
            <a:pPr marL="285840" indent="-285120">
              <a:lnSpc>
                <a:spcPct val="100000"/>
              </a:lnSpc>
              <a:buClr>
                <a:srgbClr val="000000"/>
              </a:buClr>
              <a:buFont typeface="Arial"/>
              <a:buChar char="•"/>
            </a:pPr>
            <a:r>
              <a:rPr b="0" lang="en-US" sz="1800" spc="-1" strike="noStrike">
                <a:solidFill>
                  <a:srgbClr val="000000"/>
                </a:solidFill>
                <a:latin typeface="Calibri"/>
                <a:ea typeface="DejaVu Sans"/>
              </a:rPr>
              <a:t>Customers for Yellow Cab are almost constant  for short, medium and long </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Trip. Which shows yellow cab is offering better customer   </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plan for short, medium and </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long Trip.</a:t>
            </a:r>
            <a:endParaRPr b="0" lang="en-US" sz="1800" spc="-1" strike="noStrike">
              <a:latin typeface="Arial"/>
            </a:endParaRPr>
          </a:p>
          <a:p>
            <a:pPr>
              <a:lnSpc>
                <a:spcPct val="100000"/>
              </a:lnSpc>
            </a:pPr>
            <a:endParaRPr b="0" lang="en-US" sz="1800" spc="-1" strike="noStrike">
              <a:latin typeface="Arial"/>
            </a:endParaRPr>
          </a:p>
          <a:p>
            <a:pPr marL="285840" indent="-285120">
              <a:lnSpc>
                <a:spcPct val="100000"/>
              </a:lnSpc>
              <a:buClr>
                <a:srgbClr val="000000"/>
              </a:buClr>
              <a:buFont typeface="Arial"/>
              <a:buChar char="•"/>
            </a:pPr>
            <a:r>
              <a:rPr b="0" lang="en-US" sz="1800" spc="-1" strike="noStrike">
                <a:solidFill>
                  <a:srgbClr val="000000"/>
                </a:solidFill>
                <a:latin typeface="Calibri"/>
                <a:ea typeface="DejaVu Sans"/>
              </a:rPr>
              <a:t>5-40 KM trips are contributing  more In both the cabs profit </a:t>
            </a:r>
            <a:endParaRPr b="0" lang="en-US" sz="1800" spc="-1" strike="noStrike">
              <a:latin typeface="Arial"/>
            </a:endParaRPr>
          </a:p>
          <a:p>
            <a:pPr>
              <a:lnSpc>
                <a:spcPct val="100000"/>
              </a:lnSpc>
            </a:pPr>
            <a:endParaRPr b="0" lang="en-US" sz="1800" spc="-1" strike="noStrike">
              <a:latin typeface="Arial"/>
            </a:endParaRPr>
          </a:p>
          <a:p>
            <a:pPr marL="285840" indent="-285120">
              <a:lnSpc>
                <a:spcPct val="100000"/>
              </a:lnSpc>
              <a:buClr>
                <a:srgbClr val="000000"/>
              </a:buClr>
              <a:buFont typeface="Arial"/>
              <a:buChar char="•"/>
            </a:pPr>
            <a:r>
              <a:rPr b="0" lang="en-US" sz="1800" spc="-1" strike="noStrike">
                <a:solidFill>
                  <a:srgbClr val="000000"/>
                </a:solidFill>
                <a:latin typeface="Calibri"/>
                <a:ea typeface="DejaVu Sans"/>
              </a:rPr>
              <a:t>There is a huge difference between yellow and pink cab in customer reach for short and long trip. Yellow cab has very good customer reach in this segment as well</a:t>
            </a:r>
            <a:endParaRPr b="0" lang="en-US" sz="1800" spc="-1" strike="noStrike">
              <a:latin typeface="Arial"/>
            </a:endParaRPr>
          </a:p>
        </p:txBody>
      </p:sp>
      <p:sp>
        <p:nvSpPr>
          <p:cNvPr id="148" name="CustomShape 2"/>
          <p:cNvSpPr/>
          <p:nvPr/>
        </p:nvSpPr>
        <p:spPr>
          <a:xfrm>
            <a:off x="0" y="-12240"/>
            <a:ext cx="12191400" cy="1383120"/>
          </a:xfrm>
          <a:prstGeom prst="rect">
            <a:avLst/>
          </a:prstGeom>
          <a:solidFill>
            <a:srgbClr val="3b3838"/>
          </a:solidFill>
          <a:ln w="12600">
            <a:solidFill>
              <a:srgbClr val="325490"/>
            </a:solidFill>
            <a:miter/>
          </a:ln>
        </p:spPr>
        <p:style>
          <a:lnRef idx="0"/>
          <a:fillRef idx="0"/>
          <a:effectRef idx="0"/>
          <a:fontRef idx="minor"/>
        </p:style>
        <p:txBody>
          <a:bodyPr lIns="90000" rIns="90000" tIns="45000" bIns="45000" anchor="ctr">
            <a:noAutofit/>
          </a:bodyPr>
          <a:p>
            <a:pPr>
              <a:lnSpc>
                <a:spcPct val="100000"/>
              </a:lnSpc>
            </a:pPr>
            <a:r>
              <a:rPr b="1" lang="en-US" sz="4400" spc="-1" strike="noStrike">
                <a:solidFill>
                  <a:srgbClr val="ed7d31"/>
                </a:solidFill>
                <a:latin typeface="Calibri Light"/>
                <a:ea typeface="DejaVu Sans"/>
              </a:rPr>
              <a:t>      </a:t>
            </a:r>
            <a:r>
              <a:rPr b="1" lang="en-US" sz="4400" spc="-1" strike="noStrike">
                <a:solidFill>
                  <a:srgbClr val="ed7d31"/>
                </a:solidFill>
                <a:latin typeface="Calibri Light"/>
                <a:ea typeface="DejaVu Sans"/>
              </a:rPr>
              <a:t>Customer analysis based on ride distance</a:t>
            </a:r>
            <a:endParaRPr b="0" lang="en-US" sz="4400" spc="-1" strike="noStrike">
              <a:latin typeface="Arial"/>
            </a:endParaRPr>
          </a:p>
        </p:txBody>
      </p:sp>
      <p:pic>
        <p:nvPicPr>
          <p:cNvPr id="149" name="" descr=""/>
          <p:cNvPicPr/>
          <p:nvPr/>
        </p:nvPicPr>
        <p:blipFill>
          <a:blip r:embed="rId1"/>
          <a:stretch/>
        </p:blipFill>
        <p:spPr>
          <a:xfrm>
            <a:off x="0" y="1600200"/>
            <a:ext cx="8857440" cy="359964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762120" y="1595160"/>
            <a:ext cx="11429280" cy="52005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600" spc="-1" strike="noStrike">
                <a:solidFill>
                  <a:srgbClr val="000000"/>
                </a:solidFill>
                <a:latin typeface="Calibri"/>
                <a:ea typeface="DejaVu Sans"/>
              </a:rPr>
              <a:t>We have evaluated both the cab companies on following points and found Yellow cab better than Pink cab:</a:t>
            </a:r>
            <a:endParaRPr b="0" lang="en-US" sz="1600" spc="-1" strike="noStrike">
              <a:latin typeface="Arial"/>
            </a:endParaRPr>
          </a:p>
          <a:p>
            <a:pPr>
              <a:lnSpc>
                <a:spcPct val="100000"/>
              </a:lnSpc>
            </a:pPr>
            <a:endParaRPr b="0" lang="en-US" sz="1600" spc="-1" strike="noStrike">
              <a:latin typeface="Arial"/>
            </a:endParaRPr>
          </a:p>
          <a:p>
            <a:pPr marL="285840" indent="-285120">
              <a:lnSpc>
                <a:spcPct val="100000"/>
              </a:lnSpc>
              <a:buClr>
                <a:srgbClr val="000000"/>
              </a:buClr>
              <a:buFont typeface="Arial"/>
              <a:buChar char="•"/>
            </a:pPr>
            <a:r>
              <a:rPr b="1" lang="en-US" sz="1600" spc="-1" strike="noStrike">
                <a:solidFill>
                  <a:srgbClr val="000000"/>
                </a:solidFill>
                <a:latin typeface="Calibri"/>
                <a:ea typeface="DejaVu Sans"/>
              </a:rPr>
              <a:t>Customer Reach  : </a:t>
            </a:r>
            <a:r>
              <a:rPr b="0" lang="en-US" sz="1600" spc="-1" strike="noStrike">
                <a:solidFill>
                  <a:srgbClr val="000000"/>
                </a:solidFill>
                <a:latin typeface="Calibri"/>
                <a:ea typeface="DejaVu Sans"/>
              </a:rPr>
              <a:t>Yellow cab has higher customer reach while Pink cab has lower customer reach . We have also observed that Yellow cab is doing good in covering other cab users as compared to Pink cab.</a:t>
            </a:r>
            <a:endParaRPr b="0" lang="en-US" sz="1600" spc="-1" strike="noStrike">
              <a:latin typeface="Arial"/>
            </a:endParaRPr>
          </a:p>
          <a:p>
            <a:pPr>
              <a:lnSpc>
                <a:spcPct val="100000"/>
              </a:lnSpc>
            </a:pPr>
            <a:endParaRPr b="0" lang="en-US" sz="1600" spc="-1" strike="noStrike">
              <a:latin typeface="Arial"/>
            </a:endParaRPr>
          </a:p>
          <a:p>
            <a:pPr marL="285840" indent="-285120">
              <a:lnSpc>
                <a:spcPct val="100000"/>
              </a:lnSpc>
              <a:buClr>
                <a:srgbClr val="000000"/>
              </a:buClr>
              <a:buFont typeface="Arial"/>
              <a:buChar char="•"/>
            </a:pPr>
            <a:r>
              <a:rPr b="1" lang="en-US" sz="1600" spc="-1" strike="noStrike">
                <a:solidFill>
                  <a:srgbClr val="000000"/>
                </a:solidFill>
                <a:latin typeface="Calibri"/>
                <a:ea typeface="DejaVu Sans"/>
              </a:rPr>
              <a:t>Age wise Reach : </a:t>
            </a:r>
            <a:r>
              <a:rPr b="0" lang="en-US" sz="1600" spc="-1" strike="noStrike">
                <a:solidFill>
                  <a:srgbClr val="000000"/>
                </a:solidFill>
                <a:latin typeface="Calibri"/>
                <a:ea typeface="DejaVu Sans"/>
              </a:rPr>
              <a:t>Yellow cab has customer in all age group and it’s been observed that it’s even popular in 60+ age group as equally as its in 18-30 age group.</a:t>
            </a:r>
            <a:endParaRPr b="0" lang="en-US" sz="1600" spc="-1" strike="noStrike">
              <a:latin typeface="Arial"/>
            </a:endParaRPr>
          </a:p>
          <a:p>
            <a:pPr>
              <a:lnSpc>
                <a:spcPct val="100000"/>
              </a:lnSpc>
            </a:pPr>
            <a:endParaRPr b="0" lang="en-US" sz="1600" spc="-1" strike="noStrike">
              <a:latin typeface="Arial"/>
            </a:endParaRPr>
          </a:p>
          <a:p>
            <a:pPr marL="285840" indent="-285120">
              <a:lnSpc>
                <a:spcPct val="100000"/>
              </a:lnSpc>
              <a:buClr>
                <a:srgbClr val="000000"/>
              </a:buClr>
              <a:buFont typeface="Arial"/>
              <a:buChar char="•"/>
            </a:pPr>
            <a:r>
              <a:rPr b="1" lang="en-US" sz="1600" spc="-1" strike="noStrike">
                <a:solidFill>
                  <a:srgbClr val="000000"/>
                </a:solidFill>
                <a:latin typeface="Calibri"/>
                <a:ea typeface="DejaVu Sans"/>
              </a:rPr>
              <a:t>Profit and City wise Reach</a:t>
            </a:r>
            <a:r>
              <a:rPr b="0" lang="en-US" sz="1600" spc="-1" strike="noStrike">
                <a:solidFill>
                  <a:srgbClr val="000000"/>
                </a:solidFill>
                <a:latin typeface="Calibri"/>
                <a:ea typeface="DejaVu Sans"/>
              </a:rPr>
              <a:t>: Yellow Cab has a higher total number of profit than Pink Cab whenever the city which means that there is a high demand of using Yellow Cab.</a:t>
            </a:r>
            <a:endParaRPr b="0" lang="en-US" sz="1600" spc="-1" strike="noStrike">
              <a:latin typeface="Arial"/>
            </a:endParaRPr>
          </a:p>
          <a:p>
            <a:pPr>
              <a:lnSpc>
                <a:spcPct val="100000"/>
              </a:lnSpc>
            </a:pPr>
            <a:endParaRPr b="0" lang="en-US" sz="1600" spc="-1" strike="noStrike">
              <a:latin typeface="Arial"/>
            </a:endParaRPr>
          </a:p>
          <a:p>
            <a:pPr marL="285840" indent="-285120">
              <a:lnSpc>
                <a:spcPct val="100000"/>
              </a:lnSpc>
              <a:buClr>
                <a:srgbClr val="000000"/>
              </a:buClr>
              <a:buFont typeface="Arial"/>
              <a:buChar char="•"/>
            </a:pPr>
            <a:r>
              <a:rPr b="1" lang="en-US" sz="1600" spc="-1" strike="noStrike">
                <a:solidFill>
                  <a:srgbClr val="000000"/>
                </a:solidFill>
                <a:latin typeface="Calibri"/>
                <a:ea typeface="DejaVu Sans"/>
              </a:rPr>
              <a:t>Payment mode wise Reach:</a:t>
            </a:r>
            <a:r>
              <a:rPr b="0" lang="en-US" sz="1600" spc="-1" strike="noStrike">
                <a:solidFill>
                  <a:srgbClr val="000000"/>
                </a:solidFill>
                <a:latin typeface="Calibri"/>
                <a:ea typeface="DejaVu Sans"/>
              </a:rPr>
              <a:t> We can observe that customers pay more by card and Yellow Cab has a high percentage than Pink Cab which means that the more customers use card, they most likely to use the Cab.</a:t>
            </a:r>
            <a:endParaRPr b="0" lang="en-US" sz="1600" spc="-1" strike="noStrike">
              <a:latin typeface="Arial"/>
            </a:endParaRPr>
          </a:p>
          <a:p>
            <a:pPr>
              <a:lnSpc>
                <a:spcPct val="100000"/>
              </a:lnSpc>
            </a:pPr>
            <a:endParaRPr b="0" lang="en-US" sz="1600" spc="-1" strike="noStrike">
              <a:latin typeface="Arial"/>
            </a:endParaRPr>
          </a:p>
          <a:p>
            <a:pPr marL="285840" indent="-285120">
              <a:lnSpc>
                <a:spcPct val="100000"/>
              </a:lnSpc>
              <a:buClr>
                <a:srgbClr val="000000"/>
              </a:buClr>
              <a:buFont typeface="Arial"/>
              <a:buChar char="•"/>
            </a:pPr>
            <a:r>
              <a:rPr b="1" lang="en-US" sz="1600" spc="-1" strike="noStrike">
                <a:solidFill>
                  <a:srgbClr val="000000"/>
                </a:solidFill>
                <a:latin typeface="Calibri"/>
                <a:ea typeface="DejaVu Sans"/>
              </a:rPr>
              <a:t>Average Profit per KM: </a:t>
            </a:r>
            <a:r>
              <a:rPr b="0" lang="en-US" sz="1600" spc="-1" strike="noStrike">
                <a:solidFill>
                  <a:srgbClr val="000000"/>
                </a:solidFill>
                <a:latin typeface="Calibri"/>
                <a:ea typeface="DejaVu Sans"/>
              </a:rPr>
              <a:t>Yellow cab’s average profit per KM is almost three times the average profit per KM of the Pink cab.</a:t>
            </a:r>
            <a:endParaRPr b="0" lang="en-US" sz="1600" spc="-1" strike="noStrike">
              <a:latin typeface="Arial"/>
            </a:endParaRPr>
          </a:p>
          <a:p>
            <a:pPr>
              <a:lnSpc>
                <a:spcPct val="100000"/>
              </a:lnSpc>
            </a:pPr>
            <a:endParaRPr b="0" lang="en-US" sz="1600" spc="-1" strike="noStrike">
              <a:latin typeface="Arial"/>
            </a:endParaRPr>
          </a:p>
          <a:p>
            <a:pPr marL="285840" indent="-285120">
              <a:lnSpc>
                <a:spcPct val="100000"/>
              </a:lnSpc>
              <a:buClr>
                <a:srgbClr val="000000"/>
              </a:buClr>
              <a:buFont typeface="Arial"/>
              <a:buChar char="•"/>
            </a:pPr>
            <a:r>
              <a:rPr b="1" lang="en-US" sz="1600" spc="-1" strike="noStrike">
                <a:solidFill>
                  <a:srgbClr val="000000"/>
                </a:solidFill>
                <a:latin typeface="Calibri"/>
                <a:ea typeface="DejaVu Sans"/>
              </a:rPr>
              <a:t>Income wise Reach :</a:t>
            </a:r>
            <a:r>
              <a:rPr b="0" lang="en-US" sz="1600" spc="-1" strike="noStrike">
                <a:solidFill>
                  <a:srgbClr val="000000"/>
                </a:solidFill>
                <a:latin typeface="Calibri"/>
                <a:ea typeface="DejaVu Sans"/>
              </a:rPr>
              <a:t>Both the cabs are very popular in high and medium income class but here also Yellow cab is performing better than Pink cab in offering their services to all the three income class group (low, medium and high)</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000000"/>
                </a:solidFill>
                <a:latin typeface="Calibri"/>
                <a:ea typeface="DejaVu Sans"/>
              </a:rPr>
              <a:t>On the basis of above point , we will recommend Yellow cab for investment.</a:t>
            </a:r>
            <a:endParaRPr b="0" lang="en-US" sz="1600" spc="-1" strike="noStrike">
              <a:latin typeface="Arial"/>
            </a:endParaRPr>
          </a:p>
          <a:p>
            <a:pPr>
              <a:lnSpc>
                <a:spcPct val="100000"/>
              </a:lnSpc>
            </a:pPr>
            <a:endParaRPr b="0" lang="en-US" sz="1600" spc="-1" strike="noStrike">
              <a:latin typeface="Arial"/>
            </a:endParaRPr>
          </a:p>
        </p:txBody>
      </p:sp>
      <p:sp>
        <p:nvSpPr>
          <p:cNvPr id="151" name="CustomShape 2"/>
          <p:cNvSpPr/>
          <p:nvPr/>
        </p:nvSpPr>
        <p:spPr>
          <a:xfrm>
            <a:off x="0" y="0"/>
            <a:ext cx="12191400" cy="1383120"/>
          </a:xfrm>
          <a:prstGeom prst="rect">
            <a:avLst/>
          </a:prstGeom>
          <a:solidFill>
            <a:srgbClr val="3b3838"/>
          </a:solidFill>
          <a:ln w="12600">
            <a:solidFill>
              <a:srgbClr val="325490"/>
            </a:solidFill>
            <a:miter/>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ed7d31"/>
                </a:solidFill>
                <a:latin typeface="Calibri Light"/>
                <a:ea typeface="DejaVu Sans"/>
              </a:rPr>
              <a:t>      </a:t>
            </a:r>
            <a:r>
              <a:rPr b="0" lang="en-US" sz="4400" spc="-1" strike="noStrike">
                <a:solidFill>
                  <a:srgbClr val="ed7d31"/>
                </a:solidFill>
                <a:latin typeface="Calibri Light"/>
                <a:ea typeface="DejaVu Sans"/>
              </a:rPr>
              <a:t>Recommendations</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5872320" y="2601000"/>
            <a:ext cx="5558400" cy="1654920"/>
          </a:xfrm>
          <a:prstGeom prst="rect">
            <a:avLst/>
          </a:prstGeom>
          <a:noFill/>
          <a:ln w="0">
            <a:noFill/>
          </a:ln>
        </p:spPr>
        <p:style>
          <a:lnRef idx="0"/>
          <a:fillRef idx="0"/>
          <a:effectRef idx="0"/>
          <a:fontRef idx="minor"/>
        </p:style>
        <p:txBody>
          <a:bodyPr lIns="90000" rIns="90000" tIns="45000" bIns="45000">
            <a:normAutofit/>
          </a:bodyPr>
          <a:p>
            <a:pPr algn="ctr">
              <a:lnSpc>
                <a:spcPct val="90000"/>
              </a:lnSpc>
              <a:spcBef>
                <a:spcPts val="1001"/>
              </a:spcBef>
              <a:tabLst>
                <a:tab algn="l" pos="0"/>
              </a:tabLst>
            </a:pPr>
            <a:r>
              <a:rPr b="0" lang="en-US" sz="6600" spc="-1" strike="noStrike">
                <a:solidFill>
                  <a:srgbClr val="ff6600"/>
                </a:solidFill>
                <a:latin typeface="Calibri"/>
              </a:rPr>
              <a:t>Thank You</a:t>
            </a:r>
            <a:endParaRPr b="0" lang="en-US" sz="6600" spc="-1" strike="noStrike">
              <a:latin typeface="Arial"/>
            </a:endParaRPr>
          </a:p>
          <a:p>
            <a:pPr algn="ctr">
              <a:lnSpc>
                <a:spcPct val="90000"/>
              </a:lnSpc>
              <a:spcBef>
                <a:spcPts val="1001"/>
              </a:spcBef>
              <a:tabLst>
                <a:tab algn="l" pos="0"/>
              </a:tabLst>
            </a:pPr>
            <a:endParaRPr b="0" lang="en-US" sz="6600" spc="-1" strike="noStrike">
              <a:latin typeface="Arial"/>
            </a:endParaRPr>
          </a:p>
        </p:txBody>
      </p:sp>
      <p:sp>
        <p:nvSpPr>
          <p:cNvPr id="153" name="CustomShape 2"/>
          <p:cNvSpPr/>
          <p:nvPr/>
        </p:nvSpPr>
        <p:spPr>
          <a:xfrm>
            <a:off x="0" y="0"/>
            <a:ext cx="5871600" cy="6857280"/>
          </a:xfrm>
          <a:prstGeom prst="rect">
            <a:avLst/>
          </a:prstGeom>
          <a:solidFill>
            <a:srgbClr val="3b3838"/>
          </a:solidFill>
          <a:ln w="12600">
            <a:solidFill>
              <a:srgbClr val="325490"/>
            </a:solidFill>
            <a:miter/>
          </a:ln>
        </p:spPr>
        <p:style>
          <a:lnRef idx="0"/>
          <a:fillRef idx="0"/>
          <a:effectRef idx="0"/>
          <a:fontRef idx="minor"/>
        </p:style>
      </p:sp>
      <p:pic>
        <p:nvPicPr>
          <p:cNvPr id="154" name="Picture 6_0" descr=""/>
          <p:cNvPicPr/>
          <p:nvPr/>
        </p:nvPicPr>
        <p:blipFill>
          <a:blip r:embed="rId1"/>
          <a:stretch/>
        </p:blipFill>
        <p:spPr>
          <a:xfrm>
            <a:off x="169920" y="6109560"/>
            <a:ext cx="1653840" cy="99360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6858000" y="1828800"/>
            <a:ext cx="5028840" cy="4114440"/>
          </a:xfrm>
          <a:prstGeom prst="rect">
            <a:avLst/>
          </a:prstGeom>
          <a:noFill/>
          <a:ln w="0">
            <a:noFill/>
          </a:ln>
        </p:spPr>
        <p:style>
          <a:lnRef idx="0"/>
          <a:fillRef idx="0"/>
          <a:effectRef idx="0"/>
          <a:fontRef idx="minor"/>
        </p:style>
        <p:txBody>
          <a:bodyPr lIns="90000" rIns="90000" tIns="45000" bIns="45000">
            <a:normAutofit/>
          </a:bodyPr>
          <a:p>
            <a:pPr>
              <a:lnSpc>
                <a:spcPct val="150000"/>
              </a:lnSpc>
              <a:spcBef>
                <a:spcPts val="1001"/>
              </a:spcBef>
              <a:tabLst>
                <a:tab algn="l" pos="0"/>
              </a:tabLst>
            </a:pPr>
            <a:r>
              <a:rPr b="0" lang="en-US" sz="27410" spc="-1" strike="noStrike">
                <a:solidFill>
                  <a:srgbClr val="ff6600"/>
                </a:solidFill>
                <a:latin typeface="Calibri"/>
              </a:rPr>
              <a:t>Executive Summary</a:t>
            </a:r>
            <a:endParaRPr b="0" lang="en-US" sz="27410" spc="-1" strike="noStrike">
              <a:latin typeface="Arial"/>
            </a:endParaRPr>
          </a:p>
          <a:p>
            <a:pPr>
              <a:lnSpc>
                <a:spcPct val="150000"/>
              </a:lnSpc>
              <a:spcBef>
                <a:spcPts val="1001"/>
              </a:spcBef>
              <a:tabLst>
                <a:tab algn="l" pos="0"/>
              </a:tabLst>
            </a:pPr>
            <a:r>
              <a:rPr b="0" lang="en-US" sz="27410" spc="-1" strike="noStrike">
                <a:solidFill>
                  <a:srgbClr val="ff6600"/>
                </a:solidFill>
                <a:latin typeface="Calibri"/>
              </a:rPr>
              <a:t>Problem Statement</a:t>
            </a:r>
            <a:endParaRPr b="0" lang="en-US" sz="27410" spc="-1" strike="noStrike">
              <a:latin typeface="Arial"/>
            </a:endParaRPr>
          </a:p>
          <a:p>
            <a:pPr>
              <a:lnSpc>
                <a:spcPct val="150000"/>
              </a:lnSpc>
              <a:spcBef>
                <a:spcPts val="1001"/>
              </a:spcBef>
              <a:tabLst>
                <a:tab algn="l" pos="0"/>
              </a:tabLst>
            </a:pPr>
            <a:r>
              <a:rPr b="0" lang="en-US" sz="27410" spc="-1" strike="noStrike">
                <a:solidFill>
                  <a:srgbClr val="ff6600"/>
                </a:solidFill>
                <a:latin typeface="Calibri"/>
              </a:rPr>
              <a:t>Approach</a:t>
            </a:r>
            <a:endParaRPr b="0" lang="en-US" sz="27410" spc="-1" strike="noStrike">
              <a:latin typeface="Arial"/>
            </a:endParaRPr>
          </a:p>
          <a:p>
            <a:pPr>
              <a:lnSpc>
                <a:spcPct val="150000"/>
              </a:lnSpc>
              <a:spcBef>
                <a:spcPts val="1001"/>
              </a:spcBef>
              <a:tabLst>
                <a:tab algn="l" pos="0"/>
              </a:tabLst>
            </a:pPr>
            <a:r>
              <a:rPr b="0" lang="en-US" sz="27410" spc="-1" strike="noStrike">
                <a:solidFill>
                  <a:srgbClr val="ff6600"/>
                </a:solidFill>
                <a:latin typeface="Calibri"/>
              </a:rPr>
              <a:t>EDA</a:t>
            </a:r>
            <a:endParaRPr b="0" lang="en-US" sz="27410" spc="-1" strike="noStrike">
              <a:latin typeface="Arial"/>
            </a:endParaRPr>
          </a:p>
          <a:p>
            <a:pPr>
              <a:lnSpc>
                <a:spcPct val="150000"/>
              </a:lnSpc>
              <a:spcBef>
                <a:spcPts val="1001"/>
              </a:spcBef>
              <a:tabLst>
                <a:tab algn="l" pos="0"/>
              </a:tabLst>
            </a:pPr>
            <a:r>
              <a:rPr b="0" lang="en-US" sz="27410" spc="-1" strike="noStrike">
                <a:solidFill>
                  <a:srgbClr val="ff6600"/>
                </a:solidFill>
                <a:latin typeface="Calibri"/>
              </a:rPr>
              <a:t>EDA Summary</a:t>
            </a:r>
            <a:endParaRPr b="0" lang="en-US" sz="27410" spc="-1" strike="noStrike">
              <a:latin typeface="Arial"/>
            </a:endParaRPr>
          </a:p>
          <a:p>
            <a:pPr>
              <a:lnSpc>
                <a:spcPct val="150000"/>
              </a:lnSpc>
              <a:spcBef>
                <a:spcPts val="1001"/>
              </a:spcBef>
              <a:tabLst>
                <a:tab algn="l" pos="0"/>
              </a:tabLst>
            </a:pPr>
            <a:r>
              <a:rPr b="0" lang="en-US" sz="27410" spc="-1" strike="noStrike">
                <a:solidFill>
                  <a:srgbClr val="ff6600"/>
                </a:solidFill>
                <a:latin typeface="Calibri"/>
              </a:rPr>
              <a:t>Recommendations</a:t>
            </a:r>
            <a:endParaRPr b="0" lang="en-US" sz="27410" spc="-1" strike="noStrike">
              <a:latin typeface="Arial"/>
            </a:endParaRPr>
          </a:p>
          <a:p>
            <a:pPr algn="ctr">
              <a:lnSpc>
                <a:spcPct val="90000"/>
              </a:lnSpc>
              <a:spcBef>
                <a:spcPts val="1001"/>
              </a:spcBef>
              <a:tabLst>
                <a:tab algn="l" pos="0"/>
              </a:tabLst>
            </a:pPr>
            <a:endParaRPr b="0" lang="en-US" sz="27410" spc="-1" strike="noStrike">
              <a:latin typeface="Arial"/>
            </a:endParaRPr>
          </a:p>
          <a:p>
            <a:pPr algn="ctr">
              <a:lnSpc>
                <a:spcPct val="90000"/>
              </a:lnSpc>
              <a:spcBef>
                <a:spcPts val="1001"/>
              </a:spcBef>
              <a:tabLst>
                <a:tab algn="l" pos="0"/>
              </a:tabLst>
            </a:pPr>
            <a:endParaRPr b="0" lang="en-US" sz="27410" spc="-1" strike="noStrike">
              <a:latin typeface="Arial"/>
            </a:endParaRPr>
          </a:p>
        </p:txBody>
      </p:sp>
      <p:sp>
        <p:nvSpPr>
          <p:cNvPr id="79" name="CustomShape 2"/>
          <p:cNvSpPr/>
          <p:nvPr/>
        </p:nvSpPr>
        <p:spPr>
          <a:xfrm>
            <a:off x="0" y="0"/>
            <a:ext cx="5871600" cy="6857280"/>
          </a:xfrm>
          <a:prstGeom prst="rect">
            <a:avLst/>
          </a:prstGeom>
          <a:solidFill>
            <a:srgbClr val="3b3838"/>
          </a:solidFill>
          <a:ln w="12600">
            <a:solidFill>
              <a:srgbClr val="325490"/>
            </a:solidFill>
            <a:miter/>
          </a:ln>
        </p:spPr>
        <p:style>
          <a:lnRef idx="0"/>
          <a:fillRef idx="0"/>
          <a:effectRef idx="0"/>
          <a:fontRef idx="minor"/>
        </p:style>
        <p:txBody>
          <a:bodyPr lIns="90000" rIns="90000" tIns="45000" bIns="45000" anchor="ctr">
            <a:noAutofit/>
          </a:bodyPr>
          <a:p>
            <a:pPr algn="ctr">
              <a:lnSpc>
                <a:spcPct val="90000"/>
              </a:lnSpc>
              <a:spcBef>
                <a:spcPts val="1001"/>
              </a:spcBef>
              <a:tabLst>
                <a:tab algn="l" pos="0"/>
              </a:tabLst>
            </a:pPr>
            <a:r>
              <a:rPr b="1" lang="en-US" sz="6600" spc="-1" strike="noStrike">
                <a:solidFill>
                  <a:srgbClr val="ff6600"/>
                </a:solidFill>
                <a:latin typeface="Calibri"/>
                <a:ea typeface="DejaVu Sans"/>
              </a:rPr>
              <a:t>Agenda</a:t>
            </a:r>
            <a:endParaRPr b="0" lang="en-US" sz="6600" spc="-1" strike="noStrike">
              <a:latin typeface="Arial"/>
            </a:endParaRPr>
          </a:p>
        </p:txBody>
      </p:sp>
      <p:pic>
        <p:nvPicPr>
          <p:cNvPr id="80" name="Picture 6" descr=""/>
          <p:cNvPicPr/>
          <p:nvPr/>
        </p:nvPicPr>
        <p:blipFill>
          <a:blip r:embed="rId1"/>
          <a:stretch/>
        </p:blipFill>
        <p:spPr>
          <a:xfrm>
            <a:off x="169920" y="6109560"/>
            <a:ext cx="1653840" cy="99360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762120" y="1812600"/>
            <a:ext cx="10514880" cy="4350600"/>
          </a:xfrm>
          <a:prstGeom prst="rect">
            <a:avLst/>
          </a:prstGeom>
          <a:noFill/>
          <a:ln w="0">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1800" spc="-1" strike="noStrike">
                <a:solidFill>
                  <a:srgbClr val="000000"/>
                </a:solidFill>
                <a:latin typeface="Calibri"/>
              </a:rPr>
              <a:t>XYZ is a private  firm in US. Due to remarkable growth in the Cab Industry in last few years and multiple key players in the market, it is planning for an investment in Cab industry. </a:t>
            </a:r>
            <a:endParaRPr b="0" lang="en-US" sz="1800" spc="-1" strike="noStrike">
              <a:latin typeface="Arial"/>
            </a:endParaRPr>
          </a:p>
          <a:p>
            <a:pPr>
              <a:lnSpc>
                <a:spcPct val="90000"/>
              </a:lnSpc>
              <a:spcBef>
                <a:spcPts val="1001"/>
              </a:spcBef>
              <a:tabLst>
                <a:tab algn="l" pos="0"/>
              </a:tabLst>
            </a:pPr>
            <a:endParaRPr b="0" lang="en-US" sz="1800" spc="-1" strike="noStrike">
              <a:latin typeface="Arial"/>
            </a:endParaRPr>
          </a:p>
          <a:p>
            <a:pPr marL="228600" indent="-227880">
              <a:lnSpc>
                <a:spcPct val="90000"/>
              </a:lnSpc>
              <a:spcBef>
                <a:spcPts val="1001"/>
              </a:spcBef>
              <a:buClr>
                <a:srgbClr val="000000"/>
              </a:buClr>
              <a:buFont typeface="Arial"/>
              <a:buChar char="•"/>
              <a:tabLst>
                <a:tab algn="l" pos="0"/>
              </a:tabLst>
            </a:pPr>
            <a:r>
              <a:rPr b="0" lang="en-US" sz="1800" spc="-1" strike="noStrike">
                <a:solidFill>
                  <a:srgbClr val="000000"/>
                </a:solidFill>
                <a:latin typeface="Calibri"/>
              </a:rPr>
              <a:t>Objective : Provide actionable insights to help XYZ firm in identifying the right company for making investment.</a:t>
            </a:r>
            <a:endParaRPr b="0" lang="en-US" sz="1800" spc="-1" strike="noStrike">
              <a:latin typeface="Arial"/>
            </a:endParaRPr>
          </a:p>
          <a:p>
            <a:pPr>
              <a:lnSpc>
                <a:spcPct val="90000"/>
              </a:lnSpc>
              <a:spcBef>
                <a:spcPts val="1001"/>
              </a:spcBef>
              <a:tabLst>
                <a:tab algn="l" pos="0"/>
              </a:tabLst>
            </a:pPr>
            <a:endParaRPr b="0" lang="en-US" sz="1800" spc="-1" strike="noStrike">
              <a:latin typeface="Arial"/>
            </a:endParaRPr>
          </a:p>
          <a:p>
            <a:pPr>
              <a:lnSpc>
                <a:spcPct val="90000"/>
              </a:lnSpc>
              <a:spcBef>
                <a:spcPts val="1001"/>
              </a:spcBef>
              <a:tabLst>
                <a:tab algn="l" pos="0"/>
              </a:tabLst>
            </a:pPr>
            <a:r>
              <a:rPr b="0" lang="en-US" sz="1800" spc="-1" strike="noStrike">
                <a:solidFill>
                  <a:srgbClr val="000000"/>
                </a:solidFill>
                <a:latin typeface="Calibri"/>
              </a:rPr>
              <a:t>The analysis has been divided into four parts: </a:t>
            </a:r>
            <a:endParaRPr b="0" lang="en-US" sz="1800" spc="-1" strike="noStrike">
              <a:latin typeface="Arial"/>
            </a:endParaRPr>
          </a:p>
          <a:p>
            <a:pPr marL="228600" indent="-227880">
              <a:lnSpc>
                <a:spcPct val="90000"/>
              </a:lnSpc>
              <a:spcBef>
                <a:spcPts val="1001"/>
              </a:spcBef>
              <a:buClr>
                <a:srgbClr val="000000"/>
              </a:buClr>
              <a:buFont typeface="Arial"/>
              <a:buChar char="•"/>
              <a:tabLst>
                <a:tab algn="l" pos="0"/>
              </a:tabLst>
            </a:pPr>
            <a:r>
              <a:rPr b="0" lang="en-US" sz="1800" spc="-1" strike="noStrike">
                <a:solidFill>
                  <a:srgbClr val="000000"/>
                </a:solidFill>
                <a:latin typeface="Calibri"/>
              </a:rPr>
              <a:t>Data Understanding </a:t>
            </a:r>
            <a:endParaRPr b="0" lang="en-US" sz="1800" spc="-1" strike="noStrike">
              <a:latin typeface="Arial"/>
            </a:endParaRPr>
          </a:p>
          <a:p>
            <a:pPr marL="228600" indent="-227880">
              <a:lnSpc>
                <a:spcPct val="90000"/>
              </a:lnSpc>
              <a:spcBef>
                <a:spcPts val="1001"/>
              </a:spcBef>
              <a:buClr>
                <a:srgbClr val="000000"/>
              </a:buClr>
              <a:buFont typeface="Arial"/>
              <a:buChar char="•"/>
              <a:tabLst>
                <a:tab algn="l" pos="0"/>
              </a:tabLst>
            </a:pPr>
            <a:r>
              <a:rPr b="0" lang="en-US" sz="1800" spc="-1" strike="noStrike">
                <a:solidFill>
                  <a:srgbClr val="000000"/>
                </a:solidFill>
                <a:latin typeface="Calibri"/>
              </a:rPr>
              <a:t>Forecasting profit and number of rides for each cab type </a:t>
            </a:r>
            <a:endParaRPr b="0" lang="en-US" sz="1800" spc="-1" strike="noStrike">
              <a:latin typeface="Arial"/>
            </a:endParaRPr>
          </a:p>
          <a:p>
            <a:pPr marL="228600" indent="-227880">
              <a:lnSpc>
                <a:spcPct val="90000"/>
              </a:lnSpc>
              <a:spcBef>
                <a:spcPts val="1001"/>
              </a:spcBef>
              <a:buClr>
                <a:srgbClr val="000000"/>
              </a:buClr>
              <a:buFont typeface="Arial"/>
              <a:buChar char="•"/>
              <a:tabLst>
                <a:tab algn="l" pos="0"/>
              </a:tabLst>
            </a:pPr>
            <a:r>
              <a:rPr b="0" lang="en-US" sz="1800" spc="-1" strike="noStrike">
                <a:solidFill>
                  <a:srgbClr val="000000"/>
                </a:solidFill>
                <a:latin typeface="Calibri"/>
              </a:rPr>
              <a:t>Finding the most profitable Cab company base on features </a:t>
            </a:r>
            <a:endParaRPr b="0" lang="en-US" sz="1800" spc="-1" strike="noStrike">
              <a:latin typeface="Arial"/>
            </a:endParaRPr>
          </a:p>
          <a:p>
            <a:pPr marL="228600" indent="-227880">
              <a:lnSpc>
                <a:spcPct val="90000"/>
              </a:lnSpc>
              <a:spcBef>
                <a:spcPts val="1001"/>
              </a:spcBef>
              <a:buClr>
                <a:srgbClr val="000000"/>
              </a:buClr>
              <a:buFont typeface="Arial"/>
              <a:buChar char="•"/>
              <a:tabLst>
                <a:tab algn="l" pos="0"/>
              </a:tabLst>
            </a:pPr>
            <a:r>
              <a:rPr b="0" lang="en-US" sz="1800" spc="-1" strike="noStrike">
                <a:solidFill>
                  <a:srgbClr val="000000"/>
                </a:solidFill>
                <a:latin typeface="Calibri"/>
              </a:rPr>
              <a:t>Recommendations for investment</a:t>
            </a:r>
            <a:endParaRPr b="0" lang="en-US" sz="1800" spc="-1" strike="noStrike">
              <a:latin typeface="Arial"/>
            </a:endParaRPr>
          </a:p>
        </p:txBody>
      </p:sp>
      <p:sp>
        <p:nvSpPr>
          <p:cNvPr id="82" name="CustomShape 2"/>
          <p:cNvSpPr/>
          <p:nvPr/>
        </p:nvSpPr>
        <p:spPr>
          <a:xfrm>
            <a:off x="0" y="0"/>
            <a:ext cx="12191400" cy="1370880"/>
          </a:xfrm>
          <a:prstGeom prst="rect">
            <a:avLst/>
          </a:prstGeom>
          <a:solidFill>
            <a:srgbClr val="3b3838"/>
          </a:solidFill>
          <a:ln w="12600">
            <a:solidFill>
              <a:srgbClr val="325490"/>
            </a:solidFill>
            <a:miter/>
          </a:ln>
        </p:spPr>
        <p:style>
          <a:lnRef idx="0"/>
          <a:fillRef idx="0"/>
          <a:effectRef idx="0"/>
          <a:fontRef idx="minor"/>
        </p:style>
      </p:sp>
      <p:sp>
        <p:nvSpPr>
          <p:cNvPr id="83" name="CustomShape 3"/>
          <p:cNvSpPr/>
          <p:nvPr/>
        </p:nvSpPr>
        <p:spPr>
          <a:xfrm>
            <a:off x="838080" y="46080"/>
            <a:ext cx="10514880" cy="1324800"/>
          </a:xfrm>
          <a:prstGeom prst="rect">
            <a:avLst/>
          </a:prstGeom>
          <a:noFill/>
          <a:ln w="0">
            <a:noFill/>
          </a:ln>
        </p:spPr>
        <p:style>
          <a:lnRef idx="0"/>
          <a:fillRef idx="0"/>
          <a:effectRef idx="0"/>
          <a:fontRef idx="minor"/>
        </p:style>
        <p:txBody>
          <a:bodyPr lIns="90000" rIns="90000" tIns="45000" bIns="45000" anchor="ctr">
            <a:normAutofit/>
          </a:bodyPr>
          <a:p>
            <a:pPr>
              <a:lnSpc>
                <a:spcPct val="90000"/>
              </a:lnSpc>
            </a:pPr>
            <a:r>
              <a:rPr b="1" lang="en-US" sz="3500" spc="-1" strike="noStrike">
                <a:solidFill>
                  <a:srgbClr val="ed7d31"/>
                </a:solidFill>
                <a:latin typeface="Calibri"/>
              </a:rPr>
              <a:t>Background –G2M insight for Cab Ivestment case study</a:t>
            </a:r>
            <a:endParaRPr b="0" lang="en-US" sz="35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849240" y="1371600"/>
            <a:ext cx="7747560" cy="50277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endParaRPr b="0" lang="en-US" sz="1800" spc="-1" strike="noStrike">
              <a:latin typeface="Arial"/>
            </a:endParaRPr>
          </a:p>
          <a:p>
            <a:pPr marL="285840" indent="-285120">
              <a:lnSpc>
                <a:spcPct val="100000"/>
              </a:lnSpc>
              <a:buClr>
                <a:srgbClr val="000000"/>
              </a:buClr>
              <a:buFont typeface="Arial"/>
              <a:buChar char="•"/>
            </a:pPr>
            <a:r>
              <a:rPr b="0" lang="en-US" sz="1800" spc="-1" strike="noStrike">
                <a:solidFill>
                  <a:srgbClr val="000000"/>
                </a:solidFill>
                <a:latin typeface="Calibri"/>
                <a:ea typeface="DejaVu Sans"/>
              </a:rPr>
              <a:t>14 Features</a:t>
            </a:r>
            <a:endParaRPr b="0" lang="en-US" sz="1800" spc="-1" strike="noStrike">
              <a:latin typeface="Arial"/>
            </a:endParaRPr>
          </a:p>
          <a:p>
            <a:pPr marL="285840" indent="-285120">
              <a:lnSpc>
                <a:spcPct val="100000"/>
              </a:lnSpc>
              <a:buClr>
                <a:srgbClr val="000000"/>
              </a:buClr>
              <a:buFont typeface="Arial"/>
              <a:buChar char="•"/>
            </a:pPr>
            <a:r>
              <a:rPr b="0" lang="en-US" sz="1800" spc="-1" strike="noStrike">
                <a:solidFill>
                  <a:srgbClr val="000000"/>
                </a:solidFill>
                <a:latin typeface="Calibri"/>
                <a:ea typeface="DejaVu Sans"/>
              </a:rPr>
              <a:t>Timeframe of the data: 2016-01-31 to 2018-12-31</a:t>
            </a:r>
            <a:endParaRPr b="0" lang="en-US" sz="1800" spc="-1" strike="noStrike">
              <a:latin typeface="Arial"/>
            </a:endParaRPr>
          </a:p>
          <a:p>
            <a:pPr marL="285840" indent="-285120">
              <a:lnSpc>
                <a:spcPct val="100000"/>
              </a:lnSpc>
              <a:buClr>
                <a:srgbClr val="000000"/>
              </a:buClr>
              <a:buFont typeface="Arial"/>
              <a:buChar char="•"/>
            </a:pPr>
            <a:r>
              <a:rPr b="0" lang="en-US" sz="1800" spc="-1" strike="noStrike">
                <a:solidFill>
                  <a:srgbClr val="000000"/>
                </a:solidFill>
                <a:latin typeface="Calibri"/>
                <a:ea typeface="DejaVu Sans"/>
              </a:rPr>
              <a:t>Total data points :359,392</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Calibri"/>
                <a:ea typeface="DejaVu Sans"/>
              </a:rPr>
              <a:t>Assumptions:</a:t>
            </a:r>
            <a:endParaRPr b="0" lang="en-US" sz="1800" spc="-1" strike="noStrike">
              <a:latin typeface="Arial"/>
            </a:endParaRPr>
          </a:p>
          <a:p>
            <a:pPr>
              <a:lnSpc>
                <a:spcPct val="100000"/>
              </a:lnSpc>
            </a:pPr>
            <a:endParaRPr b="0" lang="en-US" sz="1800" spc="-1" strike="noStrike">
              <a:latin typeface="Arial"/>
            </a:endParaRPr>
          </a:p>
          <a:p>
            <a:pPr marL="285840" indent="-285120">
              <a:lnSpc>
                <a:spcPct val="100000"/>
              </a:lnSpc>
              <a:buClr>
                <a:srgbClr val="000000"/>
              </a:buClr>
              <a:buFont typeface="Arial"/>
              <a:buChar char="•"/>
            </a:pPr>
            <a:r>
              <a:rPr b="0" lang="en-US" sz="1800" spc="-1" strike="noStrike">
                <a:solidFill>
                  <a:srgbClr val="000000"/>
                </a:solidFill>
                <a:latin typeface="Calibri"/>
                <a:ea typeface="DejaVu Sans"/>
              </a:rPr>
              <a:t>Outliers are present in Price_Charged feature but due to </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unavailability of trip duration details ,we are not treating this as outlier.</a:t>
            </a:r>
            <a:endParaRPr b="0" lang="en-US" sz="1800" spc="-1" strike="noStrike">
              <a:latin typeface="Arial"/>
            </a:endParaRPr>
          </a:p>
          <a:p>
            <a:pPr>
              <a:lnSpc>
                <a:spcPct val="100000"/>
              </a:lnSpc>
            </a:pPr>
            <a:endParaRPr b="0" lang="en-US" sz="1800" spc="-1" strike="noStrike">
              <a:latin typeface="Arial"/>
            </a:endParaRPr>
          </a:p>
          <a:p>
            <a:pPr marL="285840" indent="-285120">
              <a:lnSpc>
                <a:spcPct val="100000"/>
              </a:lnSpc>
              <a:buClr>
                <a:srgbClr val="000000"/>
              </a:buClr>
              <a:buFont typeface="Arial"/>
              <a:buChar char="•"/>
            </a:pPr>
            <a:r>
              <a:rPr b="0" lang="en-US" sz="1800" spc="-1" strike="noStrike">
                <a:solidFill>
                  <a:srgbClr val="000000"/>
                </a:solidFill>
                <a:latin typeface="Calibri"/>
                <a:ea typeface="DejaVu Sans"/>
              </a:rPr>
              <a:t>Profit of rides are calculated keeping other factors constant and only </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Price_Charged and Cost_of_Trip features used to calculate profit.</a:t>
            </a:r>
            <a:endParaRPr b="0" lang="en-US" sz="1800" spc="-1" strike="noStrike">
              <a:latin typeface="Arial"/>
            </a:endParaRPr>
          </a:p>
          <a:p>
            <a:pPr>
              <a:lnSpc>
                <a:spcPct val="100000"/>
              </a:lnSpc>
            </a:pPr>
            <a:endParaRPr b="0" lang="en-US" sz="1800" spc="-1" strike="noStrike">
              <a:latin typeface="Arial"/>
            </a:endParaRPr>
          </a:p>
          <a:p>
            <a:pPr marL="285840" indent="-285120">
              <a:lnSpc>
                <a:spcPct val="100000"/>
              </a:lnSpc>
              <a:buClr>
                <a:srgbClr val="000000"/>
              </a:buClr>
              <a:buFont typeface="Arial"/>
              <a:buChar char="•"/>
            </a:pPr>
            <a:r>
              <a:rPr b="0" lang="en-US" sz="1800" spc="-1" strike="noStrike">
                <a:solidFill>
                  <a:srgbClr val="000000"/>
                </a:solidFill>
                <a:latin typeface="Calibri"/>
                <a:ea typeface="DejaVu Sans"/>
              </a:rPr>
              <a:t>Users feature of city dataset is treated as number of cab users in the city.</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we have assumed that this can be other cab users as well(including Yellow and</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Pink cab) </a:t>
            </a:r>
            <a:endParaRPr b="0" lang="en-US" sz="1800" spc="-1" strike="noStrike">
              <a:latin typeface="Arial"/>
            </a:endParaRPr>
          </a:p>
          <a:p>
            <a:pPr>
              <a:lnSpc>
                <a:spcPct val="100000"/>
              </a:lnSpc>
            </a:pPr>
            <a:endParaRPr b="0" lang="en-US" sz="1800" spc="-1" strike="noStrike">
              <a:latin typeface="Arial"/>
            </a:endParaRPr>
          </a:p>
        </p:txBody>
      </p:sp>
      <p:grpSp>
        <p:nvGrpSpPr>
          <p:cNvPr id="85" name="Group 2"/>
          <p:cNvGrpSpPr/>
          <p:nvPr/>
        </p:nvGrpSpPr>
        <p:grpSpPr>
          <a:xfrm>
            <a:off x="6370200" y="1537560"/>
            <a:ext cx="4830840" cy="2632320"/>
            <a:chOff x="6370200" y="1537560"/>
            <a:chExt cx="4830840" cy="2632320"/>
          </a:xfrm>
        </p:grpSpPr>
        <p:grpSp>
          <p:nvGrpSpPr>
            <p:cNvPr id="86" name="Group 3"/>
            <p:cNvGrpSpPr/>
            <p:nvPr/>
          </p:nvGrpSpPr>
          <p:grpSpPr>
            <a:xfrm>
              <a:off x="6370200" y="1537560"/>
              <a:ext cx="4830840" cy="2632320"/>
              <a:chOff x="6370200" y="1537560"/>
              <a:chExt cx="4830840" cy="2632320"/>
            </a:xfrm>
          </p:grpSpPr>
          <p:grpSp>
            <p:nvGrpSpPr>
              <p:cNvPr id="87" name="Group 4"/>
              <p:cNvGrpSpPr/>
              <p:nvPr/>
            </p:nvGrpSpPr>
            <p:grpSpPr>
              <a:xfrm>
                <a:off x="6370200" y="1537560"/>
                <a:ext cx="4830840" cy="1062360"/>
                <a:chOff x="6370200" y="1537560"/>
                <a:chExt cx="4830840" cy="1062360"/>
              </a:xfrm>
            </p:grpSpPr>
            <p:sp>
              <p:nvSpPr>
                <p:cNvPr id="88" name="CustomShape 5"/>
                <p:cNvSpPr/>
                <p:nvPr/>
              </p:nvSpPr>
              <p:spPr>
                <a:xfrm>
                  <a:off x="10435320" y="1537560"/>
                  <a:ext cx="618840" cy="615960"/>
                </a:xfrm>
                <a:custGeom>
                  <a:avLst/>
                  <a:gdLst/>
                  <a:ahLst/>
                  <a:rect l="l" t="t"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w="0">
                  <a:noFill/>
                </a:ln>
              </p:spPr>
              <p:style>
                <a:lnRef idx="0"/>
                <a:fillRef idx="0"/>
                <a:effectRef idx="0"/>
                <a:fontRef idx="minor"/>
              </p:style>
            </p:sp>
            <p:sp>
              <p:nvSpPr>
                <p:cNvPr id="89" name="CustomShape 6"/>
                <p:cNvSpPr/>
                <p:nvPr/>
              </p:nvSpPr>
              <p:spPr>
                <a:xfrm>
                  <a:off x="6612120" y="1537560"/>
                  <a:ext cx="618840" cy="615960"/>
                </a:xfrm>
                <a:custGeom>
                  <a:avLst/>
                  <a:gdLst/>
                  <a:ahLst/>
                  <a:rect l="l" t="t"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w="0">
                  <a:noFill/>
                </a:ln>
              </p:spPr>
              <p:style>
                <a:lnRef idx="0"/>
                <a:fillRef idx="0"/>
                <a:effectRef idx="0"/>
                <a:fontRef idx="minor"/>
              </p:style>
            </p:sp>
            <p:sp>
              <p:nvSpPr>
                <p:cNvPr id="90" name="CustomShape 7"/>
                <p:cNvSpPr/>
                <p:nvPr/>
              </p:nvSpPr>
              <p:spPr>
                <a:xfrm>
                  <a:off x="7903800" y="1537560"/>
                  <a:ext cx="618840" cy="615960"/>
                </a:xfrm>
                <a:custGeom>
                  <a:avLst/>
                  <a:gdLst/>
                  <a:ahLst/>
                  <a:rect l="l" t="t"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w="0">
                  <a:noFill/>
                </a:ln>
              </p:spPr>
              <p:style>
                <a:lnRef idx="0"/>
                <a:fillRef idx="0"/>
                <a:effectRef idx="0"/>
                <a:fontRef idx="minor"/>
              </p:style>
            </p:sp>
            <p:sp>
              <p:nvSpPr>
                <p:cNvPr id="91" name="CustomShape 8"/>
                <p:cNvSpPr/>
                <p:nvPr/>
              </p:nvSpPr>
              <p:spPr>
                <a:xfrm>
                  <a:off x="9169560" y="1537560"/>
                  <a:ext cx="618840" cy="615960"/>
                </a:xfrm>
                <a:custGeom>
                  <a:avLst/>
                  <a:gdLst/>
                  <a:ahLst/>
                  <a:rect l="l" t="t"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w="0">
                  <a:noFill/>
                </a:ln>
              </p:spPr>
              <p:style>
                <a:lnRef idx="0"/>
                <a:fillRef idx="0"/>
                <a:effectRef idx="0"/>
                <a:fontRef idx="minor"/>
              </p:style>
            </p:sp>
            <p:sp>
              <p:nvSpPr>
                <p:cNvPr id="92" name="CustomShape 9"/>
                <p:cNvSpPr/>
                <p:nvPr/>
              </p:nvSpPr>
              <p:spPr>
                <a:xfrm>
                  <a:off x="6370200" y="2327400"/>
                  <a:ext cx="1047600" cy="2725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200" spc="-1" strike="noStrike">
                      <a:solidFill>
                        <a:srgbClr val="000000"/>
                      </a:solidFill>
                      <a:latin typeface="Calibri"/>
                      <a:ea typeface="DejaVu Sans"/>
                    </a:rPr>
                    <a:t>Cab_Data.csv </a:t>
                  </a:r>
                  <a:endParaRPr b="0" lang="en-US" sz="1200" spc="-1" strike="noStrike">
                    <a:latin typeface="Arial"/>
                  </a:endParaRPr>
                </a:p>
              </p:txBody>
            </p:sp>
            <p:sp>
              <p:nvSpPr>
                <p:cNvPr id="93" name="CustomShape 10"/>
                <p:cNvSpPr/>
                <p:nvPr/>
              </p:nvSpPr>
              <p:spPr>
                <a:xfrm>
                  <a:off x="7639920" y="2327400"/>
                  <a:ext cx="1249560" cy="2721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Calibri"/>
                      <a:ea typeface="DejaVu Sans"/>
                    </a:rPr>
                    <a:t>Customer_ID.csv </a:t>
                  </a:r>
                  <a:endParaRPr b="0" lang="en-US" sz="1200" spc="-1" strike="noStrike">
                    <a:latin typeface="Arial"/>
                  </a:endParaRPr>
                </a:p>
              </p:txBody>
            </p:sp>
            <p:sp>
              <p:nvSpPr>
                <p:cNvPr id="94" name="CustomShape 11"/>
                <p:cNvSpPr/>
                <p:nvPr/>
              </p:nvSpPr>
              <p:spPr>
                <a:xfrm>
                  <a:off x="8971920" y="2327400"/>
                  <a:ext cx="1360800" cy="2721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Calibri"/>
                      <a:ea typeface="DejaVu Sans"/>
                    </a:rPr>
                    <a:t>Transaction_ID.csv </a:t>
                  </a:r>
                  <a:endParaRPr b="0" lang="en-US" sz="1200" spc="-1" strike="noStrike">
                    <a:latin typeface="Arial"/>
                  </a:endParaRPr>
                </a:p>
              </p:txBody>
            </p:sp>
            <p:sp>
              <p:nvSpPr>
                <p:cNvPr id="95" name="CustomShape 12"/>
                <p:cNvSpPr/>
                <p:nvPr/>
              </p:nvSpPr>
              <p:spPr>
                <a:xfrm>
                  <a:off x="10500120" y="2327400"/>
                  <a:ext cx="700920" cy="2725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200" spc="-1" strike="noStrike">
                      <a:solidFill>
                        <a:srgbClr val="000000"/>
                      </a:solidFill>
                      <a:latin typeface="Calibri"/>
                      <a:ea typeface="DejaVu Sans"/>
                    </a:rPr>
                    <a:t>City.csv</a:t>
                  </a:r>
                  <a:endParaRPr b="0" lang="en-US" sz="1200" spc="-1" strike="noStrike">
                    <a:latin typeface="Arial"/>
                  </a:endParaRPr>
                </a:p>
              </p:txBody>
            </p:sp>
          </p:grpSp>
          <p:sp>
            <p:nvSpPr>
              <p:cNvPr id="96" name="CustomShape 13"/>
              <p:cNvSpPr/>
              <p:nvPr/>
            </p:nvSpPr>
            <p:spPr>
              <a:xfrm>
                <a:off x="7231680" y="2154600"/>
                <a:ext cx="1706400" cy="1005480"/>
              </a:xfrm>
              <a:custGeom>
                <a:avLst/>
                <a:gdLst/>
                <a:ahLst/>
                <a:rect l="l" t="t" r="r" b="b"/>
                <a:pathLst>
                  <a:path w="21600" h="21600">
                    <a:moveTo>
                      <a:pt x="0" y="0"/>
                    </a:moveTo>
                    <a:lnTo>
                      <a:pt x="21600" y="21600"/>
                    </a:lnTo>
                  </a:path>
                </a:pathLst>
              </a:custGeom>
              <a:noFill/>
              <a:ln w="6480">
                <a:solidFill>
                  <a:srgbClr val="4472c4"/>
                </a:solidFill>
                <a:miter/>
                <a:tailEnd len="med" type="triangle" w="med"/>
              </a:ln>
            </p:spPr>
            <p:style>
              <a:lnRef idx="0"/>
              <a:fillRef idx="0"/>
              <a:effectRef idx="0"/>
              <a:fontRef idx="minor"/>
            </p:style>
          </p:sp>
          <p:sp>
            <p:nvSpPr>
              <p:cNvPr id="97" name="CustomShape 14"/>
              <p:cNvSpPr/>
              <p:nvPr/>
            </p:nvSpPr>
            <p:spPr>
              <a:xfrm flipH="1">
                <a:off x="9693000" y="2205360"/>
                <a:ext cx="730800" cy="835920"/>
              </a:xfrm>
              <a:custGeom>
                <a:avLst/>
                <a:gdLst/>
                <a:ahLst/>
                <a:rect l="l" t="t" r="r" b="b"/>
                <a:pathLst>
                  <a:path w="21600" h="21600">
                    <a:moveTo>
                      <a:pt x="0" y="0"/>
                    </a:moveTo>
                    <a:lnTo>
                      <a:pt x="21600" y="21600"/>
                    </a:lnTo>
                  </a:path>
                </a:pathLst>
              </a:custGeom>
              <a:noFill/>
              <a:ln w="6480">
                <a:solidFill>
                  <a:srgbClr val="4472c4"/>
                </a:solidFill>
                <a:miter/>
                <a:tailEnd len="med" type="triangle" w="med"/>
              </a:ln>
            </p:spPr>
            <p:style>
              <a:lnRef idx="0"/>
              <a:fillRef idx="0"/>
              <a:effectRef idx="0"/>
              <a:fontRef idx="minor"/>
            </p:style>
          </p:sp>
          <p:sp>
            <p:nvSpPr>
              <p:cNvPr id="98" name="CustomShape 15"/>
              <p:cNvSpPr/>
              <p:nvPr/>
            </p:nvSpPr>
            <p:spPr>
              <a:xfrm>
                <a:off x="8264880" y="2146320"/>
                <a:ext cx="773280" cy="887400"/>
              </a:xfrm>
              <a:custGeom>
                <a:avLst/>
                <a:gdLst/>
                <a:ahLst/>
                <a:rect l="l" t="t" r="r" b="b"/>
                <a:pathLst>
                  <a:path w="21600" h="21600">
                    <a:moveTo>
                      <a:pt x="0" y="0"/>
                    </a:moveTo>
                    <a:lnTo>
                      <a:pt x="21600" y="21600"/>
                    </a:lnTo>
                  </a:path>
                </a:pathLst>
              </a:custGeom>
              <a:noFill/>
              <a:ln w="6480">
                <a:solidFill>
                  <a:srgbClr val="4472c4"/>
                </a:solidFill>
                <a:miter/>
                <a:tailEnd len="med" type="triangle" w="med"/>
              </a:ln>
            </p:spPr>
            <p:style>
              <a:lnRef idx="0"/>
              <a:fillRef idx="0"/>
              <a:effectRef idx="0"/>
              <a:fontRef idx="minor"/>
            </p:style>
          </p:sp>
          <p:sp>
            <p:nvSpPr>
              <p:cNvPr id="99" name="CustomShape 16"/>
              <p:cNvSpPr/>
              <p:nvPr/>
            </p:nvSpPr>
            <p:spPr>
              <a:xfrm>
                <a:off x="9322560" y="2206440"/>
                <a:ext cx="360" cy="776880"/>
              </a:xfrm>
              <a:custGeom>
                <a:avLst/>
                <a:gdLst/>
                <a:ahLst/>
                <a:rect l="l" t="t" r="r" b="b"/>
                <a:pathLst>
                  <a:path w="21600" h="21600">
                    <a:moveTo>
                      <a:pt x="0" y="0"/>
                    </a:moveTo>
                    <a:lnTo>
                      <a:pt x="21600" y="21600"/>
                    </a:lnTo>
                  </a:path>
                </a:pathLst>
              </a:custGeom>
              <a:noFill/>
              <a:ln w="6480">
                <a:solidFill>
                  <a:srgbClr val="4472c4"/>
                </a:solidFill>
                <a:miter/>
                <a:tailEnd len="med" type="triangle" w="med"/>
              </a:ln>
            </p:spPr>
            <p:style>
              <a:lnRef idx="0"/>
              <a:fillRef idx="0"/>
              <a:effectRef idx="0"/>
              <a:fontRef idx="minor"/>
            </p:style>
          </p:sp>
          <p:sp>
            <p:nvSpPr>
              <p:cNvPr id="100" name="CustomShape 17"/>
              <p:cNvSpPr/>
              <p:nvPr/>
            </p:nvSpPr>
            <p:spPr>
              <a:xfrm>
                <a:off x="9051120" y="3070440"/>
                <a:ext cx="618840" cy="615960"/>
              </a:xfrm>
              <a:custGeom>
                <a:avLst/>
                <a:gdLst/>
                <a:ahLst/>
                <a:rect l="l" t="t"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w="0">
                <a:noFill/>
              </a:ln>
            </p:spPr>
            <p:style>
              <a:lnRef idx="0"/>
              <a:fillRef idx="0"/>
              <a:effectRef idx="0"/>
              <a:fontRef idx="minor"/>
            </p:style>
          </p:sp>
          <p:sp>
            <p:nvSpPr>
              <p:cNvPr id="101" name="CustomShape 18"/>
              <p:cNvSpPr/>
              <p:nvPr/>
            </p:nvSpPr>
            <p:spPr>
              <a:xfrm>
                <a:off x="8844840" y="3714480"/>
                <a:ext cx="1034640" cy="45540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000000"/>
                    </a:solidFill>
                    <a:latin typeface="Calibri"/>
                    <a:ea typeface="DejaVu Sans"/>
                  </a:rPr>
                  <a:t>Final cab data</a:t>
                </a:r>
                <a:endParaRPr b="0" lang="en-US" sz="1200" spc="-1" strike="noStrike">
                  <a:latin typeface="Arial"/>
                </a:endParaRPr>
              </a:p>
              <a:p>
                <a:pPr>
                  <a:lnSpc>
                    <a:spcPct val="100000"/>
                  </a:lnSpc>
                </a:pPr>
                <a:endParaRPr b="0" lang="en-US" sz="1200" spc="-1" strike="noStrike">
                  <a:latin typeface="Arial"/>
                </a:endParaRPr>
              </a:p>
            </p:txBody>
          </p:sp>
        </p:grpSp>
      </p:grpSp>
      <p:sp>
        <p:nvSpPr>
          <p:cNvPr id="102" name="CustomShape 19"/>
          <p:cNvSpPr/>
          <p:nvPr/>
        </p:nvSpPr>
        <p:spPr>
          <a:xfrm>
            <a:off x="0" y="0"/>
            <a:ext cx="12191400" cy="1363680"/>
          </a:xfrm>
          <a:prstGeom prst="rect">
            <a:avLst/>
          </a:prstGeom>
          <a:solidFill>
            <a:srgbClr val="3b3838"/>
          </a:solidFill>
          <a:ln w="12600">
            <a:solidFill>
              <a:srgbClr val="325490"/>
            </a:solidFill>
            <a:miter/>
          </a:ln>
        </p:spPr>
        <p:style>
          <a:lnRef idx="0"/>
          <a:fillRef idx="0"/>
          <a:effectRef idx="0"/>
          <a:fontRef idx="minor"/>
        </p:style>
      </p:sp>
      <p:sp>
        <p:nvSpPr>
          <p:cNvPr id="103" name="CustomShape 20"/>
          <p:cNvSpPr/>
          <p:nvPr/>
        </p:nvSpPr>
        <p:spPr>
          <a:xfrm>
            <a:off x="838080" y="59760"/>
            <a:ext cx="10514880" cy="13248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ed7d31"/>
                </a:solidFill>
                <a:latin typeface="Calibri Light"/>
              </a:rPr>
              <a:t>Data Exploration</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04" name="Group 1"/>
          <p:cNvGrpSpPr/>
          <p:nvPr/>
        </p:nvGrpSpPr>
        <p:grpSpPr>
          <a:xfrm>
            <a:off x="-4875480" y="1276200"/>
            <a:ext cx="8761680" cy="5579640"/>
            <a:chOff x="-4875480" y="1276200"/>
            <a:chExt cx="8761680" cy="5579640"/>
          </a:xfrm>
        </p:grpSpPr>
        <p:sp>
          <p:nvSpPr>
            <p:cNvPr id="105" name="CustomShape 2"/>
            <p:cNvSpPr/>
            <p:nvPr/>
          </p:nvSpPr>
          <p:spPr>
            <a:xfrm>
              <a:off x="-1985760" y="1320480"/>
              <a:ext cx="378360" cy="3885840"/>
            </a:xfrm>
            <a:prstGeom prst="rect">
              <a:avLst/>
            </a:prstGeom>
            <a:solidFill>
              <a:srgbClr val="ffffff"/>
            </a:solidFill>
            <a:ln w="12600">
              <a:solidFill>
                <a:srgbClr val="ffffff"/>
              </a:solidFill>
              <a:miter/>
            </a:ln>
          </p:spPr>
          <p:style>
            <a:lnRef idx="0"/>
            <a:fillRef idx="0"/>
            <a:effectRef idx="0"/>
            <a:fontRef idx="minor"/>
          </p:style>
        </p:sp>
        <p:sp>
          <p:nvSpPr>
            <p:cNvPr id="106" name="CustomShape 3"/>
            <p:cNvSpPr/>
            <p:nvPr/>
          </p:nvSpPr>
          <p:spPr>
            <a:xfrm>
              <a:off x="-4875480" y="1276200"/>
              <a:ext cx="378360" cy="3885840"/>
            </a:xfrm>
            <a:prstGeom prst="rect">
              <a:avLst/>
            </a:prstGeom>
            <a:solidFill>
              <a:srgbClr val="ffffff"/>
            </a:solidFill>
            <a:ln w="12600">
              <a:solidFill>
                <a:srgbClr val="ffffff"/>
              </a:solidFill>
              <a:miter/>
            </a:ln>
          </p:spPr>
          <p:style>
            <a:lnRef idx="0"/>
            <a:fillRef idx="0"/>
            <a:effectRef idx="0"/>
            <a:fontRef idx="minor"/>
          </p:style>
        </p:sp>
        <p:sp>
          <p:nvSpPr>
            <p:cNvPr id="107" name="CustomShape 4"/>
            <p:cNvSpPr/>
            <p:nvPr/>
          </p:nvSpPr>
          <p:spPr>
            <a:xfrm>
              <a:off x="1170720" y="1643760"/>
              <a:ext cx="378360" cy="3885840"/>
            </a:xfrm>
            <a:prstGeom prst="rect">
              <a:avLst/>
            </a:prstGeom>
            <a:solidFill>
              <a:srgbClr val="ffffff"/>
            </a:solidFill>
            <a:ln w="12600">
              <a:solidFill>
                <a:srgbClr val="ffffff"/>
              </a:solidFill>
              <a:miter/>
            </a:ln>
          </p:spPr>
          <p:style>
            <a:lnRef idx="0"/>
            <a:fillRef idx="0"/>
            <a:effectRef idx="0"/>
            <a:fontRef idx="minor"/>
          </p:style>
        </p:sp>
        <p:sp>
          <p:nvSpPr>
            <p:cNvPr id="108" name="CustomShape 5"/>
            <p:cNvSpPr/>
            <p:nvPr/>
          </p:nvSpPr>
          <p:spPr>
            <a:xfrm>
              <a:off x="1355400" y="1320480"/>
              <a:ext cx="194040" cy="322560"/>
            </a:xfrm>
            <a:prstGeom prst="rect">
              <a:avLst/>
            </a:prstGeom>
            <a:solidFill>
              <a:srgbClr val="ffffff"/>
            </a:solidFill>
            <a:ln w="12600">
              <a:solidFill>
                <a:srgbClr val="ffffff"/>
              </a:solidFill>
              <a:miter/>
            </a:ln>
          </p:spPr>
          <p:style>
            <a:lnRef idx="0"/>
            <a:fillRef idx="0"/>
            <a:effectRef idx="0"/>
            <a:fontRef idx="minor"/>
          </p:style>
        </p:sp>
        <p:graphicFrame>
          <p:nvGraphicFramePr>
            <p:cNvPr id="109" name="Table 6"/>
            <p:cNvGraphicFramePr/>
            <p:nvPr/>
          </p:nvGraphicFramePr>
          <p:xfrm>
            <a:off x="80640" y="4813200"/>
            <a:ext cx="3805560" cy="1654920"/>
          </p:xfrm>
          <a:graphic>
            <a:graphicData uri="http://schemas.openxmlformats.org/drawingml/2006/table">
              <a:tbl>
                <a:tblPr/>
                <a:tblGrid>
                  <a:gridCol w="1268640"/>
                  <a:gridCol w="1268640"/>
                  <a:gridCol w="1268640"/>
                </a:tblGrid>
                <a:tr h="719640">
                  <a:tc>
                    <a:txBody>
                      <a:bodyPr lIns="90000" rIns="90000">
                        <a:noAutofit/>
                      </a:bodyPr>
                      <a:p>
                        <a:pPr>
                          <a:lnSpc>
                            <a:spcPct val="100000"/>
                          </a:lnSpc>
                        </a:pPr>
                        <a:r>
                          <a:rPr b="0" lang="en-US" sz="1800" spc="-1" strike="noStrike">
                            <a:latin typeface="Arial"/>
                          </a:rPr>
                          <a:t>Company</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US" sz="1800" spc="-1" strike="noStrike">
                            <a:latin typeface="Arial"/>
                          </a:rPr>
                          <a:t>Profit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US" sz="1800" spc="-1" strike="noStrike">
                            <a:latin typeface="Arial"/>
                          </a:rPr>
                          <a:t>Total Rides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19640">
                  <a:tc>
                    <a:txBody>
                      <a:bodyPr lIns="90000" rIns="90000">
                        <a:noAutofit/>
                      </a:bodyPr>
                      <a:p>
                        <a:pPr>
                          <a:lnSpc>
                            <a:spcPct val="100000"/>
                          </a:lnSpc>
                        </a:pPr>
                        <a:r>
                          <a:rPr b="0" lang="en-US" sz="1800" spc="-1" strike="noStrike">
                            <a:latin typeface="Arial"/>
                          </a:rPr>
                          <a:t>Pink Cab</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800" spc="-1" strike="noStrike">
                            <a:latin typeface="Arial"/>
                          </a:rPr>
                          <a:t>5,307,328</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800" spc="-1" strike="noStrike">
                            <a:latin typeface="Arial"/>
                          </a:rPr>
                          <a:t>84,711</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16000">
                  <a:tc>
                    <a:txBody>
                      <a:bodyPr lIns="90000" rIns="90000">
                        <a:noAutofit/>
                      </a:bodyPr>
                      <a:p>
                        <a:pPr>
                          <a:lnSpc>
                            <a:spcPct val="100000"/>
                          </a:lnSpc>
                        </a:pPr>
                        <a:r>
                          <a:rPr b="0" lang="en-US" sz="1800" spc="-1" strike="noStrike">
                            <a:latin typeface="Arial"/>
                          </a:rPr>
                          <a:t>Yellow Cab</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800" spc="-1" strike="noStrike">
                            <a:latin typeface="Arial"/>
                          </a:rPr>
                          <a:t>44,020,373</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800" spc="-1" strike="noStrike">
                            <a:latin typeface="Arial"/>
                          </a:rPr>
                          <a:t>274,681</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grpSp>
      <p:sp>
        <p:nvSpPr>
          <p:cNvPr id="110" name="CustomShape 7"/>
          <p:cNvSpPr/>
          <p:nvPr/>
        </p:nvSpPr>
        <p:spPr>
          <a:xfrm>
            <a:off x="762120" y="7200"/>
            <a:ext cx="10498320" cy="1358640"/>
          </a:xfrm>
          <a:prstGeom prst="rect">
            <a:avLst/>
          </a:prstGeom>
          <a:noFill/>
          <a:ln w="0">
            <a:noFill/>
          </a:ln>
        </p:spPr>
        <p:style>
          <a:lnRef idx="0"/>
          <a:fillRef idx="0"/>
          <a:effectRef idx="0"/>
          <a:fontRef idx="minor"/>
        </p:style>
        <p:txBody>
          <a:bodyPr lIns="90000" rIns="90000" tIns="45000" bIns="45000" anchor="ctr">
            <a:normAutofit/>
          </a:bodyPr>
          <a:p>
            <a:pPr>
              <a:lnSpc>
                <a:spcPct val="90000"/>
              </a:lnSpc>
            </a:pPr>
            <a:r>
              <a:rPr b="1" lang="en-US" sz="3500" spc="-1" strike="noStrike">
                <a:solidFill>
                  <a:srgbClr val="ed7d31"/>
                </a:solidFill>
                <a:latin typeface="Calibri Light"/>
              </a:rPr>
              <a:t>Profit Analysis</a:t>
            </a:r>
            <a:endParaRPr b="0" lang="en-US" sz="3500" spc="-1" strike="noStrike">
              <a:latin typeface="Arial"/>
            </a:endParaRPr>
          </a:p>
        </p:txBody>
      </p:sp>
      <p:sp>
        <p:nvSpPr>
          <p:cNvPr id="111" name="CustomShape 8"/>
          <p:cNvSpPr/>
          <p:nvPr/>
        </p:nvSpPr>
        <p:spPr>
          <a:xfrm>
            <a:off x="0" y="0"/>
            <a:ext cx="12191400" cy="1383120"/>
          </a:xfrm>
          <a:prstGeom prst="rect">
            <a:avLst/>
          </a:prstGeom>
          <a:solidFill>
            <a:srgbClr val="3b3838"/>
          </a:solidFill>
          <a:ln w="12600">
            <a:solidFill>
              <a:srgbClr val="325490"/>
            </a:solidFill>
            <a:miter/>
          </a:ln>
        </p:spPr>
        <p:style>
          <a:lnRef idx="0"/>
          <a:fillRef idx="0"/>
          <a:effectRef idx="0"/>
          <a:fontRef idx="minor"/>
        </p:style>
        <p:txBody>
          <a:bodyPr lIns="90000" rIns="90000" tIns="45000" bIns="45000" anchor="ctr">
            <a:noAutofit/>
          </a:bodyPr>
          <a:p>
            <a:pPr>
              <a:lnSpc>
                <a:spcPct val="100000"/>
              </a:lnSpc>
            </a:pPr>
            <a:r>
              <a:rPr b="1" lang="en-US" sz="4400" spc="-1" strike="noStrike">
                <a:solidFill>
                  <a:srgbClr val="ed7d31"/>
                </a:solidFill>
                <a:latin typeface="Calibri Light"/>
                <a:ea typeface="DejaVu Sans"/>
              </a:rPr>
              <a:t>      </a:t>
            </a:r>
            <a:r>
              <a:rPr b="1" lang="en-US" sz="4400" spc="-1" strike="noStrike">
                <a:solidFill>
                  <a:srgbClr val="ed7d31"/>
                </a:solidFill>
                <a:latin typeface="Calibri Light"/>
                <a:ea typeface="DejaVu Sans"/>
              </a:rPr>
              <a:t>Profit Analysis</a:t>
            </a:r>
            <a:endParaRPr b="0" lang="en-US" sz="4400" spc="-1" strike="noStrike">
              <a:latin typeface="Arial"/>
            </a:endParaRPr>
          </a:p>
        </p:txBody>
      </p:sp>
      <p:pic>
        <p:nvPicPr>
          <p:cNvPr id="112" name="" descr=""/>
          <p:cNvPicPr/>
          <p:nvPr/>
        </p:nvPicPr>
        <p:blipFill>
          <a:blip r:embed="rId1"/>
          <a:stretch/>
        </p:blipFill>
        <p:spPr>
          <a:xfrm>
            <a:off x="229320" y="1828800"/>
            <a:ext cx="4113720" cy="2369880"/>
          </a:xfrm>
          <a:prstGeom prst="rect">
            <a:avLst/>
          </a:prstGeom>
          <a:ln w="0">
            <a:noFill/>
          </a:ln>
        </p:spPr>
      </p:pic>
      <p:pic>
        <p:nvPicPr>
          <p:cNvPr id="113" name="" descr=""/>
          <p:cNvPicPr/>
          <p:nvPr/>
        </p:nvPicPr>
        <p:blipFill>
          <a:blip r:embed="rId2"/>
          <a:stretch/>
        </p:blipFill>
        <p:spPr>
          <a:xfrm>
            <a:off x="4572000" y="1959120"/>
            <a:ext cx="3724560" cy="2932920"/>
          </a:xfrm>
          <a:prstGeom prst="rect">
            <a:avLst/>
          </a:prstGeom>
          <a:ln w="0">
            <a:noFill/>
          </a:ln>
        </p:spPr>
      </p:pic>
      <p:pic>
        <p:nvPicPr>
          <p:cNvPr id="114" name="" descr=""/>
          <p:cNvPicPr/>
          <p:nvPr/>
        </p:nvPicPr>
        <p:blipFill>
          <a:blip r:embed="rId3"/>
          <a:stretch/>
        </p:blipFill>
        <p:spPr>
          <a:xfrm>
            <a:off x="8458200" y="1819800"/>
            <a:ext cx="3733200" cy="298044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0" y="-12240"/>
            <a:ext cx="12191400" cy="1383120"/>
          </a:xfrm>
          <a:prstGeom prst="rect">
            <a:avLst/>
          </a:prstGeom>
          <a:solidFill>
            <a:srgbClr val="3b3838"/>
          </a:solidFill>
          <a:ln w="12600">
            <a:solidFill>
              <a:srgbClr val="325490"/>
            </a:solidFill>
            <a:miter/>
          </a:ln>
        </p:spPr>
        <p:style>
          <a:lnRef idx="0"/>
          <a:fillRef idx="0"/>
          <a:effectRef idx="0"/>
          <a:fontRef idx="minor"/>
        </p:style>
        <p:txBody>
          <a:bodyPr lIns="90000" rIns="90000" tIns="45000" bIns="45000" anchor="ctr">
            <a:noAutofit/>
          </a:bodyPr>
          <a:p>
            <a:pPr>
              <a:lnSpc>
                <a:spcPct val="100000"/>
              </a:lnSpc>
            </a:pPr>
            <a:r>
              <a:rPr b="1" lang="en-US" sz="4400" spc="-1" strike="noStrike">
                <a:solidFill>
                  <a:srgbClr val="ed7d31"/>
                </a:solidFill>
                <a:latin typeface="Calibri Light"/>
                <a:ea typeface="DejaVu Sans"/>
              </a:rPr>
              <a:t>      </a:t>
            </a:r>
            <a:r>
              <a:rPr b="1" lang="en-US" sz="4400" spc="-1" strike="noStrike">
                <a:solidFill>
                  <a:srgbClr val="ed7d31"/>
                </a:solidFill>
                <a:latin typeface="Calibri Light"/>
                <a:ea typeface="DejaVu Sans"/>
              </a:rPr>
              <a:t>Density Profit Analysis</a:t>
            </a:r>
            <a:endParaRPr b="0" lang="en-US" sz="4400" spc="-1" strike="noStrike">
              <a:latin typeface="Arial"/>
            </a:endParaRPr>
          </a:p>
        </p:txBody>
      </p:sp>
      <p:pic>
        <p:nvPicPr>
          <p:cNvPr id="116" name="" descr=""/>
          <p:cNvPicPr/>
          <p:nvPr/>
        </p:nvPicPr>
        <p:blipFill>
          <a:blip r:embed="rId1"/>
          <a:stretch/>
        </p:blipFill>
        <p:spPr>
          <a:xfrm>
            <a:off x="276480" y="1819800"/>
            <a:ext cx="4523760" cy="2980440"/>
          </a:xfrm>
          <a:prstGeom prst="rect">
            <a:avLst/>
          </a:prstGeom>
          <a:ln w="0">
            <a:noFill/>
          </a:ln>
        </p:spPr>
      </p:pic>
      <p:pic>
        <p:nvPicPr>
          <p:cNvPr id="117" name="" descr=""/>
          <p:cNvPicPr/>
          <p:nvPr/>
        </p:nvPicPr>
        <p:blipFill>
          <a:blip r:embed="rId2"/>
          <a:stretch/>
        </p:blipFill>
        <p:spPr>
          <a:xfrm>
            <a:off x="6400800" y="1430280"/>
            <a:ext cx="4857120" cy="399024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7699320" y="1828800"/>
            <a:ext cx="3958920" cy="1735560"/>
          </a:xfrm>
          <a:prstGeom prst="rect">
            <a:avLst/>
          </a:prstGeom>
          <a:noFill/>
          <a:ln w="0">
            <a:noFill/>
          </a:ln>
        </p:spPr>
        <p:style>
          <a:lnRef idx="0"/>
          <a:fillRef idx="0"/>
          <a:effectRef idx="0"/>
          <a:fontRef idx="minor"/>
        </p:style>
        <p:txBody>
          <a:bodyPr lIns="90000" rIns="90000" tIns="45000" bIns="45000">
            <a:spAutoFit/>
          </a:bodyPr>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alibri"/>
                <a:ea typeface="DejaVu Sans"/>
              </a:rPr>
              <a:t>There is almost equal distribution of gender in the Profit and customer base of both the cabs and whenever the gender, Yellow Cab shows high distribution.</a:t>
            </a:r>
            <a:endParaRPr b="0" lang="en-US" sz="1800" spc="-1" strike="noStrike">
              <a:latin typeface="Arial"/>
            </a:endParaRPr>
          </a:p>
        </p:txBody>
      </p:sp>
      <p:sp>
        <p:nvSpPr>
          <p:cNvPr id="119" name="CustomShape 2"/>
          <p:cNvSpPr/>
          <p:nvPr/>
        </p:nvSpPr>
        <p:spPr>
          <a:xfrm>
            <a:off x="0" y="0"/>
            <a:ext cx="12191400" cy="1383120"/>
          </a:xfrm>
          <a:prstGeom prst="rect">
            <a:avLst/>
          </a:prstGeom>
          <a:solidFill>
            <a:srgbClr val="3b3838"/>
          </a:solidFill>
          <a:ln w="12600">
            <a:solidFill>
              <a:srgbClr val="325490"/>
            </a:solidFill>
            <a:miter/>
          </a:ln>
        </p:spPr>
        <p:style>
          <a:lnRef idx="0"/>
          <a:fillRef idx="0"/>
          <a:effectRef idx="0"/>
          <a:fontRef idx="minor"/>
        </p:style>
        <p:txBody>
          <a:bodyPr lIns="90000" rIns="90000" tIns="45000" bIns="45000" anchor="ctr">
            <a:noAutofit/>
          </a:bodyPr>
          <a:p>
            <a:pPr>
              <a:lnSpc>
                <a:spcPct val="100000"/>
              </a:lnSpc>
            </a:pPr>
            <a:r>
              <a:rPr b="1" lang="en-US" sz="4400" spc="-1" strike="noStrike">
                <a:solidFill>
                  <a:srgbClr val="ed7d31"/>
                </a:solidFill>
                <a:latin typeface="Calibri Light"/>
                <a:ea typeface="DejaVu Sans"/>
              </a:rPr>
              <a:t>      </a:t>
            </a:r>
            <a:r>
              <a:rPr b="1" lang="en-US" sz="4400" spc="-1" strike="noStrike">
                <a:solidFill>
                  <a:srgbClr val="ed7d31"/>
                </a:solidFill>
                <a:latin typeface="Calibri Light"/>
                <a:ea typeface="DejaVu Sans"/>
              </a:rPr>
              <a:t>Profit and customer base Analysis Gender wise       </a:t>
            </a:r>
            <a:endParaRPr b="0" lang="en-US" sz="4400" spc="-1" strike="noStrike">
              <a:latin typeface="Arial"/>
            </a:endParaRPr>
          </a:p>
        </p:txBody>
      </p:sp>
      <p:pic>
        <p:nvPicPr>
          <p:cNvPr id="120" name="" descr=""/>
          <p:cNvPicPr/>
          <p:nvPr/>
        </p:nvPicPr>
        <p:blipFill>
          <a:blip r:embed="rId1"/>
          <a:stretch/>
        </p:blipFill>
        <p:spPr>
          <a:xfrm>
            <a:off x="914400" y="1553040"/>
            <a:ext cx="6257160" cy="34758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7055640" y="1373760"/>
            <a:ext cx="742320" cy="316080"/>
          </a:xfrm>
          <a:prstGeom prst="rect">
            <a:avLst/>
          </a:prstGeom>
          <a:solidFill>
            <a:srgbClr val="ffffff"/>
          </a:solidFill>
          <a:ln w="12600">
            <a:solidFill>
              <a:srgbClr val="ffffff"/>
            </a:solidFill>
            <a:miter/>
          </a:ln>
        </p:spPr>
        <p:style>
          <a:lnRef idx="0"/>
          <a:fillRef idx="0"/>
          <a:effectRef idx="0"/>
          <a:fontRef idx="minor"/>
        </p:style>
      </p:sp>
      <p:sp>
        <p:nvSpPr>
          <p:cNvPr id="122" name="CustomShape 2"/>
          <p:cNvSpPr/>
          <p:nvPr/>
        </p:nvSpPr>
        <p:spPr>
          <a:xfrm>
            <a:off x="10161720" y="1809360"/>
            <a:ext cx="1701360" cy="3381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ea typeface="DejaVu Sans"/>
              </a:rPr>
              <a:t>Middle class and high class contributes more in the profit as well as in the customer base of both the cabs and we cans see high contribution for the Yellow Cab company</a:t>
            </a:r>
            <a:endParaRPr b="0" lang="en-US" sz="1800" spc="-1" strike="noStrike">
              <a:latin typeface="Arial"/>
            </a:endParaRPr>
          </a:p>
        </p:txBody>
      </p:sp>
      <p:sp>
        <p:nvSpPr>
          <p:cNvPr id="123" name="CustomShape 3"/>
          <p:cNvSpPr/>
          <p:nvPr/>
        </p:nvSpPr>
        <p:spPr>
          <a:xfrm>
            <a:off x="0" y="-16920"/>
            <a:ext cx="12191400" cy="1383120"/>
          </a:xfrm>
          <a:prstGeom prst="rect">
            <a:avLst/>
          </a:prstGeom>
          <a:solidFill>
            <a:srgbClr val="3b3838"/>
          </a:solidFill>
          <a:ln w="12600">
            <a:solidFill>
              <a:srgbClr val="325490"/>
            </a:solidFill>
            <a:miter/>
          </a:ln>
        </p:spPr>
        <p:style>
          <a:lnRef idx="0"/>
          <a:fillRef idx="0"/>
          <a:effectRef idx="0"/>
          <a:fontRef idx="minor"/>
        </p:style>
        <p:txBody>
          <a:bodyPr lIns="90000" rIns="90000" tIns="45000" bIns="45000" anchor="ctr">
            <a:noAutofit/>
          </a:bodyPr>
          <a:p>
            <a:pPr>
              <a:lnSpc>
                <a:spcPct val="100000"/>
              </a:lnSpc>
            </a:pPr>
            <a:r>
              <a:rPr b="1" lang="en-US" sz="4200" spc="-1" strike="noStrike">
                <a:solidFill>
                  <a:srgbClr val="ed7d31"/>
                </a:solidFill>
                <a:latin typeface="Calibri Light"/>
                <a:ea typeface="DejaVu Sans"/>
              </a:rPr>
              <a:t>      </a:t>
            </a:r>
            <a:r>
              <a:rPr b="1" lang="en-US" sz="4200" spc="-1" strike="noStrike">
                <a:solidFill>
                  <a:srgbClr val="ed7d31"/>
                </a:solidFill>
                <a:latin typeface="Calibri Light"/>
                <a:ea typeface="DejaVu Sans"/>
              </a:rPr>
              <a:t>Income Class wise Profit and customer base Analysis</a:t>
            </a:r>
            <a:endParaRPr b="0" lang="en-US" sz="4200" spc="-1" strike="noStrike">
              <a:latin typeface="Arial"/>
            </a:endParaRPr>
          </a:p>
        </p:txBody>
      </p:sp>
      <p:pic>
        <p:nvPicPr>
          <p:cNvPr id="124" name="" descr=""/>
          <p:cNvPicPr/>
          <p:nvPr/>
        </p:nvPicPr>
        <p:blipFill>
          <a:blip r:embed="rId1"/>
          <a:stretch/>
        </p:blipFill>
        <p:spPr>
          <a:xfrm>
            <a:off x="400320" y="1533960"/>
            <a:ext cx="8971920" cy="372348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6480" y="-12240"/>
            <a:ext cx="12191400" cy="1383120"/>
          </a:xfrm>
          <a:prstGeom prst="rect">
            <a:avLst/>
          </a:prstGeom>
          <a:solidFill>
            <a:srgbClr val="3b3838"/>
          </a:solidFill>
          <a:ln w="12600">
            <a:solidFill>
              <a:srgbClr val="325490"/>
            </a:solidFill>
            <a:miter/>
          </a:ln>
        </p:spPr>
        <p:style>
          <a:lnRef idx="0"/>
          <a:fillRef idx="0"/>
          <a:effectRef idx="0"/>
          <a:fontRef idx="minor"/>
        </p:style>
        <p:txBody>
          <a:bodyPr lIns="90000" rIns="90000" tIns="45000" bIns="45000" anchor="ctr">
            <a:noAutofit/>
          </a:bodyPr>
          <a:p>
            <a:pPr>
              <a:lnSpc>
                <a:spcPct val="100000"/>
              </a:lnSpc>
            </a:pPr>
            <a:r>
              <a:rPr b="1" lang="en-US" sz="4300" spc="-1" strike="noStrike">
                <a:solidFill>
                  <a:srgbClr val="ed7d31"/>
                </a:solidFill>
                <a:latin typeface="Calibri Light"/>
                <a:ea typeface="DejaVu Sans"/>
              </a:rPr>
              <a:t>       </a:t>
            </a:r>
            <a:r>
              <a:rPr b="1" lang="en-US" sz="4300" spc="-1" strike="noStrike">
                <a:solidFill>
                  <a:srgbClr val="ed7d31"/>
                </a:solidFill>
                <a:latin typeface="Calibri Light"/>
                <a:ea typeface="DejaVu Sans"/>
              </a:rPr>
              <a:t>Age GroupWise Profit And Customer Base Analysis</a:t>
            </a:r>
            <a:endParaRPr b="0" lang="en-US" sz="4300" spc="-1" strike="noStrike">
              <a:latin typeface="Arial"/>
            </a:endParaRPr>
          </a:p>
        </p:txBody>
      </p:sp>
      <p:pic>
        <p:nvPicPr>
          <p:cNvPr id="126" name="" descr=""/>
          <p:cNvPicPr/>
          <p:nvPr/>
        </p:nvPicPr>
        <p:blipFill>
          <a:blip r:embed="rId1"/>
          <a:stretch/>
        </p:blipFill>
        <p:spPr>
          <a:xfrm>
            <a:off x="0" y="1600200"/>
            <a:ext cx="4828320" cy="3933000"/>
          </a:xfrm>
          <a:prstGeom prst="rect">
            <a:avLst/>
          </a:prstGeom>
          <a:ln w="0">
            <a:noFill/>
          </a:ln>
        </p:spPr>
      </p:pic>
      <p:sp>
        <p:nvSpPr>
          <p:cNvPr id="127" name="CustomShape 2"/>
          <p:cNvSpPr/>
          <p:nvPr/>
        </p:nvSpPr>
        <p:spPr>
          <a:xfrm>
            <a:off x="5486400" y="5716080"/>
            <a:ext cx="5462280" cy="912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ea typeface="Bitstream Vera Sans"/>
              </a:rPr>
              <a:t>People between  15-40 </a:t>
            </a:r>
            <a:r>
              <a:rPr b="0" lang="en-US" sz="1800" spc="-1" strike="noStrike">
                <a:solidFill>
                  <a:srgbClr val="000000"/>
                </a:solidFill>
                <a:latin typeface="Calibri"/>
                <a:ea typeface="DejaVu Sans"/>
              </a:rPr>
              <a:t>contribute more in the profit as well as in the customer base of both the cabs and we cans see high contribution for the Yellow Cab company </a:t>
            </a:r>
            <a:endParaRPr b="0" lang="en-US" sz="1800" spc="-1" strike="noStrike">
              <a:latin typeface="Arial"/>
            </a:endParaRPr>
          </a:p>
        </p:txBody>
      </p:sp>
      <p:pic>
        <p:nvPicPr>
          <p:cNvPr id="128" name="" descr=""/>
          <p:cNvPicPr/>
          <p:nvPr/>
        </p:nvPicPr>
        <p:blipFill>
          <a:blip r:embed="rId2"/>
          <a:stretch/>
        </p:blipFill>
        <p:spPr>
          <a:xfrm>
            <a:off x="4800600" y="1600200"/>
            <a:ext cx="7314840" cy="37234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2665</TotalTime>
  <Application>LibreOffice/7.0.4.2$Linux_X86_64 LibreOffice_project/00$Build-2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2019-08-19T15:39:24Z</dcterms:created>
  <dc:creator>surya prakash tripathi</dc:creator>
  <dc:description/>
  <dc:language>en-US</dc:language>
  <cp:lastModifiedBy/>
  <cp:lastPrinted>2019-08-24T08:13:50Z</cp:lastPrinted>
  <dcterms:modified xsi:type="dcterms:W3CDTF">2022-09-25T08:10:54Z</dcterms:modified>
  <cp:revision>147</cp:revision>
  <dc:subject/>
  <dc:title>KPMG Case Study</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r8>21</vt:r8>
  </property>
</Properties>
</file>