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6EECE729-EE79-4AF1-8D3E-5C0EB5959136}" type="datetime">
              <a:rPr b="0" lang="en-US" sz="1200" spc="-1" strike="noStrike">
                <a:solidFill>
                  <a:srgbClr val="8b8b8b"/>
                </a:solidFill>
                <a:latin typeface="Calibri"/>
              </a:rPr>
              <a:t>9/25/22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F4059D7-E18A-40A2-B4A2-8EB4D0ED20EF}"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D7BBB63F-EF11-413F-9793-FEFC5A8162CE}" type="datetime">
              <a:rPr b="0" lang="en-US" sz="1200" spc="-1" strike="noStrike">
                <a:solidFill>
                  <a:srgbClr val="8b8b8b"/>
                </a:solidFill>
                <a:latin typeface="Calibri"/>
              </a:rPr>
              <a:t>9/25/22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561DF6F-A3FB-472D-BD24-8BEDEDAD0793}"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3838"/>
        </a:solidFill>
      </p:bgPr>
    </p:bg>
    <p:spTree>
      <p:nvGrpSpPr>
        <p:cNvPr id="1" name=""/>
        <p:cNvGrpSpPr/>
        <p:nvPr/>
      </p:nvGrpSpPr>
      <p:grpSpPr>
        <a:xfrm>
          <a:off x="0" y="0"/>
          <a:ext cx="0" cy="0"/>
          <a:chOff x="0" y="0"/>
          <a:chExt cx="0" cy="0"/>
        </a:xfrm>
      </p:grpSpPr>
      <p:pic>
        <p:nvPicPr>
          <p:cNvPr id="82" name="Picture 5" descr=""/>
          <p:cNvPicPr/>
          <p:nvPr/>
        </p:nvPicPr>
        <p:blipFill>
          <a:blip r:embed="rId1"/>
          <a:stretch/>
        </p:blipFill>
        <p:spPr>
          <a:xfrm>
            <a:off x="1027440" y="0"/>
            <a:ext cx="2325240" cy="2325240"/>
          </a:xfrm>
          <a:prstGeom prst="rect">
            <a:avLst/>
          </a:prstGeom>
          <a:ln w="0">
            <a:noFill/>
          </a:ln>
        </p:spPr>
      </p:pic>
      <p:sp>
        <p:nvSpPr>
          <p:cNvPr id="83" name="CustomShape 1"/>
          <p:cNvSpPr/>
          <p:nvPr/>
        </p:nvSpPr>
        <p:spPr>
          <a:xfrm>
            <a:off x="900360" y="2380320"/>
            <a:ext cx="5748120" cy="2467080"/>
          </a:xfrm>
          <a:prstGeom prst="rect">
            <a:avLst/>
          </a:prstGeom>
          <a:solidFill>
            <a:srgbClr val="3b3838"/>
          </a:solidFill>
          <a:ln w="0">
            <a:noFill/>
          </a:ln>
        </p:spPr>
        <p:style>
          <a:lnRef idx="0"/>
          <a:fillRef idx="0"/>
          <a:effectRef idx="0"/>
          <a:fontRef idx="minor"/>
        </p:style>
        <p:txBody>
          <a:bodyPr wrap="none" lIns="90000" rIns="90000" tIns="45000" bIns="45000">
            <a:spAutoFit/>
          </a:bodyPr>
          <a:p>
            <a:pPr>
              <a:lnSpc>
                <a:spcPct val="100000"/>
              </a:lnSpc>
            </a:pPr>
            <a:r>
              <a:rPr b="0" lang="en-US" sz="6600" spc="-1" strike="noStrike">
                <a:solidFill>
                  <a:srgbClr val="ff6600"/>
                </a:solidFill>
                <a:latin typeface="Calibri"/>
              </a:rPr>
              <a:t>G2</a:t>
            </a:r>
            <a:r>
              <a:rPr b="0" lang="en-US" sz="6600" spc="-1" strike="noStrike">
                <a:solidFill>
                  <a:srgbClr val="ff6600"/>
                </a:solidFill>
                <a:latin typeface="Calibri"/>
              </a:rPr>
              <a:t>M </a:t>
            </a:r>
            <a:r>
              <a:rPr b="0" lang="en-US" sz="6600" spc="-1" strike="noStrike">
                <a:solidFill>
                  <a:srgbClr val="ff6600"/>
                </a:solidFill>
                <a:latin typeface="Calibri"/>
              </a:rPr>
              <a:t>Ca</a:t>
            </a:r>
            <a:r>
              <a:rPr b="0" lang="en-US" sz="6600" spc="-1" strike="noStrike">
                <a:solidFill>
                  <a:srgbClr val="ff6600"/>
                </a:solidFill>
                <a:latin typeface="Calibri"/>
              </a:rPr>
              <a:t>se </a:t>
            </a:r>
            <a:r>
              <a:rPr b="0" lang="en-US" sz="6600" spc="-1" strike="noStrike">
                <a:solidFill>
                  <a:srgbClr val="ff6600"/>
                </a:solidFill>
                <a:latin typeface="Calibri"/>
              </a:rPr>
              <a:t>St</a:t>
            </a:r>
            <a:r>
              <a:rPr b="0" lang="en-US" sz="6600" spc="-1" strike="noStrike">
                <a:solidFill>
                  <a:srgbClr val="ff6600"/>
                </a:solidFill>
                <a:latin typeface="Calibri"/>
              </a:rPr>
              <a:t>ud</a:t>
            </a:r>
            <a:r>
              <a:rPr b="0" lang="en-US" sz="6600" spc="-1" strike="noStrike">
                <a:solidFill>
                  <a:srgbClr val="ff6600"/>
                </a:solidFill>
                <a:latin typeface="Calibri"/>
              </a:rPr>
              <a:t>y</a:t>
            </a:r>
            <a:endParaRPr b="0" lang="en-US" sz="6600" spc="-1" strike="noStrike">
              <a:latin typeface="Arial"/>
            </a:endParaRPr>
          </a:p>
          <a:p>
            <a:pPr>
              <a:lnSpc>
                <a:spcPct val="100000"/>
              </a:lnSpc>
            </a:pPr>
            <a:r>
              <a:rPr b="0" lang="en-US" sz="2500" spc="-1" strike="noStrike">
                <a:solidFill>
                  <a:srgbClr val="ff6600"/>
                </a:solidFill>
                <a:latin typeface="Calibri"/>
              </a:rPr>
              <a:t>Virtual</a:t>
            </a:r>
            <a:r>
              <a:rPr b="0" lang="en-US" sz="2500" spc="-1" strike="noStrike">
                <a:solidFill>
                  <a:srgbClr val="000000"/>
                </a:solidFill>
                <a:latin typeface="Calibri"/>
              </a:rPr>
              <a:t> </a:t>
            </a:r>
            <a:r>
              <a:rPr b="0" lang="en-US" sz="2500" spc="-1" strike="noStrike">
                <a:solidFill>
                  <a:srgbClr val="ff6600"/>
                </a:solidFill>
                <a:latin typeface="Calibri"/>
              </a:rPr>
              <a:t>Internsh</a:t>
            </a:r>
            <a:r>
              <a:rPr b="0" lang="en-US" sz="2500" spc="-1" strike="noStrike">
                <a:solidFill>
                  <a:srgbClr val="ff6600"/>
                </a:solidFill>
                <a:latin typeface="Calibri"/>
              </a:rPr>
              <a:t>ip</a:t>
            </a:r>
            <a:endParaRPr b="0" lang="en-US" sz="2500" spc="-1" strike="noStrike">
              <a:latin typeface="Arial"/>
            </a:endParaRPr>
          </a:p>
          <a:p>
            <a:pPr>
              <a:lnSpc>
                <a:spcPct val="100000"/>
              </a:lnSpc>
            </a:pPr>
            <a:endParaRPr b="0" lang="en-US" sz="2500" spc="-1" strike="noStrike">
              <a:latin typeface="Arial"/>
            </a:endParaRPr>
          </a:p>
          <a:p>
            <a:pPr>
              <a:lnSpc>
                <a:spcPct val="100000"/>
              </a:lnSpc>
            </a:pPr>
            <a:r>
              <a:rPr b="0" lang="en-US" sz="2500" spc="-1" strike="noStrike">
                <a:solidFill>
                  <a:srgbClr val="ff6600"/>
                </a:solidFill>
                <a:latin typeface="Calibri"/>
              </a:rPr>
              <a:t>23-Sep-</a:t>
            </a:r>
            <a:r>
              <a:rPr b="0" lang="en-US" sz="2500" spc="-1" strike="noStrike">
                <a:solidFill>
                  <a:srgbClr val="ff6600"/>
                </a:solidFill>
                <a:latin typeface="Calibri"/>
              </a:rPr>
              <a:t>2022</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9282960" y="1600560"/>
            <a:ext cx="2460960" cy="2010600"/>
          </a:xfrm>
          <a:prstGeom prst="rect">
            <a:avLst/>
          </a:prstGeom>
          <a:noFill/>
          <a:ln w="0">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This is the number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of users covered by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Yellow and Pink cab</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In the city against </a:t>
            </a:r>
            <a:endParaRPr b="0" lang="en-US" sz="1800" spc="-1" strike="noStrike">
              <a:latin typeface="Arial"/>
            </a:endParaRPr>
          </a:p>
          <a:p>
            <a:pPr>
              <a:lnSpc>
                <a:spcPct val="100000"/>
              </a:lnSpc>
            </a:pPr>
            <a:r>
              <a:rPr b="0" lang="en-US" sz="1800" spc="-1" strike="noStrike">
                <a:solidFill>
                  <a:srgbClr val="000000"/>
                </a:solidFill>
                <a:latin typeface="Calibri"/>
              </a:rPr>
              <a:t>      </a:t>
            </a:r>
            <a:r>
              <a:rPr b="1" lang="en-US" sz="1800" spc="-1" strike="noStrike">
                <a:solidFill>
                  <a:srgbClr val="000000"/>
                </a:solidFill>
                <a:latin typeface="Calibri"/>
              </a:rPr>
              <a:t>all cab users </a:t>
            </a:r>
            <a:r>
              <a:rPr b="0" lang="en-US" sz="1800" spc="-1" strike="noStrike">
                <a:solidFill>
                  <a:srgbClr val="000000"/>
                </a:solidFill>
                <a:latin typeface="Calibri"/>
              </a:rPr>
              <a:t>present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In the city</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136" name="CustomShape 2"/>
          <p:cNvSpPr/>
          <p:nvPr/>
        </p:nvSpPr>
        <p:spPr>
          <a:xfrm>
            <a:off x="0" y="-1224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City Wise Cab Users Covered By Company</a:t>
            </a:r>
            <a:endParaRPr b="0" lang="en-US" sz="4400" spc="-1" strike="noStrike">
              <a:latin typeface="Arial"/>
            </a:endParaRPr>
          </a:p>
        </p:txBody>
      </p:sp>
      <p:pic>
        <p:nvPicPr>
          <p:cNvPr id="137" name="" descr=""/>
          <p:cNvPicPr/>
          <p:nvPr/>
        </p:nvPicPr>
        <p:blipFill>
          <a:blip r:embed="rId1"/>
          <a:stretch/>
        </p:blipFill>
        <p:spPr>
          <a:xfrm>
            <a:off x="457200" y="1486080"/>
            <a:ext cx="7305480" cy="4228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0" y="5761800"/>
            <a:ext cx="4744800" cy="639000"/>
          </a:xfrm>
          <a:prstGeom prst="rect">
            <a:avLst/>
          </a:prstGeom>
          <a:noFill/>
          <a:ln w="0">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People use more Card than Cash for both cabs</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139" name="CustomShape 2"/>
          <p:cNvSpPr/>
          <p:nvPr/>
        </p:nvSpPr>
        <p:spPr>
          <a:xfrm>
            <a:off x="0" y="-1224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Payment method wise</a:t>
            </a:r>
            <a:endParaRPr b="0" lang="en-US" sz="4400" spc="-1" strike="noStrike">
              <a:latin typeface="Arial"/>
            </a:endParaRPr>
          </a:p>
        </p:txBody>
      </p:sp>
      <p:pic>
        <p:nvPicPr>
          <p:cNvPr id="140" name="" descr=""/>
          <p:cNvPicPr/>
          <p:nvPr/>
        </p:nvPicPr>
        <p:blipFill>
          <a:blip r:embed="rId1"/>
          <a:stretch/>
        </p:blipFill>
        <p:spPr>
          <a:xfrm>
            <a:off x="1371600" y="1524240"/>
            <a:ext cx="7219440" cy="3733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343400" y="5029200"/>
            <a:ext cx="7543800" cy="228420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Customers are more present in the cities below:</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Calibri"/>
              </a:rPr>
              <a:t>New York NY</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Calibri"/>
              </a:rPr>
              <a:t>Chicago IL</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Calibri"/>
              </a:rPr>
              <a:t>Los angeles CA</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Calibri"/>
              </a:rPr>
              <a:t>MiamiFL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2" name="CustomShape 2"/>
          <p:cNvSpPr/>
          <p:nvPr/>
        </p:nvSpPr>
        <p:spPr>
          <a:xfrm>
            <a:off x="0" y="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3800" spc="-1" strike="noStrike">
                <a:solidFill>
                  <a:srgbClr val="ed7d31"/>
                </a:solidFill>
                <a:latin typeface="Calibri Light"/>
              </a:rPr>
              <a:t>  </a:t>
            </a:r>
            <a:r>
              <a:rPr b="1" lang="en-US" sz="3800" spc="-1" strike="noStrike">
                <a:solidFill>
                  <a:srgbClr val="ed7d31"/>
                </a:solidFill>
                <a:latin typeface="Calibri Light"/>
              </a:rPr>
              <a:t>Customer Presence in the city</a:t>
            </a:r>
            <a:endParaRPr b="0" lang="en-US" sz="3800" spc="-1" strike="noStrike">
              <a:latin typeface="Arial"/>
            </a:endParaRPr>
          </a:p>
          <a:p>
            <a:pPr>
              <a:lnSpc>
                <a:spcPct val="100000"/>
              </a:lnSpc>
            </a:pPr>
            <a:endParaRPr b="0" lang="en-US" sz="3800" spc="-1" strike="noStrike">
              <a:latin typeface="Arial"/>
            </a:endParaRPr>
          </a:p>
        </p:txBody>
      </p:sp>
      <p:pic>
        <p:nvPicPr>
          <p:cNvPr id="143" name="" descr=""/>
          <p:cNvPicPr/>
          <p:nvPr/>
        </p:nvPicPr>
        <p:blipFill>
          <a:blip r:embed="rId1"/>
          <a:stretch/>
        </p:blipFill>
        <p:spPr>
          <a:xfrm>
            <a:off x="9720" y="1438560"/>
            <a:ext cx="9591480" cy="3590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657280" y="1828800"/>
            <a:ext cx="3458520" cy="283284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Yellow cab higher customer base as compared to Pink cab.</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There is an equality distribution of Yellow Cab and Pink Cab at Diego city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5" name="CustomShape 2"/>
          <p:cNvSpPr/>
          <p:nvPr/>
        </p:nvSpPr>
        <p:spPr>
          <a:xfrm>
            <a:off x="0" y="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3800" spc="-1" strike="noStrike">
                <a:solidFill>
                  <a:srgbClr val="ed7d31"/>
                </a:solidFill>
                <a:latin typeface="Calibri Light"/>
              </a:rPr>
              <a:t>       </a:t>
            </a:r>
            <a:r>
              <a:rPr b="1" lang="en-US" sz="3800" spc="-1" strike="noStrike">
                <a:solidFill>
                  <a:srgbClr val="ed7d31"/>
                </a:solidFill>
                <a:latin typeface="Calibri Light"/>
              </a:rPr>
              <a:t>User Covered by Company  wise</a:t>
            </a:r>
            <a:endParaRPr b="0" lang="en-US" sz="3800" spc="-1" strike="noStrike">
              <a:latin typeface="Arial"/>
            </a:endParaRPr>
          </a:p>
        </p:txBody>
      </p:sp>
      <p:pic>
        <p:nvPicPr>
          <p:cNvPr id="146" name="" descr=""/>
          <p:cNvPicPr/>
          <p:nvPr/>
        </p:nvPicPr>
        <p:blipFill>
          <a:blip r:embed="rId1"/>
          <a:stretch/>
        </p:blipFill>
        <p:spPr>
          <a:xfrm>
            <a:off x="66960" y="1383480"/>
            <a:ext cx="8590320" cy="3771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465040" y="2286000"/>
            <a:ext cx="3879360" cy="173556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Seasonal component is present in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both the cabs.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Demand is high from 43000 and is repeat after a certain number of days </a:t>
            </a:r>
            <a:endParaRPr b="0" lang="en-US" sz="1800" spc="-1" strike="noStrike">
              <a:latin typeface="Arial"/>
            </a:endParaRPr>
          </a:p>
          <a:p>
            <a:pPr>
              <a:lnSpc>
                <a:spcPct val="100000"/>
              </a:lnSpc>
            </a:pPr>
            <a:endParaRPr b="0" lang="en-US" sz="1800" spc="-1" strike="noStrike">
              <a:latin typeface="Arial"/>
            </a:endParaRPr>
          </a:p>
        </p:txBody>
      </p:sp>
      <p:sp>
        <p:nvSpPr>
          <p:cNvPr id="148" name="CustomShape 2"/>
          <p:cNvSpPr/>
          <p:nvPr/>
        </p:nvSpPr>
        <p:spPr>
          <a:xfrm>
            <a:off x="0" y="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Seasonality in the demand</a:t>
            </a:r>
            <a:endParaRPr b="0" lang="en-US" sz="4400" spc="-1" strike="noStrike">
              <a:latin typeface="Arial"/>
            </a:endParaRPr>
          </a:p>
        </p:txBody>
      </p:sp>
      <p:pic>
        <p:nvPicPr>
          <p:cNvPr id="149" name="" descr=""/>
          <p:cNvPicPr/>
          <p:nvPr/>
        </p:nvPicPr>
        <p:blipFill>
          <a:blip r:embed="rId1"/>
          <a:stretch/>
        </p:blipFill>
        <p:spPr>
          <a:xfrm>
            <a:off x="124200" y="1383480"/>
            <a:ext cx="8562600" cy="2666520"/>
          </a:xfrm>
          <a:prstGeom prst="rect">
            <a:avLst/>
          </a:prstGeom>
          <a:ln w="0">
            <a:noFill/>
          </a:ln>
        </p:spPr>
      </p:pic>
      <p:pic>
        <p:nvPicPr>
          <p:cNvPr id="150" name="" descr=""/>
          <p:cNvPicPr/>
          <p:nvPr/>
        </p:nvPicPr>
        <p:blipFill>
          <a:blip r:embed="rId2"/>
          <a:stretch/>
        </p:blipFill>
        <p:spPr>
          <a:xfrm>
            <a:off x="4029480" y="4050000"/>
            <a:ext cx="4428720" cy="2579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1224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Seasonality in the Profit</a:t>
            </a:r>
            <a:endParaRPr b="0" lang="en-US" sz="4400" spc="-1" strike="noStrike">
              <a:latin typeface="Arial"/>
            </a:endParaRPr>
          </a:p>
        </p:txBody>
      </p:sp>
      <p:pic>
        <p:nvPicPr>
          <p:cNvPr id="152" name="" descr=""/>
          <p:cNvPicPr/>
          <p:nvPr/>
        </p:nvPicPr>
        <p:blipFill>
          <a:blip r:embed="rId1"/>
          <a:stretch/>
        </p:blipFill>
        <p:spPr>
          <a:xfrm>
            <a:off x="619560" y="1600200"/>
            <a:ext cx="11496240" cy="4343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684280" y="1745640"/>
            <a:ext cx="3341160" cy="475380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Customers for Yellow Cab are almost constant  for short, medium and long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Trip. Which shows yellow cab is offering better customer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plan for short, medium and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long Trip.</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5-40 KM trips are contributing  more In both the cabs profit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There is a huge difference between yellow and pink cab in customer reach for short and long trip. Yellow cab has very good customer reach in this segment as well</a:t>
            </a:r>
            <a:endParaRPr b="0" lang="en-US" sz="1800" spc="-1" strike="noStrike">
              <a:latin typeface="Arial"/>
            </a:endParaRPr>
          </a:p>
        </p:txBody>
      </p:sp>
      <p:sp>
        <p:nvSpPr>
          <p:cNvPr id="154" name="CustomShape 2"/>
          <p:cNvSpPr/>
          <p:nvPr/>
        </p:nvSpPr>
        <p:spPr>
          <a:xfrm>
            <a:off x="0" y="-1224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Customer analysis based on ride distance</a:t>
            </a:r>
            <a:endParaRPr b="0" lang="en-US" sz="4400" spc="-1" strike="noStrike">
              <a:latin typeface="Arial"/>
            </a:endParaRPr>
          </a:p>
        </p:txBody>
      </p:sp>
      <p:pic>
        <p:nvPicPr>
          <p:cNvPr id="155" name="" descr=""/>
          <p:cNvPicPr/>
          <p:nvPr/>
        </p:nvPicPr>
        <p:blipFill>
          <a:blip r:embed="rId1"/>
          <a:stretch/>
        </p:blipFill>
        <p:spPr>
          <a:xfrm>
            <a:off x="0" y="1600200"/>
            <a:ext cx="8857800" cy="3600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762120" y="1595160"/>
            <a:ext cx="11429640" cy="5200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We have evaluated both the cab companies on following points and found Yellow cab better than Pink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Customer Reach  : </a:t>
            </a:r>
            <a:r>
              <a:rPr b="0" lang="en-US" sz="1600" spc="-1" strike="noStrike">
                <a:solidFill>
                  <a:srgbClr val="000000"/>
                </a:solidFill>
                <a:latin typeface="Calibri"/>
              </a:rPr>
              <a:t>Yellow cab has higher customer reach while Pink cab has lower customer reach . We have also observed that Yellow cab is doing good in covering other cab users as compared to Pink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Age wise Reach : </a:t>
            </a:r>
            <a:r>
              <a:rPr b="0" lang="en-US" sz="1600" spc="-1" strike="noStrike">
                <a:solidFill>
                  <a:srgbClr val="000000"/>
                </a:solidFill>
                <a:latin typeface="Calibri"/>
              </a:rPr>
              <a:t>Yellow cab has customer in all age group and it’s been observed that it’s even popular in 60+ age group as equally as its in 18-30 age group.</a:t>
            </a:r>
            <a:endParaRPr b="0" lang="en-US" sz="1600" spc="-1" strike="noStrike">
              <a:latin typeface="Arial"/>
            </a:endParaRPr>
          </a:p>
          <a:p>
            <a:pPr marL="285840" indent="-285480">
              <a:lnSpc>
                <a:spcPct val="100000"/>
              </a:lnSpc>
              <a:buClr>
                <a:srgbClr val="000000"/>
              </a:buClr>
              <a:buFont typeface="Arial"/>
              <a:buChar char="•"/>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Profit and City wise Reach</a:t>
            </a:r>
            <a:r>
              <a:rPr b="0" lang="en-US" sz="1600" spc="-1" strike="noStrike">
                <a:solidFill>
                  <a:srgbClr val="000000"/>
                </a:solidFill>
                <a:latin typeface="Calibri"/>
              </a:rPr>
              <a:t>: Yellow Cab has a higher total number of profit than Pink Cab whenever the city which means that there is a high demand of using Yellow Cab.</a:t>
            </a:r>
            <a:endParaRPr b="0" lang="en-US" sz="1600" spc="-1" strike="noStrike">
              <a:latin typeface="Arial"/>
            </a:endParaRPr>
          </a:p>
          <a:p>
            <a:pPr marL="285840" indent="-285480">
              <a:lnSpc>
                <a:spcPct val="100000"/>
              </a:lnSpc>
              <a:buClr>
                <a:srgbClr val="000000"/>
              </a:buClr>
              <a:buFont typeface="Arial"/>
              <a:buChar char="•"/>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Payment mode wise Reach:</a:t>
            </a:r>
            <a:r>
              <a:rPr b="0" lang="en-US" sz="1600" spc="-1" strike="noStrike">
                <a:solidFill>
                  <a:srgbClr val="000000"/>
                </a:solidFill>
                <a:latin typeface="Calibri"/>
              </a:rPr>
              <a:t> We can observe that customers pay more by card and Yellow Cab has a high percentage than Pink Cab which means that the more customers use card, they most likely to use the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Average Profit per KM: </a:t>
            </a:r>
            <a:r>
              <a:rPr b="0" lang="en-US" sz="1600" spc="-1" strike="noStrike">
                <a:solidFill>
                  <a:srgbClr val="000000"/>
                </a:solidFill>
                <a:latin typeface="Calibri"/>
              </a:rPr>
              <a:t>Yellow cab’s average profit per KM is almost three times the average profit per KM of the Pink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Income wise Reach :</a:t>
            </a:r>
            <a:r>
              <a:rPr b="0" lang="en-US" sz="1600" spc="-1" strike="noStrike">
                <a:solidFill>
                  <a:srgbClr val="000000"/>
                </a:solidFill>
                <a:latin typeface="Calibri"/>
              </a:rPr>
              <a:t>Both the cabs are very popular in high and medium income class but here also Yellow cab is performing better than Pink cab in offering their services to all the three income class group (low, medium and high)</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Calibri"/>
              </a:rPr>
              <a:t>On the basis of above point , we will recommend Yellow cab for investment.</a:t>
            </a:r>
            <a:endParaRPr b="0" lang="en-US" sz="1600" spc="-1" strike="noStrike">
              <a:latin typeface="Arial"/>
            </a:endParaRPr>
          </a:p>
          <a:p>
            <a:pPr>
              <a:lnSpc>
                <a:spcPct val="100000"/>
              </a:lnSpc>
            </a:pPr>
            <a:endParaRPr b="0" lang="en-US" sz="1600" spc="-1" strike="noStrike">
              <a:latin typeface="Arial"/>
            </a:endParaRPr>
          </a:p>
        </p:txBody>
      </p:sp>
      <p:sp>
        <p:nvSpPr>
          <p:cNvPr id="157" name="CustomShape 2"/>
          <p:cNvSpPr/>
          <p:nvPr/>
        </p:nvSpPr>
        <p:spPr>
          <a:xfrm>
            <a:off x="0" y="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ed7d31"/>
                </a:solidFill>
                <a:latin typeface="Calibri Light"/>
              </a:rPr>
              <a:t>      </a:t>
            </a:r>
            <a:r>
              <a:rPr b="0" lang="en-US" sz="4400" spc="-1" strike="noStrike">
                <a:solidFill>
                  <a:srgbClr val="ed7d31"/>
                </a:solidFill>
                <a:latin typeface="Calibri Light"/>
              </a:rPr>
              <a:t>Recommendations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872320" y="2601000"/>
            <a:ext cx="5558760" cy="1655280"/>
          </a:xfrm>
          <a:prstGeom prst="rect">
            <a:avLst/>
          </a:prstGeom>
          <a:noFill/>
          <a:ln w="0">
            <a:noFill/>
          </a:ln>
        </p:spPr>
        <p:txBody>
          <a:bodyPr>
            <a:normAutofit/>
          </a:bodyPr>
          <a:p>
            <a:pPr algn="ctr">
              <a:lnSpc>
                <a:spcPct val="90000"/>
              </a:lnSpc>
              <a:spcBef>
                <a:spcPts val="1001"/>
              </a:spcBef>
              <a:tabLst>
                <a:tab algn="l" pos="0"/>
              </a:tabLst>
            </a:pPr>
            <a:r>
              <a:rPr b="0" lang="en-US" sz="6600" spc="-1" strike="noStrike">
                <a:solidFill>
                  <a:srgbClr val="ff6600"/>
                </a:solidFill>
                <a:latin typeface="Calibri"/>
              </a:rPr>
              <a:t>Thank You</a:t>
            </a:r>
            <a:endParaRPr b="0" lang="en-US" sz="6600" spc="-1" strike="noStrike">
              <a:latin typeface="Arial"/>
            </a:endParaRPr>
          </a:p>
          <a:p>
            <a:pPr algn="ctr">
              <a:lnSpc>
                <a:spcPct val="90000"/>
              </a:lnSpc>
              <a:spcBef>
                <a:spcPts val="1001"/>
              </a:spcBef>
              <a:tabLst>
                <a:tab algn="l" pos="0"/>
              </a:tabLst>
            </a:pPr>
            <a:endParaRPr b="0" lang="en-US" sz="6600" spc="-1" strike="noStrike">
              <a:latin typeface="Arial"/>
            </a:endParaRPr>
          </a:p>
        </p:txBody>
      </p:sp>
      <p:sp>
        <p:nvSpPr>
          <p:cNvPr id="159" name="CustomShape 2"/>
          <p:cNvSpPr/>
          <p:nvPr/>
        </p:nvSpPr>
        <p:spPr>
          <a:xfrm>
            <a:off x="0" y="0"/>
            <a:ext cx="5871960" cy="6857640"/>
          </a:xfrm>
          <a:prstGeom prst="rect">
            <a:avLst/>
          </a:prstGeom>
          <a:solidFill>
            <a:srgbClr val="3b3838"/>
          </a:solidFill>
          <a:ln w="12600">
            <a:solidFill>
              <a:srgbClr val="325490"/>
            </a:solidFill>
            <a:miter/>
          </a:ln>
        </p:spPr>
        <p:style>
          <a:lnRef idx="0"/>
          <a:fillRef idx="0"/>
          <a:effectRef idx="0"/>
          <a:fontRef idx="minor"/>
        </p:style>
      </p:sp>
      <p:pic>
        <p:nvPicPr>
          <p:cNvPr id="160" name="Picture 6_0" descr=""/>
          <p:cNvPicPr/>
          <p:nvPr/>
        </p:nvPicPr>
        <p:blipFill>
          <a:blip r:embed="rId1"/>
          <a:stretch/>
        </p:blipFill>
        <p:spPr>
          <a:xfrm>
            <a:off x="169920" y="6109560"/>
            <a:ext cx="1654200" cy="993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858000" y="1828800"/>
            <a:ext cx="5029200" cy="4114800"/>
          </a:xfrm>
          <a:prstGeom prst="rect">
            <a:avLst/>
          </a:prstGeom>
          <a:noFill/>
          <a:ln w="0">
            <a:noFill/>
          </a:ln>
        </p:spPr>
        <p:txBody>
          <a:bodyPr>
            <a:normAutofit/>
          </a:bodyPr>
          <a:p>
            <a:pPr>
              <a:lnSpc>
                <a:spcPct val="150000"/>
              </a:lnSpc>
              <a:spcBef>
                <a:spcPts val="1001"/>
              </a:spcBef>
              <a:tabLst>
                <a:tab algn="l" pos="0"/>
              </a:tabLst>
            </a:pPr>
            <a:r>
              <a:rPr b="0" lang="en-US" sz="27410" spc="-1" strike="noStrike">
                <a:solidFill>
                  <a:srgbClr val="ff6600"/>
                </a:solidFill>
                <a:latin typeface="Calibri"/>
              </a:rPr>
              <a:t>Executive Summary</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Problem Statement</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Approach</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EDA</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EDA Summary</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Recommendations</a:t>
            </a:r>
            <a:endParaRPr b="0" lang="en-US" sz="27410" spc="-1" strike="noStrike">
              <a:latin typeface="Arial"/>
            </a:endParaRPr>
          </a:p>
          <a:p>
            <a:pPr algn="ctr">
              <a:lnSpc>
                <a:spcPct val="90000"/>
              </a:lnSpc>
              <a:spcBef>
                <a:spcPts val="1001"/>
              </a:spcBef>
              <a:tabLst>
                <a:tab algn="l" pos="0"/>
              </a:tabLst>
            </a:pPr>
            <a:endParaRPr b="0" lang="en-US" sz="27410" spc="-1" strike="noStrike">
              <a:latin typeface="Arial"/>
            </a:endParaRPr>
          </a:p>
          <a:p>
            <a:pPr algn="ctr">
              <a:lnSpc>
                <a:spcPct val="90000"/>
              </a:lnSpc>
              <a:spcBef>
                <a:spcPts val="1001"/>
              </a:spcBef>
              <a:tabLst>
                <a:tab algn="l" pos="0"/>
              </a:tabLst>
            </a:pPr>
            <a:endParaRPr b="0" lang="en-US" sz="27410" spc="-1" strike="noStrike">
              <a:latin typeface="Arial"/>
            </a:endParaRPr>
          </a:p>
        </p:txBody>
      </p:sp>
      <p:sp>
        <p:nvSpPr>
          <p:cNvPr id="85" name="CustomShape 2"/>
          <p:cNvSpPr/>
          <p:nvPr/>
        </p:nvSpPr>
        <p:spPr>
          <a:xfrm>
            <a:off x="0" y="0"/>
            <a:ext cx="5871960" cy="685764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gn="ctr">
              <a:lnSpc>
                <a:spcPct val="90000"/>
              </a:lnSpc>
              <a:spcBef>
                <a:spcPts val="1001"/>
              </a:spcBef>
              <a:tabLst>
                <a:tab algn="l" pos="0"/>
              </a:tabLst>
            </a:pPr>
            <a:r>
              <a:rPr b="1" lang="en-US" sz="6600" spc="-1" strike="noStrike">
                <a:solidFill>
                  <a:srgbClr val="ff6600"/>
                </a:solidFill>
                <a:latin typeface="Calibri"/>
              </a:rPr>
              <a:t>A</a:t>
            </a:r>
            <a:r>
              <a:rPr b="1" lang="en-US" sz="6600" spc="-1" strike="noStrike">
                <a:solidFill>
                  <a:srgbClr val="ff6600"/>
                </a:solidFill>
                <a:latin typeface="Calibri"/>
              </a:rPr>
              <a:t>g</a:t>
            </a:r>
            <a:r>
              <a:rPr b="1" lang="en-US" sz="6600" spc="-1" strike="noStrike">
                <a:solidFill>
                  <a:srgbClr val="ff6600"/>
                </a:solidFill>
                <a:latin typeface="Calibri"/>
              </a:rPr>
              <a:t>e</a:t>
            </a:r>
            <a:r>
              <a:rPr b="1" lang="en-US" sz="6600" spc="-1" strike="noStrike">
                <a:solidFill>
                  <a:srgbClr val="ff6600"/>
                </a:solidFill>
                <a:latin typeface="Calibri"/>
              </a:rPr>
              <a:t>n</a:t>
            </a:r>
            <a:r>
              <a:rPr b="1" lang="en-US" sz="6600" spc="-1" strike="noStrike">
                <a:solidFill>
                  <a:srgbClr val="ff6600"/>
                </a:solidFill>
                <a:latin typeface="Calibri"/>
              </a:rPr>
              <a:t>d</a:t>
            </a:r>
            <a:r>
              <a:rPr b="1" lang="en-US" sz="6600" spc="-1" strike="noStrike">
                <a:solidFill>
                  <a:srgbClr val="ff6600"/>
                </a:solidFill>
                <a:latin typeface="Calibri"/>
              </a:rPr>
              <a:t>a</a:t>
            </a:r>
            <a:endParaRPr b="1" lang="en-US" sz="6600" spc="-1" strike="noStrike">
              <a:latin typeface="Arial"/>
            </a:endParaRPr>
          </a:p>
        </p:txBody>
      </p:sp>
      <p:pic>
        <p:nvPicPr>
          <p:cNvPr id="86" name="Picture 6" descr=""/>
          <p:cNvPicPr/>
          <p:nvPr/>
        </p:nvPicPr>
        <p:blipFill>
          <a:blip r:embed="rId1"/>
          <a:stretch/>
        </p:blipFill>
        <p:spPr>
          <a:xfrm>
            <a:off x="169920" y="6109560"/>
            <a:ext cx="1654200" cy="993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62120" y="1812600"/>
            <a:ext cx="105152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XYZ is a private  firm in US. Due to remarkable growth in the Cab Industry in last few years and multiple key players in the market, it is planning for an investment in Cab industry. </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Objective : Provide actionable insights to help XYZ firm in identifying the right company for making investment.</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a:lnSpc>
                <a:spcPct val="90000"/>
              </a:lnSpc>
              <a:spcBef>
                <a:spcPts val="1001"/>
              </a:spcBef>
              <a:tabLst>
                <a:tab algn="l" pos="0"/>
              </a:tabLst>
            </a:pPr>
            <a:r>
              <a:rPr b="0" lang="en-US" sz="1800" spc="-1" strike="noStrike">
                <a:solidFill>
                  <a:srgbClr val="000000"/>
                </a:solidFill>
                <a:latin typeface="Calibri"/>
              </a:rPr>
              <a:t>The analysis has been divided into four parts: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Data Understanding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Forecasting profit and number of rides for each cab type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Finding the most profitable Cab company base on features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Recommendations for investment</a:t>
            </a:r>
            <a:endParaRPr b="0" lang="en-US" sz="1800" spc="-1" strike="noStrike">
              <a:solidFill>
                <a:srgbClr val="000000"/>
              </a:solidFill>
              <a:latin typeface="Calibri"/>
            </a:endParaRPr>
          </a:p>
        </p:txBody>
      </p:sp>
      <p:sp>
        <p:nvSpPr>
          <p:cNvPr id="88" name="CustomShape 2"/>
          <p:cNvSpPr/>
          <p:nvPr/>
        </p:nvSpPr>
        <p:spPr>
          <a:xfrm>
            <a:off x="0" y="0"/>
            <a:ext cx="12191760" cy="1371240"/>
          </a:xfrm>
          <a:prstGeom prst="rect">
            <a:avLst/>
          </a:prstGeom>
          <a:solidFill>
            <a:srgbClr val="3b3838"/>
          </a:solidFill>
          <a:ln w="12600">
            <a:solidFill>
              <a:srgbClr val="325490"/>
            </a:solidFill>
            <a:miter/>
          </a:ln>
        </p:spPr>
        <p:style>
          <a:lnRef idx="0"/>
          <a:fillRef idx="0"/>
          <a:effectRef idx="0"/>
          <a:fontRef idx="minor"/>
        </p:style>
      </p:sp>
      <p:sp>
        <p:nvSpPr>
          <p:cNvPr id="89" name="TextShape 3"/>
          <p:cNvSpPr txBox="1"/>
          <p:nvPr/>
        </p:nvSpPr>
        <p:spPr>
          <a:xfrm>
            <a:off x="838080" y="46080"/>
            <a:ext cx="10515240" cy="1325160"/>
          </a:xfrm>
          <a:prstGeom prst="rect">
            <a:avLst/>
          </a:prstGeom>
          <a:noFill/>
          <a:ln w="0">
            <a:noFill/>
          </a:ln>
        </p:spPr>
        <p:txBody>
          <a:bodyPr anchor="ctr">
            <a:normAutofit/>
          </a:bodyPr>
          <a:p>
            <a:pPr>
              <a:lnSpc>
                <a:spcPct val="90000"/>
              </a:lnSpc>
            </a:pPr>
            <a:r>
              <a:rPr b="1" lang="en-US" sz="3500" spc="-1" strike="noStrike">
                <a:solidFill>
                  <a:srgbClr val="ed7d31"/>
                </a:solidFill>
                <a:latin typeface="Calibri"/>
              </a:rPr>
              <a:t>Background –G2M insight for Cab Ivestment case study</a:t>
            </a:r>
            <a:endParaRPr b="0" lang="en-US" sz="3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49240" y="1371600"/>
            <a:ext cx="7747920" cy="50281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14 </a:t>
            </a:r>
            <a:r>
              <a:rPr b="0" lang="en-US" sz="1800" spc="-1" strike="noStrike">
                <a:solidFill>
                  <a:srgbClr val="000000"/>
                </a:solidFill>
                <a:latin typeface="Calibri"/>
              </a:rPr>
              <a:t>Features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Timefra</a:t>
            </a:r>
            <a:r>
              <a:rPr b="0" lang="en-US" sz="1800" spc="-1" strike="noStrike">
                <a:solidFill>
                  <a:srgbClr val="000000"/>
                </a:solidFill>
                <a:latin typeface="Calibri"/>
              </a:rPr>
              <a:t>me of </a:t>
            </a:r>
            <a:r>
              <a:rPr b="0" lang="en-US" sz="1800" spc="-1" strike="noStrike">
                <a:solidFill>
                  <a:srgbClr val="000000"/>
                </a:solidFill>
                <a:latin typeface="Calibri"/>
              </a:rPr>
              <a:t>the </a:t>
            </a:r>
            <a:r>
              <a:rPr b="0" lang="en-US" sz="1800" spc="-1" strike="noStrike">
                <a:solidFill>
                  <a:srgbClr val="000000"/>
                </a:solidFill>
                <a:latin typeface="Calibri"/>
              </a:rPr>
              <a:t>data: </a:t>
            </a:r>
            <a:r>
              <a:rPr b="0" lang="en-US" sz="1800" spc="-1" strike="noStrike">
                <a:solidFill>
                  <a:srgbClr val="000000"/>
                </a:solidFill>
                <a:latin typeface="Calibri"/>
              </a:rPr>
              <a:t>2016-</a:t>
            </a:r>
            <a:r>
              <a:rPr b="0" lang="en-US" sz="1800" spc="-1" strike="noStrike">
                <a:solidFill>
                  <a:srgbClr val="000000"/>
                </a:solidFill>
                <a:latin typeface="Calibri"/>
              </a:rPr>
              <a:t>01-31 to </a:t>
            </a:r>
            <a:r>
              <a:rPr b="0" lang="en-US" sz="1800" spc="-1" strike="noStrike">
                <a:solidFill>
                  <a:srgbClr val="000000"/>
                </a:solidFill>
                <a:latin typeface="Calibri"/>
              </a:rPr>
              <a:t>2018-</a:t>
            </a:r>
            <a:r>
              <a:rPr b="0" lang="en-US" sz="1800" spc="-1" strike="noStrike">
                <a:solidFill>
                  <a:srgbClr val="000000"/>
                </a:solidFill>
                <a:latin typeface="Calibri"/>
              </a:rPr>
              <a:t>12-31</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Total </a:t>
            </a:r>
            <a:r>
              <a:rPr b="0" lang="en-US" sz="1800" spc="-1" strike="noStrike">
                <a:solidFill>
                  <a:srgbClr val="000000"/>
                </a:solidFill>
                <a:latin typeface="Calibri"/>
              </a:rPr>
              <a:t>data </a:t>
            </a:r>
            <a:r>
              <a:rPr b="0" lang="en-US" sz="1800" spc="-1" strike="noStrike">
                <a:solidFill>
                  <a:srgbClr val="000000"/>
                </a:solidFill>
                <a:latin typeface="Calibri"/>
              </a:rPr>
              <a:t>points :3</a:t>
            </a:r>
            <a:r>
              <a:rPr b="0" lang="en-US" sz="1800" spc="-1" strike="noStrike">
                <a:solidFill>
                  <a:srgbClr val="000000"/>
                </a:solidFill>
                <a:latin typeface="Calibri"/>
              </a:rPr>
              <a:t>59,392</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Calibri"/>
              </a:rPr>
              <a:t>Assumptio</a:t>
            </a:r>
            <a:r>
              <a:rPr b="1" lang="en-US" sz="1800" spc="-1" strike="noStrike">
                <a:solidFill>
                  <a:srgbClr val="000000"/>
                </a:solidFill>
                <a:latin typeface="Calibri"/>
              </a:rPr>
              <a:t>ns: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Outliers </a:t>
            </a:r>
            <a:r>
              <a:rPr b="0" lang="en-US" sz="1800" spc="-1" strike="noStrike">
                <a:solidFill>
                  <a:srgbClr val="000000"/>
                </a:solidFill>
                <a:latin typeface="Calibri"/>
              </a:rPr>
              <a:t>are </a:t>
            </a:r>
            <a:r>
              <a:rPr b="0" lang="en-US" sz="1800" spc="-1" strike="noStrike">
                <a:solidFill>
                  <a:srgbClr val="000000"/>
                </a:solidFill>
                <a:latin typeface="Calibri"/>
              </a:rPr>
              <a:t>present </a:t>
            </a:r>
            <a:r>
              <a:rPr b="0" lang="en-US" sz="1800" spc="-1" strike="noStrike">
                <a:solidFill>
                  <a:srgbClr val="000000"/>
                </a:solidFill>
                <a:latin typeface="Calibri"/>
              </a:rPr>
              <a:t>in </a:t>
            </a:r>
            <a:r>
              <a:rPr b="0" lang="en-US" sz="1800" spc="-1" strike="noStrike">
                <a:solidFill>
                  <a:srgbClr val="000000"/>
                </a:solidFill>
                <a:latin typeface="Calibri"/>
              </a:rPr>
              <a:t>Price_C</a:t>
            </a:r>
            <a:r>
              <a:rPr b="0" lang="en-US" sz="1800" spc="-1" strike="noStrike">
                <a:solidFill>
                  <a:srgbClr val="000000"/>
                </a:solidFill>
                <a:latin typeface="Calibri"/>
              </a:rPr>
              <a:t>harged </a:t>
            </a:r>
            <a:r>
              <a:rPr b="0" lang="en-US" sz="1800" spc="-1" strike="noStrike">
                <a:solidFill>
                  <a:srgbClr val="000000"/>
                </a:solidFill>
                <a:latin typeface="Calibri"/>
              </a:rPr>
              <a:t>feature </a:t>
            </a:r>
            <a:r>
              <a:rPr b="0" lang="en-US" sz="1800" spc="-1" strike="noStrike">
                <a:solidFill>
                  <a:srgbClr val="000000"/>
                </a:solidFill>
                <a:latin typeface="Calibri"/>
              </a:rPr>
              <a:t>but due </a:t>
            </a:r>
            <a:r>
              <a:rPr b="0" lang="en-US" sz="1800" spc="-1" strike="noStrike">
                <a:solidFill>
                  <a:srgbClr val="000000"/>
                </a:solidFill>
                <a:latin typeface="Calibri"/>
              </a:rPr>
              <a:t>to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unavailabili</a:t>
            </a:r>
            <a:r>
              <a:rPr b="0" lang="en-US" sz="1800" spc="-1" strike="noStrike">
                <a:solidFill>
                  <a:srgbClr val="000000"/>
                </a:solidFill>
                <a:latin typeface="Calibri"/>
              </a:rPr>
              <a:t>ty of trip </a:t>
            </a:r>
            <a:r>
              <a:rPr b="0" lang="en-US" sz="1800" spc="-1" strike="noStrike">
                <a:solidFill>
                  <a:srgbClr val="000000"/>
                </a:solidFill>
                <a:latin typeface="Calibri"/>
              </a:rPr>
              <a:t>duration </a:t>
            </a:r>
            <a:r>
              <a:rPr b="0" lang="en-US" sz="1800" spc="-1" strike="noStrike">
                <a:solidFill>
                  <a:srgbClr val="000000"/>
                </a:solidFill>
                <a:latin typeface="Calibri"/>
              </a:rPr>
              <a:t>details ,we </a:t>
            </a:r>
            <a:r>
              <a:rPr b="0" lang="en-US" sz="1800" spc="-1" strike="noStrike">
                <a:solidFill>
                  <a:srgbClr val="000000"/>
                </a:solidFill>
                <a:latin typeface="Calibri"/>
              </a:rPr>
              <a:t>are not </a:t>
            </a:r>
            <a:r>
              <a:rPr b="0" lang="en-US" sz="1800" spc="-1" strike="noStrike">
                <a:solidFill>
                  <a:srgbClr val="000000"/>
                </a:solidFill>
                <a:latin typeface="Calibri"/>
              </a:rPr>
              <a:t>treating </a:t>
            </a:r>
            <a:r>
              <a:rPr b="0" lang="en-US" sz="1800" spc="-1" strike="noStrike">
                <a:solidFill>
                  <a:srgbClr val="000000"/>
                </a:solidFill>
                <a:latin typeface="Calibri"/>
              </a:rPr>
              <a:t>this as </a:t>
            </a:r>
            <a:r>
              <a:rPr b="0" lang="en-US" sz="1800" spc="-1" strike="noStrike">
                <a:solidFill>
                  <a:srgbClr val="000000"/>
                </a:solidFill>
                <a:latin typeface="Calibri"/>
              </a:rPr>
              <a:t>outlier.</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Profit of </a:t>
            </a:r>
            <a:r>
              <a:rPr b="0" lang="en-US" sz="1800" spc="-1" strike="noStrike">
                <a:solidFill>
                  <a:srgbClr val="000000"/>
                </a:solidFill>
                <a:latin typeface="Calibri"/>
              </a:rPr>
              <a:t>rides are </a:t>
            </a:r>
            <a:r>
              <a:rPr b="0" lang="en-US" sz="1800" spc="-1" strike="noStrike">
                <a:solidFill>
                  <a:srgbClr val="000000"/>
                </a:solidFill>
                <a:latin typeface="Calibri"/>
              </a:rPr>
              <a:t>calculat</a:t>
            </a:r>
            <a:r>
              <a:rPr b="0" lang="en-US" sz="1800" spc="-1" strike="noStrike">
                <a:solidFill>
                  <a:srgbClr val="000000"/>
                </a:solidFill>
                <a:latin typeface="Calibri"/>
              </a:rPr>
              <a:t>ed </a:t>
            </a:r>
            <a:r>
              <a:rPr b="0" lang="en-US" sz="1800" spc="-1" strike="noStrike">
                <a:solidFill>
                  <a:srgbClr val="000000"/>
                </a:solidFill>
                <a:latin typeface="Calibri"/>
              </a:rPr>
              <a:t>keeping </a:t>
            </a:r>
            <a:r>
              <a:rPr b="0" lang="en-US" sz="1800" spc="-1" strike="noStrike">
                <a:solidFill>
                  <a:srgbClr val="000000"/>
                </a:solidFill>
                <a:latin typeface="Calibri"/>
              </a:rPr>
              <a:t>other </a:t>
            </a:r>
            <a:r>
              <a:rPr b="0" lang="en-US" sz="1800" spc="-1" strike="noStrike">
                <a:solidFill>
                  <a:srgbClr val="000000"/>
                </a:solidFill>
                <a:latin typeface="Calibri"/>
              </a:rPr>
              <a:t>factors </a:t>
            </a:r>
            <a:r>
              <a:rPr b="0" lang="en-US" sz="1800" spc="-1" strike="noStrike">
                <a:solidFill>
                  <a:srgbClr val="000000"/>
                </a:solidFill>
                <a:latin typeface="Calibri"/>
              </a:rPr>
              <a:t>constant </a:t>
            </a:r>
            <a:r>
              <a:rPr b="0" lang="en-US" sz="1800" spc="-1" strike="noStrike">
                <a:solidFill>
                  <a:srgbClr val="000000"/>
                </a:solidFill>
                <a:latin typeface="Calibri"/>
              </a:rPr>
              <a:t>and </a:t>
            </a:r>
            <a:r>
              <a:rPr b="0" lang="en-US" sz="1800" spc="-1" strike="noStrike">
                <a:solidFill>
                  <a:srgbClr val="000000"/>
                </a:solidFill>
                <a:latin typeface="Calibri"/>
              </a:rPr>
              <a:t>only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Price_Char</a:t>
            </a:r>
            <a:r>
              <a:rPr b="0" lang="en-US" sz="1800" spc="-1" strike="noStrike">
                <a:solidFill>
                  <a:srgbClr val="000000"/>
                </a:solidFill>
                <a:latin typeface="Calibri"/>
              </a:rPr>
              <a:t>ged and </a:t>
            </a:r>
            <a:r>
              <a:rPr b="0" lang="en-US" sz="1800" spc="-1" strike="noStrike">
                <a:solidFill>
                  <a:srgbClr val="000000"/>
                </a:solidFill>
                <a:latin typeface="Calibri"/>
              </a:rPr>
              <a:t>Cost_of_Tri</a:t>
            </a:r>
            <a:r>
              <a:rPr b="0" lang="en-US" sz="1800" spc="-1" strike="noStrike">
                <a:solidFill>
                  <a:srgbClr val="000000"/>
                </a:solidFill>
                <a:latin typeface="Calibri"/>
              </a:rPr>
              <a:t>p features </a:t>
            </a:r>
            <a:r>
              <a:rPr b="0" lang="en-US" sz="1800" spc="-1" strike="noStrike">
                <a:solidFill>
                  <a:srgbClr val="000000"/>
                </a:solidFill>
                <a:latin typeface="Calibri"/>
              </a:rPr>
              <a:t>used to </a:t>
            </a:r>
            <a:r>
              <a:rPr b="0" lang="en-US" sz="1800" spc="-1" strike="noStrike">
                <a:solidFill>
                  <a:srgbClr val="000000"/>
                </a:solidFill>
                <a:latin typeface="Calibri"/>
              </a:rPr>
              <a:t>calculate </a:t>
            </a:r>
            <a:r>
              <a:rPr b="0" lang="en-US" sz="1800" spc="-1" strike="noStrike">
                <a:solidFill>
                  <a:srgbClr val="000000"/>
                </a:solidFill>
                <a:latin typeface="Calibri"/>
              </a:rPr>
              <a:t>profit.</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Users </a:t>
            </a:r>
            <a:r>
              <a:rPr b="0" lang="en-US" sz="1800" spc="-1" strike="noStrike">
                <a:solidFill>
                  <a:srgbClr val="000000"/>
                </a:solidFill>
                <a:latin typeface="Calibri"/>
              </a:rPr>
              <a:t>feature </a:t>
            </a:r>
            <a:r>
              <a:rPr b="0" lang="en-US" sz="1800" spc="-1" strike="noStrike">
                <a:solidFill>
                  <a:srgbClr val="000000"/>
                </a:solidFill>
                <a:latin typeface="Calibri"/>
              </a:rPr>
              <a:t>of city </a:t>
            </a:r>
            <a:r>
              <a:rPr b="0" lang="en-US" sz="1800" spc="-1" strike="noStrike">
                <a:solidFill>
                  <a:srgbClr val="000000"/>
                </a:solidFill>
                <a:latin typeface="Calibri"/>
              </a:rPr>
              <a:t>dataset </a:t>
            </a:r>
            <a:r>
              <a:rPr b="0" lang="en-US" sz="1800" spc="-1" strike="noStrike">
                <a:solidFill>
                  <a:srgbClr val="000000"/>
                </a:solidFill>
                <a:latin typeface="Calibri"/>
              </a:rPr>
              <a:t>is </a:t>
            </a:r>
            <a:r>
              <a:rPr b="0" lang="en-US" sz="1800" spc="-1" strike="noStrike">
                <a:solidFill>
                  <a:srgbClr val="000000"/>
                </a:solidFill>
                <a:latin typeface="Calibri"/>
              </a:rPr>
              <a:t>treated </a:t>
            </a:r>
            <a:r>
              <a:rPr b="0" lang="en-US" sz="1800" spc="-1" strike="noStrike">
                <a:solidFill>
                  <a:srgbClr val="000000"/>
                </a:solidFill>
                <a:latin typeface="Calibri"/>
              </a:rPr>
              <a:t>as </a:t>
            </a:r>
            <a:r>
              <a:rPr b="0" lang="en-US" sz="1800" spc="-1" strike="noStrike">
                <a:solidFill>
                  <a:srgbClr val="000000"/>
                </a:solidFill>
                <a:latin typeface="Calibri"/>
              </a:rPr>
              <a:t>number </a:t>
            </a:r>
            <a:r>
              <a:rPr b="0" lang="en-US" sz="1800" spc="-1" strike="noStrike">
                <a:solidFill>
                  <a:srgbClr val="000000"/>
                </a:solidFill>
                <a:latin typeface="Calibri"/>
              </a:rPr>
              <a:t>of cab </a:t>
            </a:r>
            <a:r>
              <a:rPr b="0" lang="en-US" sz="1800" spc="-1" strike="noStrike">
                <a:solidFill>
                  <a:srgbClr val="000000"/>
                </a:solidFill>
                <a:latin typeface="Calibri"/>
              </a:rPr>
              <a:t>users in </a:t>
            </a:r>
            <a:r>
              <a:rPr b="0" lang="en-US" sz="1800" spc="-1" strike="noStrike">
                <a:solidFill>
                  <a:srgbClr val="000000"/>
                </a:solidFill>
                <a:latin typeface="Calibri"/>
              </a:rPr>
              <a:t>the city.</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we have </a:t>
            </a:r>
            <a:r>
              <a:rPr b="0" lang="en-US" sz="1800" spc="-1" strike="noStrike">
                <a:solidFill>
                  <a:srgbClr val="000000"/>
                </a:solidFill>
                <a:latin typeface="Calibri"/>
              </a:rPr>
              <a:t>assumed </a:t>
            </a:r>
            <a:r>
              <a:rPr b="0" lang="en-US" sz="1800" spc="-1" strike="noStrike">
                <a:solidFill>
                  <a:srgbClr val="000000"/>
                </a:solidFill>
                <a:latin typeface="Calibri"/>
              </a:rPr>
              <a:t>that this </a:t>
            </a:r>
            <a:r>
              <a:rPr b="0" lang="en-US" sz="1800" spc="-1" strike="noStrike">
                <a:solidFill>
                  <a:srgbClr val="000000"/>
                </a:solidFill>
                <a:latin typeface="Calibri"/>
              </a:rPr>
              <a:t>can be </a:t>
            </a:r>
            <a:r>
              <a:rPr b="0" lang="en-US" sz="1800" spc="-1" strike="noStrike">
                <a:solidFill>
                  <a:srgbClr val="000000"/>
                </a:solidFill>
                <a:latin typeface="Calibri"/>
              </a:rPr>
              <a:t>other cab </a:t>
            </a:r>
            <a:r>
              <a:rPr b="0" lang="en-US" sz="1800" spc="-1" strike="noStrike">
                <a:solidFill>
                  <a:srgbClr val="000000"/>
                </a:solidFill>
                <a:latin typeface="Calibri"/>
              </a:rPr>
              <a:t>users as </a:t>
            </a:r>
            <a:r>
              <a:rPr b="0" lang="en-US" sz="1800" spc="-1" strike="noStrike">
                <a:solidFill>
                  <a:srgbClr val="000000"/>
                </a:solidFill>
                <a:latin typeface="Calibri"/>
              </a:rPr>
              <a:t>well(includ</a:t>
            </a:r>
            <a:r>
              <a:rPr b="0" lang="en-US" sz="1800" spc="-1" strike="noStrike">
                <a:solidFill>
                  <a:srgbClr val="000000"/>
                </a:solidFill>
                <a:latin typeface="Calibri"/>
              </a:rPr>
              <a:t>ing Yellow </a:t>
            </a:r>
            <a:r>
              <a:rPr b="0" lang="en-US" sz="1800" spc="-1" strike="noStrike">
                <a:solidFill>
                  <a:srgbClr val="000000"/>
                </a:solidFill>
                <a:latin typeface="Calibri"/>
              </a:rPr>
              <a:t>and</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Pink </a:t>
            </a:r>
            <a:r>
              <a:rPr b="0" lang="en-US" sz="1800" spc="-1" strike="noStrike">
                <a:solidFill>
                  <a:srgbClr val="000000"/>
                </a:solidFill>
                <a:latin typeface="Calibri"/>
              </a:rPr>
              <a:t>cab) </a:t>
            </a:r>
            <a:endParaRPr b="0" lang="en-US" sz="1800" spc="-1" strike="noStrike">
              <a:latin typeface="Arial"/>
            </a:endParaRPr>
          </a:p>
          <a:p>
            <a:pPr>
              <a:lnSpc>
                <a:spcPct val="100000"/>
              </a:lnSpc>
            </a:pPr>
            <a:endParaRPr b="0" lang="en-US" sz="1800" spc="-1" strike="noStrike">
              <a:latin typeface="Arial"/>
            </a:endParaRPr>
          </a:p>
        </p:txBody>
      </p:sp>
      <p:grpSp>
        <p:nvGrpSpPr>
          <p:cNvPr id="91" name="Group 2"/>
          <p:cNvGrpSpPr/>
          <p:nvPr/>
        </p:nvGrpSpPr>
        <p:grpSpPr>
          <a:xfrm>
            <a:off x="6370200" y="1537560"/>
            <a:ext cx="4831200" cy="2723400"/>
            <a:chOff x="6370200" y="1537560"/>
            <a:chExt cx="4831200" cy="2723400"/>
          </a:xfrm>
        </p:grpSpPr>
        <p:grpSp>
          <p:nvGrpSpPr>
            <p:cNvPr id="92" name="Group 3"/>
            <p:cNvGrpSpPr/>
            <p:nvPr/>
          </p:nvGrpSpPr>
          <p:grpSpPr>
            <a:xfrm>
              <a:off x="6370200" y="1537560"/>
              <a:ext cx="4831200" cy="2723400"/>
              <a:chOff x="6370200" y="1537560"/>
              <a:chExt cx="4831200" cy="2723400"/>
            </a:xfrm>
          </p:grpSpPr>
          <p:grpSp>
            <p:nvGrpSpPr>
              <p:cNvPr id="93" name="Group 4"/>
              <p:cNvGrpSpPr/>
              <p:nvPr/>
            </p:nvGrpSpPr>
            <p:grpSpPr>
              <a:xfrm>
                <a:off x="6370200" y="1537560"/>
                <a:ext cx="4831200" cy="1062720"/>
                <a:chOff x="6370200" y="1537560"/>
                <a:chExt cx="4831200" cy="1062720"/>
              </a:xfrm>
            </p:grpSpPr>
            <p:sp>
              <p:nvSpPr>
                <p:cNvPr id="94" name="CustomShape 5"/>
                <p:cNvSpPr/>
                <p:nvPr/>
              </p:nvSpPr>
              <p:spPr>
                <a:xfrm>
                  <a:off x="10435320" y="1537560"/>
                  <a:ext cx="619200" cy="61632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5" name="CustomShape 6"/>
                <p:cNvSpPr/>
                <p:nvPr/>
              </p:nvSpPr>
              <p:spPr>
                <a:xfrm>
                  <a:off x="6612120" y="1537560"/>
                  <a:ext cx="619200" cy="61632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6" name="CustomShape 7"/>
                <p:cNvSpPr/>
                <p:nvPr/>
              </p:nvSpPr>
              <p:spPr>
                <a:xfrm>
                  <a:off x="7903800" y="1537560"/>
                  <a:ext cx="619200" cy="61632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7" name="CustomShape 8"/>
                <p:cNvSpPr/>
                <p:nvPr/>
              </p:nvSpPr>
              <p:spPr>
                <a:xfrm>
                  <a:off x="9169560" y="1537560"/>
                  <a:ext cx="619200" cy="61632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8" name="CustomShape 9"/>
                <p:cNvSpPr/>
                <p:nvPr/>
              </p:nvSpPr>
              <p:spPr>
                <a:xfrm>
                  <a:off x="6370200" y="2327400"/>
                  <a:ext cx="104796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rPr>
                    <a:t>Cab_Data.csv </a:t>
                  </a:r>
                  <a:endParaRPr b="0" lang="en-US" sz="1200" spc="-1" strike="noStrike">
                    <a:latin typeface="Arial"/>
                  </a:endParaRPr>
                </a:p>
              </p:txBody>
            </p:sp>
            <p:sp>
              <p:nvSpPr>
                <p:cNvPr id="99" name="CustomShape 10"/>
                <p:cNvSpPr/>
                <p:nvPr/>
              </p:nvSpPr>
              <p:spPr>
                <a:xfrm>
                  <a:off x="7639920" y="2327400"/>
                  <a:ext cx="1249560" cy="272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rPr>
                    <a:t>Customer_ID.csv </a:t>
                  </a:r>
                  <a:endParaRPr b="0" lang="en-US" sz="1200" spc="-1" strike="noStrike">
                    <a:latin typeface="Arial"/>
                  </a:endParaRPr>
                </a:p>
              </p:txBody>
            </p:sp>
            <p:sp>
              <p:nvSpPr>
                <p:cNvPr id="100" name="CustomShape 11"/>
                <p:cNvSpPr/>
                <p:nvPr/>
              </p:nvSpPr>
              <p:spPr>
                <a:xfrm>
                  <a:off x="8971920" y="2327400"/>
                  <a:ext cx="1360800" cy="272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rPr>
                    <a:t>Transaction_ID.csv </a:t>
                  </a:r>
                  <a:endParaRPr b="0" lang="en-US" sz="1200" spc="-1" strike="noStrike">
                    <a:latin typeface="Arial"/>
                  </a:endParaRPr>
                </a:p>
              </p:txBody>
            </p:sp>
            <p:sp>
              <p:nvSpPr>
                <p:cNvPr id="101" name="CustomShape 12"/>
                <p:cNvSpPr/>
                <p:nvPr/>
              </p:nvSpPr>
              <p:spPr>
                <a:xfrm>
                  <a:off x="10500120" y="2327400"/>
                  <a:ext cx="70128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rPr>
                    <a:t>City.csv</a:t>
                  </a:r>
                  <a:endParaRPr b="0" lang="en-US" sz="1200" spc="-1" strike="noStrike">
                    <a:latin typeface="Arial"/>
                  </a:endParaRPr>
                </a:p>
              </p:txBody>
            </p:sp>
          </p:grpSp>
          <p:sp>
            <p:nvSpPr>
              <p:cNvPr id="102" name="CustomShape 13"/>
              <p:cNvSpPr/>
              <p:nvPr/>
            </p:nvSpPr>
            <p:spPr>
              <a:xfrm>
                <a:off x="7231680" y="2154600"/>
                <a:ext cx="1706760" cy="100584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103" name="CustomShape 14"/>
              <p:cNvSpPr/>
              <p:nvPr/>
            </p:nvSpPr>
            <p:spPr>
              <a:xfrm flipH="1">
                <a:off x="9693000" y="2205360"/>
                <a:ext cx="731160" cy="83628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104" name="CustomShape 15"/>
              <p:cNvSpPr/>
              <p:nvPr/>
            </p:nvSpPr>
            <p:spPr>
              <a:xfrm>
                <a:off x="8264880" y="2146320"/>
                <a:ext cx="773640" cy="88776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105" name="CustomShape 16"/>
              <p:cNvSpPr/>
              <p:nvPr/>
            </p:nvSpPr>
            <p:spPr>
              <a:xfrm>
                <a:off x="9322560" y="2206440"/>
                <a:ext cx="360" cy="77724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106" name="CustomShape 17"/>
              <p:cNvSpPr/>
              <p:nvPr/>
            </p:nvSpPr>
            <p:spPr>
              <a:xfrm>
                <a:off x="9051120" y="3070440"/>
                <a:ext cx="619200" cy="61632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107" name="CustomShape 18"/>
              <p:cNvSpPr/>
              <p:nvPr/>
            </p:nvSpPr>
            <p:spPr>
              <a:xfrm>
                <a:off x="8844840" y="3714480"/>
                <a:ext cx="1034640" cy="546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rPr>
                  <a:t>Final cab data</a:t>
                </a:r>
                <a:endParaRPr b="0" lang="en-US" sz="1200" spc="-1" strike="noStrike">
                  <a:latin typeface="Arial"/>
                </a:endParaRPr>
              </a:p>
              <a:p>
                <a:pPr>
                  <a:lnSpc>
                    <a:spcPct val="100000"/>
                  </a:lnSpc>
                </a:pPr>
                <a:endParaRPr b="0" lang="en-US" sz="1200" spc="-1" strike="noStrike">
                  <a:latin typeface="Arial"/>
                </a:endParaRPr>
              </a:p>
            </p:txBody>
          </p:sp>
        </p:grpSp>
      </p:grpSp>
      <p:sp>
        <p:nvSpPr>
          <p:cNvPr id="108" name="CustomShape 19"/>
          <p:cNvSpPr/>
          <p:nvPr/>
        </p:nvSpPr>
        <p:spPr>
          <a:xfrm>
            <a:off x="0" y="0"/>
            <a:ext cx="12191760" cy="1364040"/>
          </a:xfrm>
          <a:prstGeom prst="rect">
            <a:avLst/>
          </a:prstGeom>
          <a:solidFill>
            <a:srgbClr val="3b3838"/>
          </a:solidFill>
          <a:ln w="12600">
            <a:solidFill>
              <a:srgbClr val="325490"/>
            </a:solidFill>
            <a:miter/>
          </a:ln>
        </p:spPr>
        <p:style>
          <a:lnRef idx="0"/>
          <a:fillRef idx="0"/>
          <a:effectRef idx="0"/>
          <a:fontRef idx="minor"/>
        </p:style>
      </p:sp>
      <p:sp>
        <p:nvSpPr>
          <p:cNvPr id="109" name="TextShape 20"/>
          <p:cNvSpPr txBox="1"/>
          <p:nvPr/>
        </p:nvSpPr>
        <p:spPr>
          <a:xfrm>
            <a:off x="838080" y="59760"/>
            <a:ext cx="10515240" cy="1325160"/>
          </a:xfrm>
          <a:prstGeom prst="rect">
            <a:avLst/>
          </a:prstGeom>
          <a:noFill/>
          <a:ln w="0">
            <a:noFill/>
          </a:ln>
        </p:spPr>
        <p:txBody>
          <a:bodyPr anchor="ctr">
            <a:noAutofit/>
          </a:bodyPr>
          <a:p>
            <a:pPr>
              <a:lnSpc>
                <a:spcPct val="90000"/>
              </a:lnSpc>
            </a:pPr>
            <a:r>
              <a:rPr b="1" lang="en-US" sz="4400" spc="-1" strike="noStrike">
                <a:solidFill>
                  <a:srgbClr val="ed7d31"/>
                </a:solidFill>
                <a:latin typeface="Calibri Light"/>
              </a:rPr>
              <a:t>Data Exploration</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0" name="Group 1"/>
          <p:cNvGrpSpPr/>
          <p:nvPr/>
        </p:nvGrpSpPr>
        <p:grpSpPr>
          <a:xfrm>
            <a:off x="-4875480" y="1276200"/>
            <a:ext cx="8761680" cy="5581800"/>
            <a:chOff x="-4875480" y="1276200"/>
            <a:chExt cx="8761680" cy="5581800"/>
          </a:xfrm>
        </p:grpSpPr>
        <p:sp>
          <p:nvSpPr>
            <p:cNvPr id="111" name="CustomShape 2"/>
            <p:cNvSpPr/>
            <p:nvPr/>
          </p:nvSpPr>
          <p:spPr>
            <a:xfrm>
              <a:off x="-1985760" y="1320480"/>
              <a:ext cx="378720" cy="3886200"/>
            </a:xfrm>
            <a:prstGeom prst="rect">
              <a:avLst/>
            </a:prstGeom>
            <a:solidFill>
              <a:srgbClr val="ffffff"/>
            </a:solidFill>
            <a:ln w="12600">
              <a:solidFill>
                <a:srgbClr val="ffffff"/>
              </a:solidFill>
              <a:miter/>
            </a:ln>
          </p:spPr>
          <p:style>
            <a:lnRef idx="0"/>
            <a:fillRef idx="0"/>
            <a:effectRef idx="0"/>
            <a:fontRef idx="minor"/>
          </p:style>
        </p:sp>
        <p:sp>
          <p:nvSpPr>
            <p:cNvPr id="112" name="CustomShape 3"/>
            <p:cNvSpPr/>
            <p:nvPr/>
          </p:nvSpPr>
          <p:spPr>
            <a:xfrm>
              <a:off x="-4875480" y="1276200"/>
              <a:ext cx="378720" cy="3886200"/>
            </a:xfrm>
            <a:prstGeom prst="rect">
              <a:avLst/>
            </a:prstGeom>
            <a:solidFill>
              <a:srgbClr val="ffffff"/>
            </a:solidFill>
            <a:ln w="12600">
              <a:solidFill>
                <a:srgbClr val="ffffff"/>
              </a:solidFill>
              <a:miter/>
            </a:ln>
          </p:spPr>
          <p:style>
            <a:lnRef idx="0"/>
            <a:fillRef idx="0"/>
            <a:effectRef idx="0"/>
            <a:fontRef idx="minor"/>
          </p:style>
        </p:sp>
        <p:sp>
          <p:nvSpPr>
            <p:cNvPr id="113" name="CustomShape 4"/>
            <p:cNvSpPr/>
            <p:nvPr/>
          </p:nvSpPr>
          <p:spPr>
            <a:xfrm>
              <a:off x="1170720" y="1643760"/>
              <a:ext cx="378720" cy="3886200"/>
            </a:xfrm>
            <a:prstGeom prst="rect">
              <a:avLst/>
            </a:prstGeom>
            <a:solidFill>
              <a:srgbClr val="ffffff"/>
            </a:solidFill>
            <a:ln w="12600">
              <a:solidFill>
                <a:srgbClr val="ffffff"/>
              </a:solidFill>
              <a:miter/>
            </a:ln>
          </p:spPr>
          <p:style>
            <a:lnRef idx="0"/>
            <a:fillRef idx="0"/>
            <a:effectRef idx="0"/>
            <a:fontRef idx="minor"/>
          </p:style>
        </p:sp>
        <p:sp>
          <p:nvSpPr>
            <p:cNvPr id="114" name="CustomShape 5"/>
            <p:cNvSpPr/>
            <p:nvPr/>
          </p:nvSpPr>
          <p:spPr>
            <a:xfrm>
              <a:off x="1355400" y="1320480"/>
              <a:ext cx="194400" cy="322920"/>
            </a:xfrm>
            <a:prstGeom prst="rect">
              <a:avLst/>
            </a:prstGeom>
            <a:solidFill>
              <a:srgbClr val="ffffff"/>
            </a:solidFill>
            <a:ln w="12600">
              <a:solidFill>
                <a:srgbClr val="ffffff"/>
              </a:solidFill>
              <a:miter/>
            </a:ln>
          </p:spPr>
          <p:style>
            <a:lnRef idx="0"/>
            <a:fillRef idx="0"/>
            <a:effectRef idx="0"/>
            <a:fontRef idx="minor"/>
          </p:style>
        </p:sp>
        <p:graphicFrame>
          <p:nvGraphicFramePr>
            <p:cNvPr id="115" name="Table 6"/>
            <p:cNvGraphicFramePr/>
            <p:nvPr/>
          </p:nvGraphicFramePr>
          <p:xfrm>
            <a:off x="80640" y="4813200"/>
            <a:ext cx="3805560" cy="2044800"/>
          </p:xfrm>
          <a:graphic>
            <a:graphicData uri="http://schemas.openxmlformats.org/drawingml/2006/table">
              <a:tbl>
                <a:tblPr/>
                <a:tblGrid>
                  <a:gridCol w="1268640"/>
                  <a:gridCol w="1268640"/>
                  <a:gridCol w="1268640"/>
                </a:tblGrid>
                <a:tr h="719640">
                  <a:tc>
                    <a:txBody>
                      <a:bodyPr lIns="90000" rIns="90000" tIns="46800" bIns="46800">
                        <a:noAutofit/>
                      </a:bodyPr>
                      <a:p>
                        <a:r>
                          <a:rPr b="0" lang="en-US" sz="1800" spc="-1" strike="noStrike">
                            <a:latin typeface="Arial"/>
                          </a:rPr>
                          <a:t>Company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Profit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Total Rides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oAutofit/>
                      </a:bodyPr>
                      <a:p>
                        <a:r>
                          <a:rPr b="0" lang="en-US" sz="1800" spc="-1" strike="noStrike">
                            <a:latin typeface="Arial"/>
                          </a:rPr>
                          <a:t>Pink Cab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5,307,328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84,711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tIns="46800" bIns="46800">
                        <a:noAutofit/>
                      </a:bodyPr>
                      <a:p>
                        <a:r>
                          <a:rPr b="0" lang="en-US" sz="1800" spc="-1" strike="noStrike">
                            <a:latin typeface="Arial"/>
                          </a:rPr>
                          <a:t>Yellow Cab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44,020,373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274,681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pSp>
      <p:sp>
        <p:nvSpPr>
          <p:cNvPr id="116" name="TextShape 7"/>
          <p:cNvSpPr txBox="1"/>
          <p:nvPr/>
        </p:nvSpPr>
        <p:spPr>
          <a:xfrm>
            <a:off x="762120" y="7200"/>
            <a:ext cx="10498680" cy="1359000"/>
          </a:xfrm>
          <a:prstGeom prst="rect">
            <a:avLst/>
          </a:prstGeom>
          <a:noFill/>
          <a:ln w="0">
            <a:noFill/>
          </a:ln>
        </p:spPr>
        <p:txBody>
          <a:bodyPr anchor="ctr">
            <a:normAutofit/>
          </a:bodyPr>
          <a:p>
            <a:pPr>
              <a:lnSpc>
                <a:spcPct val="90000"/>
              </a:lnSpc>
            </a:pPr>
            <a:r>
              <a:rPr b="1" lang="en-US" sz="3500" spc="-1" strike="noStrike">
                <a:solidFill>
                  <a:srgbClr val="ed7d31"/>
                </a:solidFill>
                <a:latin typeface="Calibri Light"/>
              </a:rPr>
              <a:t>Profit Analysis</a:t>
            </a:r>
            <a:endParaRPr b="0" lang="en-US" sz="3500" spc="-1" strike="noStrike">
              <a:solidFill>
                <a:srgbClr val="000000"/>
              </a:solidFill>
              <a:latin typeface="Calibri"/>
            </a:endParaRPr>
          </a:p>
        </p:txBody>
      </p:sp>
      <p:sp>
        <p:nvSpPr>
          <p:cNvPr id="117" name="CustomShape 8"/>
          <p:cNvSpPr/>
          <p:nvPr/>
        </p:nvSpPr>
        <p:spPr>
          <a:xfrm>
            <a:off x="0" y="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Profit Analysis</a:t>
            </a:r>
            <a:endParaRPr b="0" lang="en-US" sz="4400" spc="-1" strike="noStrike">
              <a:latin typeface="Arial"/>
            </a:endParaRPr>
          </a:p>
        </p:txBody>
      </p:sp>
      <p:pic>
        <p:nvPicPr>
          <p:cNvPr id="118" name="" descr=""/>
          <p:cNvPicPr/>
          <p:nvPr/>
        </p:nvPicPr>
        <p:blipFill>
          <a:blip r:embed="rId1"/>
          <a:stretch/>
        </p:blipFill>
        <p:spPr>
          <a:xfrm>
            <a:off x="229320" y="1828800"/>
            <a:ext cx="4114080" cy="2370240"/>
          </a:xfrm>
          <a:prstGeom prst="rect">
            <a:avLst/>
          </a:prstGeom>
          <a:ln w="0">
            <a:noFill/>
          </a:ln>
        </p:spPr>
      </p:pic>
      <p:pic>
        <p:nvPicPr>
          <p:cNvPr id="119" name="" descr=""/>
          <p:cNvPicPr/>
          <p:nvPr/>
        </p:nvPicPr>
        <p:blipFill>
          <a:blip r:embed="rId2"/>
          <a:stretch/>
        </p:blipFill>
        <p:spPr>
          <a:xfrm>
            <a:off x="4572000" y="1959120"/>
            <a:ext cx="3724920" cy="2933280"/>
          </a:xfrm>
          <a:prstGeom prst="rect">
            <a:avLst/>
          </a:prstGeom>
          <a:ln w="0">
            <a:noFill/>
          </a:ln>
        </p:spPr>
      </p:pic>
      <p:pic>
        <p:nvPicPr>
          <p:cNvPr id="120" name="" descr=""/>
          <p:cNvPicPr/>
          <p:nvPr/>
        </p:nvPicPr>
        <p:blipFill>
          <a:blip r:embed="rId3"/>
          <a:stretch/>
        </p:blipFill>
        <p:spPr>
          <a:xfrm>
            <a:off x="8458200" y="1819800"/>
            <a:ext cx="3733560" cy="2980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0" y="-1224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Density Profit Analysis</a:t>
            </a:r>
            <a:endParaRPr b="0" lang="en-US" sz="4400" spc="-1" strike="noStrike">
              <a:latin typeface="Arial"/>
            </a:endParaRPr>
          </a:p>
        </p:txBody>
      </p:sp>
      <p:pic>
        <p:nvPicPr>
          <p:cNvPr id="122" name="" descr=""/>
          <p:cNvPicPr/>
          <p:nvPr/>
        </p:nvPicPr>
        <p:blipFill>
          <a:blip r:embed="rId1"/>
          <a:stretch/>
        </p:blipFill>
        <p:spPr>
          <a:xfrm>
            <a:off x="276480" y="1819800"/>
            <a:ext cx="4524120" cy="2980800"/>
          </a:xfrm>
          <a:prstGeom prst="rect">
            <a:avLst/>
          </a:prstGeom>
          <a:ln w="0">
            <a:noFill/>
          </a:ln>
        </p:spPr>
      </p:pic>
      <p:pic>
        <p:nvPicPr>
          <p:cNvPr id="123" name="" descr=""/>
          <p:cNvPicPr/>
          <p:nvPr/>
        </p:nvPicPr>
        <p:blipFill>
          <a:blip r:embed="rId2"/>
          <a:stretch/>
        </p:blipFill>
        <p:spPr>
          <a:xfrm>
            <a:off x="6400800" y="1430280"/>
            <a:ext cx="4857480" cy="3990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699320" y="1828800"/>
            <a:ext cx="3959280" cy="173556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There is almost equal distribution of gender in the Profit and customer base of both the cabs and whenever the gender, Yellow Cab shows high distribution.</a:t>
            </a:r>
            <a:endParaRPr b="0" lang="en-US" sz="1800" spc="-1" strike="noStrike">
              <a:latin typeface="Arial"/>
            </a:endParaRPr>
          </a:p>
        </p:txBody>
      </p:sp>
      <p:sp>
        <p:nvSpPr>
          <p:cNvPr id="125" name="CustomShape 2"/>
          <p:cNvSpPr/>
          <p:nvPr/>
        </p:nvSpPr>
        <p:spPr>
          <a:xfrm>
            <a:off x="0" y="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Profit and customer base Analysis Gender wise       </a:t>
            </a:r>
            <a:endParaRPr b="0" lang="en-US" sz="4400" spc="-1" strike="noStrike">
              <a:latin typeface="Arial"/>
            </a:endParaRPr>
          </a:p>
        </p:txBody>
      </p:sp>
      <p:pic>
        <p:nvPicPr>
          <p:cNvPr id="126" name="" descr=""/>
          <p:cNvPicPr/>
          <p:nvPr/>
        </p:nvPicPr>
        <p:blipFill>
          <a:blip r:embed="rId1"/>
          <a:stretch/>
        </p:blipFill>
        <p:spPr>
          <a:xfrm>
            <a:off x="914400" y="1553040"/>
            <a:ext cx="6257520" cy="3476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055640" y="1373760"/>
            <a:ext cx="742680" cy="316440"/>
          </a:xfrm>
          <a:prstGeom prst="rect">
            <a:avLst/>
          </a:prstGeom>
          <a:solidFill>
            <a:srgbClr val="ffffff"/>
          </a:solidFill>
          <a:ln w="12600">
            <a:solidFill>
              <a:srgbClr val="ffffff"/>
            </a:solidFill>
            <a:miter/>
          </a:ln>
        </p:spPr>
        <p:style>
          <a:lnRef idx="0"/>
          <a:fillRef idx="0"/>
          <a:effectRef idx="0"/>
          <a:fontRef idx="minor"/>
        </p:style>
      </p:sp>
      <p:sp>
        <p:nvSpPr>
          <p:cNvPr id="128" name="CustomShape 2"/>
          <p:cNvSpPr/>
          <p:nvPr/>
        </p:nvSpPr>
        <p:spPr>
          <a:xfrm>
            <a:off x="10161720" y="1809360"/>
            <a:ext cx="1701720" cy="3381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Middle class and high class contributes more in the profit as well as in the customer base of both the cabs and we cans see high contribution for the Yellow Cab company</a:t>
            </a:r>
            <a:endParaRPr b="0" lang="en-US" sz="1800" spc="-1" strike="noStrike">
              <a:latin typeface="Arial"/>
            </a:endParaRPr>
          </a:p>
        </p:txBody>
      </p:sp>
      <p:sp>
        <p:nvSpPr>
          <p:cNvPr id="129" name="CustomShape 3"/>
          <p:cNvSpPr/>
          <p:nvPr/>
        </p:nvSpPr>
        <p:spPr>
          <a:xfrm>
            <a:off x="0" y="-1692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200" spc="-1" strike="noStrike">
                <a:solidFill>
                  <a:srgbClr val="ed7d31"/>
                </a:solidFill>
                <a:latin typeface="Calibri Light"/>
              </a:rPr>
              <a:t>      </a:t>
            </a:r>
            <a:r>
              <a:rPr b="1" lang="en-US" sz="4200" spc="-1" strike="noStrike">
                <a:solidFill>
                  <a:srgbClr val="ed7d31"/>
                </a:solidFill>
                <a:latin typeface="Calibri Light"/>
              </a:rPr>
              <a:t>Income Class wise Profit and customer base Analysis</a:t>
            </a:r>
            <a:endParaRPr b="0" lang="en-US" sz="4200" spc="-1" strike="noStrike">
              <a:latin typeface="Arial"/>
            </a:endParaRPr>
          </a:p>
        </p:txBody>
      </p:sp>
      <p:pic>
        <p:nvPicPr>
          <p:cNvPr id="130" name="" descr=""/>
          <p:cNvPicPr/>
          <p:nvPr/>
        </p:nvPicPr>
        <p:blipFill>
          <a:blip r:embed="rId1"/>
          <a:stretch/>
        </p:blipFill>
        <p:spPr>
          <a:xfrm>
            <a:off x="400320" y="1533960"/>
            <a:ext cx="8972280" cy="3723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480" y="-12240"/>
            <a:ext cx="12191760" cy="13834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300" spc="-1" strike="noStrike">
                <a:solidFill>
                  <a:srgbClr val="ed7d31"/>
                </a:solidFill>
                <a:latin typeface="Calibri Light"/>
              </a:rPr>
              <a:t>       </a:t>
            </a:r>
            <a:r>
              <a:rPr b="1" lang="en-US" sz="4300" spc="-1" strike="noStrike">
                <a:solidFill>
                  <a:srgbClr val="ed7d31"/>
                </a:solidFill>
                <a:latin typeface="Calibri Light"/>
              </a:rPr>
              <a:t>Age GroupWise Profit And Customer Base Analysis</a:t>
            </a:r>
            <a:endParaRPr b="0" lang="en-US" sz="4300" spc="-1" strike="noStrike">
              <a:latin typeface="Arial"/>
            </a:endParaRPr>
          </a:p>
        </p:txBody>
      </p:sp>
      <p:pic>
        <p:nvPicPr>
          <p:cNvPr id="132" name="" descr=""/>
          <p:cNvPicPr/>
          <p:nvPr/>
        </p:nvPicPr>
        <p:blipFill>
          <a:blip r:embed="rId1"/>
          <a:stretch/>
        </p:blipFill>
        <p:spPr>
          <a:xfrm>
            <a:off x="0" y="1600200"/>
            <a:ext cx="4828680" cy="3933360"/>
          </a:xfrm>
          <a:prstGeom prst="rect">
            <a:avLst/>
          </a:prstGeom>
          <a:ln w="0">
            <a:noFill/>
          </a:ln>
        </p:spPr>
      </p:pic>
      <p:sp>
        <p:nvSpPr>
          <p:cNvPr id="133" name="CustomShape 2"/>
          <p:cNvSpPr/>
          <p:nvPr/>
        </p:nvSpPr>
        <p:spPr>
          <a:xfrm>
            <a:off x="5486400" y="5716080"/>
            <a:ext cx="546264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Bitstream Vera Sans"/>
              </a:rPr>
              <a:t>People between  15-40 </a:t>
            </a:r>
            <a:r>
              <a:rPr b="0" lang="en-US" sz="1800" spc="-1" strike="noStrike">
                <a:solidFill>
                  <a:srgbClr val="000000"/>
                </a:solidFill>
                <a:latin typeface="Calibri"/>
              </a:rPr>
              <a:t>contribute more in the profit as well as in the customer base of both the cabs and we cans see high contribution for the Yellow Cab company </a:t>
            </a:r>
            <a:endParaRPr b="0" lang="en-US" sz="1800" spc="-1" strike="noStrike">
              <a:latin typeface="Arial"/>
            </a:endParaRPr>
          </a:p>
        </p:txBody>
      </p:sp>
      <p:pic>
        <p:nvPicPr>
          <p:cNvPr id="134" name="" descr=""/>
          <p:cNvPicPr/>
          <p:nvPr/>
        </p:nvPicPr>
        <p:blipFill>
          <a:blip r:embed="rId2"/>
          <a:stretch/>
        </p:blipFill>
        <p:spPr>
          <a:xfrm>
            <a:off x="4800600" y="1600200"/>
            <a:ext cx="7315200" cy="3723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2665</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dc:description/>
  <dc:language>en-US</dc:language>
  <cp:lastModifiedBy/>
  <cp:lastPrinted>2019-08-24T08:13:50Z</cp:lastPrinted>
  <dcterms:modified xsi:type="dcterms:W3CDTF">2022-09-25T08:10:54Z</dcterms:modified>
  <cp:revision>147</cp:revision>
  <dc:subject/>
  <dc:title>KPMG Case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21</vt:r8>
  </property>
</Properties>
</file>