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6" r:id="rId3"/>
    <p:sldId id="279" r:id="rId4"/>
    <p:sldId id="305" r:id="rId5"/>
    <p:sldId id="291" r:id="rId6"/>
    <p:sldId id="307" r:id="rId7"/>
    <p:sldId id="308" r:id="rId8"/>
    <p:sldId id="309" r:id="rId9"/>
    <p:sldId id="296" r:id="rId10"/>
    <p:sldId id="281" r:id="rId11"/>
    <p:sldId id="282" r:id="rId12"/>
    <p:sldId id="310" r:id="rId13"/>
    <p:sldId id="311" r:id="rId14"/>
    <p:sldId id="312" r:id="rId15"/>
    <p:sldId id="313" r:id="rId16"/>
    <p:sldId id="314" r:id="rId17"/>
    <p:sldId id="316" r:id="rId18"/>
    <p:sldId id="317" r:id="rId19"/>
    <p:sldId id="292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D60"/>
    <a:srgbClr val="0F3A3D"/>
    <a:srgbClr val="2A7478"/>
    <a:srgbClr val="256569"/>
    <a:srgbClr val="59595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 autoAdjust="0"/>
    <p:restoredTop sz="61440" autoAdjust="0"/>
  </p:normalViewPr>
  <p:slideViewPr>
    <p:cSldViewPr snapToGrid="0">
      <p:cViewPr varScale="1">
        <p:scale>
          <a:sx n="61" d="100"/>
          <a:sy n="61" d="100"/>
        </p:scale>
        <p:origin x="98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C3F05-AAEE-45F4-80E8-273DA2799E2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245637-B95B-4C30-9049-AF3809D5ADE9}">
      <dgm:prSet phldrT="[Текст]" custT="1"/>
      <dgm:spPr/>
      <dgm:t>
        <a:bodyPr/>
        <a:lstStyle/>
        <a:p>
          <a:r>
            <a:rPr lang="ru-RU" sz="2500" dirty="0" err="1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groups.getMembers</a:t>
          </a:r>
          <a:endParaRPr lang="ru-RU" sz="2500" dirty="0"/>
        </a:p>
      </dgm:t>
    </dgm:pt>
    <dgm:pt modelId="{2F486905-38B3-4908-8CFD-1B053463BA67}" type="parTrans" cxnId="{3B43848F-5E6A-4EF0-A634-69348E2A129D}">
      <dgm:prSet/>
      <dgm:spPr/>
      <dgm:t>
        <a:bodyPr/>
        <a:lstStyle/>
        <a:p>
          <a:endParaRPr lang="ru-RU"/>
        </a:p>
      </dgm:t>
    </dgm:pt>
    <dgm:pt modelId="{D642710B-A495-412E-AF29-469C8932B9B8}" type="sibTrans" cxnId="{3B43848F-5E6A-4EF0-A634-69348E2A129D}">
      <dgm:prSet/>
      <dgm:spPr/>
      <dgm:t>
        <a:bodyPr/>
        <a:lstStyle/>
        <a:p>
          <a:endParaRPr lang="ru-RU"/>
        </a:p>
      </dgm:t>
    </dgm:pt>
    <dgm:pt modelId="{D2B23B66-B096-47C4-92B0-40E591A7F206}">
      <dgm:prSet phldrT="[Текст]" custT="1"/>
      <dgm:spPr/>
      <dgm:t>
        <a:bodyPr/>
        <a:lstStyle/>
        <a:p>
          <a:r>
            <a:rPr lang="ru-RU" sz="2500" dirty="0" err="1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wall.get</a:t>
          </a:r>
          <a:r>
            <a:rPr lang="ru-RU" sz="2500" dirty="0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</a:t>
          </a:r>
          <a:endParaRPr lang="ru-RU" sz="2500" dirty="0"/>
        </a:p>
      </dgm:t>
    </dgm:pt>
    <dgm:pt modelId="{9950F556-40C2-4D32-B33F-8CC1CFCFA935}" type="parTrans" cxnId="{68845098-B749-462C-913A-92E3435B5223}">
      <dgm:prSet/>
      <dgm:spPr/>
      <dgm:t>
        <a:bodyPr/>
        <a:lstStyle/>
        <a:p>
          <a:endParaRPr lang="ru-RU"/>
        </a:p>
      </dgm:t>
    </dgm:pt>
    <dgm:pt modelId="{6807D016-22E5-4180-9DC0-D05C2D9ED2C1}" type="sibTrans" cxnId="{68845098-B749-462C-913A-92E3435B5223}">
      <dgm:prSet/>
      <dgm:spPr/>
      <dgm:t>
        <a:bodyPr/>
        <a:lstStyle/>
        <a:p>
          <a:endParaRPr lang="ru-RU"/>
        </a:p>
      </dgm:t>
    </dgm:pt>
    <dgm:pt modelId="{BCDE6B57-3E21-4FCB-978D-4FB84904BA3B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500" dirty="0" err="1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groups.getById</a:t>
          </a:r>
          <a:r>
            <a:rPr lang="ru-RU" sz="2500" dirty="0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</a:t>
          </a:r>
          <a:endParaRPr lang="ru-RU" sz="2500" dirty="0"/>
        </a:p>
      </dgm:t>
    </dgm:pt>
    <dgm:pt modelId="{2771ABB5-8046-4C0A-9EF6-59AC3C707A27}" type="parTrans" cxnId="{BAEFA45A-0C9D-4B9F-BDAF-53E80D6F209C}">
      <dgm:prSet/>
      <dgm:spPr/>
      <dgm:t>
        <a:bodyPr/>
        <a:lstStyle/>
        <a:p>
          <a:endParaRPr lang="ru-RU"/>
        </a:p>
      </dgm:t>
    </dgm:pt>
    <dgm:pt modelId="{C5DE4EC6-DFAD-4DB1-9C6A-5029ECF5BEE7}" type="sibTrans" cxnId="{BAEFA45A-0C9D-4B9F-BDAF-53E80D6F209C}">
      <dgm:prSet/>
      <dgm:spPr/>
      <dgm:t>
        <a:bodyPr/>
        <a:lstStyle/>
        <a:p>
          <a:endParaRPr lang="ru-RU"/>
        </a:p>
      </dgm:t>
    </dgm:pt>
    <dgm:pt modelId="{018A2B33-E3B7-452D-B07D-2C76056E646F}">
      <dgm:prSet custT="1"/>
      <dgm:spPr/>
      <dgm:t>
        <a:bodyPr/>
        <a:lstStyle/>
        <a:p>
          <a:pPr algn="l"/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BASE_URL = 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'https://api.vk.com/method/'</a:t>
          </a:r>
          <a:b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HEADERS = {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'Authorization'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'Bearer 781b939e781b939e781b939ed47b08d25b7781b781b939e1c3ac44c423272b4f874bc02’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}</a:t>
          </a:r>
          <a:b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params = {</a:t>
          </a:r>
          <a:b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   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</a:t>
          </a:r>
          <a:r>
            <a:rPr lang="en-US" sz="20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group_id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dirty="0" err="1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group_name</a:t>
          </a: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</a:t>
          </a:r>
          <a:b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   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'v'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'5.131'</a:t>
          </a: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</a:t>
          </a:r>
          <a:b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   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'fields'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'activity, city, description, </a:t>
          </a:r>
          <a:r>
            <a:rPr lang="en-US" sz="20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members_count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</a:t>
          </a:r>
          <a:r>
            <a:rPr lang="en-US" sz="20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start_date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status'</a:t>
          </a:r>
          <a:b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}</a:t>
          </a:r>
          <a:b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response = </a:t>
          </a:r>
          <a:r>
            <a:rPr lang="en-US" sz="2000" dirty="0" err="1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requests.get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(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f'</a:t>
          </a: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{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BASE_URL</a:t>
          </a: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}</a:t>
          </a:r>
          <a:r>
            <a:rPr lang="en-US" sz="20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groups.getById</a:t>
          </a:r>
          <a:r>
            <a:rPr lang="en-US" sz="20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</a:t>
          </a: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</a:t>
          </a:r>
          <a:r>
            <a:rPr lang="en-US" sz="2000" dirty="0">
              <a:solidFill>
                <a:srgbClr val="AA492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params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=params</a:t>
          </a:r>
          <a:r>
            <a:rPr lang="en-US" sz="20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</a:t>
          </a:r>
          <a:r>
            <a:rPr lang="en-US" sz="2000" dirty="0">
              <a:solidFill>
                <a:srgbClr val="AA492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headers</a:t>
          </a:r>
          <a:r>
            <a:rPr lang="en-US" sz="20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=HEADERS)</a:t>
          </a:r>
          <a:endParaRPr lang="ru-RU" sz="2000" dirty="0">
            <a:effectLst/>
            <a:latin typeface="Book Antiqua" panose="02040602050305030304" pitchFamily="18" charset="0"/>
            <a:ea typeface="Times New Roman" panose="02020603050405020304" pitchFamily="18" charset="0"/>
          </a:endParaRPr>
        </a:p>
      </dgm:t>
    </dgm:pt>
    <dgm:pt modelId="{756C8C15-8B97-492A-BF8B-8612C04AF0CB}" type="parTrans" cxnId="{D1117053-82F4-4802-A4EE-6E7ACDCB8424}">
      <dgm:prSet/>
      <dgm:spPr/>
      <dgm:t>
        <a:bodyPr/>
        <a:lstStyle/>
        <a:p>
          <a:endParaRPr lang="ru-RU"/>
        </a:p>
      </dgm:t>
    </dgm:pt>
    <dgm:pt modelId="{C2774D98-FFFF-49AE-81FC-1030B0ED8987}" type="sibTrans" cxnId="{D1117053-82F4-4802-A4EE-6E7ACDCB8424}">
      <dgm:prSet/>
      <dgm:spPr/>
      <dgm:t>
        <a:bodyPr/>
        <a:lstStyle/>
        <a:p>
          <a:endParaRPr lang="ru-RU"/>
        </a:p>
      </dgm:t>
    </dgm:pt>
    <dgm:pt modelId="{E5396895-6DBC-44B4-A873-13235E732039}" type="pres">
      <dgm:prSet presAssocID="{239C3F05-AAEE-45F4-80E8-273DA2799E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9E4DBF-07DD-45A4-895B-0A3749509815}" type="pres">
      <dgm:prSet presAssocID="{E5245637-B95B-4C30-9049-AF3809D5ADE9}" presName="vertOne" presStyleCnt="0"/>
      <dgm:spPr/>
    </dgm:pt>
    <dgm:pt modelId="{17586177-B20C-4EFE-AA76-96CBBB044F28}" type="pres">
      <dgm:prSet presAssocID="{E5245637-B95B-4C30-9049-AF3809D5ADE9}" presName="txOne" presStyleLbl="node0" presStyleIdx="0" presStyleCnt="3" custScaleX="195064" custScaleY="30962">
        <dgm:presLayoutVars>
          <dgm:chPref val="3"/>
        </dgm:presLayoutVars>
      </dgm:prSet>
      <dgm:spPr/>
    </dgm:pt>
    <dgm:pt modelId="{607B6082-1D4B-45DC-9914-6FCECE689037}" type="pres">
      <dgm:prSet presAssocID="{E5245637-B95B-4C30-9049-AF3809D5ADE9}" presName="horzOne" presStyleCnt="0"/>
      <dgm:spPr/>
    </dgm:pt>
    <dgm:pt modelId="{D189E4DB-7AF1-451C-8065-FAA5F65EDA24}" type="pres">
      <dgm:prSet presAssocID="{D642710B-A495-412E-AF29-469C8932B9B8}" presName="sibSpaceOne" presStyleCnt="0"/>
      <dgm:spPr/>
    </dgm:pt>
    <dgm:pt modelId="{273A0ADF-AA3B-49D2-8252-3B8A2F7B236C}" type="pres">
      <dgm:prSet presAssocID="{BCDE6B57-3E21-4FCB-978D-4FB84904BA3B}" presName="vertOne" presStyleCnt="0"/>
      <dgm:spPr/>
    </dgm:pt>
    <dgm:pt modelId="{B42D62A9-6C78-4A01-9579-530019F946AE}" type="pres">
      <dgm:prSet presAssocID="{BCDE6B57-3E21-4FCB-978D-4FB84904BA3B}" presName="txOne" presStyleLbl="node0" presStyleIdx="1" presStyleCnt="3" custScaleY="11016">
        <dgm:presLayoutVars>
          <dgm:chPref val="3"/>
        </dgm:presLayoutVars>
      </dgm:prSet>
      <dgm:spPr/>
    </dgm:pt>
    <dgm:pt modelId="{9D1828B9-43DF-4C33-96B4-A089849E3A62}" type="pres">
      <dgm:prSet presAssocID="{BCDE6B57-3E21-4FCB-978D-4FB84904BA3B}" presName="parTransOne" presStyleCnt="0"/>
      <dgm:spPr/>
    </dgm:pt>
    <dgm:pt modelId="{6C28E2A7-DD8D-4363-BF3E-AEA311DFD9F9}" type="pres">
      <dgm:prSet presAssocID="{BCDE6B57-3E21-4FCB-978D-4FB84904BA3B}" presName="horzOne" presStyleCnt="0"/>
      <dgm:spPr/>
    </dgm:pt>
    <dgm:pt modelId="{860FEF73-3851-4036-A956-00407F24A2C2}" type="pres">
      <dgm:prSet presAssocID="{018A2B33-E3B7-452D-B07D-2C76056E646F}" presName="vertTwo" presStyleCnt="0"/>
      <dgm:spPr/>
    </dgm:pt>
    <dgm:pt modelId="{068C1B8D-FA1C-4EBB-AC8B-DE0C088EB808}" type="pres">
      <dgm:prSet presAssocID="{018A2B33-E3B7-452D-B07D-2C76056E646F}" presName="txTwo" presStyleLbl="node2" presStyleIdx="0" presStyleCnt="1" custScaleX="355891" custScaleY="74126">
        <dgm:presLayoutVars>
          <dgm:chPref val="3"/>
        </dgm:presLayoutVars>
      </dgm:prSet>
      <dgm:spPr/>
    </dgm:pt>
    <dgm:pt modelId="{55AE8398-9C52-4967-9E8D-38C1F57D547F}" type="pres">
      <dgm:prSet presAssocID="{018A2B33-E3B7-452D-B07D-2C76056E646F}" presName="horzTwo" presStyleCnt="0"/>
      <dgm:spPr/>
    </dgm:pt>
    <dgm:pt modelId="{986058A4-892B-4241-A603-F53770A67D9B}" type="pres">
      <dgm:prSet presAssocID="{C5DE4EC6-DFAD-4DB1-9C6A-5029ECF5BEE7}" presName="sibSpaceOne" presStyleCnt="0"/>
      <dgm:spPr/>
    </dgm:pt>
    <dgm:pt modelId="{9D742410-5522-4690-8D67-C774F91D8D3E}" type="pres">
      <dgm:prSet presAssocID="{D2B23B66-B096-47C4-92B0-40E591A7F206}" presName="vertOne" presStyleCnt="0"/>
      <dgm:spPr/>
    </dgm:pt>
    <dgm:pt modelId="{DCE51F2C-C8B5-4F3C-8EB5-86773C0DDC80}" type="pres">
      <dgm:prSet presAssocID="{D2B23B66-B096-47C4-92B0-40E591A7F206}" presName="txOne" presStyleLbl="node0" presStyleIdx="2" presStyleCnt="3" custScaleX="89411" custScaleY="26513">
        <dgm:presLayoutVars>
          <dgm:chPref val="3"/>
        </dgm:presLayoutVars>
      </dgm:prSet>
      <dgm:spPr/>
    </dgm:pt>
    <dgm:pt modelId="{BD9420D8-9FD1-4264-A24C-2C812F5B8599}" type="pres">
      <dgm:prSet presAssocID="{D2B23B66-B096-47C4-92B0-40E591A7F206}" presName="horzOne" presStyleCnt="0"/>
      <dgm:spPr/>
    </dgm:pt>
  </dgm:ptLst>
  <dgm:cxnLst>
    <dgm:cxn modelId="{81E5691F-8DEE-44A4-8435-C556A6AA08E4}" type="presOf" srcId="{018A2B33-E3B7-452D-B07D-2C76056E646F}" destId="{068C1B8D-FA1C-4EBB-AC8B-DE0C088EB808}" srcOrd="0" destOrd="0" presId="urn:microsoft.com/office/officeart/2005/8/layout/hierarchy4"/>
    <dgm:cxn modelId="{4696652D-35D3-4233-9B55-2ED57C4ECF89}" type="presOf" srcId="{E5245637-B95B-4C30-9049-AF3809D5ADE9}" destId="{17586177-B20C-4EFE-AA76-96CBBB044F28}" srcOrd="0" destOrd="0" presId="urn:microsoft.com/office/officeart/2005/8/layout/hierarchy4"/>
    <dgm:cxn modelId="{95AAAB6F-ACE4-4735-8B4A-D259706639DB}" type="presOf" srcId="{BCDE6B57-3E21-4FCB-978D-4FB84904BA3B}" destId="{B42D62A9-6C78-4A01-9579-530019F946AE}" srcOrd="0" destOrd="0" presId="urn:microsoft.com/office/officeart/2005/8/layout/hierarchy4"/>
    <dgm:cxn modelId="{D1117053-82F4-4802-A4EE-6E7ACDCB8424}" srcId="{BCDE6B57-3E21-4FCB-978D-4FB84904BA3B}" destId="{018A2B33-E3B7-452D-B07D-2C76056E646F}" srcOrd="0" destOrd="0" parTransId="{756C8C15-8B97-492A-BF8B-8612C04AF0CB}" sibTransId="{C2774D98-FFFF-49AE-81FC-1030B0ED8987}"/>
    <dgm:cxn modelId="{97A5F559-8858-497D-9C5C-FE013C16361B}" type="presOf" srcId="{239C3F05-AAEE-45F4-80E8-273DA2799E29}" destId="{E5396895-6DBC-44B4-A873-13235E732039}" srcOrd="0" destOrd="0" presId="urn:microsoft.com/office/officeart/2005/8/layout/hierarchy4"/>
    <dgm:cxn modelId="{BAEFA45A-0C9D-4B9F-BDAF-53E80D6F209C}" srcId="{239C3F05-AAEE-45F4-80E8-273DA2799E29}" destId="{BCDE6B57-3E21-4FCB-978D-4FB84904BA3B}" srcOrd="1" destOrd="0" parTransId="{2771ABB5-8046-4C0A-9EF6-59AC3C707A27}" sibTransId="{C5DE4EC6-DFAD-4DB1-9C6A-5029ECF5BEE7}"/>
    <dgm:cxn modelId="{3B43848F-5E6A-4EF0-A634-69348E2A129D}" srcId="{239C3F05-AAEE-45F4-80E8-273DA2799E29}" destId="{E5245637-B95B-4C30-9049-AF3809D5ADE9}" srcOrd="0" destOrd="0" parTransId="{2F486905-38B3-4908-8CFD-1B053463BA67}" sibTransId="{D642710B-A495-412E-AF29-469C8932B9B8}"/>
    <dgm:cxn modelId="{68845098-B749-462C-913A-92E3435B5223}" srcId="{239C3F05-AAEE-45F4-80E8-273DA2799E29}" destId="{D2B23B66-B096-47C4-92B0-40E591A7F206}" srcOrd="2" destOrd="0" parTransId="{9950F556-40C2-4D32-B33F-8CC1CFCFA935}" sibTransId="{6807D016-22E5-4180-9DC0-D05C2D9ED2C1}"/>
    <dgm:cxn modelId="{69F7FFC3-00EA-47DD-BF30-3CDDC77FFC13}" type="presOf" srcId="{D2B23B66-B096-47C4-92B0-40E591A7F206}" destId="{DCE51F2C-C8B5-4F3C-8EB5-86773C0DDC80}" srcOrd="0" destOrd="0" presId="urn:microsoft.com/office/officeart/2005/8/layout/hierarchy4"/>
    <dgm:cxn modelId="{65E8C7D2-6662-4CF3-A91C-658BFD84A270}" type="presParOf" srcId="{E5396895-6DBC-44B4-A873-13235E732039}" destId="{4F9E4DBF-07DD-45A4-895B-0A3749509815}" srcOrd="0" destOrd="0" presId="urn:microsoft.com/office/officeart/2005/8/layout/hierarchy4"/>
    <dgm:cxn modelId="{DAD13A0F-B9B5-4420-BD27-B68EC4F76B58}" type="presParOf" srcId="{4F9E4DBF-07DD-45A4-895B-0A3749509815}" destId="{17586177-B20C-4EFE-AA76-96CBBB044F28}" srcOrd="0" destOrd="0" presId="urn:microsoft.com/office/officeart/2005/8/layout/hierarchy4"/>
    <dgm:cxn modelId="{BFE8D2EB-8866-4BD1-B184-C80B91EDED83}" type="presParOf" srcId="{4F9E4DBF-07DD-45A4-895B-0A3749509815}" destId="{607B6082-1D4B-45DC-9914-6FCECE689037}" srcOrd="1" destOrd="0" presId="urn:microsoft.com/office/officeart/2005/8/layout/hierarchy4"/>
    <dgm:cxn modelId="{7F1B4321-4E73-4862-ADE9-C46618DF2D21}" type="presParOf" srcId="{E5396895-6DBC-44B4-A873-13235E732039}" destId="{D189E4DB-7AF1-451C-8065-FAA5F65EDA24}" srcOrd="1" destOrd="0" presId="urn:microsoft.com/office/officeart/2005/8/layout/hierarchy4"/>
    <dgm:cxn modelId="{FF2C0A45-EB38-43DB-815C-BA12971A9A50}" type="presParOf" srcId="{E5396895-6DBC-44B4-A873-13235E732039}" destId="{273A0ADF-AA3B-49D2-8252-3B8A2F7B236C}" srcOrd="2" destOrd="0" presId="urn:microsoft.com/office/officeart/2005/8/layout/hierarchy4"/>
    <dgm:cxn modelId="{8217BD95-B6C9-4C9F-ADC8-ED61FA0491C6}" type="presParOf" srcId="{273A0ADF-AA3B-49D2-8252-3B8A2F7B236C}" destId="{B42D62A9-6C78-4A01-9579-530019F946AE}" srcOrd="0" destOrd="0" presId="urn:microsoft.com/office/officeart/2005/8/layout/hierarchy4"/>
    <dgm:cxn modelId="{D7343EBD-8C15-4B8E-976A-3B5585F21FA5}" type="presParOf" srcId="{273A0ADF-AA3B-49D2-8252-3B8A2F7B236C}" destId="{9D1828B9-43DF-4C33-96B4-A089849E3A62}" srcOrd="1" destOrd="0" presId="urn:microsoft.com/office/officeart/2005/8/layout/hierarchy4"/>
    <dgm:cxn modelId="{46AB1F05-9AD3-459D-B2F6-D88E3AF5DAA3}" type="presParOf" srcId="{273A0ADF-AA3B-49D2-8252-3B8A2F7B236C}" destId="{6C28E2A7-DD8D-4363-BF3E-AEA311DFD9F9}" srcOrd="2" destOrd="0" presId="urn:microsoft.com/office/officeart/2005/8/layout/hierarchy4"/>
    <dgm:cxn modelId="{96A29A1F-73A3-49BA-B3ED-E08B36E50967}" type="presParOf" srcId="{6C28E2A7-DD8D-4363-BF3E-AEA311DFD9F9}" destId="{860FEF73-3851-4036-A956-00407F24A2C2}" srcOrd="0" destOrd="0" presId="urn:microsoft.com/office/officeart/2005/8/layout/hierarchy4"/>
    <dgm:cxn modelId="{FA31AC80-A688-41E6-A86D-B0B33F3064F2}" type="presParOf" srcId="{860FEF73-3851-4036-A956-00407F24A2C2}" destId="{068C1B8D-FA1C-4EBB-AC8B-DE0C088EB808}" srcOrd="0" destOrd="0" presId="urn:microsoft.com/office/officeart/2005/8/layout/hierarchy4"/>
    <dgm:cxn modelId="{074E4C19-2983-4D98-BF9A-4F22410E8AAF}" type="presParOf" srcId="{860FEF73-3851-4036-A956-00407F24A2C2}" destId="{55AE8398-9C52-4967-9E8D-38C1F57D547F}" srcOrd="1" destOrd="0" presId="urn:microsoft.com/office/officeart/2005/8/layout/hierarchy4"/>
    <dgm:cxn modelId="{76DB4821-8047-4D8C-9584-979B503C898F}" type="presParOf" srcId="{E5396895-6DBC-44B4-A873-13235E732039}" destId="{986058A4-892B-4241-A603-F53770A67D9B}" srcOrd="3" destOrd="0" presId="urn:microsoft.com/office/officeart/2005/8/layout/hierarchy4"/>
    <dgm:cxn modelId="{3E61F935-E70E-454A-A2CE-FB7A9DEFF294}" type="presParOf" srcId="{E5396895-6DBC-44B4-A873-13235E732039}" destId="{9D742410-5522-4690-8D67-C774F91D8D3E}" srcOrd="4" destOrd="0" presId="urn:microsoft.com/office/officeart/2005/8/layout/hierarchy4"/>
    <dgm:cxn modelId="{21B0DF94-D73C-4837-9604-7EE1548F44A7}" type="presParOf" srcId="{9D742410-5522-4690-8D67-C774F91D8D3E}" destId="{DCE51F2C-C8B5-4F3C-8EB5-86773C0DDC80}" srcOrd="0" destOrd="0" presId="urn:microsoft.com/office/officeart/2005/8/layout/hierarchy4"/>
    <dgm:cxn modelId="{1594C5C7-3B38-420E-99D0-EBE9FD08932D}" type="presParOf" srcId="{9D742410-5522-4690-8D67-C774F91D8D3E}" destId="{BD9420D8-9FD1-4264-A24C-2C812F5B85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86177-B20C-4EFE-AA76-96CBBB044F28}">
      <dsp:nvSpPr>
        <dsp:cNvPr id="0" name=""/>
        <dsp:cNvSpPr/>
      </dsp:nvSpPr>
      <dsp:spPr>
        <a:xfrm>
          <a:off x="7094" y="78799"/>
          <a:ext cx="3342425" cy="1677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 err="1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groups.getMembers</a:t>
          </a:r>
          <a:endParaRPr lang="ru-RU" sz="2500" kern="1200" dirty="0"/>
        </a:p>
      </dsp:txBody>
      <dsp:txXfrm>
        <a:off x="56233" y="127938"/>
        <a:ext cx="3244147" cy="1579449"/>
      </dsp:txXfrm>
    </dsp:sp>
    <dsp:sp modelId="{B42D62A9-6C78-4A01-9579-530019F946AE}">
      <dsp:nvSpPr>
        <dsp:cNvPr id="0" name=""/>
        <dsp:cNvSpPr/>
      </dsp:nvSpPr>
      <dsp:spPr>
        <a:xfrm>
          <a:off x="3637388" y="78799"/>
          <a:ext cx="6098199" cy="596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2500" kern="1200" dirty="0" err="1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groups.getById</a:t>
          </a:r>
          <a:r>
            <a:rPr lang="ru-RU" sz="2500" kern="1200" dirty="0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</a:t>
          </a:r>
          <a:endParaRPr lang="ru-RU" sz="2500" kern="1200" dirty="0"/>
        </a:p>
      </dsp:txBody>
      <dsp:txXfrm>
        <a:off x="3654871" y="96282"/>
        <a:ext cx="6063233" cy="561954"/>
      </dsp:txXfrm>
    </dsp:sp>
    <dsp:sp modelId="{068C1B8D-FA1C-4EBB-AC8B-DE0C088EB808}">
      <dsp:nvSpPr>
        <dsp:cNvPr id="0" name=""/>
        <dsp:cNvSpPr/>
      </dsp:nvSpPr>
      <dsp:spPr>
        <a:xfrm>
          <a:off x="3637388" y="1323226"/>
          <a:ext cx="6098199" cy="4016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BASE_URL = 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'https://api.vk.com/method/'</a:t>
          </a:r>
          <a:b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HEADERS = {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'Authorization'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'Bearer 781b939e781b939e781b939ed47b08d25b7781b781b939e1c3ac44c423272b4f874bc02’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}</a:t>
          </a:r>
          <a:b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params = {</a:t>
          </a:r>
          <a:b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   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</a:t>
          </a:r>
          <a:r>
            <a:rPr lang="en-US" sz="2000" kern="12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group_id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kern="1200" dirty="0" err="1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group_name</a:t>
          </a: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</a:t>
          </a:r>
          <a:b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   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'v'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'5.131'</a:t>
          </a: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</a:t>
          </a:r>
          <a:b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   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'fields'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: 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'activity, city, description, </a:t>
          </a:r>
          <a:r>
            <a:rPr lang="en-US" sz="2000" kern="12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members_count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</a:t>
          </a:r>
          <a:r>
            <a:rPr lang="en-US" sz="2000" kern="12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start_date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status'</a:t>
          </a:r>
          <a:b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}</a:t>
          </a:r>
          <a:b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</a:b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response = </a:t>
          </a:r>
          <a:r>
            <a:rPr lang="en-US" sz="2000" kern="1200" dirty="0" err="1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requests.get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(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f'</a:t>
          </a: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{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BASE_URL</a:t>
          </a: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}</a:t>
          </a:r>
          <a:r>
            <a:rPr lang="en-US" sz="2000" kern="1200" dirty="0" err="1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groups.getById</a:t>
          </a:r>
          <a:r>
            <a:rPr lang="en-US" sz="2000" kern="1200" dirty="0">
              <a:solidFill>
                <a:srgbClr val="6A8759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'</a:t>
          </a: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</a:t>
          </a:r>
          <a:r>
            <a:rPr lang="en-US" sz="2000" kern="1200" dirty="0">
              <a:solidFill>
                <a:srgbClr val="AA492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params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=params</a:t>
          </a:r>
          <a:r>
            <a:rPr lang="en-US" sz="2000" kern="1200" dirty="0">
              <a:solidFill>
                <a:srgbClr val="CC7832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, </a:t>
          </a:r>
          <a:r>
            <a:rPr lang="en-US" sz="2000" kern="1200" dirty="0">
              <a:solidFill>
                <a:srgbClr val="AA492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headers</a:t>
          </a:r>
          <a:r>
            <a:rPr lang="en-US" sz="2000" kern="1200" dirty="0">
              <a:solidFill>
                <a:srgbClr val="A9B7C6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=HEADERS)</a:t>
          </a:r>
          <a:endParaRPr lang="ru-RU" sz="2000" kern="1200" dirty="0">
            <a:effectLst/>
            <a:latin typeface="Book Antiqua" panose="02040602050305030304" pitchFamily="18" charset="0"/>
            <a:ea typeface="Times New Roman" panose="02020603050405020304" pitchFamily="18" charset="0"/>
          </a:endParaRPr>
        </a:p>
      </dsp:txBody>
      <dsp:txXfrm>
        <a:off x="3755031" y="1440869"/>
        <a:ext cx="5862913" cy="3781355"/>
      </dsp:txXfrm>
    </dsp:sp>
    <dsp:sp modelId="{DCE51F2C-C8B5-4F3C-8EB5-86773C0DDC80}">
      <dsp:nvSpPr>
        <dsp:cNvPr id="0" name=""/>
        <dsp:cNvSpPr/>
      </dsp:nvSpPr>
      <dsp:spPr>
        <a:xfrm>
          <a:off x="10023457" y="78799"/>
          <a:ext cx="1532059" cy="1436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 err="1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wall.get</a:t>
          </a:r>
          <a:r>
            <a:rPr lang="ru-RU" sz="2500" kern="1200" dirty="0">
              <a:effectLst/>
              <a:latin typeface="Book Antiqua" panose="02040602050305030304" pitchFamily="18" charset="0"/>
              <a:ea typeface="Times New Roman" panose="02020603050405020304" pitchFamily="18" charset="0"/>
            </a:rPr>
            <a:t> </a:t>
          </a:r>
          <a:endParaRPr lang="ru-RU" sz="2500" kern="1200" dirty="0"/>
        </a:p>
      </dsp:txBody>
      <dsp:txXfrm>
        <a:off x="10065535" y="120877"/>
        <a:ext cx="1447903" cy="135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F8EC0-7FC5-47A5-A5CA-4843E755D7B9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B4919-27D9-4066-A245-3167C4F1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4919-27D9-4066-A245-3167C4F178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4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4919-27D9-4066-A245-3167C4F178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7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4919-27D9-4066-A245-3167C4F178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9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4919-27D9-4066-A245-3167C4F178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4919-27D9-4066-A245-3167C4F178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7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4919-27D9-4066-A245-3167C4F178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8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4919-27D9-4066-A245-3167C4F178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0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DFF-2738-4C9F-B8EC-B71DC006AD0C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763F-9D4B-4ECB-9BEA-24C7386D39E9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F1E6-4F95-4D14-BD11-133DBF052148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AFE-0575-4B34-8921-936A8F666728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499-9D0A-4F09-A84C-79A39AED808E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3306-DD0D-45A7-BD4C-9D0B0EFA2771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D85E-AE27-494D-A89A-6CAD66833BE9}" type="datetime1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D7EA-0383-4B8B-AB3B-D6E757DF5B4E}" type="datetime1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6021-B7DD-4D91-86DE-88C1F7D677F6}" type="datetime1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22D2-1E8F-41B4-A13B-959352E25E08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A017-112F-49C5-A843-2BC7D993AC22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9036-EDED-4CDF-B932-0EB55305E6F4}" type="datetime1">
              <a:rPr lang="ru-RU" smtClean="0"/>
              <a:t>13.06.2023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5">
            <a:extLst>
              <a:ext uri="{FF2B5EF4-FFF2-40B4-BE49-F238E27FC236}">
                <a16:creationId xmlns:a16="http://schemas.microsoft.com/office/drawing/2014/main" id="{0098D887-102E-FB48-B6CA-2B65AAF4B358}"/>
              </a:ext>
            </a:extLst>
          </p:cNvPr>
          <p:cNvSpPr txBox="1">
            <a:spLocks/>
          </p:cNvSpPr>
          <p:nvPr/>
        </p:nvSpPr>
        <p:spPr>
          <a:xfrm>
            <a:off x="911400" y="3011174"/>
            <a:ext cx="10369200" cy="145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ru-RU" sz="3200" dirty="0">
                <a:ea typeface="Arial"/>
                <a:cs typeface="Arial"/>
                <a:sym typeface="Arial"/>
              </a:rPr>
              <a:t>Разработка программного обеспечения статистического анализа социальных сетей</a:t>
            </a:r>
            <a:endParaRPr lang="en-GB" sz="3200" dirty="0"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6395118C-576A-524B-8ABE-1EA50E83429F}"/>
              </a:ext>
            </a:extLst>
          </p:cNvPr>
          <p:cNvSpPr txBox="1">
            <a:spLocks/>
          </p:cNvSpPr>
          <p:nvPr/>
        </p:nvSpPr>
        <p:spPr>
          <a:xfrm>
            <a:off x="462366" y="4761301"/>
            <a:ext cx="4938909" cy="113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SzPts val="1440"/>
              <a:buFont typeface="Wingdings" panose="05000000000000000000" pitchFamily="2" charset="2"/>
              <a:buNone/>
            </a:pPr>
            <a:r>
              <a:rPr lang="ru-RU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Выполнила студентка группы ПИ19-2</a:t>
            </a:r>
            <a:br>
              <a:rPr lang="ru-RU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</a:br>
            <a:r>
              <a:rPr lang="ru-RU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Волкова Татьяна Алексеевна</a:t>
            </a:r>
            <a:br>
              <a:rPr lang="ru-RU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</a:br>
            <a:r>
              <a:rPr lang="ru-RU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Руководитель: к.ф.-м.н., доцент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Pts val="1440"/>
              <a:buFont typeface="Wingdings" panose="05000000000000000000" pitchFamily="2" charset="2"/>
              <a:buNone/>
            </a:pPr>
            <a:r>
              <a:rPr lang="ru-RU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Беспалова Наталья Викторовна </a:t>
            </a:r>
          </a:p>
        </p:txBody>
      </p:sp>
      <p:sp>
        <p:nvSpPr>
          <p:cNvPr id="6" name="Google Shape;109;p15">
            <a:extLst>
              <a:ext uri="{FF2B5EF4-FFF2-40B4-BE49-F238E27FC236}">
                <a16:creationId xmlns:a16="http://schemas.microsoft.com/office/drawing/2014/main" id="{B9F67B78-8DE9-C949-9C55-1AAF5BDC4A97}"/>
              </a:ext>
            </a:extLst>
          </p:cNvPr>
          <p:cNvSpPr txBox="1"/>
          <p:nvPr/>
        </p:nvSpPr>
        <p:spPr>
          <a:xfrm>
            <a:off x="937592" y="6193823"/>
            <a:ext cx="10316816" cy="44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lang="ru-RU" sz="2000" i="0" u="none" strike="noStrike" cap="none" dirty="0">
                <a:solidFill>
                  <a:schemeClr val="lt1"/>
                </a:solidFill>
                <a:latin typeface="Book Antiqua" panose="02040602050305030304" pitchFamily="18" charset="0"/>
              </a:rPr>
              <a:t>Москва, 2023 </a:t>
            </a:r>
            <a:endParaRPr sz="2000" dirty="0">
              <a:latin typeface="Book Antiqua" panose="02040602050305030304" pitchFamily="18" charset="0"/>
            </a:endParaRPr>
          </a:p>
        </p:txBody>
      </p:sp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7CB263F4-7702-6148-98F5-D3D14C708F6B}"/>
              </a:ext>
            </a:extLst>
          </p:cNvPr>
          <p:cNvSpPr/>
          <p:nvPr/>
        </p:nvSpPr>
        <p:spPr>
          <a:xfrm>
            <a:off x="462366" y="1892893"/>
            <a:ext cx="11267268" cy="61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u-RU" sz="1950" dirty="0">
                <a:solidFill>
                  <a:srgbClr val="FFFFFF"/>
                </a:solidFill>
                <a:latin typeface="Book Antiqua" panose="02040602050305030304" pitchFamily="18" charset="0"/>
              </a:rPr>
              <a:t>Федеральное государственное образовательное бюджетное учреждение высшего образования</a:t>
            </a:r>
          </a:p>
          <a:p>
            <a:pPr lvl="0" algn="ctr"/>
            <a:r>
              <a:rPr lang="ru-RU" sz="1950" dirty="0">
                <a:solidFill>
                  <a:srgbClr val="FFFFFF"/>
                </a:solidFill>
                <a:latin typeface="Book Antiqua" panose="02040602050305030304" pitchFamily="18" charset="0"/>
              </a:rPr>
              <a:t>«Финансовый университет при Правительстве Российской Федерации»</a:t>
            </a:r>
          </a:p>
          <a:p>
            <a:pPr lvl="0" algn="ctr"/>
            <a:r>
              <a:rPr lang="ru-RU" sz="1950" dirty="0">
                <a:solidFill>
                  <a:srgbClr val="FFFFFF"/>
                </a:solidFill>
                <a:latin typeface="Book Antiqua" panose="02040602050305030304" pitchFamily="18" charset="0"/>
              </a:rPr>
              <a:t>Факультет информационных технологий и анализа больших данных</a:t>
            </a:r>
          </a:p>
          <a:p>
            <a:pPr lvl="0" algn="ctr"/>
            <a:r>
              <a:rPr lang="ru-RU" sz="1950" dirty="0">
                <a:solidFill>
                  <a:srgbClr val="FFFFFF"/>
                </a:solidFill>
                <a:latin typeface="Book Antiqua" panose="02040602050305030304" pitchFamily="18" charset="0"/>
              </a:rPr>
              <a:t>Департамент анализа данных и машинного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97B25C0-76D8-4A50-B90C-6AB78DC0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</p:spPr>
        <p:txBody>
          <a:bodyPr>
            <a:noAutofit/>
          </a:bodyPr>
          <a:lstStyle/>
          <a:p>
            <a:r>
              <a:rPr lang="ru-RU" sz="2500" dirty="0"/>
              <a:t>Реализация приложения: </a:t>
            </a:r>
            <a:r>
              <a:rPr lang="en-US" sz="2500" dirty="0"/>
              <a:t>API VK</a:t>
            </a:r>
            <a:endParaRPr lang="ru-RU" sz="25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93DC3B-9D6D-A852-19AE-A79A7083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10</a:t>
            </a:fld>
            <a:r>
              <a:rPr lang="en-US" sz="2000" dirty="0">
                <a:latin typeface="Book Antiqua" panose="02040602050305030304" pitchFamily="18" charset="0"/>
              </a:rPr>
              <a:t> </a:t>
            </a:r>
            <a:endParaRPr lang="ru-RU" sz="2000" dirty="0">
              <a:latin typeface="Book Antiqua" panose="02040602050305030304" pitchFamily="18" charset="0"/>
            </a:endParaRP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711F053D-FB8C-6E5F-1645-FE9AB8789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255548"/>
              </p:ext>
            </p:extLst>
          </p:nvPr>
        </p:nvGraphicFramePr>
        <p:xfrm>
          <a:off x="269504" y="1291409"/>
          <a:ext cx="115626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D2573416-FB21-0993-E959-7B2611EFF9F4}"/>
              </a:ext>
            </a:extLst>
          </p:cNvPr>
          <p:cNvSpPr/>
          <p:nvPr/>
        </p:nvSpPr>
        <p:spPr>
          <a:xfrm>
            <a:off x="6797409" y="2070790"/>
            <a:ext cx="385590" cy="463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7149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97B25C0-76D8-4A50-B90C-6AB78DC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effectLst/>
                <a:ea typeface="Times New Roman" panose="02020603050405020304" pitchFamily="18" charset="0"/>
              </a:rPr>
              <a:t>Реализация приложения: Страница «Авторизация пользователя» 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E946E1-D90E-8CD6-5A86-0CF53199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11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AECE0FF-7695-A224-4C56-5B37E567A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5" y="1126645"/>
            <a:ext cx="8233429" cy="540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ACB94A-840A-DB50-A0E5-136A97DE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813" y="2123859"/>
            <a:ext cx="5762072" cy="127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34B5813-C1A4-4409-E57F-8A846C420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988" y="3826645"/>
            <a:ext cx="3569970" cy="188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053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B91C88-3415-74F3-832E-7F3A4A07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12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9DD039-4112-F8D5-EA56-1524721F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Times New Roman" panose="02020603050405020304" pitchFamily="18" charset="0"/>
                <a:cs typeface="+mj-cs"/>
              </a:rPr>
              <a:t>Реализация приложения: Страница «Регистрация пользователя» </a:t>
            </a:r>
            <a:endParaRPr lang="ru-RU" sz="25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90CB2D-1BD6-4EF1-125A-16633048C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5" y="1146311"/>
            <a:ext cx="8227451" cy="5400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42A468-BA70-A726-A8D2-37B66FCE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557" y="1623690"/>
            <a:ext cx="3211830" cy="2516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AEE036-A143-4FF9-8221-31F84D8C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587" y="4617573"/>
            <a:ext cx="3267710" cy="1637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971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FBF203-9B60-4166-A688-F0926E02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13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C4E55C-E28C-0216-FF0A-FBF06615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effectLst/>
                <a:ea typeface="Times New Roman" panose="02020603050405020304" pitchFamily="18" charset="0"/>
              </a:rPr>
              <a:t>Реализация приложения: Страница «Список добавленных сообществ»</a:t>
            </a:r>
            <a:br>
              <a:rPr lang="ru-RU" sz="2000" dirty="0">
                <a:effectLst/>
                <a:ea typeface="Times New Roman" panose="02020603050405020304" pitchFamily="18" charset="0"/>
              </a:rPr>
            </a:br>
            <a:endParaRPr lang="ru-RU" sz="2000" dirty="0"/>
          </a:p>
        </p:txBody>
      </p:sp>
      <p:pic>
        <p:nvPicPr>
          <p:cNvPr id="5" name="Объект 4" descr="Изображение выглядит как текст, снимок экрана, ноутбук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20C0C36F-AB46-D764-0B91-97A1BA5D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5" y="1221665"/>
            <a:ext cx="8225398" cy="540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231786-17C1-BA78-174B-DE3C1EB0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33" y="2070831"/>
            <a:ext cx="3051342" cy="80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98125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67A58E-13D7-60A7-7E41-74EB8330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14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07A5D9-BBF4-403F-2529-8B26EA7E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effectLst/>
                <a:ea typeface="Times New Roman" panose="02020603050405020304" pitchFamily="18" charset="0"/>
              </a:rPr>
              <a:t>Реализация приложения: Страница «Удаление сообщества»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C0D258-98C9-EB74-E95D-7EF743EDC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505" y="1138912"/>
            <a:ext cx="827343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9339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96C0EF-D26A-F844-AF97-AD02A06C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15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8B1DDB-FFAD-D95D-6548-3BFE4521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effectLst/>
                <a:ea typeface="Times New Roman" panose="02020603050405020304" pitchFamily="18" charset="0"/>
              </a:rPr>
              <a:t>Реализация приложения: Страница «Добавление группы»</a:t>
            </a:r>
            <a:br>
              <a:rPr lang="ru-RU" sz="2000" dirty="0">
                <a:effectLst/>
                <a:ea typeface="Times New Roman" panose="02020603050405020304" pitchFamily="18" charset="0"/>
              </a:rPr>
            </a:b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CB8C85-3095-7E2A-79B8-70168C58C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" r="-1"/>
          <a:stretch/>
        </p:blipFill>
        <p:spPr bwMode="auto">
          <a:xfrm>
            <a:off x="269505" y="1156831"/>
            <a:ext cx="8239607" cy="54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C3AB8E-00B5-D0D9-825B-99D51EEE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06" y="1811360"/>
            <a:ext cx="3299460" cy="94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D8BD30-D338-3ECA-D51F-2113EDAA0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905" y="3041155"/>
            <a:ext cx="3443977" cy="95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BE2AC5-B1DB-87D0-4FEF-0622D2ABF4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73" b="13169"/>
          <a:stretch/>
        </p:blipFill>
        <p:spPr bwMode="auto">
          <a:xfrm>
            <a:off x="7612906" y="4268411"/>
            <a:ext cx="3443976" cy="66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04BF6F-F870-BF14-D143-27F6DA2254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03" b="11699"/>
          <a:stretch/>
        </p:blipFill>
        <p:spPr bwMode="auto">
          <a:xfrm>
            <a:off x="7612905" y="5275879"/>
            <a:ext cx="3244281" cy="66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097090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62F2A4-7975-EA99-C6FE-D1FA5D2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/>
              <a:t>16</a:t>
            </a:fld>
            <a:endParaRPr lang="ru-RU" sz="20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51A201-3E68-1B95-5D8B-38615EE8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950" dirty="0">
                <a:effectLst/>
                <a:ea typeface="Times New Roman" panose="02020603050405020304" pitchFamily="18" charset="0"/>
              </a:rPr>
              <a:t>Реализация приложения: Страница «Детальная информация по группе»</a:t>
            </a:r>
            <a:br>
              <a:rPr lang="ru-RU" sz="1950" dirty="0">
                <a:effectLst/>
                <a:ea typeface="Times New Roman" panose="02020603050405020304" pitchFamily="18" charset="0"/>
              </a:rPr>
            </a:br>
            <a:endParaRPr lang="ru-RU" sz="1950" dirty="0"/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436A0AF-373A-437E-AE55-CCE6789C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94" y="1201658"/>
            <a:ext cx="8265306" cy="5400000"/>
          </a:xfrm>
          <a:prstGeom prst="rect">
            <a:avLst/>
          </a:prstGeom>
        </p:spPr>
      </p:pic>
      <p:pic>
        <p:nvPicPr>
          <p:cNvPr id="8" name="Рисунок 7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6C63D6B-AD42-E04C-6DBA-EB1B94A8E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9" t="3499" r="5645" b="4187"/>
          <a:stretch/>
        </p:blipFill>
        <p:spPr bwMode="auto">
          <a:xfrm>
            <a:off x="7410517" y="1158959"/>
            <a:ext cx="3130550" cy="257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BBB2D3F-DDC2-721F-9E4B-1A414EF3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264" y="4278327"/>
            <a:ext cx="3130550" cy="244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Объект 4" descr="Изображение выглядит как диаграмма, круговая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D11B88D-91D4-150B-4003-08BB91A87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03" t="5026" r="6755" b="2824"/>
          <a:stretch/>
        </p:blipFill>
        <p:spPr bwMode="auto">
          <a:xfrm>
            <a:off x="8975792" y="3065945"/>
            <a:ext cx="2870914" cy="2570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041190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0128F31-DF43-A3D3-61D0-63E6866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17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62AD159-F536-B3C9-9092-566E4F57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>
                <a:effectLst/>
                <a:ea typeface="Times New Roman" panose="02020603050405020304" pitchFamily="18" charset="0"/>
              </a:rPr>
              <a:t>Реализация приложения: Страница «О проекте»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F66A34-1224-94F1-8917-1BC450C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5" y="1247556"/>
            <a:ext cx="824520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054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6665C8-BDBC-18B4-0301-1B7317D1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18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7E034A-0D76-D2C5-C306-0D6F3AC1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5" y="495730"/>
            <a:ext cx="10391775" cy="377403"/>
          </a:xfrm>
        </p:spPr>
        <p:txBody>
          <a:bodyPr/>
          <a:lstStyle/>
          <a:p>
            <a:r>
              <a:rPr lang="ru-RU" sz="2000" dirty="0">
                <a:effectLst/>
                <a:ea typeface="Times New Roman" panose="02020603050405020304" pitchFamily="18" charset="0"/>
              </a:rPr>
              <a:t>Реализация приложения: </a:t>
            </a:r>
            <a:r>
              <a:rPr lang="ru-RU" sz="2000" dirty="0"/>
              <a:t>Панель администратора. Редактирование БД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AA2E5F-06DC-64AE-F9E1-4828DC39C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44" y="1398650"/>
            <a:ext cx="11449632" cy="292110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0EAD67-D5EC-EC65-B89B-6B4BC40F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570" y="2705386"/>
            <a:ext cx="7266909" cy="3228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11870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97B25C0-76D8-4A50-B90C-6AB78DC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Результаты и 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62BD9C-1CF4-4810-9B30-AAA5AFF6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5" y="1842267"/>
            <a:ext cx="9757364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20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Достоинства: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ru-RU" sz="20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анализирует и пользовательскую аудиторию, и аналитику активности;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ru-RU" sz="20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подходит для российских пользователей.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000" dirty="0">
                <a:ea typeface="Times New Roman" panose="02020603050405020304" pitchFamily="18" charset="0"/>
              </a:rPr>
              <a:t>Развитие: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добавления функций для анализа каналов Telegram;</a:t>
            </a:r>
            <a:endParaRPr lang="ru-RU" sz="20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модель классификации текста машинного обучения (NLP), которая будет определять наиболее популярные темы постов и их тональность;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ea typeface="Times New Roman" panose="02020603050405020304" pitchFamily="18" charset="0"/>
              </a:rPr>
              <a:t>получение отчетов .</a:t>
            </a:r>
            <a:r>
              <a:rPr lang="en-US" sz="2000" dirty="0">
                <a:ea typeface="Times New Roman" panose="02020603050405020304" pitchFamily="18" charset="0"/>
              </a:rPr>
              <a:t>pdf, .xlsx</a:t>
            </a:r>
            <a:endParaRPr lang="ru-RU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947477-47A5-E277-6989-16FE49BE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19</a:t>
            </a:fld>
            <a:endParaRPr lang="ru-RU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153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2C984C-942C-A8AE-FF71-07F8E1D4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694912B7-E224-4081-8122-29E446CEC7A3}" type="slidenum">
              <a:rPr lang="ru-RU" sz="2200" smtClean="0">
                <a:latin typeface="Book Antiqua" panose="0204060205030503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271F37-2773-3DE3-F040-FAEF3D1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</p:spPr>
        <p:txBody>
          <a:bodyPr>
            <a:noAutofit/>
          </a:bodyPr>
          <a:lstStyle/>
          <a:p>
            <a:r>
              <a:rPr lang="ru-RU" sz="3000" dirty="0"/>
              <a:t>Актуальность ВКР</a:t>
            </a:r>
          </a:p>
        </p:txBody>
      </p:sp>
      <p:pic>
        <p:nvPicPr>
          <p:cNvPr id="8" name="Объект 7" descr="Изображение выглядит как текст, монитор, черный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E062E992-19AF-AF02-C1B3-EF6774402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5" y="1341760"/>
            <a:ext cx="8760195" cy="4917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839EA7-EEEE-5A27-15E9-E072CB0151C2}"/>
              </a:ext>
            </a:extLst>
          </p:cNvPr>
          <p:cNvSpPr txBox="1"/>
          <p:nvPr/>
        </p:nvSpPr>
        <p:spPr>
          <a:xfrm>
            <a:off x="9617082" y="1341760"/>
            <a:ext cx="20883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Изменение числа активных авторов в соцмедиа России с октября 2021 по октябрь 2022 года</a:t>
            </a:r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3921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F5E4-67FE-7C4A-9B4F-E81B5391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77" y="1405134"/>
            <a:ext cx="10600845" cy="4414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6000" dirty="0"/>
          </a:p>
          <a:p>
            <a:pPr marL="0" indent="0" algn="ctr">
              <a:buNone/>
            </a:pPr>
            <a:endParaRPr lang="ru-RU" sz="6000" dirty="0"/>
          </a:p>
          <a:p>
            <a:pPr marL="0" indent="0" algn="ctr">
              <a:buNone/>
            </a:pPr>
            <a:r>
              <a:rPr lang="ru-RU" sz="6000" dirty="0"/>
              <a:t>Спасибо за внимание!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B3F3EE-AD2E-4842-8D50-8138EB87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84C8921-EDA0-C5E6-33BF-C3776E2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20</a:t>
            </a:fld>
            <a:endParaRPr lang="ru-RU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210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Цели и задачи ВКР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53B9DE-B9E4-4915-804A-154B1ABF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04" y="1253331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300" b="1" dirty="0"/>
              <a:t>Цель:</a:t>
            </a:r>
            <a:r>
              <a:rPr lang="en-US" sz="2300" b="1" dirty="0"/>
              <a:t> </a:t>
            </a:r>
            <a:r>
              <a:rPr lang="ru-RU" sz="2300" dirty="0">
                <a:effectLst/>
                <a:ea typeface="Calibri" panose="020F0502020204030204" pitchFamily="34" charset="0"/>
              </a:rPr>
              <a:t>облегчение поиска подходящего для рекламы сообщества за счет создания алгоритмического и программного обеспечения статистического анализа и визуализации статистики сообществ социальной сети </a:t>
            </a:r>
            <a:r>
              <a:rPr lang="ru-RU" sz="2300" dirty="0" err="1">
                <a:effectLst/>
                <a:ea typeface="Calibri" panose="020F0502020204030204" pitchFamily="34" charset="0"/>
              </a:rPr>
              <a:t>Вконтакте</a:t>
            </a:r>
            <a:r>
              <a:rPr lang="ru-RU" sz="2300" dirty="0">
                <a:effectLst/>
                <a:ea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300" b="1" dirty="0">
                <a:ea typeface="Calibri" panose="020F0502020204030204" pitchFamily="34" charset="0"/>
              </a:rPr>
              <a:t>З</a:t>
            </a:r>
            <a:r>
              <a:rPr lang="ru-RU" sz="2300" b="1" dirty="0">
                <a:effectLst/>
                <a:ea typeface="Calibri" panose="020F0502020204030204" pitchFamily="34" charset="0"/>
              </a:rPr>
              <a:t>адачи: 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300" dirty="0">
                <a:effectLst/>
                <a:ea typeface="Calibri" panose="020F0502020204030204" pitchFamily="34" charset="0"/>
              </a:rPr>
              <a:t>Исследование предметной области;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300" dirty="0">
                <a:effectLst/>
                <a:ea typeface="Calibri" panose="020F0502020204030204" pitchFamily="34" charset="0"/>
              </a:rPr>
              <a:t>Изучение способов получения данных соцсетей;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</a:rPr>
              <a:t>Проведение сравнительного анализа</a:t>
            </a:r>
            <a:r>
              <a:rPr lang="ru-RU" sz="2300" dirty="0">
                <a:effectLst/>
                <a:ea typeface="Calibri" panose="020F0502020204030204" pitchFamily="34" charset="0"/>
              </a:rPr>
              <a:t> существующих решений по обработке и визуализации данных соцсетей;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300" dirty="0">
                <a:effectLst/>
                <a:ea typeface="Calibri" panose="020F0502020204030204" pitchFamily="34" charset="0"/>
              </a:rPr>
              <a:t>Определение требований;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</a:rPr>
              <a:t>П</a:t>
            </a:r>
            <a:r>
              <a:rPr lang="ru-RU" sz="2300" dirty="0">
                <a:effectLst/>
                <a:ea typeface="Calibri" panose="020F0502020204030204" pitchFamily="34" charset="0"/>
              </a:rPr>
              <a:t>роектирование архитектуры приложения;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300" dirty="0">
                <a:effectLst/>
                <a:ea typeface="Calibri" panose="020F0502020204030204" pitchFamily="34" charset="0"/>
              </a:rPr>
              <a:t>Определение </a:t>
            </a:r>
            <a:r>
              <a:rPr lang="ru-RU" sz="2300" dirty="0" err="1">
                <a:effectLst/>
                <a:ea typeface="Calibri" panose="020F0502020204030204" pitchFamily="34" charset="0"/>
              </a:rPr>
              <a:t>стэка</a:t>
            </a:r>
            <a:r>
              <a:rPr lang="ru-RU" sz="2300" dirty="0">
                <a:effectLst/>
                <a:ea typeface="Calibri" panose="020F0502020204030204" pitchFamily="34" charset="0"/>
              </a:rPr>
              <a:t> технологий и реализация ПО.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776B019-22A8-E326-8A97-D332EC64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3</a:t>
            </a:fld>
            <a:endParaRPr lang="ru-RU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951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C2BF0A5-23A9-06BB-D890-636C0CD8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200" b="1" dirty="0">
                <a:ea typeface="Calibri" panose="020F0502020204030204" pitchFamily="34" charset="0"/>
              </a:rPr>
              <a:t>О</a:t>
            </a:r>
            <a:r>
              <a:rPr lang="ru-RU" sz="3200" b="1" dirty="0">
                <a:effectLst/>
                <a:ea typeface="Calibri" panose="020F0502020204030204" pitchFamily="34" charset="0"/>
              </a:rPr>
              <a:t>бъект исследования </a:t>
            </a:r>
            <a:r>
              <a:rPr lang="ru-RU" sz="3200" dirty="0">
                <a:effectLst/>
                <a:ea typeface="Calibri" panose="020F0502020204030204" pitchFamily="34" charset="0"/>
              </a:rPr>
              <a:t>–</a:t>
            </a:r>
            <a:r>
              <a:rPr lang="ru-RU" sz="3200" b="1" dirty="0">
                <a:effectLst/>
                <a:ea typeface="Calibri" panose="020F0502020204030204" pitchFamily="34" charset="0"/>
              </a:rPr>
              <a:t> </a:t>
            </a:r>
            <a:r>
              <a:rPr lang="ru-RU" sz="3200" dirty="0">
                <a:effectLst/>
                <a:ea typeface="Calibri" panose="020F0502020204030204" pitchFamily="34" charset="0"/>
              </a:rPr>
              <a:t>сообщества социальной сети </a:t>
            </a:r>
            <a:r>
              <a:rPr lang="ru-RU" sz="3200" dirty="0" err="1">
                <a:effectLst/>
                <a:ea typeface="Calibri" panose="020F0502020204030204" pitchFamily="34" charset="0"/>
              </a:rPr>
              <a:t>Вконтакте</a:t>
            </a:r>
            <a:r>
              <a:rPr lang="ru-RU" sz="3200" dirty="0">
                <a:ea typeface="Calibri" panose="020F0502020204030204" pitchFamily="34" charset="0"/>
              </a:rPr>
              <a:t>;</a:t>
            </a:r>
            <a:endParaRPr lang="en-US" sz="3200" dirty="0"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3200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3200" b="1" dirty="0">
                <a:ea typeface="Calibri" panose="020F0502020204030204" pitchFamily="34" charset="0"/>
              </a:rPr>
              <a:t>П</a:t>
            </a:r>
            <a:r>
              <a:rPr lang="ru-RU" sz="3200" b="1" dirty="0">
                <a:effectLst/>
                <a:ea typeface="Calibri" panose="020F0502020204030204" pitchFamily="34" charset="0"/>
              </a:rPr>
              <a:t>редмет </a:t>
            </a:r>
            <a:r>
              <a:rPr lang="ru-RU" sz="3200" dirty="0">
                <a:effectLst/>
                <a:ea typeface="Calibri" panose="020F0502020204030204" pitchFamily="34" charset="0"/>
              </a:rPr>
              <a:t>-  анализ и визуализация данных сообществ социальной сети </a:t>
            </a:r>
            <a:r>
              <a:rPr lang="ru-RU" sz="3200" dirty="0" err="1">
                <a:effectLst/>
                <a:ea typeface="Calibri" panose="020F0502020204030204" pitchFamily="34" charset="0"/>
              </a:rPr>
              <a:t>Вконтакте</a:t>
            </a:r>
            <a:r>
              <a:rPr lang="ru-RU" sz="3200">
                <a:effectLst/>
                <a:ea typeface="Calibri" panose="020F0502020204030204" pitchFamily="34" charset="0"/>
              </a:rPr>
              <a:t>.</a:t>
            </a:r>
            <a:endParaRPr lang="ru-RU" sz="3200" dirty="0">
              <a:effectLst/>
              <a:ea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6E7F1B-1FFB-B6B9-6CA2-C3187936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4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1D21CD-236F-7372-F69B-472E9C91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Объект и предмет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5515365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dirty="0"/>
              <a:t>Проектирование приложения: определение требований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53B9DE-B9E4-4915-804A-154B1ABF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5" y="1253331"/>
            <a:ext cx="10391775" cy="4351338"/>
          </a:xfrm>
        </p:spPr>
        <p:txBody>
          <a:bodyPr numCol="2" spcCol="720000">
            <a:noAutofit/>
          </a:bodyPr>
          <a:lstStyle/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Вид приложения -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-приложение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Проверка 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наличия нелегитимных постов;</a:t>
            </a: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Визуализация распределения аудитории по возрасту, полу, стране и городу проживания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C00000"/>
                </a:solidFill>
                <a:ea typeface="Times New Roman" panose="02020603050405020304" pitchFamily="18" charset="0"/>
              </a:rPr>
              <a:t>4. 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Расчет м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етрик активности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Количество подписчиков;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Количество постов;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Количество лайков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репостов/комментариев/просмотров в среднем;</a:t>
            </a:r>
            <a:endParaRPr lang="ru-RU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ER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TR, LR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4D379-DC56-6D6B-32F6-9E77F1E76E60}"/>
                  </a:ext>
                </a:extLst>
              </p:cNvPr>
              <p:cNvSpPr txBox="1"/>
              <p:nvPr/>
            </p:nvSpPr>
            <p:spPr>
              <a:xfrm>
                <a:off x="428995" y="5310621"/>
                <a:ext cx="11493500" cy="120912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solidFill>
                  <a:srgbClr val="225D6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numCol="3" spcCol="720000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ER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ru-RU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лайки, комментарии, репосты</m:t>
                                </m:r>
                              </m:e>
                            </m:d>
                          </m:num>
                          <m:den>
                            <m:r>
                              <a:rPr lang="ru-RU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подписчики ∗ дни в периоде </m:t>
                            </m:r>
                          </m:den>
                        </m:f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𝟏𝟎𝟎</m:t>
                        </m:r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%</m:t>
                        </m:r>
                      </m:e>
                    </m:nary>
                  </m:oMath>
                </a14:m>
                <a:endParaRPr lang="ru-RU" b="1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</a:endParaRPr>
              </a:p>
              <a:p>
                <a:pPr algn="ctr"/>
                <a:endParaRPr lang="en-US" b="1" dirty="0">
                  <a:solidFill>
                    <a:srgbClr val="000000"/>
                  </a:solidFill>
                  <a:latin typeface="Book Antiqua" panose="0204060205030503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b="1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ru-RU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комментарии, </m:t>
                                </m:r>
                              </m:e>
                            </m:d>
                          </m:num>
                          <m:den>
                            <m:r>
                              <a:rPr lang="ru-RU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подписчики ∗ дни в периоде </m:t>
                            </m:r>
                          </m:den>
                        </m:f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𝟏𝟎𝟎</m:t>
                        </m:r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%</m:t>
                        </m:r>
                      </m:e>
                    </m:nary>
                  </m:oMath>
                </a14:m>
                <a:endParaRPr lang="en-US" b="1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</a:endParaRPr>
              </a:p>
              <a:p>
                <a:pPr algn="ctr"/>
                <a:endParaRPr lang="en-US" b="1" dirty="0">
                  <a:solidFill>
                    <a:srgbClr val="000000"/>
                  </a:solidFill>
                  <a:latin typeface="Book Antiqua" panose="0204060205030503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L</a:t>
                </a:r>
                <a:r>
                  <a:rPr lang="en-US" b="1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ru-RU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b="1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лайки</m:t>
                                </m:r>
                              </m:e>
                            </m:d>
                          </m:num>
                          <m:den>
                            <m:r>
                              <a:rPr lang="ru-RU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подписчики ∗ дни в периоде </m:t>
                            </m:r>
                          </m:den>
                        </m:f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𝟏𝟎𝟎</m:t>
                        </m:r>
                        <m:r>
                          <a:rPr lang="ru-RU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%</m:t>
                        </m:r>
                      </m:e>
                    </m:nary>
                  </m:oMath>
                </a14:m>
                <a:endParaRPr lang="en-US" b="1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4D379-DC56-6D6B-32F6-9E77F1E7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5" y="5310621"/>
                <a:ext cx="11493500" cy="1209125"/>
              </a:xfrm>
              <a:prstGeom prst="roundRect">
                <a:avLst/>
              </a:prstGeom>
              <a:blipFill>
                <a:blip r:embed="rId3"/>
                <a:stretch>
                  <a:fillRect l="-2331" t="-1990" r="-530" b="-20398"/>
                </a:stretch>
              </a:blipFill>
              <a:ln>
                <a:solidFill>
                  <a:srgbClr val="225D6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EE510B-3F7B-4C34-6281-8DA0A9EC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5</a:t>
            </a:fld>
            <a:endParaRPr lang="ru-RU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789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4755ED7-9D0E-FFB6-BA3B-134396C0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6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8CA4BD-9FA9-3914-5545-10600CF2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Проектирование приложения: определение требований</a:t>
            </a:r>
            <a:br>
              <a:rPr lang="ru-RU" sz="2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500" dirty="0"/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9F27A2F-6939-7A86-3BFC-0A0468CA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498" y="1326903"/>
            <a:ext cx="7219325" cy="4869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6D1A0-1584-595B-D877-29A96830AFA2}"/>
              </a:ext>
            </a:extLst>
          </p:cNvPr>
          <p:cNvSpPr txBox="1"/>
          <p:nvPr/>
        </p:nvSpPr>
        <p:spPr>
          <a:xfrm>
            <a:off x="8497823" y="1326903"/>
            <a:ext cx="6331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ru-RU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Диаграмма </a:t>
            </a:r>
          </a:p>
          <a:p>
            <a:pPr indent="457200"/>
            <a:r>
              <a:rPr lang="ru-RU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прецедентов</a:t>
            </a:r>
            <a:endParaRPr lang="ru-RU" sz="1400" dirty="0">
              <a:effectLst/>
              <a:latin typeface="Book Antiqua" panose="0204060205030503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089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42CB4C3-D5A3-C8B7-2765-0AC4ECCF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7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ECB80B-EB86-4D4F-97FC-ABB39217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dirty="0"/>
              <a:t>Проектирование приложения: архитектура приложения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F69079BF-5D7C-DD54-70E3-BEECFFCF9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34" y="1514600"/>
            <a:ext cx="7508266" cy="477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8215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9E9F5A-7F25-941D-85F7-4D089481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8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2CCC51B-9616-A29F-BB56-F2536F6F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dirty="0"/>
              <a:t>Проектирование приложения: описание БД</a:t>
            </a:r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4E27539-3732-5482-856E-2DD8C1654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5704" y="1258917"/>
            <a:ext cx="5207647" cy="5097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82A2C-55AD-9C34-9974-F215605E8DCB}"/>
              </a:ext>
            </a:extLst>
          </p:cNvPr>
          <p:cNvSpPr txBox="1"/>
          <p:nvPr/>
        </p:nvSpPr>
        <p:spPr>
          <a:xfrm>
            <a:off x="6820301" y="1258917"/>
            <a:ext cx="632379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Модель БД</a:t>
            </a:r>
            <a:endParaRPr lang="ru-RU" sz="1600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2863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500" dirty="0"/>
              <a:t>Реализация приложения: технологический </a:t>
            </a:r>
            <a:r>
              <a:rPr lang="ru-RU" sz="2500" dirty="0" err="1"/>
              <a:t>стэк</a:t>
            </a:r>
            <a:endParaRPr lang="ru-RU" sz="25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646883-DD26-22E9-E56E-EDBF37BB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2000" smtClean="0">
                <a:latin typeface="Book Antiqua" panose="02040602050305030304" pitchFamily="18" charset="0"/>
              </a:rPr>
              <a:t>9</a:t>
            </a:fld>
            <a:endParaRPr lang="ru-RU" sz="2000" dirty="0">
              <a:latin typeface="Book Antiqua" panose="02040602050305030304" pitchFamily="18" charset="0"/>
            </a:endParaRPr>
          </a:p>
        </p:txBody>
      </p:sp>
      <p:pic>
        <p:nvPicPr>
          <p:cNvPr id="16" name="Рисунок 15" descr="Изображение выглядит как графическая вставка, символ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B3F5CFD-E9D0-A355-C8C7-94D775A22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0" y="2562286"/>
            <a:ext cx="1544461" cy="154446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Графика, графический дизайн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068ADC6-91C6-46AE-9654-87EE9E3D58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71" y="1443670"/>
            <a:ext cx="1465881" cy="1465881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Шрифт, График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2A9FDAE-B4A7-C788-8667-14BD702D07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08" y="2632250"/>
            <a:ext cx="1512341" cy="1512341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ручка, пишущий прибор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4796F6F-37C3-AD37-8BB6-59A57BADA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0" y="4866332"/>
            <a:ext cx="1544461" cy="15444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06B5D43-2487-07AE-CA32-18D0ABE16C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38" y="3429000"/>
            <a:ext cx="2304046" cy="2304046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символ, Графика, графическая вставка, Кармин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87EF7775-1148-C1D1-0D12-45C0773307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80" y="4968159"/>
            <a:ext cx="1679316" cy="144263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A514B3-26BE-2CA2-0FA5-8CDDE88E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84" y="1081275"/>
            <a:ext cx="1937983" cy="193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3FC80D-0A25-4835-815C-E69EE169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66" y="25622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EAE8B51-3742-3331-6E3E-9D60A6CD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77" y="3577484"/>
            <a:ext cx="1729796" cy="154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6105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3493</TotalTime>
  <Words>515</Words>
  <Application>Microsoft Office PowerPoint</Application>
  <PresentationFormat>Широкоэкранный</PresentationFormat>
  <Paragraphs>97</Paragraphs>
  <Slides>20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Symbol</vt:lpstr>
      <vt:lpstr>Wingdings</vt:lpstr>
      <vt:lpstr>Тема Office</vt:lpstr>
      <vt:lpstr>Презентация PowerPoint</vt:lpstr>
      <vt:lpstr>Актуальность ВКР</vt:lpstr>
      <vt:lpstr>Цели и задачи ВКР</vt:lpstr>
      <vt:lpstr>Объект и предмет исследования</vt:lpstr>
      <vt:lpstr>Проектирование приложения: определение требований</vt:lpstr>
      <vt:lpstr>Проектирование приложения: определение требований </vt:lpstr>
      <vt:lpstr>Проектирование приложения: архитектура приложения</vt:lpstr>
      <vt:lpstr>Проектирование приложения: описание БД</vt:lpstr>
      <vt:lpstr>Реализация приложения: технологический стэк</vt:lpstr>
      <vt:lpstr>Реализация приложения: API VK</vt:lpstr>
      <vt:lpstr>Реализация приложения: Страница «Авторизация пользователя» </vt:lpstr>
      <vt:lpstr>Реализация приложения: Страница «Регистрация пользователя» </vt:lpstr>
      <vt:lpstr>Реализация приложения: Страница «Список добавленных сообществ» </vt:lpstr>
      <vt:lpstr>Реализация приложения: Страница «Удаление сообщества»</vt:lpstr>
      <vt:lpstr>Реализация приложения: Страница «Добавление группы» </vt:lpstr>
      <vt:lpstr>Реализация приложения: Страница «Детальная информация по группе» </vt:lpstr>
      <vt:lpstr>Реализация приложения: Страница «О проекте»</vt:lpstr>
      <vt:lpstr>Реализация приложения: Панель администратора. Редактирование БД пользователя</vt:lpstr>
      <vt:lpstr>Результаты и 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Татьяна Волкова</cp:lastModifiedBy>
  <cp:revision>181</cp:revision>
  <cp:lastPrinted>2023-05-07T06:14:49Z</cp:lastPrinted>
  <dcterms:created xsi:type="dcterms:W3CDTF">2019-12-16T09:04:58Z</dcterms:created>
  <dcterms:modified xsi:type="dcterms:W3CDTF">2023-06-13T15:10:10Z</dcterms:modified>
</cp:coreProperties>
</file>