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6" r:id="rId6"/>
    <p:sldId id="267" r:id="rId7"/>
    <p:sldId id="268" r:id="rId8"/>
    <p:sldId id="257" r:id="rId9"/>
    <p:sldId id="258" r:id="rId10"/>
    <p:sldId id="260" r:id="rId11"/>
    <p:sldId id="271" r:id="rId12"/>
    <p:sldId id="272" r:id="rId13"/>
    <p:sldId id="261" r:id="rId14"/>
    <p:sldId id="273" r:id="rId15"/>
    <p:sldId id="259" r:id="rId16"/>
    <p:sldId id="263" r:id="rId17"/>
    <p:sldId id="262" r:id="rId18"/>
    <p:sldId id="264" r:id="rId19"/>
    <p:sldId id="265" r:id="rId20"/>
    <p:sldId id="270"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77" d="100"/>
          <a:sy n="77" d="100"/>
        </p:scale>
        <p:origin x="91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C08DE-038F-4499-458D-1EA69F0D03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71065F-B0E0-664A-82FC-CF40CB4735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EBABF7-DB26-E951-A292-B94763F6AB49}"/>
              </a:ext>
            </a:extLst>
          </p:cNvPr>
          <p:cNvSpPr>
            <a:spLocks noGrp="1"/>
          </p:cNvSpPr>
          <p:nvPr>
            <p:ph type="dt" sz="half" idx="10"/>
          </p:nvPr>
        </p:nvSpPr>
        <p:spPr/>
        <p:txBody>
          <a:bodyPr/>
          <a:lstStyle/>
          <a:p>
            <a:fld id="{7FAE780A-54BC-4A58-8C88-B7A4520E3A62}" type="datetimeFigureOut">
              <a:rPr lang="en-US" smtClean="0"/>
              <a:t>11/1/2023</a:t>
            </a:fld>
            <a:endParaRPr lang="en-US"/>
          </a:p>
        </p:txBody>
      </p:sp>
      <p:sp>
        <p:nvSpPr>
          <p:cNvPr id="5" name="Footer Placeholder 4">
            <a:extLst>
              <a:ext uri="{FF2B5EF4-FFF2-40B4-BE49-F238E27FC236}">
                <a16:creationId xmlns:a16="http://schemas.microsoft.com/office/drawing/2014/main" id="{46FB0C8C-B4D6-1623-CF11-AAD3FD0AF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D6A8E3-61A4-9CBE-8C99-27B916925DE3}"/>
              </a:ext>
            </a:extLst>
          </p:cNvPr>
          <p:cNvSpPr>
            <a:spLocks noGrp="1"/>
          </p:cNvSpPr>
          <p:nvPr>
            <p:ph type="sldNum" sz="quarter" idx="12"/>
          </p:nvPr>
        </p:nvSpPr>
        <p:spPr/>
        <p:txBody>
          <a:bodyPr/>
          <a:lstStyle/>
          <a:p>
            <a:fld id="{9C41B7BA-7217-464B-A3E2-0AD0C450912D}" type="slidenum">
              <a:rPr lang="en-US" smtClean="0"/>
              <a:t>‹#›</a:t>
            </a:fld>
            <a:endParaRPr lang="en-US"/>
          </a:p>
        </p:txBody>
      </p:sp>
    </p:spTree>
    <p:extLst>
      <p:ext uri="{BB962C8B-B14F-4D97-AF65-F5344CB8AC3E}">
        <p14:creationId xmlns:p14="http://schemas.microsoft.com/office/powerpoint/2010/main" val="154455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061D1-D35C-B14A-DF53-74ECC2BA45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EAF8D4F-950C-07CC-91AA-45C3DFE75C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48BB09-EFAF-5542-600B-D719B017BE3F}"/>
              </a:ext>
            </a:extLst>
          </p:cNvPr>
          <p:cNvSpPr>
            <a:spLocks noGrp="1"/>
          </p:cNvSpPr>
          <p:nvPr>
            <p:ph type="dt" sz="half" idx="10"/>
          </p:nvPr>
        </p:nvSpPr>
        <p:spPr/>
        <p:txBody>
          <a:bodyPr/>
          <a:lstStyle/>
          <a:p>
            <a:fld id="{7FAE780A-54BC-4A58-8C88-B7A4520E3A62}" type="datetimeFigureOut">
              <a:rPr lang="en-US" smtClean="0"/>
              <a:t>11/1/2023</a:t>
            </a:fld>
            <a:endParaRPr lang="en-US"/>
          </a:p>
        </p:txBody>
      </p:sp>
      <p:sp>
        <p:nvSpPr>
          <p:cNvPr id="5" name="Footer Placeholder 4">
            <a:extLst>
              <a:ext uri="{FF2B5EF4-FFF2-40B4-BE49-F238E27FC236}">
                <a16:creationId xmlns:a16="http://schemas.microsoft.com/office/drawing/2014/main" id="{62E3D310-7DF7-6F8A-2D9D-486E0511A5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A39C3-D4AB-83CA-31ED-04AA5856C380}"/>
              </a:ext>
            </a:extLst>
          </p:cNvPr>
          <p:cNvSpPr>
            <a:spLocks noGrp="1"/>
          </p:cNvSpPr>
          <p:nvPr>
            <p:ph type="sldNum" sz="quarter" idx="12"/>
          </p:nvPr>
        </p:nvSpPr>
        <p:spPr/>
        <p:txBody>
          <a:bodyPr/>
          <a:lstStyle/>
          <a:p>
            <a:fld id="{9C41B7BA-7217-464B-A3E2-0AD0C450912D}" type="slidenum">
              <a:rPr lang="en-US" smtClean="0"/>
              <a:t>‹#›</a:t>
            </a:fld>
            <a:endParaRPr lang="en-US"/>
          </a:p>
        </p:txBody>
      </p:sp>
    </p:spTree>
    <p:extLst>
      <p:ext uri="{BB962C8B-B14F-4D97-AF65-F5344CB8AC3E}">
        <p14:creationId xmlns:p14="http://schemas.microsoft.com/office/powerpoint/2010/main" val="10206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BC7246-2741-DF0E-97CA-BD53FB1C5D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6D4466-E646-3003-6F41-08DF548406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54CCE-6687-411B-122C-6C504C8A7AD9}"/>
              </a:ext>
            </a:extLst>
          </p:cNvPr>
          <p:cNvSpPr>
            <a:spLocks noGrp="1"/>
          </p:cNvSpPr>
          <p:nvPr>
            <p:ph type="dt" sz="half" idx="10"/>
          </p:nvPr>
        </p:nvSpPr>
        <p:spPr/>
        <p:txBody>
          <a:bodyPr/>
          <a:lstStyle/>
          <a:p>
            <a:fld id="{7FAE780A-54BC-4A58-8C88-B7A4520E3A62}" type="datetimeFigureOut">
              <a:rPr lang="en-US" smtClean="0"/>
              <a:t>11/1/2023</a:t>
            </a:fld>
            <a:endParaRPr lang="en-US"/>
          </a:p>
        </p:txBody>
      </p:sp>
      <p:sp>
        <p:nvSpPr>
          <p:cNvPr id="5" name="Footer Placeholder 4">
            <a:extLst>
              <a:ext uri="{FF2B5EF4-FFF2-40B4-BE49-F238E27FC236}">
                <a16:creationId xmlns:a16="http://schemas.microsoft.com/office/drawing/2014/main" id="{B664F265-7099-0FFD-5EBF-8C7324EC7D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C7621-6E0F-87C7-0BED-A6D47D2540B6}"/>
              </a:ext>
            </a:extLst>
          </p:cNvPr>
          <p:cNvSpPr>
            <a:spLocks noGrp="1"/>
          </p:cNvSpPr>
          <p:nvPr>
            <p:ph type="sldNum" sz="quarter" idx="12"/>
          </p:nvPr>
        </p:nvSpPr>
        <p:spPr/>
        <p:txBody>
          <a:bodyPr/>
          <a:lstStyle/>
          <a:p>
            <a:fld id="{9C41B7BA-7217-464B-A3E2-0AD0C450912D}" type="slidenum">
              <a:rPr lang="en-US" smtClean="0"/>
              <a:t>‹#›</a:t>
            </a:fld>
            <a:endParaRPr lang="en-US"/>
          </a:p>
        </p:txBody>
      </p:sp>
    </p:spTree>
    <p:extLst>
      <p:ext uri="{BB962C8B-B14F-4D97-AF65-F5344CB8AC3E}">
        <p14:creationId xmlns:p14="http://schemas.microsoft.com/office/powerpoint/2010/main" val="2435943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37FDF-0668-0939-29BA-2107E6C2EA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811AE9-274F-7087-F43E-0D9F43C64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4B82-B128-4778-27BF-8AEFC1B6E5CA}"/>
              </a:ext>
            </a:extLst>
          </p:cNvPr>
          <p:cNvSpPr>
            <a:spLocks noGrp="1"/>
          </p:cNvSpPr>
          <p:nvPr>
            <p:ph type="dt" sz="half" idx="10"/>
          </p:nvPr>
        </p:nvSpPr>
        <p:spPr/>
        <p:txBody>
          <a:bodyPr/>
          <a:lstStyle/>
          <a:p>
            <a:fld id="{7FAE780A-54BC-4A58-8C88-B7A4520E3A62}" type="datetimeFigureOut">
              <a:rPr lang="en-US" smtClean="0"/>
              <a:t>11/1/2023</a:t>
            </a:fld>
            <a:endParaRPr lang="en-US"/>
          </a:p>
        </p:txBody>
      </p:sp>
      <p:sp>
        <p:nvSpPr>
          <p:cNvPr id="5" name="Footer Placeholder 4">
            <a:extLst>
              <a:ext uri="{FF2B5EF4-FFF2-40B4-BE49-F238E27FC236}">
                <a16:creationId xmlns:a16="http://schemas.microsoft.com/office/drawing/2014/main" id="{0AE017FA-54AD-1ABD-AE57-8A923AB24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5D761-954F-CE6D-0989-88C24244D22A}"/>
              </a:ext>
            </a:extLst>
          </p:cNvPr>
          <p:cNvSpPr>
            <a:spLocks noGrp="1"/>
          </p:cNvSpPr>
          <p:nvPr>
            <p:ph type="sldNum" sz="quarter" idx="12"/>
          </p:nvPr>
        </p:nvSpPr>
        <p:spPr/>
        <p:txBody>
          <a:bodyPr/>
          <a:lstStyle/>
          <a:p>
            <a:fld id="{9C41B7BA-7217-464B-A3E2-0AD0C450912D}" type="slidenum">
              <a:rPr lang="en-US" smtClean="0"/>
              <a:t>‹#›</a:t>
            </a:fld>
            <a:endParaRPr lang="en-US"/>
          </a:p>
        </p:txBody>
      </p:sp>
    </p:spTree>
    <p:extLst>
      <p:ext uri="{BB962C8B-B14F-4D97-AF65-F5344CB8AC3E}">
        <p14:creationId xmlns:p14="http://schemas.microsoft.com/office/powerpoint/2010/main" val="267638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C5ACC-81AB-CD6D-ACA8-1BC126245B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99DABF-39BE-E06D-2605-74E24CB132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1F4C3D-1E2B-C21B-73DD-C7831A11AC26}"/>
              </a:ext>
            </a:extLst>
          </p:cNvPr>
          <p:cNvSpPr>
            <a:spLocks noGrp="1"/>
          </p:cNvSpPr>
          <p:nvPr>
            <p:ph type="dt" sz="half" idx="10"/>
          </p:nvPr>
        </p:nvSpPr>
        <p:spPr/>
        <p:txBody>
          <a:bodyPr/>
          <a:lstStyle/>
          <a:p>
            <a:fld id="{7FAE780A-54BC-4A58-8C88-B7A4520E3A62}" type="datetimeFigureOut">
              <a:rPr lang="en-US" smtClean="0"/>
              <a:t>11/1/2023</a:t>
            </a:fld>
            <a:endParaRPr lang="en-US"/>
          </a:p>
        </p:txBody>
      </p:sp>
      <p:sp>
        <p:nvSpPr>
          <p:cNvPr id="5" name="Footer Placeholder 4">
            <a:extLst>
              <a:ext uri="{FF2B5EF4-FFF2-40B4-BE49-F238E27FC236}">
                <a16:creationId xmlns:a16="http://schemas.microsoft.com/office/drawing/2014/main" id="{8F9F9830-08BD-11A0-110F-0D5C7D624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B95D4A-CBF3-D519-A394-8A44E9802B0B}"/>
              </a:ext>
            </a:extLst>
          </p:cNvPr>
          <p:cNvSpPr>
            <a:spLocks noGrp="1"/>
          </p:cNvSpPr>
          <p:nvPr>
            <p:ph type="sldNum" sz="quarter" idx="12"/>
          </p:nvPr>
        </p:nvSpPr>
        <p:spPr/>
        <p:txBody>
          <a:bodyPr/>
          <a:lstStyle/>
          <a:p>
            <a:fld id="{9C41B7BA-7217-464B-A3E2-0AD0C450912D}" type="slidenum">
              <a:rPr lang="en-US" smtClean="0"/>
              <a:t>‹#›</a:t>
            </a:fld>
            <a:endParaRPr lang="en-US"/>
          </a:p>
        </p:txBody>
      </p:sp>
    </p:spTree>
    <p:extLst>
      <p:ext uri="{BB962C8B-B14F-4D97-AF65-F5344CB8AC3E}">
        <p14:creationId xmlns:p14="http://schemas.microsoft.com/office/powerpoint/2010/main" val="112840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E5C78-498E-3F6C-4C29-008C48A900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192920-0F45-5883-A821-F0FDF33BE6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E43379-6361-9117-68ED-4115F0F697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90F9D9-50B2-99CD-D5A4-62B063685F1E}"/>
              </a:ext>
            </a:extLst>
          </p:cNvPr>
          <p:cNvSpPr>
            <a:spLocks noGrp="1"/>
          </p:cNvSpPr>
          <p:nvPr>
            <p:ph type="dt" sz="half" idx="10"/>
          </p:nvPr>
        </p:nvSpPr>
        <p:spPr/>
        <p:txBody>
          <a:bodyPr/>
          <a:lstStyle/>
          <a:p>
            <a:fld id="{7FAE780A-54BC-4A58-8C88-B7A4520E3A62}" type="datetimeFigureOut">
              <a:rPr lang="en-US" smtClean="0"/>
              <a:t>11/1/2023</a:t>
            </a:fld>
            <a:endParaRPr lang="en-US"/>
          </a:p>
        </p:txBody>
      </p:sp>
      <p:sp>
        <p:nvSpPr>
          <p:cNvPr id="6" name="Footer Placeholder 5">
            <a:extLst>
              <a:ext uri="{FF2B5EF4-FFF2-40B4-BE49-F238E27FC236}">
                <a16:creationId xmlns:a16="http://schemas.microsoft.com/office/drawing/2014/main" id="{8CA12883-B4CC-0542-6EB0-398CFB3792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F168CC-0E9A-83FB-0188-2DC4D04B914B}"/>
              </a:ext>
            </a:extLst>
          </p:cNvPr>
          <p:cNvSpPr>
            <a:spLocks noGrp="1"/>
          </p:cNvSpPr>
          <p:nvPr>
            <p:ph type="sldNum" sz="quarter" idx="12"/>
          </p:nvPr>
        </p:nvSpPr>
        <p:spPr/>
        <p:txBody>
          <a:bodyPr/>
          <a:lstStyle/>
          <a:p>
            <a:fld id="{9C41B7BA-7217-464B-A3E2-0AD0C450912D}" type="slidenum">
              <a:rPr lang="en-US" smtClean="0"/>
              <a:t>‹#›</a:t>
            </a:fld>
            <a:endParaRPr lang="en-US"/>
          </a:p>
        </p:txBody>
      </p:sp>
    </p:spTree>
    <p:extLst>
      <p:ext uri="{BB962C8B-B14F-4D97-AF65-F5344CB8AC3E}">
        <p14:creationId xmlns:p14="http://schemas.microsoft.com/office/powerpoint/2010/main" val="1474922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4FEA3-4CA8-F4B5-F08A-AB44591D0C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AB0F8E-C82F-829E-E284-67D8B600E7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1331B-6759-B7D4-85FE-013C383A49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F2F544-F558-AB70-1AF5-0C81D8A6C8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217DB7-C846-973A-5229-91CE54E38C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1F769B-6695-E073-4B8B-0BE404170760}"/>
              </a:ext>
            </a:extLst>
          </p:cNvPr>
          <p:cNvSpPr>
            <a:spLocks noGrp="1"/>
          </p:cNvSpPr>
          <p:nvPr>
            <p:ph type="dt" sz="half" idx="10"/>
          </p:nvPr>
        </p:nvSpPr>
        <p:spPr/>
        <p:txBody>
          <a:bodyPr/>
          <a:lstStyle/>
          <a:p>
            <a:fld id="{7FAE780A-54BC-4A58-8C88-B7A4520E3A62}" type="datetimeFigureOut">
              <a:rPr lang="en-US" smtClean="0"/>
              <a:t>11/1/2023</a:t>
            </a:fld>
            <a:endParaRPr lang="en-US"/>
          </a:p>
        </p:txBody>
      </p:sp>
      <p:sp>
        <p:nvSpPr>
          <p:cNvPr id="8" name="Footer Placeholder 7">
            <a:extLst>
              <a:ext uri="{FF2B5EF4-FFF2-40B4-BE49-F238E27FC236}">
                <a16:creationId xmlns:a16="http://schemas.microsoft.com/office/drawing/2014/main" id="{77D85C84-FC43-1B7A-C9F3-FB220E37AD4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E2C6CF-0FD7-FCF4-1A85-CB5C9D32B848}"/>
              </a:ext>
            </a:extLst>
          </p:cNvPr>
          <p:cNvSpPr>
            <a:spLocks noGrp="1"/>
          </p:cNvSpPr>
          <p:nvPr>
            <p:ph type="sldNum" sz="quarter" idx="12"/>
          </p:nvPr>
        </p:nvSpPr>
        <p:spPr/>
        <p:txBody>
          <a:bodyPr/>
          <a:lstStyle/>
          <a:p>
            <a:fld id="{9C41B7BA-7217-464B-A3E2-0AD0C450912D}" type="slidenum">
              <a:rPr lang="en-US" smtClean="0"/>
              <a:t>‹#›</a:t>
            </a:fld>
            <a:endParaRPr lang="en-US"/>
          </a:p>
        </p:txBody>
      </p:sp>
    </p:spTree>
    <p:extLst>
      <p:ext uri="{BB962C8B-B14F-4D97-AF65-F5344CB8AC3E}">
        <p14:creationId xmlns:p14="http://schemas.microsoft.com/office/powerpoint/2010/main" val="3354122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44618-4DC5-DB4A-2CB7-1903A97BBF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E1A909-AF52-12C0-B094-79855556D6B2}"/>
              </a:ext>
            </a:extLst>
          </p:cNvPr>
          <p:cNvSpPr>
            <a:spLocks noGrp="1"/>
          </p:cNvSpPr>
          <p:nvPr>
            <p:ph type="dt" sz="half" idx="10"/>
          </p:nvPr>
        </p:nvSpPr>
        <p:spPr/>
        <p:txBody>
          <a:bodyPr/>
          <a:lstStyle/>
          <a:p>
            <a:fld id="{7FAE780A-54BC-4A58-8C88-B7A4520E3A62}" type="datetimeFigureOut">
              <a:rPr lang="en-US" smtClean="0"/>
              <a:t>11/1/2023</a:t>
            </a:fld>
            <a:endParaRPr lang="en-US"/>
          </a:p>
        </p:txBody>
      </p:sp>
      <p:sp>
        <p:nvSpPr>
          <p:cNvPr id="4" name="Footer Placeholder 3">
            <a:extLst>
              <a:ext uri="{FF2B5EF4-FFF2-40B4-BE49-F238E27FC236}">
                <a16:creationId xmlns:a16="http://schemas.microsoft.com/office/drawing/2014/main" id="{5B19611D-F2B2-8B14-3BC3-D1AE823B73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2E819E-9305-D74B-5C0A-C925D73B70B7}"/>
              </a:ext>
            </a:extLst>
          </p:cNvPr>
          <p:cNvSpPr>
            <a:spLocks noGrp="1"/>
          </p:cNvSpPr>
          <p:nvPr>
            <p:ph type="sldNum" sz="quarter" idx="12"/>
          </p:nvPr>
        </p:nvSpPr>
        <p:spPr/>
        <p:txBody>
          <a:bodyPr/>
          <a:lstStyle/>
          <a:p>
            <a:fld id="{9C41B7BA-7217-464B-A3E2-0AD0C450912D}" type="slidenum">
              <a:rPr lang="en-US" smtClean="0"/>
              <a:t>‹#›</a:t>
            </a:fld>
            <a:endParaRPr lang="en-US"/>
          </a:p>
        </p:txBody>
      </p:sp>
    </p:spTree>
    <p:extLst>
      <p:ext uri="{BB962C8B-B14F-4D97-AF65-F5344CB8AC3E}">
        <p14:creationId xmlns:p14="http://schemas.microsoft.com/office/powerpoint/2010/main" val="2197581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3477A0-7D84-1D1B-B951-64C8E01F92D0}"/>
              </a:ext>
            </a:extLst>
          </p:cNvPr>
          <p:cNvSpPr>
            <a:spLocks noGrp="1"/>
          </p:cNvSpPr>
          <p:nvPr>
            <p:ph type="dt" sz="half" idx="10"/>
          </p:nvPr>
        </p:nvSpPr>
        <p:spPr/>
        <p:txBody>
          <a:bodyPr/>
          <a:lstStyle/>
          <a:p>
            <a:fld id="{7FAE780A-54BC-4A58-8C88-B7A4520E3A62}" type="datetimeFigureOut">
              <a:rPr lang="en-US" smtClean="0"/>
              <a:t>11/1/2023</a:t>
            </a:fld>
            <a:endParaRPr lang="en-US"/>
          </a:p>
        </p:txBody>
      </p:sp>
      <p:sp>
        <p:nvSpPr>
          <p:cNvPr id="3" name="Footer Placeholder 2">
            <a:extLst>
              <a:ext uri="{FF2B5EF4-FFF2-40B4-BE49-F238E27FC236}">
                <a16:creationId xmlns:a16="http://schemas.microsoft.com/office/drawing/2014/main" id="{DC165D73-3E7A-6F61-AEE5-76BC1A54F5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E2CFF0-D8DD-47C7-956A-C862485DC3DA}"/>
              </a:ext>
            </a:extLst>
          </p:cNvPr>
          <p:cNvSpPr>
            <a:spLocks noGrp="1"/>
          </p:cNvSpPr>
          <p:nvPr>
            <p:ph type="sldNum" sz="quarter" idx="12"/>
          </p:nvPr>
        </p:nvSpPr>
        <p:spPr/>
        <p:txBody>
          <a:bodyPr/>
          <a:lstStyle/>
          <a:p>
            <a:fld id="{9C41B7BA-7217-464B-A3E2-0AD0C450912D}" type="slidenum">
              <a:rPr lang="en-US" smtClean="0"/>
              <a:t>‹#›</a:t>
            </a:fld>
            <a:endParaRPr lang="en-US"/>
          </a:p>
        </p:txBody>
      </p:sp>
    </p:spTree>
    <p:extLst>
      <p:ext uri="{BB962C8B-B14F-4D97-AF65-F5344CB8AC3E}">
        <p14:creationId xmlns:p14="http://schemas.microsoft.com/office/powerpoint/2010/main" val="87656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2CDA3-F6CB-2982-2D4E-4F0D98CD72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C17980-B446-D3BA-CFCB-A6E1B30AB2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83A0B0-57CA-859B-3D6E-40108A70B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89500E-018E-004E-D137-D998B9A2A602}"/>
              </a:ext>
            </a:extLst>
          </p:cNvPr>
          <p:cNvSpPr>
            <a:spLocks noGrp="1"/>
          </p:cNvSpPr>
          <p:nvPr>
            <p:ph type="dt" sz="half" idx="10"/>
          </p:nvPr>
        </p:nvSpPr>
        <p:spPr/>
        <p:txBody>
          <a:bodyPr/>
          <a:lstStyle/>
          <a:p>
            <a:fld id="{7FAE780A-54BC-4A58-8C88-B7A4520E3A62}" type="datetimeFigureOut">
              <a:rPr lang="en-US" smtClean="0"/>
              <a:t>11/1/2023</a:t>
            </a:fld>
            <a:endParaRPr lang="en-US"/>
          </a:p>
        </p:txBody>
      </p:sp>
      <p:sp>
        <p:nvSpPr>
          <p:cNvPr id="6" name="Footer Placeholder 5">
            <a:extLst>
              <a:ext uri="{FF2B5EF4-FFF2-40B4-BE49-F238E27FC236}">
                <a16:creationId xmlns:a16="http://schemas.microsoft.com/office/drawing/2014/main" id="{B45FA6DD-1B9C-C7AA-BF72-EFAF93C417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067603-715D-AB9E-F093-D07FD6039D48}"/>
              </a:ext>
            </a:extLst>
          </p:cNvPr>
          <p:cNvSpPr>
            <a:spLocks noGrp="1"/>
          </p:cNvSpPr>
          <p:nvPr>
            <p:ph type="sldNum" sz="quarter" idx="12"/>
          </p:nvPr>
        </p:nvSpPr>
        <p:spPr/>
        <p:txBody>
          <a:bodyPr/>
          <a:lstStyle/>
          <a:p>
            <a:fld id="{9C41B7BA-7217-464B-A3E2-0AD0C450912D}" type="slidenum">
              <a:rPr lang="en-US" smtClean="0"/>
              <a:t>‹#›</a:t>
            </a:fld>
            <a:endParaRPr lang="en-US"/>
          </a:p>
        </p:txBody>
      </p:sp>
    </p:spTree>
    <p:extLst>
      <p:ext uri="{BB962C8B-B14F-4D97-AF65-F5344CB8AC3E}">
        <p14:creationId xmlns:p14="http://schemas.microsoft.com/office/powerpoint/2010/main" val="766143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BE2BB-4AA9-226C-036C-77BFB3FD3D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C1F9C4-0094-36EE-0387-1C602EE64C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C8E99C-1344-A685-0A89-1A5FDECE17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AB13C0-0278-E242-3B9A-3D4B11BCA38D}"/>
              </a:ext>
            </a:extLst>
          </p:cNvPr>
          <p:cNvSpPr>
            <a:spLocks noGrp="1"/>
          </p:cNvSpPr>
          <p:nvPr>
            <p:ph type="dt" sz="half" idx="10"/>
          </p:nvPr>
        </p:nvSpPr>
        <p:spPr/>
        <p:txBody>
          <a:bodyPr/>
          <a:lstStyle/>
          <a:p>
            <a:fld id="{7FAE780A-54BC-4A58-8C88-B7A4520E3A62}" type="datetimeFigureOut">
              <a:rPr lang="en-US" smtClean="0"/>
              <a:t>11/1/2023</a:t>
            </a:fld>
            <a:endParaRPr lang="en-US"/>
          </a:p>
        </p:txBody>
      </p:sp>
      <p:sp>
        <p:nvSpPr>
          <p:cNvPr id="6" name="Footer Placeholder 5">
            <a:extLst>
              <a:ext uri="{FF2B5EF4-FFF2-40B4-BE49-F238E27FC236}">
                <a16:creationId xmlns:a16="http://schemas.microsoft.com/office/drawing/2014/main" id="{1DC70FD0-A01A-6277-CCF4-C7E0A37149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9ABD89-3D41-EA6C-EDFC-F24E4917CB43}"/>
              </a:ext>
            </a:extLst>
          </p:cNvPr>
          <p:cNvSpPr>
            <a:spLocks noGrp="1"/>
          </p:cNvSpPr>
          <p:nvPr>
            <p:ph type="sldNum" sz="quarter" idx="12"/>
          </p:nvPr>
        </p:nvSpPr>
        <p:spPr/>
        <p:txBody>
          <a:bodyPr/>
          <a:lstStyle/>
          <a:p>
            <a:fld id="{9C41B7BA-7217-464B-A3E2-0AD0C450912D}" type="slidenum">
              <a:rPr lang="en-US" smtClean="0"/>
              <a:t>‹#›</a:t>
            </a:fld>
            <a:endParaRPr lang="en-US"/>
          </a:p>
        </p:txBody>
      </p:sp>
    </p:spTree>
    <p:extLst>
      <p:ext uri="{BB962C8B-B14F-4D97-AF65-F5344CB8AC3E}">
        <p14:creationId xmlns:p14="http://schemas.microsoft.com/office/powerpoint/2010/main" val="1204401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69D0CA-E834-6F34-1CCC-AA2C67E594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AD545-766C-9C96-D63D-B1D64A6B10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BFC9B-EBE4-991D-8EEA-490E5D264F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AE780A-54BC-4A58-8C88-B7A4520E3A62}" type="datetimeFigureOut">
              <a:rPr lang="en-US" smtClean="0"/>
              <a:t>11/1/2023</a:t>
            </a:fld>
            <a:endParaRPr lang="en-US"/>
          </a:p>
        </p:txBody>
      </p:sp>
      <p:sp>
        <p:nvSpPr>
          <p:cNvPr id="5" name="Footer Placeholder 4">
            <a:extLst>
              <a:ext uri="{FF2B5EF4-FFF2-40B4-BE49-F238E27FC236}">
                <a16:creationId xmlns:a16="http://schemas.microsoft.com/office/drawing/2014/main" id="{EAFDAF38-E167-8626-0479-E154E0802F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332572-E3FC-D836-E1D1-F521FC1362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41B7BA-7217-464B-A3E2-0AD0C450912D}" type="slidenum">
              <a:rPr lang="en-US" smtClean="0"/>
              <a:t>‹#›</a:t>
            </a:fld>
            <a:endParaRPr lang="en-US"/>
          </a:p>
        </p:txBody>
      </p:sp>
    </p:spTree>
    <p:extLst>
      <p:ext uri="{BB962C8B-B14F-4D97-AF65-F5344CB8AC3E}">
        <p14:creationId xmlns:p14="http://schemas.microsoft.com/office/powerpoint/2010/main" val="2684583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D1790-F224-1F4F-E1A7-E2700E16B12E}"/>
              </a:ext>
            </a:extLst>
          </p:cNvPr>
          <p:cNvSpPr>
            <a:spLocks noGrp="1"/>
          </p:cNvSpPr>
          <p:nvPr>
            <p:ph type="ctrTitle"/>
          </p:nvPr>
        </p:nvSpPr>
        <p:spPr>
          <a:xfrm>
            <a:off x="1524000" y="1301267"/>
            <a:ext cx="9144000" cy="1988585"/>
          </a:xfrm>
        </p:spPr>
        <p:txBody>
          <a:bodyPr/>
          <a:lstStyle/>
          <a:p>
            <a:r>
              <a:rPr lang="en-US" b="1" dirty="0"/>
              <a:t>Replication and Open Science: Survey Study</a:t>
            </a:r>
          </a:p>
        </p:txBody>
      </p:sp>
    </p:spTree>
    <p:extLst>
      <p:ext uri="{BB962C8B-B14F-4D97-AF65-F5344CB8AC3E}">
        <p14:creationId xmlns:p14="http://schemas.microsoft.com/office/powerpoint/2010/main" val="2241565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B64D32-F8AD-97E6-F3BE-4A302B28D5A7}"/>
              </a:ext>
            </a:extLst>
          </p:cNvPr>
          <p:cNvPicPr>
            <a:picLocks noChangeAspect="1"/>
          </p:cNvPicPr>
          <p:nvPr/>
        </p:nvPicPr>
        <p:blipFill>
          <a:blip r:embed="rId2"/>
          <a:stretch>
            <a:fillRect/>
          </a:stretch>
        </p:blipFill>
        <p:spPr>
          <a:xfrm>
            <a:off x="679175" y="464516"/>
            <a:ext cx="5578517" cy="3271685"/>
          </a:xfrm>
          <a:prstGeom prst="rect">
            <a:avLst/>
          </a:prstGeom>
        </p:spPr>
      </p:pic>
      <p:graphicFrame>
        <p:nvGraphicFramePr>
          <p:cNvPr id="6" name="Table 5">
            <a:extLst>
              <a:ext uri="{FF2B5EF4-FFF2-40B4-BE49-F238E27FC236}">
                <a16:creationId xmlns:a16="http://schemas.microsoft.com/office/drawing/2014/main" id="{70CDAAA9-FEAA-C2EA-6CD7-286CCB36DD64}"/>
              </a:ext>
            </a:extLst>
          </p:cNvPr>
          <p:cNvGraphicFramePr>
            <a:graphicFrameLocks noGrp="1"/>
          </p:cNvGraphicFramePr>
          <p:nvPr>
            <p:extLst>
              <p:ext uri="{D42A27DB-BD31-4B8C-83A1-F6EECF244321}">
                <p14:modId xmlns:p14="http://schemas.microsoft.com/office/powerpoint/2010/main" val="1245211624"/>
              </p:ext>
            </p:extLst>
          </p:nvPr>
        </p:nvGraphicFramePr>
        <p:xfrm>
          <a:off x="838199" y="3916017"/>
          <a:ext cx="10919791" cy="2188311"/>
        </p:xfrm>
        <a:graphic>
          <a:graphicData uri="http://schemas.openxmlformats.org/drawingml/2006/table">
            <a:tbl>
              <a:tblPr>
                <a:tableStyleId>{5C22544A-7EE6-4342-B048-85BDC9FD1C3A}</a:tableStyleId>
              </a:tblPr>
              <a:tblGrid>
                <a:gridCol w="1832109">
                  <a:extLst>
                    <a:ext uri="{9D8B030D-6E8A-4147-A177-3AD203B41FA5}">
                      <a16:colId xmlns:a16="http://schemas.microsoft.com/office/drawing/2014/main" val="4110821245"/>
                    </a:ext>
                  </a:extLst>
                </a:gridCol>
                <a:gridCol w="988923">
                  <a:extLst>
                    <a:ext uri="{9D8B030D-6E8A-4147-A177-3AD203B41FA5}">
                      <a16:colId xmlns:a16="http://schemas.microsoft.com/office/drawing/2014/main" val="3819158701"/>
                    </a:ext>
                  </a:extLst>
                </a:gridCol>
                <a:gridCol w="739090">
                  <a:extLst>
                    <a:ext uri="{9D8B030D-6E8A-4147-A177-3AD203B41FA5}">
                      <a16:colId xmlns:a16="http://schemas.microsoft.com/office/drawing/2014/main" val="1448366497"/>
                    </a:ext>
                  </a:extLst>
                </a:gridCol>
                <a:gridCol w="791139">
                  <a:extLst>
                    <a:ext uri="{9D8B030D-6E8A-4147-A177-3AD203B41FA5}">
                      <a16:colId xmlns:a16="http://schemas.microsoft.com/office/drawing/2014/main" val="2167566354"/>
                    </a:ext>
                  </a:extLst>
                </a:gridCol>
                <a:gridCol w="749499">
                  <a:extLst>
                    <a:ext uri="{9D8B030D-6E8A-4147-A177-3AD203B41FA5}">
                      <a16:colId xmlns:a16="http://schemas.microsoft.com/office/drawing/2014/main" val="636682957"/>
                    </a:ext>
                  </a:extLst>
                </a:gridCol>
                <a:gridCol w="697451">
                  <a:extLst>
                    <a:ext uri="{9D8B030D-6E8A-4147-A177-3AD203B41FA5}">
                      <a16:colId xmlns:a16="http://schemas.microsoft.com/office/drawing/2014/main" val="57729882"/>
                    </a:ext>
                  </a:extLst>
                </a:gridCol>
                <a:gridCol w="697451">
                  <a:extLst>
                    <a:ext uri="{9D8B030D-6E8A-4147-A177-3AD203B41FA5}">
                      <a16:colId xmlns:a16="http://schemas.microsoft.com/office/drawing/2014/main" val="3177089633"/>
                    </a:ext>
                  </a:extLst>
                </a:gridCol>
                <a:gridCol w="634993">
                  <a:extLst>
                    <a:ext uri="{9D8B030D-6E8A-4147-A177-3AD203B41FA5}">
                      <a16:colId xmlns:a16="http://schemas.microsoft.com/office/drawing/2014/main" val="4257961800"/>
                    </a:ext>
                  </a:extLst>
                </a:gridCol>
                <a:gridCol w="634993">
                  <a:extLst>
                    <a:ext uri="{9D8B030D-6E8A-4147-A177-3AD203B41FA5}">
                      <a16:colId xmlns:a16="http://schemas.microsoft.com/office/drawing/2014/main" val="135182615"/>
                    </a:ext>
                  </a:extLst>
                </a:gridCol>
                <a:gridCol w="864006">
                  <a:extLst>
                    <a:ext uri="{9D8B030D-6E8A-4147-A177-3AD203B41FA5}">
                      <a16:colId xmlns:a16="http://schemas.microsoft.com/office/drawing/2014/main" val="1758735418"/>
                    </a:ext>
                  </a:extLst>
                </a:gridCol>
                <a:gridCol w="728679">
                  <a:extLst>
                    <a:ext uri="{9D8B030D-6E8A-4147-A177-3AD203B41FA5}">
                      <a16:colId xmlns:a16="http://schemas.microsoft.com/office/drawing/2014/main" val="3269386855"/>
                    </a:ext>
                  </a:extLst>
                </a:gridCol>
                <a:gridCol w="895236">
                  <a:extLst>
                    <a:ext uri="{9D8B030D-6E8A-4147-A177-3AD203B41FA5}">
                      <a16:colId xmlns:a16="http://schemas.microsoft.com/office/drawing/2014/main" val="4223805568"/>
                    </a:ext>
                  </a:extLst>
                </a:gridCol>
                <a:gridCol w="666222">
                  <a:extLst>
                    <a:ext uri="{9D8B030D-6E8A-4147-A177-3AD203B41FA5}">
                      <a16:colId xmlns:a16="http://schemas.microsoft.com/office/drawing/2014/main" val="788875861"/>
                    </a:ext>
                  </a:extLst>
                </a:gridCol>
              </a:tblGrid>
              <a:tr h="626616">
                <a:tc>
                  <a:txBody>
                    <a:bodyPr/>
                    <a:lstStyle/>
                    <a:p>
                      <a:pPr algn="ctr" fontAlgn="b"/>
                      <a:r>
                        <a:rPr lang="en-US" sz="1100" u="none" strike="noStrike" dirty="0">
                          <a:effectLst/>
                        </a:rPr>
                        <a:t>What kinds of changes could help support reproducible research practices?</a:t>
                      </a:r>
                      <a:endParaRPr lang="en-US" sz="1100" b="1" i="0" u="none" strike="noStrike" dirty="0">
                        <a:solidFill>
                          <a:srgbClr val="000000"/>
                        </a:solidFill>
                        <a:effectLst/>
                        <a:latin typeface="Calibri" panose="020F0502020204030204" pitchFamily="34" charset="0"/>
                      </a:endParaRPr>
                    </a:p>
                  </a:txBody>
                  <a:tcPr marL="6015" marR="6015" marT="6015" marB="0" anchor="b"/>
                </a:tc>
                <a:tc>
                  <a:txBody>
                    <a:bodyPr/>
                    <a:lstStyle/>
                    <a:p>
                      <a:pPr algn="ctr" fontAlgn="t"/>
                      <a:r>
                        <a:rPr lang="en-US" sz="1100" u="none" strike="noStrike">
                          <a:effectLst/>
                        </a:rPr>
                        <a:t>Computer Science (36)</a:t>
                      </a:r>
                      <a:endParaRPr lang="en-US" sz="1100" b="1" i="0" u="none" strike="noStrike">
                        <a:solidFill>
                          <a:srgbClr val="000000"/>
                        </a:solidFill>
                        <a:effectLst/>
                        <a:latin typeface="Calibri" panose="020F0502020204030204" pitchFamily="34" charset="0"/>
                      </a:endParaRPr>
                    </a:p>
                  </a:txBody>
                  <a:tcPr marL="6015" marR="6015" marT="6015" marB="0"/>
                </a:tc>
                <a:tc>
                  <a:txBody>
                    <a:bodyPr/>
                    <a:lstStyle/>
                    <a:p>
                      <a:pPr algn="ctr" fontAlgn="t"/>
                      <a:endParaRPr lang="en-US" sz="1100" b="1" i="0" u="none" strike="noStrike">
                        <a:solidFill>
                          <a:srgbClr val="000000"/>
                        </a:solidFill>
                        <a:effectLst/>
                        <a:latin typeface="Calibri" panose="020F0502020204030204" pitchFamily="34" charset="0"/>
                      </a:endParaRPr>
                    </a:p>
                  </a:txBody>
                  <a:tcPr marL="6015" marR="6015" marT="6015" marB="0"/>
                </a:tc>
                <a:tc>
                  <a:txBody>
                    <a:bodyPr/>
                    <a:lstStyle/>
                    <a:p>
                      <a:pPr algn="ctr" fontAlgn="t"/>
                      <a:r>
                        <a:rPr lang="en-US" sz="1100" u="none" strike="noStrike">
                          <a:effectLst/>
                        </a:rPr>
                        <a:t>Engineering (38)</a:t>
                      </a:r>
                      <a:endParaRPr lang="en-US" sz="1100" b="1" i="0" u="none" strike="noStrike">
                        <a:solidFill>
                          <a:srgbClr val="000000"/>
                        </a:solidFill>
                        <a:effectLst/>
                        <a:latin typeface="Calibri" panose="020F0502020204030204" pitchFamily="34" charset="0"/>
                      </a:endParaRPr>
                    </a:p>
                  </a:txBody>
                  <a:tcPr marL="6015" marR="6015" marT="6015" marB="0"/>
                </a:tc>
                <a:tc>
                  <a:txBody>
                    <a:bodyPr/>
                    <a:lstStyle/>
                    <a:p>
                      <a:pPr algn="ctr" fontAlgn="t"/>
                      <a:endParaRPr lang="en-US" sz="1100" b="1" i="0" u="none" strike="noStrike">
                        <a:solidFill>
                          <a:srgbClr val="000000"/>
                        </a:solidFill>
                        <a:effectLst/>
                        <a:latin typeface="Calibri" panose="020F0502020204030204" pitchFamily="34" charset="0"/>
                      </a:endParaRPr>
                    </a:p>
                  </a:txBody>
                  <a:tcPr marL="6015" marR="6015" marT="6015" marB="0"/>
                </a:tc>
                <a:tc>
                  <a:txBody>
                    <a:bodyPr/>
                    <a:lstStyle/>
                    <a:p>
                      <a:pPr algn="ctr" fontAlgn="t"/>
                      <a:r>
                        <a:rPr lang="en-US" sz="1100" u="none" strike="noStrike">
                          <a:effectLst/>
                        </a:rPr>
                        <a:t>Psychology (49)</a:t>
                      </a:r>
                      <a:endParaRPr lang="en-US" sz="1100" b="1" i="0" u="none" strike="noStrike">
                        <a:solidFill>
                          <a:srgbClr val="000000"/>
                        </a:solidFill>
                        <a:effectLst/>
                        <a:latin typeface="Calibri" panose="020F0502020204030204" pitchFamily="34" charset="0"/>
                      </a:endParaRPr>
                    </a:p>
                  </a:txBody>
                  <a:tcPr marL="6015" marR="6015" marT="6015" marB="0"/>
                </a:tc>
                <a:tc>
                  <a:txBody>
                    <a:bodyPr/>
                    <a:lstStyle/>
                    <a:p>
                      <a:pPr algn="ctr" fontAlgn="t"/>
                      <a:endParaRPr lang="en-US" sz="1100" b="1" i="0" u="none" strike="noStrike">
                        <a:solidFill>
                          <a:srgbClr val="000000"/>
                        </a:solidFill>
                        <a:effectLst/>
                        <a:latin typeface="Calibri" panose="020F0502020204030204" pitchFamily="34" charset="0"/>
                      </a:endParaRPr>
                    </a:p>
                  </a:txBody>
                  <a:tcPr marL="6015" marR="6015" marT="6015" marB="0"/>
                </a:tc>
                <a:tc>
                  <a:txBody>
                    <a:bodyPr/>
                    <a:lstStyle/>
                    <a:p>
                      <a:pPr algn="ctr" fontAlgn="t"/>
                      <a:r>
                        <a:rPr lang="en-US" sz="1100" u="none" strike="noStrike">
                          <a:effectLst/>
                        </a:rPr>
                        <a:t>Sociology (53)</a:t>
                      </a:r>
                      <a:endParaRPr lang="en-US" sz="1100" b="1" i="0" u="none" strike="noStrike">
                        <a:solidFill>
                          <a:srgbClr val="000000"/>
                        </a:solidFill>
                        <a:effectLst/>
                        <a:latin typeface="Calibri" panose="020F0502020204030204" pitchFamily="34" charset="0"/>
                      </a:endParaRPr>
                    </a:p>
                  </a:txBody>
                  <a:tcPr marL="6015" marR="6015" marT="6015" marB="0"/>
                </a:tc>
                <a:tc>
                  <a:txBody>
                    <a:bodyPr/>
                    <a:lstStyle/>
                    <a:p>
                      <a:pPr algn="ctr" fontAlgn="t"/>
                      <a:endParaRPr lang="en-US" sz="1100" b="1" i="0" u="none" strike="noStrike">
                        <a:solidFill>
                          <a:srgbClr val="000000"/>
                        </a:solidFill>
                        <a:effectLst/>
                        <a:latin typeface="Calibri" panose="020F0502020204030204" pitchFamily="34" charset="0"/>
                      </a:endParaRPr>
                    </a:p>
                  </a:txBody>
                  <a:tcPr marL="6015" marR="6015" marT="6015" marB="0"/>
                </a:tc>
                <a:tc>
                  <a:txBody>
                    <a:bodyPr/>
                    <a:lstStyle/>
                    <a:p>
                      <a:pPr algn="ctr" fontAlgn="t"/>
                      <a:r>
                        <a:rPr lang="en-US" sz="1100" u="none" strike="noStrike">
                          <a:effectLst/>
                        </a:rPr>
                        <a:t>Political Science (30)</a:t>
                      </a:r>
                      <a:endParaRPr lang="en-US" sz="1100" b="1" i="0" u="none" strike="noStrike">
                        <a:solidFill>
                          <a:srgbClr val="000000"/>
                        </a:solidFill>
                        <a:effectLst/>
                        <a:latin typeface="Calibri" panose="020F0502020204030204" pitchFamily="34" charset="0"/>
                      </a:endParaRPr>
                    </a:p>
                  </a:txBody>
                  <a:tcPr marL="6015" marR="6015" marT="6015" marB="0"/>
                </a:tc>
                <a:tc>
                  <a:txBody>
                    <a:bodyPr/>
                    <a:lstStyle/>
                    <a:p>
                      <a:pPr algn="ctr" fontAlgn="t"/>
                      <a:endParaRPr lang="en-US" sz="1100" b="1" i="0" u="none" strike="noStrike">
                        <a:solidFill>
                          <a:srgbClr val="000000"/>
                        </a:solidFill>
                        <a:effectLst/>
                        <a:latin typeface="Calibri" panose="020F0502020204030204" pitchFamily="34" charset="0"/>
                      </a:endParaRPr>
                    </a:p>
                  </a:txBody>
                  <a:tcPr marL="6015" marR="6015" marT="6015" marB="0"/>
                </a:tc>
                <a:tc>
                  <a:txBody>
                    <a:bodyPr/>
                    <a:lstStyle/>
                    <a:p>
                      <a:pPr algn="ctr" fontAlgn="t"/>
                      <a:r>
                        <a:rPr lang="en-US" sz="1100" u="none" strike="noStrike">
                          <a:effectLst/>
                        </a:rPr>
                        <a:t>Marketing Econ (43)</a:t>
                      </a:r>
                      <a:endParaRPr lang="en-US" sz="1100" b="1" i="0" u="none" strike="noStrike">
                        <a:solidFill>
                          <a:srgbClr val="000000"/>
                        </a:solidFill>
                        <a:effectLst/>
                        <a:latin typeface="Calibri" panose="020F0502020204030204" pitchFamily="34" charset="0"/>
                      </a:endParaRPr>
                    </a:p>
                  </a:txBody>
                  <a:tcPr marL="6015" marR="6015" marT="6015" marB="0"/>
                </a:tc>
                <a:tc>
                  <a:txBody>
                    <a:bodyPr/>
                    <a:lstStyle/>
                    <a:p>
                      <a:pPr algn="ctr" fontAlgn="b"/>
                      <a:endParaRPr lang="en-US" sz="1100" b="0" i="0" u="none" strike="noStrike">
                        <a:solidFill>
                          <a:srgbClr val="000000"/>
                        </a:solidFill>
                        <a:effectLst/>
                        <a:latin typeface="Calibri" panose="020F0502020204030204" pitchFamily="34" charset="0"/>
                      </a:endParaRPr>
                    </a:p>
                  </a:txBody>
                  <a:tcPr marL="6015" marR="6015" marT="6015" marB="0" anchor="b"/>
                </a:tc>
                <a:extLst>
                  <a:ext uri="{0D108BD9-81ED-4DB2-BD59-A6C34878D82A}">
                    <a16:rowId xmlns:a16="http://schemas.microsoft.com/office/drawing/2014/main" val="510221869"/>
                  </a:ext>
                </a:extLst>
              </a:tr>
              <a:tr h="208871">
                <a:tc>
                  <a:txBody>
                    <a:bodyPr/>
                    <a:lstStyle/>
                    <a:p>
                      <a:pPr algn="ctr" fontAlgn="b"/>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015" marR="6015" marT="601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015" marR="6015" marT="601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015" marR="6015" marT="601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015" marR="6015" marT="6015" marB="0" anchor="b"/>
                </a:tc>
                <a:extLst>
                  <a:ext uri="{0D108BD9-81ED-4DB2-BD59-A6C34878D82A}">
                    <a16:rowId xmlns:a16="http://schemas.microsoft.com/office/drawing/2014/main" val="2504512448"/>
                  </a:ext>
                </a:extLst>
              </a:tr>
              <a:tr h="363104">
                <a:tc>
                  <a:txBody>
                    <a:bodyPr/>
                    <a:lstStyle/>
                    <a:p>
                      <a:pPr algn="ctr" fontAlgn="b"/>
                      <a:r>
                        <a:rPr lang="en-US" sz="1100" u="none" strike="noStrike">
                          <a:effectLst/>
                        </a:rPr>
                        <a:t>Changes to funding models</a:t>
                      </a:r>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dirty="0">
                          <a:effectLst/>
                        </a:rPr>
                        <a:t>33.33333333</a:t>
                      </a:r>
                      <a:endParaRPr lang="en-US" sz="1100" b="0" i="0" u="none" strike="noStrike" dirty="0">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a:effectLst/>
                        </a:rPr>
                        <a:t>44.73684211</a:t>
                      </a:r>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dirty="0">
                          <a:effectLst/>
                        </a:rPr>
                        <a:t>27</a:t>
                      </a:r>
                      <a:endParaRPr lang="en-US" sz="1100" b="0" i="0" u="none" strike="noStrike" dirty="0">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dirty="0">
                          <a:effectLst/>
                        </a:rPr>
                        <a:t>55.10204082</a:t>
                      </a:r>
                      <a:endParaRPr lang="en-US" sz="1100" b="0" i="0" u="none" strike="noStrike" dirty="0">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dirty="0">
                          <a:effectLst/>
                        </a:rPr>
                        <a:t>24</a:t>
                      </a:r>
                      <a:endParaRPr lang="en-US" sz="1100" b="0" i="0" u="none" strike="noStrike" dirty="0">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dirty="0">
                          <a:effectLst/>
                        </a:rPr>
                        <a:t>45.2830189</a:t>
                      </a:r>
                      <a:endParaRPr lang="en-US" sz="1100" b="0" i="0" u="none" strike="noStrike" dirty="0">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dirty="0">
                          <a:effectLst/>
                        </a:rPr>
                        <a:t>40</a:t>
                      </a:r>
                      <a:endParaRPr lang="en-US" sz="1100" b="0" i="0" u="none" strike="noStrike" dirty="0">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a:effectLst/>
                        </a:rPr>
                        <a:t>27.90697674</a:t>
                      </a:r>
                      <a:endParaRPr lang="en-US" sz="1100" b="0" i="0" u="none" strike="noStrike">
                        <a:solidFill>
                          <a:srgbClr val="000000"/>
                        </a:solidFill>
                        <a:effectLst/>
                        <a:latin typeface="Calibri" panose="020F0502020204030204" pitchFamily="34" charset="0"/>
                      </a:endParaRPr>
                    </a:p>
                  </a:txBody>
                  <a:tcPr marL="6015" marR="6015" marT="6015" marB="0" anchor="b"/>
                </a:tc>
                <a:extLst>
                  <a:ext uri="{0D108BD9-81ED-4DB2-BD59-A6C34878D82A}">
                    <a16:rowId xmlns:a16="http://schemas.microsoft.com/office/drawing/2014/main" val="674756404"/>
                  </a:ext>
                </a:extLst>
              </a:tr>
              <a:tr h="363104">
                <a:tc>
                  <a:txBody>
                    <a:bodyPr/>
                    <a:lstStyle/>
                    <a:p>
                      <a:pPr algn="ctr" fontAlgn="b"/>
                      <a:r>
                        <a:rPr lang="en-US" sz="1100" u="none" strike="noStrike">
                          <a:effectLst/>
                        </a:rPr>
                        <a:t>Changes to publication models</a:t>
                      </a:r>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a:effectLst/>
                        </a:rPr>
                        <a:t>22</a:t>
                      </a:r>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dirty="0">
                          <a:effectLst/>
                          <a:highlight>
                            <a:srgbClr val="00FFFF"/>
                          </a:highlight>
                        </a:rPr>
                        <a:t>61.11111111</a:t>
                      </a:r>
                      <a:endParaRPr lang="en-US" sz="1100" b="0" i="0" u="none" strike="noStrike" dirty="0">
                        <a:solidFill>
                          <a:srgbClr val="000000"/>
                        </a:solidFill>
                        <a:effectLst/>
                        <a:highlight>
                          <a:srgbClr val="00FFFF"/>
                        </a:highlight>
                        <a:latin typeface="Calibri" panose="020F0502020204030204" pitchFamily="34" charset="0"/>
                      </a:endParaRPr>
                    </a:p>
                  </a:txBody>
                  <a:tcPr marL="6015" marR="6015" marT="6015" marB="0" anchor="b"/>
                </a:tc>
                <a:tc>
                  <a:txBody>
                    <a:bodyPr/>
                    <a:lstStyle/>
                    <a:p>
                      <a:pPr algn="ctr" fontAlgn="b"/>
                      <a:r>
                        <a:rPr lang="en-US" sz="1100" u="none" strike="noStrike" dirty="0">
                          <a:effectLst/>
                        </a:rPr>
                        <a:t>28</a:t>
                      </a:r>
                      <a:endParaRPr lang="en-US" sz="1100" b="0" i="0" u="none" strike="noStrike" dirty="0">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dirty="0">
                          <a:effectLst/>
                          <a:highlight>
                            <a:srgbClr val="00FFFF"/>
                          </a:highlight>
                        </a:rPr>
                        <a:t>73.68421053</a:t>
                      </a:r>
                      <a:endParaRPr lang="en-US" sz="1100" b="0" i="0" u="none" strike="noStrike" dirty="0">
                        <a:solidFill>
                          <a:srgbClr val="000000"/>
                        </a:solidFill>
                        <a:effectLst/>
                        <a:highlight>
                          <a:srgbClr val="00FFFF"/>
                        </a:highlight>
                        <a:latin typeface="Calibri" panose="020F0502020204030204" pitchFamily="34" charset="0"/>
                      </a:endParaRPr>
                    </a:p>
                  </a:txBody>
                  <a:tcPr marL="6015" marR="6015" marT="6015" marB="0" anchor="b"/>
                </a:tc>
                <a:tc>
                  <a:txBody>
                    <a:bodyPr/>
                    <a:lstStyle/>
                    <a:p>
                      <a:pPr algn="ctr" fontAlgn="b"/>
                      <a:r>
                        <a:rPr lang="en-US" sz="1100" u="none" strike="noStrike">
                          <a:effectLst/>
                        </a:rPr>
                        <a:t>41</a:t>
                      </a:r>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dirty="0">
                          <a:effectLst/>
                          <a:highlight>
                            <a:srgbClr val="00FFFF"/>
                          </a:highlight>
                        </a:rPr>
                        <a:t>83.67346939</a:t>
                      </a:r>
                      <a:endParaRPr lang="en-US" sz="1100" b="0" i="0" u="none" strike="noStrike" dirty="0">
                        <a:solidFill>
                          <a:srgbClr val="000000"/>
                        </a:solidFill>
                        <a:effectLst/>
                        <a:highlight>
                          <a:srgbClr val="00FFFF"/>
                        </a:highlight>
                        <a:latin typeface="Calibri" panose="020F0502020204030204" pitchFamily="34" charset="0"/>
                      </a:endParaRPr>
                    </a:p>
                  </a:txBody>
                  <a:tcPr marL="6015" marR="6015" marT="6015" marB="0" anchor="b"/>
                </a:tc>
                <a:tc>
                  <a:txBody>
                    <a:bodyPr/>
                    <a:lstStyle/>
                    <a:p>
                      <a:pPr algn="ctr" fontAlgn="b"/>
                      <a:r>
                        <a:rPr lang="en-US" sz="1100" u="none" strike="noStrike">
                          <a:effectLst/>
                        </a:rPr>
                        <a:t>40</a:t>
                      </a:r>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dirty="0">
                          <a:effectLst/>
                          <a:highlight>
                            <a:srgbClr val="00FFFF"/>
                          </a:highlight>
                        </a:rPr>
                        <a:t>75.4716981</a:t>
                      </a:r>
                      <a:endParaRPr lang="en-US" sz="1100" b="0" i="0" u="none" strike="noStrike" dirty="0">
                        <a:solidFill>
                          <a:srgbClr val="000000"/>
                        </a:solidFill>
                        <a:effectLst/>
                        <a:highlight>
                          <a:srgbClr val="00FFFF"/>
                        </a:highlight>
                        <a:latin typeface="Calibri" panose="020F0502020204030204" pitchFamily="34" charset="0"/>
                      </a:endParaRPr>
                    </a:p>
                  </a:txBody>
                  <a:tcPr marL="6015" marR="6015" marT="6015" marB="0" anchor="b"/>
                </a:tc>
                <a:tc>
                  <a:txBody>
                    <a:bodyPr/>
                    <a:lstStyle/>
                    <a:p>
                      <a:pPr algn="ctr" fontAlgn="b"/>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dirty="0">
                          <a:effectLst/>
                          <a:highlight>
                            <a:srgbClr val="00FFFF"/>
                          </a:highlight>
                        </a:rPr>
                        <a:t>70</a:t>
                      </a:r>
                      <a:endParaRPr lang="en-US" sz="1100" b="0" i="0" u="none" strike="noStrike" dirty="0">
                        <a:solidFill>
                          <a:srgbClr val="000000"/>
                        </a:solidFill>
                        <a:effectLst/>
                        <a:highlight>
                          <a:srgbClr val="00FFFF"/>
                        </a:highlight>
                        <a:latin typeface="Calibri" panose="020F0502020204030204" pitchFamily="34" charset="0"/>
                      </a:endParaRPr>
                    </a:p>
                  </a:txBody>
                  <a:tcPr marL="6015" marR="6015" marT="6015" marB="0" anchor="b"/>
                </a:tc>
                <a:tc>
                  <a:txBody>
                    <a:bodyPr/>
                    <a:lstStyle/>
                    <a:p>
                      <a:pPr algn="ctr" fontAlgn="b"/>
                      <a:r>
                        <a:rPr lang="en-US" sz="1100" u="none" strike="noStrike">
                          <a:effectLst/>
                        </a:rPr>
                        <a:t>35</a:t>
                      </a:r>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dirty="0">
                          <a:effectLst/>
                          <a:highlight>
                            <a:srgbClr val="00FFFF"/>
                          </a:highlight>
                        </a:rPr>
                        <a:t>81.39534884</a:t>
                      </a:r>
                      <a:endParaRPr lang="en-US" sz="1100" b="0" i="0" u="none" strike="noStrike" dirty="0">
                        <a:solidFill>
                          <a:srgbClr val="000000"/>
                        </a:solidFill>
                        <a:effectLst/>
                        <a:highlight>
                          <a:srgbClr val="00FFFF"/>
                        </a:highlight>
                        <a:latin typeface="Calibri" panose="020F0502020204030204" pitchFamily="34" charset="0"/>
                      </a:endParaRPr>
                    </a:p>
                  </a:txBody>
                  <a:tcPr marL="6015" marR="6015" marT="6015" marB="0" anchor="b"/>
                </a:tc>
                <a:extLst>
                  <a:ext uri="{0D108BD9-81ED-4DB2-BD59-A6C34878D82A}">
                    <a16:rowId xmlns:a16="http://schemas.microsoft.com/office/drawing/2014/main" val="260508613"/>
                  </a:ext>
                </a:extLst>
              </a:tr>
              <a:tr h="417745">
                <a:tc>
                  <a:txBody>
                    <a:bodyPr/>
                    <a:lstStyle/>
                    <a:p>
                      <a:pPr algn="ctr" fontAlgn="b"/>
                      <a:r>
                        <a:rPr lang="en-US" sz="1100" u="none" strike="noStrike">
                          <a:effectLst/>
                        </a:rPr>
                        <a:t>Changes to promotion and tenure models </a:t>
                      </a:r>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a:effectLst/>
                        </a:rPr>
                        <a:t>33.33333333</a:t>
                      </a:r>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a:effectLst/>
                        </a:rPr>
                        <a:t>12</a:t>
                      </a:r>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a:effectLst/>
                        </a:rPr>
                        <a:t>31.57894737</a:t>
                      </a:r>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a:effectLst/>
                        </a:rPr>
                        <a:t>63.26530612</a:t>
                      </a:r>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a:effectLst/>
                        </a:rPr>
                        <a:t>28</a:t>
                      </a:r>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a:effectLst/>
                        </a:rPr>
                        <a:t>52.8301887</a:t>
                      </a:r>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a:effectLst/>
                        </a:rPr>
                        <a:t>17</a:t>
                      </a:r>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dirty="0">
                          <a:effectLst/>
                        </a:rPr>
                        <a:t>56.66666667</a:t>
                      </a:r>
                      <a:endParaRPr lang="en-US" sz="1100" b="0" i="0" u="none" strike="noStrike" dirty="0">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dirty="0">
                          <a:effectLst/>
                        </a:rPr>
                        <a:t>26</a:t>
                      </a:r>
                      <a:endParaRPr lang="en-US" sz="1100" b="0" i="0" u="none" strike="noStrike" dirty="0">
                        <a:solidFill>
                          <a:srgbClr val="000000"/>
                        </a:solidFill>
                        <a:effectLst/>
                        <a:latin typeface="Calibri" panose="020F0502020204030204" pitchFamily="34" charset="0"/>
                      </a:endParaRPr>
                    </a:p>
                  </a:txBody>
                  <a:tcPr marL="6015" marR="6015" marT="6015" marB="0" anchor="b"/>
                </a:tc>
                <a:tc>
                  <a:txBody>
                    <a:bodyPr/>
                    <a:lstStyle/>
                    <a:p>
                      <a:pPr algn="ctr" fontAlgn="b"/>
                      <a:r>
                        <a:rPr lang="en-US" sz="1100" u="none" strike="noStrike">
                          <a:effectLst/>
                        </a:rPr>
                        <a:t>60.46511628</a:t>
                      </a:r>
                      <a:endParaRPr lang="en-US" sz="1100" b="0" i="0" u="none" strike="noStrike">
                        <a:solidFill>
                          <a:srgbClr val="000000"/>
                        </a:solidFill>
                        <a:effectLst/>
                        <a:latin typeface="Calibri" panose="020F0502020204030204" pitchFamily="34" charset="0"/>
                      </a:endParaRPr>
                    </a:p>
                  </a:txBody>
                  <a:tcPr marL="6015" marR="6015" marT="6015" marB="0" anchor="b"/>
                </a:tc>
                <a:extLst>
                  <a:ext uri="{0D108BD9-81ED-4DB2-BD59-A6C34878D82A}">
                    <a16:rowId xmlns:a16="http://schemas.microsoft.com/office/drawing/2014/main" val="3456655889"/>
                  </a:ext>
                </a:extLst>
              </a:tr>
              <a:tr h="208871">
                <a:tc>
                  <a:txBody>
                    <a:bodyPr/>
                    <a:lstStyle/>
                    <a:p>
                      <a:pPr algn="ctr" fontAlgn="b"/>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015" marR="6015" marT="6015"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6015" marR="6015" marT="6015" marB="0" anchor="b"/>
                </a:tc>
                <a:extLst>
                  <a:ext uri="{0D108BD9-81ED-4DB2-BD59-A6C34878D82A}">
                    <a16:rowId xmlns:a16="http://schemas.microsoft.com/office/drawing/2014/main" val="663936659"/>
                  </a:ext>
                </a:extLst>
              </a:tr>
            </a:tbl>
          </a:graphicData>
        </a:graphic>
      </p:graphicFrame>
      <p:graphicFrame>
        <p:nvGraphicFramePr>
          <p:cNvPr id="7" name="Table 6">
            <a:extLst>
              <a:ext uri="{FF2B5EF4-FFF2-40B4-BE49-F238E27FC236}">
                <a16:creationId xmlns:a16="http://schemas.microsoft.com/office/drawing/2014/main" id="{EF305D1C-81E0-EBC0-3432-BC7B5ABC0C8E}"/>
              </a:ext>
            </a:extLst>
          </p:cNvPr>
          <p:cNvGraphicFramePr>
            <a:graphicFrameLocks noGrp="1"/>
          </p:cNvGraphicFramePr>
          <p:nvPr>
            <p:extLst>
              <p:ext uri="{D42A27DB-BD31-4B8C-83A1-F6EECF244321}">
                <p14:modId xmlns:p14="http://schemas.microsoft.com/office/powerpoint/2010/main" val="3606941717"/>
              </p:ext>
            </p:extLst>
          </p:nvPr>
        </p:nvGraphicFramePr>
        <p:xfrm>
          <a:off x="7030277" y="892754"/>
          <a:ext cx="3455505" cy="2307646"/>
        </p:xfrm>
        <a:graphic>
          <a:graphicData uri="http://schemas.openxmlformats.org/drawingml/2006/table">
            <a:tbl>
              <a:tblPr>
                <a:tableStyleId>{5C22544A-7EE6-4342-B048-85BDC9FD1C3A}</a:tableStyleId>
              </a:tblPr>
              <a:tblGrid>
                <a:gridCol w="1151835">
                  <a:extLst>
                    <a:ext uri="{9D8B030D-6E8A-4147-A177-3AD203B41FA5}">
                      <a16:colId xmlns:a16="http://schemas.microsoft.com/office/drawing/2014/main" val="3587850700"/>
                    </a:ext>
                  </a:extLst>
                </a:gridCol>
                <a:gridCol w="1151835">
                  <a:extLst>
                    <a:ext uri="{9D8B030D-6E8A-4147-A177-3AD203B41FA5}">
                      <a16:colId xmlns:a16="http://schemas.microsoft.com/office/drawing/2014/main" val="727652719"/>
                    </a:ext>
                  </a:extLst>
                </a:gridCol>
                <a:gridCol w="1151835">
                  <a:extLst>
                    <a:ext uri="{9D8B030D-6E8A-4147-A177-3AD203B41FA5}">
                      <a16:colId xmlns:a16="http://schemas.microsoft.com/office/drawing/2014/main" val="3961814801"/>
                    </a:ext>
                  </a:extLst>
                </a:gridCol>
              </a:tblGrid>
              <a:tr h="878461">
                <a:tc>
                  <a:txBody>
                    <a:bodyPr/>
                    <a:lstStyle/>
                    <a:p>
                      <a:pPr algn="ctr" fontAlgn="b"/>
                      <a:r>
                        <a:rPr lang="en-US" sz="1200" u="none" strike="noStrike" dirty="0">
                          <a:effectLst/>
                          <a:highlight>
                            <a:srgbClr val="00FF00"/>
                          </a:highlight>
                        </a:rPr>
                        <a:t>Total(%)</a:t>
                      </a:r>
                    </a:p>
                    <a:p>
                      <a:pPr algn="ctr" fontAlgn="b"/>
                      <a:r>
                        <a:rPr lang="en-US" sz="1200" b="1" i="0" u="none" strike="noStrike" dirty="0">
                          <a:solidFill>
                            <a:srgbClr val="000000"/>
                          </a:solidFill>
                          <a:effectLst/>
                          <a:highlight>
                            <a:srgbClr val="00FF00"/>
                          </a:highlight>
                          <a:latin typeface="Calibri" panose="020F0502020204030204" pitchFamily="34" charset="0"/>
                        </a:rPr>
                        <a:t>India</a:t>
                      </a:r>
                    </a:p>
                  </a:txBody>
                  <a:tcPr marL="7620" marR="7620" marT="7620"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highlight>
                            <a:srgbClr val="00FFFF"/>
                          </a:highlight>
                        </a:rPr>
                        <a:t>Total(%)</a:t>
                      </a:r>
                    </a:p>
                    <a:p>
                      <a:pPr algn="ctr" fontAlgn="b"/>
                      <a:r>
                        <a:rPr lang="en-US" sz="1200" b="0" i="0" u="none" strike="noStrike" dirty="0">
                          <a:solidFill>
                            <a:srgbClr val="000000"/>
                          </a:solidFill>
                          <a:effectLst/>
                          <a:highlight>
                            <a:srgbClr val="00FFFF"/>
                          </a:highlight>
                          <a:latin typeface="Calibri" panose="020F0502020204030204" pitchFamily="34" charset="0"/>
                        </a:rPr>
                        <a:t>USA</a:t>
                      </a:r>
                    </a:p>
                  </a:txBody>
                  <a:tcPr marL="7620" marR="7620" marT="7620" marB="0" anchor="b"/>
                </a:tc>
                <a:extLst>
                  <a:ext uri="{0D108BD9-81ED-4DB2-BD59-A6C34878D82A}">
                    <a16:rowId xmlns:a16="http://schemas.microsoft.com/office/drawing/2014/main" val="3945434217"/>
                  </a:ext>
                </a:extLst>
              </a:tr>
              <a:tr h="611103">
                <a:tc>
                  <a:txBody>
                    <a:bodyPr/>
                    <a:lstStyle/>
                    <a:p>
                      <a:pPr algn="ctr" fontAlgn="b"/>
                      <a:r>
                        <a:rPr lang="en-US" sz="1200" u="none" strike="noStrike" dirty="0">
                          <a:effectLst/>
                          <a:highlight>
                            <a:srgbClr val="00FF00"/>
                          </a:highlight>
                        </a:rPr>
                        <a:t>Promotion- 47.22</a:t>
                      </a:r>
                      <a:endParaRPr lang="en-US" sz="1200" b="0" i="0" u="none" strike="noStrike" dirty="0">
                        <a:solidFill>
                          <a:srgbClr val="000000"/>
                        </a:solidFill>
                        <a:effectLst/>
                        <a:highlight>
                          <a:srgbClr val="00FF00"/>
                        </a:highlight>
                        <a:latin typeface="Calibri" panose="020F0502020204030204" pitchFamily="34" charset="0"/>
                      </a:endParaRPr>
                    </a:p>
                  </a:txBody>
                  <a:tcPr marL="7620" marR="7620" marT="7620" marB="0" anchor="b"/>
                </a:tc>
                <a:tc>
                  <a:txBody>
                    <a:bodyPr/>
                    <a:lstStyle/>
                    <a:p>
                      <a:pPr algn="r" fontAlgn="b"/>
                      <a:r>
                        <a:rPr lang="en-US" sz="1200" u="none" strike="noStrike" dirty="0">
                          <a:effectLst/>
                        </a:rPr>
                        <a:t>126</a:t>
                      </a:r>
                      <a:endParaRPr lang="en-US" sz="12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highlight>
                            <a:srgbClr val="00FFFF"/>
                          </a:highlight>
                        </a:rPr>
                        <a:t>50.60241</a:t>
                      </a:r>
                      <a:endParaRPr lang="en-US" sz="1200" b="0" i="0" u="none" strike="noStrike" dirty="0">
                        <a:solidFill>
                          <a:srgbClr val="000000"/>
                        </a:solidFill>
                        <a:effectLst/>
                        <a:highlight>
                          <a:srgbClr val="00FFFF"/>
                        </a:highlight>
                        <a:latin typeface="Calibri" panose="020F0502020204030204" pitchFamily="34" charset="0"/>
                      </a:endParaRPr>
                    </a:p>
                  </a:txBody>
                  <a:tcPr marL="7620" marR="7620" marT="7620" marB="0" anchor="b"/>
                </a:tc>
                <a:extLst>
                  <a:ext uri="{0D108BD9-81ED-4DB2-BD59-A6C34878D82A}">
                    <a16:rowId xmlns:a16="http://schemas.microsoft.com/office/drawing/2014/main" val="1404375870"/>
                  </a:ext>
                </a:extLst>
              </a:tr>
              <a:tr h="409041">
                <a:tc>
                  <a:txBody>
                    <a:bodyPr/>
                    <a:lstStyle/>
                    <a:p>
                      <a:pPr algn="ctr" fontAlgn="b"/>
                      <a:r>
                        <a:rPr lang="en-US" sz="1200" u="none" strike="noStrike" dirty="0">
                          <a:effectLst/>
                          <a:highlight>
                            <a:srgbClr val="00FF00"/>
                          </a:highlight>
                        </a:rPr>
                        <a:t>Funding-</a:t>
                      </a:r>
                    </a:p>
                    <a:p>
                      <a:pPr algn="ctr" fontAlgn="b"/>
                      <a:r>
                        <a:rPr lang="en-US" sz="1200" u="none" strike="noStrike" dirty="0">
                          <a:effectLst/>
                          <a:highlight>
                            <a:srgbClr val="00FF00"/>
                          </a:highlight>
                        </a:rPr>
                        <a:t>54.16</a:t>
                      </a:r>
                      <a:endParaRPr lang="en-US" sz="1200" b="0" i="0" u="none" strike="noStrike" dirty="0">
                        <a:solidFill>
                          <a:srgbClr val="000000"/>
                        </a:solidFill>
                        <a:effectLst/>
                        <a:highlight>
                          <a:srgbClr val="00FF00"/>
                        </a:highlight>
                        <a:latin typeface="Calibri" panose="020F0502020204030204" pitchFamily="34" charset="0"/>
                      </a:endParaRPr>
                    </a:p>
                  </a:txBody>
                  <a:tcPr marL="7620" marR="7620" marT="7620" marB="0" anchor="b"/>
                </a:tc>
                <a:tc>
                  <a:txBody>
                    <a:bodyPr/>
                    <a:lstStyle/>
                    <a:p>
                      <a:pPr algn="r" fontAlgn="b"/>
                      <a:r>
                        <a:rPr lang="en-US" sz="1200" u="none" strike="noStrike">
                          <a:effectLst/>
                        </a:rPr>
                        <a:t>104</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highlight>
                            <a:srgbClr val="00FFFF"/>
                          </a:highlight>
                        </a:rPr>
                        <a:t>41.76707</a:t>
                      </a:r>
                      <a:endParaRPr lang="en-US" sz="1200" b="0" i="0" u="none" strike="noStrike" dirty="0">
                        <a:solidFill>
                          <a:srgbClr val="000000"/>
                        </a:solidFill>
                        <a:effectLst/>
                        <a:highlight>
                          <a:srgbClr val="00FFFF"/>
                        </a:highlight>
                        <a:latin typeface="Calibri" panose="020F0502020204030204" pitchFamily="34" charset="0"/>
                      </a:endParaRPr>
                    </a:p>
                  </a:txBody>
                  <a:tcPr marL="7620" marR="7620" marT="7620" marB="0" anchor="b"/>
                </a:tc>
                <a:extLst>
                  <a:ext uri="{0D108BD9-81ED-4DB2-BD59-A6C34878D82A}">
                    <a16:rowId xmlns:a16="http://schemas.microsoft.com/office/drawing/2014/main" val="1385713131"/>
                  </a:ext>
                </a:extLst>
              </a:tr>
              <a:tr h="409041">
                <a:tc>
                  <a:txBody>
                    <a:bodyPr/>
                    <a:lstStyle/>
                    <a:p>
                      <a:pPr algn="ctr" fontAlgn="b"/>
                      <a:r>
                        <a:rPr lang="en-US" sz="1200" u="none" strike="noStrike" dirty="0">
                          <a:effectLst/>
                          <a:highlight>
                            <a:srgbClr val="00FF00"/>
                          </a:highlight>
                        </a:rPr>
                        <a:t>Publication</a:t>
                      </a:r>
                    </a:p>
                    <a:p>
                      <a:pPr algn="ctr" fontAlgn="b"/>
                      <a:r>
                        <a:rPr lang="en-US" sz="1200" u="none" strike="noStrike" dirty="0">
                          <a:effectLst/>
                          <a:highlight>
                            <a:srgbClr val="00FF00"/>
                          </a:highlight>
                        </a:rPr>
                        <a:t>81.94</a:t>
                      </a:r>
                      <a:endParaRPr lang="en-US" sz="1200" b="0" i="0" u="none" strike="noStrike" dirty="0">
                        <a:solidFill>
                          <a:srgbClr val="000000"/>
                        </a:solidFill>
                        <a:effectLst/>
                        <a:highlight>
                          <a:srgbClr val="00FF00"/>
                        </a:highlight>
                        <a:latin typeface="Calibri" panose="020F0502020204030204" pitchFamily="34" charset="0"/>
                      </a:endParaRPr>
                    </a:p>
                  </a:txBody>
                  <a:tcPr marL="7620" marR="7620" marT="7620" marB="0" anchor="b"/>
                </a:tc>
                <a:tc>
                  <a:txBody>
                    <a:bodyPr/>
                    <a:lstStyle/>
                    <a:p>
                      <a:pPr algn="r" fontAlgn="b"/>
                      <a:r>
                        <a:rPr lang="en-US" sz="1200" u="none" strike="noStrike">
                          <a:effectLst/>
                        </a:rPr>
                        <a:t>187</a:t>
                      </a:r>
                      <a:endParaRPr lang="en-US" sz="12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200" u="none" strike="noStrike" dirty="0">
                          <a:effectLst/>
                          <a:highlight>
                            <a:srgbClr val="00FFFF"/>
                          </a:highlight>
                        </a:rPr>
                        <a:t>75.1004</a:t>
                      </a:r>
                      <a:endParaRPr lang="en-US" sz="1200" b="0" i="0" u="none" strike="noStrike" dirty="0">
                        <a:solidFill>
                          <a:srgbClr val="000000"/>
                        </a:solidFill>
                        <a:effectLst/>
                        <a:highlight>
                          <a:srgbClr val="00FFFF"/>
                        </a:highlight>
                        <a:latin typeface="Calibri" panose="020F0502020204030204" pitchFamily="34" charset="0"/>
                      </a:endParaRPr>
                    </a:p>
                  </a:txBody>
                  <a:tcPr marL="7620" marR="7620" marT="7620" marB="0" anchor="b"/>
                </a:tc>
                <a:extLst>
                  <a:ext uri="{0D108BD9-81ED-4DB2-BD59-A6C34878D82A}">
                    <a16:rowId xmlns:a16="http://schemas.microsoft.com/office/drawing/2014/main" val="3566925767"/>
                  </a:ext>
                </a:extLst>
              </a:tr>
            </a:tbl>
          </a:graphicData>
        </a:graphic>
      </p:graphicFrame>
    </p:spTree>
    <p:extLst>
      <p:ext uri="{BB962C8B-B14F-4D97-AF65-F5344CB8AC3E}">
        <p14:creationId xmlns:p14="http://schemas.microsoft.com/office/powerpoint/2010/main" val="3432056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62985-B886-1D49-D4E5-4DC4A03C243B}"/>
              </a:ext>
            </a:extLst>
          </p:cNvPr>
          <p:cNvSpPr>
            <a:spLocks noGrp="1"/>
          </p:cNvSpPr>
          <p:nvPr>
            <p:ph type="title"/>
          </p:nvPr>
        </p:nvSpPr>
        <p:spPr>
          <a:xfrm>
            <a:off x="838200" y="365125"/>
            <a:ext cx="10515600" cy="549275"/>
          </a:xfrm>
        </p:spPr>
        <p:txBody>
          <a:bodyPr/>
          <a:lstStyle/>
          <a:p>
            <a:r>
              <a:rPr lang="en-US" sz="1800" b="1" u="sng" dirty="0">
                <a:effectLst/>
                <a:latin typeface="Calibri" panose="020F0502020204030204" pitchFamily="34" charset="0"/>
                <a:ea typeface="Calibri" panose="020F0502020204030204" pitchFamily="34" charset="0"/>
                <a:cs typeface="Times New Roman" panose="02020603050405020304" pitchFamily="18" charset="0"/>
              </a:rPr>
              <a:t>What kinds of changes could help support reproducible research practices?</a:t>
            </a:r>
            <a:endParaRPr lang="en-US" dirty="0"/>
          </a:p>
        </p:txBody>
      </p:sp>
      <p:sp>
        <p:nvSpPr>
          <p:cNvPr id="3" name="Content Placeholder 2">
            <a:extLst>
              <a:ext uri="{FF2B5EF4-FFF2-40B4-BE49-F238E27FC236}">
                <a16:creationId xmlns:a16="http://schemas.microsoft.com/office/drawing/2014/main" id="{C6A1C5A7-C521-E46B-DFA8-1338B6889FD8}"/>
              </a:ext>
            </a:extLst>
          </p:cNvPr>
          <p:cNvSpPr>
            <a:spLocks noGrp="1"/>
          </p:cNvSpPr>
          <p:nvPr>
            <p:ph idx="1"/>
          </p:nvPr>
        </p:nvSpPr>
        <p:spPr>
          <a:xfrm>
            <a:off x="838200" y="1123122"/>
            <a:ext cx="10515600" cy="5489023"/>
          </a:xfrm>
        </p:spPr>
        <p:txBody>
          <a:bodyPr>
            <a:normAutofit fontScale="92500" lnSpcReduction="20000"/>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Reviewers should pay closer attention to whether all details are released.</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Enabling full publication of all the details.</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review and publication process should really be focusing on the rigor of the methods, not the significance of the results; with valid and generalizable methods, insignificant/unexpected results are still important, they means we thought it wrong</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methods reporting standards with journals</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pre=publication code review &amp; sensitivity analysis</a:t>
            </a:r>
          </a:p>
          <a:p>
            <a:r>
              <a:rPr lang="en-US" sz="1800" kern="1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None of these are going to matter much, need to change the review model.</a:t>
            </a:r>
          </a:p>
          <a:p>
            <a:r>
              <a:rPr lang="en-US" sz="1800" kern="100" dirty="0">
                <a:latin typeface="Calibri" panose="020F0502020204030204" pitchFamily="34" charset="0"/>
                <a:ea typeface="Calibri" panose="020F0502020204030204" pitchFamily="34" charset="0"/>
                <a:cs typeface="Times New Roman" panose="02020603050405020304" pitchFamily="18" charset="0"/>
              </a:rPr>
              <a:t>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vailability of data and code used in experimental research could be the norm</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Transparency in research practices and data</a:t>
            </a:r>
          </a:p>
          <a:p>
            <a:r>
              <a:rPr lang="en-US" sz="1800" kern="100" dirty="0">
                <a:solidFill>
                  <a:schemeClr val="bg1"/>
                </a:solidFill>
                <a:effectLst/>
                <a:highlight>
                  <a:srgbClr val="FF0000"/>
                </a:highlight>
                <a:latin typeface="Calibri" panose="020F0502020204030204" pitchFamily="34" charset="0"/>
                <a:ea typeface="Calibri" panose="020F0502020204030204" pitchFamily="34" charset="0"/>
                <a:cs typeface="Times New Roman" panose="02020603050405020304" pitchFamily="18" charset="0"/>
              </a:rPr>
              <a:t>This cannot be solved!</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More emphasis on accuracy and expertise, much less emphasis on the "H index" and complete avoidance of the so-called "High Impact Journals" which are mainly a magazine style of publishing by private companies like Nature and Cell Press.</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It's truly a matter of integrity; guidelines can help, training in integrity can help more</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Not pushing the idea that all novel work must be surprising or disconfirming previous folk understanding of an issue.</a:t>
            </a:r>
          </a:p>
          <a:p>
            <a:r>
              <a:rPr lang="en-US" sz="1800" dirty="0">
                <a:latin typeface="Calibri" panose="020F0502020204030204" pitchFamily="34" charset="0"/>
                <a:ea typeface="Calibri" panose="020F0502020204030204" pitchFamily="34" charset="0"/>
                <a:cs typeface="Times New Roman" panose="02020603050405020304" pitchFamily="18" charset="0"/>
              </a:rPr>
              <a:t>H</a:t>
            </a:r>
            <a:r>
              <a:rPr lang="en-US" sz="1800" dirty="0">
                <a:effectLst/>
                <a:latin typeface="Calibri" panose="020F0502020204030204" pitchFamily="34" charset="0"/>
                <a:ea typeface="Calibri" panose="020F0502020204030204" pitchFamily="34" charset="0"/>
                <a:cs typeface="Times New Roman" panose="02020603050405020304" pitchFamily="18" charset="0"/>
              </a:rPr>
              <a:t>ow were questionnaires administered, what were instructions to participants in imaging study, what were tasks really like and where were they administered and by whom,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etc</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13008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7659DA-8A09-B1BB-E3B1-D99D98DE4320}"/>
              </a:ext>
            </a:extLst>
          </p:cNvPr>
          <p:cNvPicPr>
            <a:picLocks noChangeAspect="1"/>
          </p:cNvPicPr>
          <p:nvPr/>
        </p:nvPicPr>
        <p:blipFill>
          <a:blip r:embed="rId2"/>
          <a:stretch>
            <a:fillRect/>
          </a:stretch>
        </p:blipFill>
        <p:spPr>
          <a:xfrm>
            <a:off x="665922" y="4174434"/>
            <a:ext cx="6735783" cy="2130330"/>
          </a:xfrm>
          <a:prstGeom prst="rect">
            <a:avLst/>
          </a:prstGeom>
        </p:spPr>
      </p:pic>
      <p:pic>
        <p:nvPicPr>
          <p:cNvPr id="9" name="Picture 8">
            <a:extLst>
              <a:ext uri="{FF2B5EF4-FFF2-40B4-BE49-F238E27FC236}">
                <a16:creationId xmlns:a16="http://schemas.microsoft.com/office/drawing/2014/main" id="{6553BD69-2EEB-A147-CCE5-E9A031B8CAC1}"/>
              </a:ext>
            </a:extLst>
          </p:cNvPr>
          <p:cNvPicPr>
            <a:picLocks noChangeAspect="1"/>
          </p:cNvPicPr>
          <p:nvPr/>
        </p:nvPicPr>
        <p:blipFill>
          <a:blip r:embed="rId3"/>
          <a:stretch>
            <a:fillRect/>
          </a:stretch>
        </p:blipFill>
        <p:spPr>
          <a:xfrm>
            <a:off x="417982" y="415830"/>
            <a:ext cx="5217960" cy="3044190"/>
          </a:xfrm>
          <a:prstGeom prst="rect">
            <a:avLst/>
          </a:prstGeom>
        </p:spPr>
      </p:pic>
      <p:sp>
        <p:nvSpPr>
          <p:cNvPr id="10" name="TextBox 9">
            <a:extLst>
              <a:ext uri="{FF2B5EF4-FFF2-40B4-BE49-F238E27FC236}">
                <a16:creationId xmlns:a16="http://schemas.microsoft.com/office/drawing/2014/main" id="{A7CC0856-BD34-0771-7D25-64687FEFE55E}"/>
              </a:ext>
            </a:extLst>
          </p:cNvPr>
          <p:cNvSpPr txBox="1"/>
          <p:nvPr/>
        </p:nvSpPr>
        <p:spPr>
          <a:xfrm>
            <a:off x="665922" y="3632561"/>
            <a:ext cx="9136284" cy="369332"/>
          </a:xfrm>
          <a:prstGeom prst="rect">
            <a:avLst/>
          </a:prstGeom>
          <a:noFill/>
        </p:spPr>
        <p:txBody>
          <a:bodyPr wrap="none" rtlCol="0">
            <a:spAutoFit/>
          </a:bodyPr>
          <a:lstStyle/>
          <a:p>
            <a:r>
              <a:rPr lang="en-US" dirty="0"/>
              <a:t>Should coursework on reproducibility and open science be a part of undergraduate curriculum?</a:t>
            </a:r>
          </a:p>
        </p:txBody>
      </p:sp>
      <p:sp>
        <p:nvSpPr>
          <p:cNvPr id="11" name="TextBox 10">
            <a:extLst>
              <a:ext uri="{FF2B5EF4-FFF2-40B4-BE49-F238E27FC236}">
                <a16:creationId xmlns:a16="http://schemas.microsoft.com/office/drawing/2014/main" id="{CAAAF74B-BBD3-2E92-5EE7-FDC0F37B7CFA}"/>
              </a:ext>
            </a:extLst>
          </p:cNvPr>
          <p:cNvSpPr txBox="1"/>
          <p:nvPr/>
        </p:nvSpPr>
        <p:spPr>
          <a:xfrm>
            <a:off x="6761625" y="4174434"/>
            <a:ext cx="5117811" cy="923330"/>
          </a:xfrm>
          <a:prstGeom prst="rect">
            <a:avLst/>
          </a:prstGeom>
          <a:noFill/>
        </p:spPr>
        <p:txBody>
          <a:bodyPr wrap="none" rtlCol="0">
            <a:spAutoFit/>
          </a:bodyPr>
          <a:lstStyle/>
          <a:p>
            <a:r>
              <a:rPr lang="en-US" dirty="0"/>
              <a:t>More than 63% of respondents from the psychology </a:t>
            </a:r>
          </a:p>
          <a:p>
            <a:r>
              <a:rPr lang="en-US" dirty="0"/>
              <a:t>respondents support integrating reproducibility and </a:t>
            </a:r>
          </a:p>
          <a:p>
            <a:r>
              <a:rPr lang="en-US" dirty="0"/>
              <a:t>open science in coursework.</a:t>
            </a:r>
          </a:p>
        </p:txBody>
      </p:sp>
      <p:sp>
        <p:nvSpPr>
          <p:cNvPr id="12" name="TextBox 11">
            <a:extLst>
              <a:ext uri="{FF2B5EF4-FFF2-40B4-BE49-F238E27FC236}">
                <a16:creationId xmlns:a16="http://schemas.microsoft.com/office/drawing/2014/main" id="{3BB581BF-2390-A9DC-0885-CEAA52599326}"/>
              </a:ext>
            </a:extLst>
          </p:cNvPr>
          <p:cNvSpPr txBox="1"/>
          <p:nvPr/>
        </p:nvSpPr>
        <p:spPr>
          <a:xfrm>
            <a:off x="5821491" y="737596"/>
            <a:ext cx="5952527" cy="1477328"/>
          </a:xfrm>
          <a:prstGeom prst="rect">
            <a:avLst/>
          </a:prstGeom>
          <a:noFill/>
        </p:spPr>
        <p:txBody>
          <a:bodyPr wrap="none" rtlCol="0">
            <a:spAutoFit/>
          </a:bodyPr>
          <a:lstStyle/>
          <a:p>
            <a:r>
              <a:rPr lang="en-US" dirty="0"/>
              <a:t>Responses for the pre-registration are very interesting. </a:t>
            </a:r>
          </a:p>
          <a:p>
            <a:r>
              <a:rPr lang="en-US" dirty="0"/>
              <a:t>Political Science and Psychology mostly care about the </a:t>
            </a:r>
          </a:p>
          <a:p>
            <a:r>
              <a:rPr lang="en-US" dirty="0"/>
              <a:t>pre-registration but the remaining departments do not much </a:t>
            </a:r>
          </a:p>
          <a:p>
            <a:r>
              <a:rPr lang="en-US" dirty="0"/>
              <a:t>care about it.</a:t>
            </a:r>
          </a:p>
          <a:p>
            <a:r>
              <a:rPr lang="en-US" dirty="0"/>
              <a:t>Overall, more than 60% of respondents never preregistered. </a:t>
            </a:r>
          </a:p>
        </p:txBody>
      </p:sp>
    </p:spTree>
    <p:extLst>
      <p:ext uri="{BB962C8B-B14F-4D97-AF65-F5344CB8AC3E}">
        <p14:creationId xmlns:p14="http://schemas.microsoft.com/office/powerpoint/2010/main" val="492257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066264-F6F8-F982-09BF-CC966EBB625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what signals of credibility do you look for? (mark all that apply) </a:t>
            </a:r>
          </a:p>
        </p:txBody>
      </p:sp>
      <p:pic>
        <p:nvPicPr>
          <p:cNvPr id="9" name="Content Placeholder 8">
            <a:extLst>
              <a:ext uri="{FF2B5EF4-FFF2-40B4-BE49-F238E27FC236}">
                <a16:creationId xmlns:a16="http://schemas.microsoft.com/office/drawing/2014/main" id="{66CEF0F3-1940-9BBB-0777-AB050DE82518}"/>
              </a:ext>
            </a:extLst>
          </p:cNvPr>
          <p:cNvPicPr>
            <a:picLocks noGrp="1" noChangeAspect="1"/>
          </p:cNvPicPr>
          <p:nvPr>
            <p:ph idx="1"/>
          </p:nvPr>
        </p:nvPicPr>
        <p:blipFill>
          <a:blip r:embed="rId2"/>
          <a:stretch>
            <a:fillRect/>
          </a:stretch>
        </p:blipFill>
        <p:spPr>
          <a:xfrm>
            <a:off x="556532" y="2187829"/>
            <a:ext cx="10997483" cy="2798746"/>
          </a:xfrm>
          <a:prstGeom prst="rect">
            <a:avLst/>
          </a:prstGeom>
        </p:spPr>
      </p:pic>
    </p:spTree>
    <p:extLst>
      <p:ext uri="{BB962C8B-B14F-4D97-AF65-F5344CB8AC3E}">
        <p14:creationId xmlns:p14="http://schemas.microsoft.com/office/powerpoint/2010/main" val="1491627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4BF0C9-1DF1-A621-20EE-87B9FB1B294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1500" b="1" kern="1200">
                <a:solidFill>
                  <a:schemeClr val="bg1"/>
                </a:solidFill>
                <a:latin typeface="+mj-lt"/>
                <a:ea typeface="+mj-ea"/>
                <a:cs typeface="+mj-cs"/>
              </a:rPr>
              <a:t>If you tried to replicate, Did you have enough information and materials to repeat the study or were you missing key elements?  If you were able to repeat the study, was your reproduction/replication result affirmative? (Open Ended Question)</a:t>
            </a:r>
          </a:p>
        </p:txBody>
      </p:sp>
      <p:pic>
        <p:nvPicPr>
          <p:cNvPr id="5" name="Picture 4" descr="A screenshot of a computer&#10;&#10;Description automatically generated">
            <a:extLst>
              <a:ext uri="{FF2B5EF4-FFF2-40B4-BE49-F238E27FC236}">
                <a16:creationId xmlns:a16="http://schemas.microsoft.com/office/drawing/2014/main" id="{4C6CA1CC-B72D-FB53-6C67-AFA86C4F079C}"/>
              </a:ext>
            </a:extLst>
          </p:cNvPr>
          <p:cNvPicPr>
            <a:picLocks noChangeAspect="1"/>
          </p:cNvPicPr>
          <p:nvPr/>
        </p:nvPicPr>
        <p:blipFill>
          <a:blip r:embed="rId2"/>
          <a:stretch>
            <a:fillRect/>
          </a:stretch>
        </p:blipFill>
        <p:spPr>
          <a:xfrm>
            <a:off x="643467" y="1841258"/>
            <a:ext cx="10905066" cy="4062136"/>
          </a:xfrm>
          <a:prstGeom prst="rect">
            <a:avLst/>
          </a:prstGeom>
        </p:spPr>
      </p:pic>
    </p:spTree>
    <p:extLst>
      <p:ext uri="{BB962C8B-B14F-4D97-AF65-F5344CB8AC3E}">
        <p14:creationId xmlns:p14="http://schemas.microsoft.com/office/powerpoint/2010/main" val="3813172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e chart with numbers and a few pies&#10;&#10;Description automatically generated with medium confidence">
            <a:extLst>
              <a:ext uri="{FF2B5EF4-FFF2-40B4-BE49-F238E27FC236}">
                <a16:creationId xmlns:a16="http://schemas.microsoft.com/office/drawing/2014/main" id="{67333917-AA1A-AB37-7442-17DD0B800CE4}"/>
              </a:ext>
            </a:extLst>
          </p:cNvPr>
          <p:cNvPicPr>
            <a:picLocks noChangeAspect="1"/>
          </p:cNvPicPr>
          <p:nvPr/>
        </p:nvPicPr>
        <p:blipFill>
          <a:blip r:embed="rId2"/>
          <a:stretch>
            <a:fillRect/>
          </a:stretch>
        </p:blipFill>
        <p:spPr>
          <a:xfrm>
            <a:off x="643467" y="2303872"/>
            <a:ext cx="5294716" cy="2250254"/>
          </a:xfrm>
          <a:prstGeom prst="rect">
            <a:avLst/>
          </a:prstGeom>
        </p:spPr>
      </p:pic>
      <p:cxnSp>
        <p:nvCxnSpPr>
          <p:cNvPr id="16" name="Straight Connector 15">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7" name="Picture 6" descr="A close-up of a pie chart&#10;&#10;Description automatically generated">
            <a:extLst>
              <a:ext uri="{FF2B5EF4-FFF2-40B4-BE49-F238E27FC236}">
                <a16:creationId xmlns:a16="http://schemas.microsoft.com/office/drawing/2014/main" id="{E255D66C-5789-FEE7-24AE-B7DA35C3D01D}"/>
              </a:ext>
            </a:extLst>
          </p:cNvPr>
          <p:cNvPicPr>
            <a:picLocks noChangeAspect="1"/>
          </p:cNvPicPr>
          <p:nvPr/>
        </p:nvPicPr>
        <p:blipFill>
          <a:blip r:embed="rId3"/>
          <a:stretch>
            <a:fillRect/>
          </a:stretch>
        </p:blipFill>
        <p:spPr>
          <a:xfrm>
            <a:off x="6253817" y="2105321"/>
            <a:ext cx="5294715" cy="2647357"/>
          </a:xfrm>
          <a:prstGeom prst="rect">
            <a:avLst/>
          </a:prstGeom>
        </p:spPr>
      </p:pic>
      <p:sp>
        <p:nvSpPr>
          <p:cNvPr id="8" name="TextBox 7">
            <a:extLst>
              <a:ext uri="{FF2B5EF4-FFF2-40B4-BE49-F238E27FC236}">
                <a16:creationId xmlns:a16="http://schemas.microsoft.com/office/drawing/2014/main" id="{2EBDA8AD-869B-201E-C41B-B65BAAF2CA4A}"/>
              </a:ext>
            </a:extLst>
          </p:cNvPr>
          <p:cNvSpPr txBox="1"/>
          <p:nvPr/>
        </p:nvSpPr>
        <p:spPr>
          <a:xfrm>
            <a:off x="646483" y="1291478"/>
            <a:ext cx="5433475" cy="369332"/>
          </a:xfrm>
          <a:prstGeom prst="rect">
            <a:avLst/>
          </a:prstGeom>
          <a:noFill/>
        </p:spPr>
        <p:txBody>
          <a:bodyPr wrap="none" rtlCol="0">
            <a:spAutoFit/>
          </a:bodyPr>
          <a:lstStyle/>
          <a:p>
            <a:r>
              <a:rPr lang="en-US" dirty="0"/>
              <a:t>Have you heard much about the "reproducibility crisis"?</a:t>
            </a:r>
          </a:p>
        </p:txBody>
      </p:sp>
      <p:sp>
        <p:nvSpPr>
          <p:cNvPr id="9" name="TextBox 8">
            <a:extLst>
              <a:ext uri="{FF2B5EF4-FFF2-40B4-BE49-F238E27FC236}">
                <a16:creationId xmlns:a16="http://schemas.microsoft.com/office/drawing/2014/main" id="{8FD9A1D4-D55F-EDE7-92A6-E2C0ECEEEF90}"/>
              </a:ext>
            </a:extLst>
          </p:cNvPr>
          <p:cNvSpPr txBox="1"/>
          <p:nvPr/>
        </p:nvSpPr>
        <p:spPr>
          <a:xfrm>
            <a:off x="6254179" y="1218960"/>
            <a:ext cx="4854919" cy="646331"/>
          </a:xfrm>
          <a:prstGeom prst="rect">
            <a:avLst/>
          </a:prstGeom>
          <a:noFill/>
        </p:spPr>
        <p:txBody>
          <a:bodyPr wrap="none" rtlCol="0">
            <a:spAutoFit/>
          </a:bodyPr>
          <a:lstStyle/>
          <a:p>
            <a:r>
              <a:rPr lang="en-US" dirty="0"/>
              <a:t>To what extent would you say your peers</a:t>
            </a:r>
          </a:p>
          <a:p>
            <a:r>
              <a:rPr lang="en-US" dirty="0"/>
              <a:t>are concerned about the "reproducibility crisis"? </a:t>
            </a:r>
          </a:p>
        </p:txBody>
      </p:sp>
    </p:spTree>
    <p:extLst>
      <p:ext uri="{BB962C8B-B14F-4D97-AF65-F5344CB8AC3E}">
        <p14:creationId xmlns:p14="http://schemas.microsoft.com/office/powerpoint/2010/main" val="688523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0A81DBC-3852-9BC5-1E82-8021401CE9AF}"/>
              </a:ext>
            </a:extLst>
          </p:cNvPr>
          <p:cNvPicPr>
            <a:picLocks noChangeAspect="1"/>
          </p:cNvPicPr>
          <p:nvPr/>
        </p:nvPicPr>
        <p:blipFill>
          <a:blip r:embed="rId2"/>
          <a:stretch>
            <a:fillRect/>
          </a:stretch>
        </p:blipFill>
        <p:spPr>
          <a:xfrm>
            <a:off x="1140155" y="881851"/>
            <a:ext cx="4724569" cy="2338661"/>
          </a:xfrm>
          <a:prstGeom prst="rect">
            <a:avLst/>
          </a:prstGeom>
        </p:spPr>
      </p:pic>
      <p:cxnSp>
        <p:nvCxnSpPr>
          <p:cNvPr id="16" name="Straight Connector 15">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9EFEA80-A644-359C-23D6-D089007DE5AC}"/>
              </a:ext>
            </a:extLst>
          </p:cNvPr>
          <p:cNvPicPr>
            <a:picLocks noChangeAspect="1"/>
          </p:cNvPicPr>
          <p:nvPr/>
        </p:nvPicPr>
        <p:blipFill>
          <a:blip r:embed="rId3"/>
          <a:stretch>
            <a:fillRect/>
          </a:stretch>
        </p:blipFill>
        <p:spPr>
          <a:xfrm>
            <a:off x="6338316" y="937046"/>
            <a:ext cx="4732940" cy="2330972"/>
          </a:xfrm>
          <a:prstGeom prst="rect">
            <a:avLst/>
          </a:prstGeom>
        </p:spPr>
      </p:pic>
      <p:cxnSp>
        <p:nvCxnSpPr>
          <p:cNvPr id="18" name="Straight Connector 17">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718EBD4-5755-84E7-3A08-9160EFB76D15}"/>
              </a:ext>
            </a:extLst>
          </p:cNvPr>
          <p:cNvPicPr>
            <a:picLocks noChangeAspect="1"/>
          </p:cNvPicPr>
          <p:nvPr/>
        </p:nvPicPr>
        <p:blipFill>
          <a:blip r:embed="rId4"/>
          <a:stretch>
            <a:fillRect/>
          </a:stretch>
        </p:blipFill>
        <p:spPr>
          <a:xfrm>
            <a:off x="999823" y="4081005"/>
            <a:ext cx="4841749" cy="2445083"/>
          </a:xfrm>
          <a:prstGeom prst="rect">
            <a:avLst/>
          </a:prstGeom>
        </p:spPr>
      </p:pic>
      <p:pic>
        <p:nvPicPr>
          <p:cNvPr id="11" name="Picture 10">
            <a:extLst>
              <a:ext uri="{FF2B5EF4-FFF2-40B4-BE49-F238E27FC236}">
                <a16:creationId xmlns:a16="http://schemas.microsoft.com/office/drawing/2014/main" id="{EEEA1DB0-826A-56FF-5270-F11385049EFC}"/>
              </a:ext>
            </a:extLst>
          </p:cNvPr>
          <p:cNvPicPr>
            <a:picLocks noChangeAspect="1"/>
          </p:cNvPicPr>
          <p:nvPr/>
        </p:nvPicPr>
        <p:blipFill>
          <a:blip r:embed="rId5"/>
          <a:stretch>
            <a:fillRect/>
          </a:stretch>
        </p:blipFill>
        <p:spPr>
          <a:xfrm>
            <a:off x="6436085" y="4081005"/>
            <a:ext cx="4732940" cy="2472961"/>
          </a:xfrm>
          <a:prstGeom prst="rect">
            <a:avLst/>
          </a:prstGeom>
        </p:spPr>
      </p:pic>
      <p:sp>
        <p:nvSpPr>
          <p:cNvPr id="12" name="TextBox 11">
            <a:extLst>
              <a:ext uri="{FF2B5EF4-FFF2-40B4-BE49-F238E27FC236}">
                <a16:creationId xmlns:a16="http://schemas.microsoft.com/office/drawing/2014/main" id="{77343D07-1766-6DF5-414F-D869FC4B2ED0}"/>
              </a:ext>
            </a:extLst>
          </p:cNvPr>
          <p:cNvSpPr txBox="1"/>
          <p:nvPr/>
        </p:nvSpPr>
        <p:spPr>
          <a:xfrm>
            <a:off x="372534" y="452929"/>
            <a:ext cx="5845190" cy="369332"/>
          </a:xfrm>
          <a:prstGeom prst="rect">
            <a:avLst/>
          </a:prstGeom>
          <a:noFill/>
        </p:spPr>
        <p:txBody>
          <a:bodyPr wrap="none" rtlCol="0">
            <a:spAutoFit/>
          </a:bodyPr>
          <a:lstStyle/>
          <a:p>
            <a:r>
              <a:rPr lang="en-US" dirty="0"/>
              <a:t>Have you heard much about the "open science" movement?</a:t>
            </a:r>
          </a:p>
        </p:txBody>
      </p:sp>
      <p:sp>
        <p:nvSpPr>
          <p:cNvPr id="13" name="TextBox 12">
            <a:extLst>
              <a:ext uri="{FF2B5EF4-FFF2-40B4-BE49-F238E27FC236}">
                <a16:creationId xmlns:a16="http://schemas.microsoft.com/office/drawing/2014/main" id="{97495B15-F916-8270-A4A7-CCCA535F1661}"/>
              </a:ext>
            </a:extLst>
          </p:cNvPr>
          <p:cNvSpPr txBox="1"/>
          <p:nvPr/>
        </p:nvSpPr>
        <p:spPr>
          <a:xfrm>
            <a:off x="6877877" y="304034"/>
            <a:ext cx="4007507" cy="646331"/>
          </a:xfrm>
          <a:prstGeom prst="rect">
            <a:avLst/>
          </a:prstGeom>
          <a:noFill/>
        </p:spPr>
        <p:txBody>
          <a:bodyPr wrap="none" rtlCol="0">
            <a:spAutoFit/>
          </a:bodyPr>
          <a:lstStyle/>
          <a:p>
            <a:r>
              <a:rPr lang="en-US" dirty="0"/>
              <a:t>Have you ever tried to repeat a research </a:t>
            </a:r>
          </a:p>
          <a:p>
            <a:r>
              <a:rPr lang="en-US" dirty="0"/>
              <a:t>study someone else published?</a:t>
            </a:r>
          </a:p>
        </p:txBody>
      </p:sp>
      <p:sp>
        <p:nvSpPr>
          <p:cNvPr id="14" name="TextBox 13">
            <a:extLst>
              <a:ext uri="{FF2B5EF4-FFF2-40B4-BE49-F238E27FC236}">
                <a16:creationId xmlns:a16="http://schemas.microsoft.com/office/drawing/2014/main" id="{2D494A27-3245-C757-5E20-0FDD6ADC0E06}"/>
              </a:ext>
            </a:extLst>
          </p:cNvPr>
          <p:cNvSpPr txBox="1"/>
          <p:nvPr/>
        </p:nvSpPr>
        <p:spPr>
          <a:xfrm>
            <a:off x="6877877" y="3544432"/>
            <a:ext cx="3735318" cy="369332"/>
          </a:xfrm>
          <a:prstGeom prst="rect">
            <a:avLst/>
          </a:prstGeom>
          <a:noFill/>
        </p:spPr>
        <p:txBody>
          <a:bodyPr wrap="none" rtlCol="0">
            <a:spAutoFit/>
          </a:bodyPr>
          <a:lstStyle/>
          <a:p>
            <a:r>
              <a:rPr lang="en-US" dirty="0"/>
              <a:t>Have you ever pre-registered a study?</a:t>
            </a:r>
          </a:p>
        </p:txBody>
      </p:sp>
      <p:sp>
        <p:nvSpPr>
          <p:cNvPr id="15" name="TextBox 14">
            <a:extLst>
              <a:ext uri="{FF2B5EF4-FFF2-40B4-BE49-F238E27FC236}">
                <a16:creationId xmlns:a16="http://schemas.microsoft.com/office/drawing/2014/main" id="{C2F4CF78-30A0-F694-7CF3-0D80EBAD4E19}"/>
              </a:ext>
            </a:extLst>
          </p:cNvPr>
          <p:cNvSpPr txBox="1"/>
          <p:nvPr/>
        </p:nvSpPr>
        <p:spPr>
          <a:xfrm>
            <a:off x="538176" y="3540689"/>
            <a:ext cx="5428217" cy="646331"/>
          </a:xfrm>
          <a:prstGeom prst="rect">
            <a:avLst/>
          </a:prstGeom>
          <a:noFill/>
        </p:spPr>
        <p:txBody>
          <a:bodyPr wrap="none" rtlCol="0">
            <a:spAutoFit/>
          </a:bodyPr>
          <a:lstStyle/>
          <a:p>
            <a:r>
              <a:rPr lang="en-US" dirty="0"/>
              <a:t>Should coursework on reproducibility and open science </a:t>
            </a:r>
          </a:p>
          <a:p>
            <a:r>
              <a:rPr lang="en-US" dirty="0"/>
              <a:t>be a part of undergraduate curriculum?</a:t>
            </a:r>
          </a:p>
        </p:txBody>
      </p:sp>
    </p:spTree>
    <p:extLst>
      <p:ext uri="{BB962C8B-B14F-4D97-AF65-F5344CB8AC3E}">
        <p14:creationId xmlns:p14="http://schemas.microsoft.com/office/powerpoint/2010/main" val="447308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5CD8-AA69-C92E-0874-6484D593697D}"/>
              </a:ext>
            </a:extLst>
          </p:cNvPr>
          <p:cNvSpPr>
            <a:spLocks noGrp="1"/>
          </p:cNvSpPr>
          <p:nvPr>
            <p:ph type="title"/>
          </p:nvPr>
        </p:nvSpPr>
        <p:spPr/>
        <p:txBody>
          <a:bodyPr/>
          <a:lstStyle/>
          <a:p>
            <a:r>
              <a:rPr lang="en-US" b="1" dirty="0"/>
              <a:t>Future Work Directions for My work are as follows:</a:t>
            </a:r>
          </a:p>
        </p:txBody>
      </p:sp>
      <p:sp>
        <p:nvSpPr>
          <p:cNvPr id="3" name="Content Placeholder 2">
            <a:extLst>
              <a:ext uri="{FF2B5EF4-FFF2-40B4-BE49-F238E27FC236}">
                <a16:creationId xmlns:a16="http://schemas.microsoft.com/office/drawing/2014/main" id="{B89895F8-16E6-8FE6-391B-4648EAC7B46B}"/>
              </a:ext>
            </a:extLst>
          </p:cNvPr>
          <p:cNvSpPr>
            <a:spLocks noGrp="1"/>
          </p:cNvSpPr>
          <p:nvPr>
            <p:ph idx="1"/>
          </p:nvPr>
        </p:nvSpPr>
        <p:spPr/>
        <p:txBody>
          <a:bodyPr/>
          <a:lstStyle/>
          <a:p>
            <a:r>
              <a:rPr lang="en-US" dirty="0"/>
              <a:t>What are current measures taken by journal editors and conference chairs to ensure that peer review processes function as intended, namely, to identify reproducible, replicable, and robust scientific findings? --- </a:t>
            </a:r>
            <a:r>
              <a:rPr lang="en-US" dirty="0">
                <a:highlight>
                  <a:srgbClr val="00FFFF"/>
                </a:highlight>
              </a:rPr>
              <a:t>Peer Review</a:t>
            </a:r>
          </a:p>
          <a:p>
            <a:r>
              <a:rPr lang="en-US" dirty="0"/>
              <a:t>What kinds of AI-driven tools might best support peer review and dissemination processes? – </a:t>
            </a:r>
            <a:r>
              <a:rPr lang="en-US" dirty="0">
                <a:highlight>
                  <a:srgbClr val="00FFFF"/>
                </a:highlight>
              </a:rPr>
              <a:t>Peer Review</a:t>
            </a:r>
          </a:p>
          <a:p>
            <a:r>
              <a:rPr lang="en-US" dirty="0"/>
              <a:t>How to integrate Open Science in Coursework of undergraduate and graduate students? – </a:t>
            </a:r>
            <a:r>
              <a:rPr lang="en-US" dirty="0">
                <a:highlight>
                  <a:srgbClr val="00FFFF"/>
                </a:highlight>
              </a:rPr>
              <a:t>Integration to </a:t>
            </a:r>
            <a:r>
              <a:rPr lang="en-US" dirty="0" err="1">
                <a:highlight>
                  <a:srgbClr val="00FFFF"/>
                </a:highlight>
              </a:rPr>
              <a:t>CourseWork</a:t>
            </a:r>
            <a:endParaRPr lang="en-US" dirty="0">
              <a:highlight>
                <a:srgbClr val="00FFFF"/>
              </a:highlight>
            </a:endParaRPr>
          </a:p>
        </p:txBody>
      </p:sp>
    </p:spTree>
    <p:extLst>
      <p:ext uri="{BB962C8B-B14F-4D97-AF65-F5344CB8AC3E}">
        <p14:creationId xmlns:p14="http://schemas.microsoft.com/office/powerpoint/2010/main" val="3830527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E01D9-D13A-B5B0-F03F-7ACB4F34862B}"/>
              </a:ext>
            </a:extLst>
          </p:cNvPr>
          <p:cNvSpPr>
            <a:spLocks noGrp="1"/>
          </p:cNvSpPr>
          <p:nvPr>
            <p:ph type="title"/>
          </p:nvPr>
        </p:nvSpPr>
        <p:spPr>
          <a:xfrm>
            <a:off x="838200" y="2362890"/>
            <a:ext cx="10515600" cy="1325563"/>
          </a:xfrm>
        </p:spPr>
        <p:txBody>
          <a:bodyPr>
            <a:noAutofit/>
          </a:bodyPr>
          <a:lstStyle/>
          <a:p>
            <a:pPr algn="ctr"/>
            <a:r>
              <a:rPr lang="en-US" sz="9600" b="1" dirty="0"/>
              <a:t>Thank You</a:t>
            </a:r>
          </a:p>
        </p:txBody>
      </p:sp>
    </p:spTree>
    <p:extLst>
      <p:ext uri="{BB962C8B-B14F-4D97-AF65-F5344CB8AC3E}">
        <p14:creationId xmlns:p14="http://schemas.microsoft.com/office/powerpoint/2010/main" val="1068895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F9B35-6DAC-ADD7-4E3B-67D0CAF371AF}"/>
              </a:ext>
            </a:extLst>
          </p:cNvPr>
          <p:cNvSpPr>
            <a:spLocks noGrp="1"/>
          </p:cNvSpPr>
          <p:nvPr>
            <p:ph type="title"/>
          </p:nvPr>
        </p:nvSpPr>
        <p:spPr/>
        <p:txBody>
          <a:bodyPr/>
          <a:lstStyle/>
          <a:p>
            <a:r>
              <a:rPr lang="en-US" b="1" dirty="0"/>
              <a:t>Research Question</a:t>
            </a:r>
          </a:p>
        </p:txBody>
      </p:sp>
      <p:sp>
        <p:nvSpPr>
          <p:cNvPr id="3" name="Content Placeholder 2">
            <a:extLst>
              <a:ext uri="{FF2B5EF4-FFF2-40B4-BE49-F238E27FC236}">
                <a16:creationId xmlns:a16="http://schemas.microsoft.com/office/drawing/2014/main" id="{C10B4774-4977-75B0-5744-A7D14ECB2199}"/>
              </a:ext>
            </a:extLst>
          </p:cNvPr>
          <p:cNvSpPr>
            <a:spLocks noGrp="1"/>
          </p:cNvSpPr>
          <p:nvPr>
            <p:ph idx="1"/>
          </p:nvPr>
        </p:nvSpPr>
        <p:spPr>
          <a:xfrm>
            <a:off x="838200" y="1557268"/>
            <a:ext cx="10515600" cy="4351338"/>
          </a:xfrm>
        </p:spPr>
        <p:txBody>
          <a:bodyPr>
            <a:normAutofit fontScale="92500"/>
          </a:bodyPr>
          <a:lstStyle/>
          <a:p>
            <a:r>
              <a:rPr lang="en-US" b="1" dirty="0"/>
              <a:t>RQ1:</a:t>
            </a:r>
            <a:r>
              <a:rPr lang="en-US" dirty="0"/>
              <a:t> What is the state of reproducibility/replicability and open science across disciplines?</a:t>
            </a:r>
          </a:p>
          <a:p>
            <a:endParaRPr lang="en-US" dirty="0"/>
          </a:p>
          <a:p>
            <a:r>
              <a:rPr lang="en-US" b="1" dirty="0"/>
              <a:t>RQ2:</a:t>
            </a:r>
            <a:r>
              <a:rPr lang="en-US" dirty="0"/>
              <a:t> What are the challenges researchers face in 2023 to replicate other studies in different research domains? What are the potential changes/incentives needed to implement open science and replication? </a:t>
            </a:r>
          </a:p>
          <a:p>
            <a:endParaRPr lang="en-US" dirty="0"/>
          </a:p>
          <a:p>
            <a:r>
              <a:rPr lang="en-US" b="1" dirty="0"/>
              <a:t>RQ3:</a:t>
            </a:r>
            <a:r>
              <a:rPr lang="en-US" dirty="0"/>
              <a:t> How does cultural diversity vary across countries and different research areas when it comes to open science and good research practices?</a:t>
            </a:r>
          </a:p>
        </p:txBody>
      </p:sp>
    </p:spTree>
    <p:extLst>
      <p:ext uri="{BB962C8B-B14F-4D97-AF65-F5344CB8AC3E}">
        <p14:creationId xmlns:p14="http://schemas.microsoft.com/office/powerpoint/2010/main" val="3712340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16AF-5277-125F-405A-019381C1F0FE}"/>
              </a:ext>
            </a:extLst>
          </p:cNvPr>
          <p:cNvSpPr>
            <a:spLocks noGrp="1"/>
          </p:cNvSpPr>
          <p:nvPr>
            <p:ph type="title"/>
          </p:nvPr>
        </p:nvSpPr>
        <p:spPr/>
        <p:txBody>
          <a:bodyPr/>
          <a:lstStyle/>
          <a:p>
            <a:r>
              <a:rPr lang="en-US" b="1" dirty="0"/>
              <a:t>Methods</a:t>
            </a:r>
          </a:p>
        </p:txBody>
      </p:sp>
      <p:sp>
        <p:nvSpPr>
          <p:cNvPr id="3" name="Content Placeholder 2">
            <a:extLst>
              <a:ext uri="{FF2B5EF4-FFF2-40B4-BE49-F238E27FC236}">
                <a16:creationId xmlns:a16="http://schemas.microsoft.com/office/drawing/2014/main" id="{9C9F31BA-04D0-357E-A26B-C6C7DDBA0896}"/>
              </a:ext>
            </a:extLst>
          </p:cNvPr>
          <p:cNvSpPr>
            <a:spLocks noGrp="1"/>
          </p:cNvSpPr>
          <p:nvPr>
            <p:ph idx="1"/>
          </p:nvPr>
        </p:nvSpPr>
        <p:spPr>
          <a:xfrm>
            <a:off x="838200" y="1690688"/>
            <a:ext cx="10515600" cy="4351338"/>
          </a:xfrm>
        </p:spPr>
        <p:txBody>
          <a:bodyPr/>
          <a:lstStyle/>
          <a:p>
            <a:r>
              <a:rPr lang="en-US" dirty="0"/>
              <a:t>This is a survey-based study.</a:t>
            </a:r>
          </a:p>
          <a:p>
            <a:r>
              <a:rPr lang="en-US" dirty="0"/>
              <a:t>It has closed-ended and open-ended questions.</a:t>
            </a:r>
          </a:p>
          <a:p>
            <a:r>
              <a:rPr lang="en-US" dirty="0"/>
              <a:t>The open-ended questions are analyzed using thematic analysis.</a:t>
            </a:r>
          </a:p>
          <a:p>
            <a:r>
              <a:rPr lang="en-US" dirty="0"/>
              <a:t>The closed-ended questions are analyzed using descriptive statistics.</a:t>
            </a:r>
          </a:p>
          <a:p>
            <a:r>
              <a:rPr lang="en-US" dirty="0"/>
              <a:t>We used Google Forms for this and distributed this survey by emailing all the professors across India and USA. We sent this survey to more than 3,000 faculties and were able to get 365 responses. All the responses currently are not used. </a:t>
            </a:r>
          </a:p>
          <a:p>
            <a:r>
              <a:rPr lang="en-US" dirty="0"/>
              <a:t>72 surveys from India and 249 surveys from the USA we filter out.</a:t>
            </a:r>
          </a:p>
        </p:txBody>
      </p:sp>
    </p:spTree>
    <p:extLst>
      <p:ext uri="{BB962C8B-B14F-4D97-AF65-F5344CB8AC3E}">
        <p14:creationId xmlns:p14="http://schemas.microsoft.com/office/powerpoint/2010/main" val="304726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6D1B-72E8-C663-03ED-3CC06D7543E3}"/>
              </a:ext>
            </a:extLst>
          </p:cNvPr>
          <p:cNvSpPr>
            <a:spLocks noGrp="1"/>
          </p:cNvSpPr>
          <p:nvPr>
            <p:ph type="title"/>
          </p:nvPr>
        </p:nvSpPr>
        <p:spPr/>
        <p:txBody>
          <a:bodyPr/>
          <a:lstStyle/>
          <a:p>
            <a:r>
              <a:rPr lang="en-US" b="1" dirty="0"/>
              <a:t>Research Domains </a:t>
            </a:r>
          </a:p>
        </p:txBody>
      </p:sp>
      <p:sp>
        <p:nvSpPr>
          <p:cNvPr id="3" name="Content Placeholder 2">
            <a:extLst>
              <a:ext uri="{FF2B5EF4-FFF2-40B4-BE49-F238E27FC236}">
                <a16:creationId xmlns:a16="http://schemas.microsoft.com/office/drawing/2014/main" id="{9DDA2B76-F077-8AD9-0BC4-54D252122FAE}"/>
              </a:ext>
            </a:extLst>
          </p:cNvPr>
          <p:cNvSpPr>
            <a:spLocks noGrp="1"/>
          </p:cNvSpPr>
          <p:nvPr>
            <p:ph idx="1"/>
          </p:nvPr>
        </p:nvSpPr>
        <p:spPr/>
        <p:txBody>
          <a:bodyPr/>
          <a:lstStyle/>
          <a:p>
            <a:r>
              <a:rPr lang="en-US" dirty="0"/>
              <a:t>Computer science (36 responses)</a:t>
            </a:r>
          </a:p>
          <a:p>
            <a:r>
              <a:rPr lang="en-US" dirty="0"/>
              <a:t>Engineering (38 responses)</a:t>
            </a:r>
          </a:p>
          <a:p>
            <a:r>
              <a:rPr lang="en-US" dirty="0"/>
              <a:t>Psychology (49 responses)</a:t>
            </a:r>
          </a:p>
          <a:p>
            <a:r>
              <a:rPr lang="en-US" dirty="0"/>
              <a:t>Sociology (53 responses)</a:t>
            </a:r>
          </a:p>
          <a:p>
            <a:r>
              <a:rPr lang="en-US" dirty="0"/>
              <a:t>Political Science (30 responses)</a:t>
            </a:r>
          </a:p>
          <a:p>
            <a:r>
              <a:rPr lang="en-US" dirty="0"/>
              <a:t>Marketing and Economics (43 responses)</a:t>
            </a:r>
          </a:p>
          <a:p>
            <a:r>
              <a:rPr lang="en-US" dirty="0"/>
              <a:t>Others (Education and Biomedical- 23 responses)</a:t>
            </a:r>
          </a:p>
          <a:p>
            <a:r>
              <a:rPr lang="en-US" dirty="0"/>
              <a:t>Total we have </a:t>
            </a:r>
            <a:r>
              <a:rPr lang="en-US" dirty="0">
                <a:highlight>
                  <a:srgbClr val="00FFFF"/>
                </a:highlight>
              </a:rPr>
              <a:t>249 responses </a:t>
            </a:r>
            <a:r>
              <a:rPr lang="en-US" dirty="0"/>
              <a:t>excluding “Others”</a:t>
            </a:r>
          </a:p>
        </p:txBody>
      </p:sp>
    </p:spTree>
    <p:extLst>
      <p:ext uri="{BB962C8B-B14F-4D97-AF65-F5344CB8AC3E}">
        <p14:creationId xmlns:p14="http://schemas.microsoft.com/office/powerpoint/2010/main" val="411041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B6AB77-91FA-1AFC-0FBB-290ECF8CDC61}"/>
              </a:ext>
            </a:extLst>
          </p:cNvPr>
          <p:cNvPicPr>
            <a:picLocks noChangeAspect="1"/>
          </p:cNvPicPr>
          <p:nvPr/>
        </p:nvPicPr>
        <p:blipFill>
          <a:blip r:embed="rId2"/>
          <a:stretch>
            <a:fillRect/>
          </a:stretch>
        </p:blipFill>
        <p:spPr>
          <a:xfrm>
            <a:off x="462737" y="365125"/>
            <a:ext cx="5438774" cy="3157537"/>
          </a:xfrm>
          <a:prstGeom prst="rect">
            <a:avLst/>
          </a:prstGeom>
        </p:spPr>
      </p:pic>
      <p:pic>
        <p:nvPicPr>
          <p:cNvPr id="7" name="Picture 6">
            <a:extLst>
              <a:ext uri="{FF2B5EF4-FFF2-40B4-BE49-F238E27FC236}">
                <a16:creationId xmlns:a16="http://schemas.microsoft.com/office/drawing/2014/main" id="{E0C8F292-E85A-1C4E-3C8E-2C3501B30B42}"/>
              </a:ext>
            </a:extLst>
          </p:cNvPr>
          <p:cNvPicPr>
            <a:picLocks noChangeAspect="1"/>
          </p:cNvPicPr>
          <p:nvPr/>
        </p:nvPicPr>
        <p:blipFill>
          <a:blip r:embed="rId3"/>
          <a:stretch>
            <a:fillRect/>
          </a:stretch>
        </p:blipFill>
        <p:spPr>
          <a:xfrm>
            <a:off x="5901511" y="3165986"/>
            <a:ext cx="5727506" cy="3367654"/>
          </a:xfrm>
          <a:prstGeom prst="rect">
            <a:avLst/>
          </a:prstGeom>
        </p:spPr>
      </p:pic>
      <p:sp>
        <p:nvSpPr>
          <p:cNvPr id="8" name="TextBox 7">
            <a:extLst>
              <a:ext uri="{FF2B5EF4-FFF2-40B4-BE49-F238E27FC236}">
                <a16:creationId xmlns:a16="http://schemas.microsoft.com/office/drawing/2014/main" id="{95D64FA5-5553-709E-D514-BE5B8B04F95B}"/>
              </a:ext>
            </a:extLst>
          </p:cNvPr>
          <p:cNvSpPr txBox="1"/>
          <p:nvPr/>
        </p:nvSpPr>
        <p:spPr>
          <a:xfrm>
            <a:off x="6390861" y="566529"/>
            <a:ext cx="5058139" cy="1477328"/>
          </a:xfrm>
          <a:prstGeom prst="rect">
            <a:avLst/>
          </a:prstGeom>
          <a:noFill/>
        </p:spPr>
        <p:txBody>
          <a:bodyPr wrap="square" rtlCol="0">
            <a:spAutoFit/>
          </a:bodyPr>
          <a:lstStyle/>
          <a:p>
            <a:r>
              <a:rPr lang="en-US" dirty="0"/>
              <a:t>Overall, more than 90% of people are aware of </a:t>
            </a:r>
          </a:p>
          <a:p>
            <a:r>
              <a:rPr lang="en-US" dirty="0"/>
              <a:t>the reproducibility crisis in Scientific Research.</a:t>
            </a:r>
          </a:p>
          <a:p>
            <a:endParaRPr lang="en-US" dirty="0"/>
          </a:p>
          <a:p>
            <a:r>
              <a:rPr lang="en-US" dirty="0"/>
              <a:t>Engineering has the least awareness regarding the reproducibility crisis.</a:t>
            </a:r>
          </a:p>
        </p:txBody>
      </p:sp>
      <p:sp>
        <p:nvSpPr>
          <p:cNvPr id="9" name="TextBox 8">
            <a:extLst>
              <a:ext uri="{FF2B5EF4-FFF2-40B4-BE49-F238E27FC236}">
                <a16:creationId xmlns:a16="http://schemas.microsoft.com/office/drawing/2014/main" id="{91BA2872-2248-68FB-ADD4-0433469AE4C8}"/>
              </a:ext>
            </a:extLst>
          </p:cNvPr>
          <p:cNvSpPr txBox="1"/>
          <p:nvPr/>
        </p:nvSpPr>
        <p:spPr>
          <a:xfrm>
            <a:off x="874643" y="3796749"/>
            <a:ext cx="4333109" cy="1477328"/>
          </a:xfrm>
          <a:prstGeom prst="rect">
            <a:avLst/>
          </a:prstGeom>
          <a:noFill/>
        </p:spPr>
        <p:txBody>
          <a:bodyPr wrap="none" rtlCol="0">
            <a:spAutoFit/>
          </a:bodyPr>
          <a:lstStyle/>
          <a:p>
            <a:r>
              <a:rPr lang="en-US" dirty="0"/>
              <a:t>More than of the total population are little </a:t>
            </a:r>
          </a:p>
          <a:p>
            <a:r>
              <a:rPr lang="en-US" dirty="0"/>
              <a:t>concerned about the scientific crisis.</a:t>
            </a:r>
          </a:p>
          <a:p>
            <a:endParaRPr lang="en-US" dirty="0"/>
          </a:p>
          <a:p>
            <a:r>
              <a:rPr lang="en-US" dirty="0"/>
              <a:t>The psychology department has the highest </a:t>
            </a:r>
          </a:p>
          <a:p>
            <a:r>
              <a:rPr lang="en-US" dirty="0"/>
              <a:t>concern regarding this issue.</a:t>
            </a:r>
          </a:p>
        </p:txBody>
      </p:sp>
    </p:spTree>
    <p:extLst>
      <p:ext uri="{BB962C8B-B14F-4D97-AF65-F5344CB8AC3E}">
        <p14:creationId xmlns:p14="http://schemas.microsoft.com/office/powerpoint/2010/main" val="3099205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22FE85-8679-9C72-386B-F7B6185C5C57}"/>
              </a:ext>
            </a:extLst>
          </p:cNvPr>
          <p:cNvPicPr>
            <a:picLocks noChangeAspect="1"/>
          </p:cNvPicPr>
          <p:nvPr/>
        </p:nvPicPr>
        <p:blipFill>
          <a:blip r:embed="rId2"/>
          <a:stretch>
            <a:fillRect/>
          </a:stretch>
        </p:blipFill>
        <p:spPr>
          <a:xfrm>
            <a:off x="397525" y="222885"/>
            <a:ext cx="5698475" cy="3299117"/>
          </a:xfrm>
          <a:prstGeom prst="rect">
            <a:avLst/>
          </a:prstGeom>
        </p:spPr>
      </p:pic>
      <p:pic>
        <p:nvPicPr>
          <p:cNvPr id="7" name="Picture 6">
            <a:extLst>
              <a:ext uri="{FF2B5EF4-FFF2-40B4-BE49-F238E27FC236}">
                <a16:creationId xmlns:a16="http://schemas.microsoft.com/office/drawing/2014/main" id="{69A9999C-3AB0-1ED0-EB70-6A9059292986}"/>
              </a:ext>
            </a:extLst>
          </p:cNvPr>
          <p:cNvPicPr>
            <a:picLocks noChangeAspect="1"/>
          </p:cNvPicPr>
          <p:nvPr/>
        </p:nvPicPr>
        <p:blipFill>
          <a:blip r:embed="rId3"/>
          <a:stretch>
            <a:fillRect/>
          </a:stretch>
        </p:blipFill>
        <p:spPr>
          <a:xfrm>
            <a:off x="6096000" y="3352515"/>
            <a:ext cx="5698475" cy="3282600"/>
          </a:xfrm>
          <a:prstGeom prst="rect">
            <a:avLst/>
          </a:prstGeom>
        </p:spPr>
      </p:pic>
      <p:sp>
        <p:nvSpPr>
          <p:cNvPr id="8" name="TextBox 7">
            <a:extLst>
              <a:ext uri="{FF2B5EF4-FFF2-40B4-BE49-F238E27FC236}">
                <a16:creationId xmlns:a16="http://schemas.microsoft.com/office/drawing/2014/main" id="{A6C247F7-4A03-F77C-0780-C4E285AE62E5}"/>
              </a:ext>
            </a:extLst>
          </p:cNvPr>
          <p:cNvSpPr txBox="1"/>
          <p:nvPr/>
        </p:nvSpPr>
        <p:spPr>
          <a:xfrm>
            <a:off x="6196496" y="402705"/>
            <a:ext cx="5681235" cy="923330"/>
          </a:xfrm>
          <a:prstGeom prst="rect">
            <a:avLst/>
          </a:prstGeom>
          <a:noFill/>
        </p:spPr>
        <p:txBody>
          <a:bodyPr wrap="none" rtlCol="0">
            <a:spAutoFit/>
          </a:bodyPr>
          <a:lstStyle/>
          <a:p>
            <a:r>
              <a:rPr lang="en-US" dirty="0"/>
              <a:t>Although the engineering domain has the least awareness </a:t>
            </a:r>
          </a:p>
          <a:p>
            <a:r>
              <a:rPr lang="en-US" dirty="0"/>
              <a:t>about reproducibility crisis, more than 60% of them </a:t>
            </a:r>
          </a:p>
          <a:p>
            <a:r>
              <a:rPr lang="en-US" dirty="0"/>
              <a:t>have tried to repeat other works. </a:t>
            </a:r>
          </a:p>
        </p:txBody>
      </p:sp>
      <p:sp>
        <p:nvSpPr>
          <p:cNvPr id="9" name="TextBox 8">
            <a:extLst>
              <a:ext uri="{FF2B5EF4-FFF2-40B4-BE49-F238E27FC236}">
                <a16:creationId xmlns:a16="http://schemas.microsoft.com/office/drawing/2014/main" id="{5375ABEF-BC4C-4620-4608-8EE72E1BFED0}"/>
              </a:ext>
            </a:extLst>
          </p:cNvPr>
          <p:cNvSpPr txBox="1"/>
          <p:nvPr/>
        </p:nvSpPr>
        <p:spPr>
          <a:xfrm>
            <a:off x="397525" y="3906078"/>
            <a:ext cx="5858591" cy="1477328"/>
          </a:xfrm>
          <a:prstGeom prst="rect">
            <a:avLst/>
          </a:prstGeom>
          <a:noFill/>
        </p:spPr>
        <p:txBody>
          <a:bodyPr wrap="none" rtlCol="0">
            <a:spAutoFit/>
          </a:bodyPr>
          <a:lstStyle/>
          <a:p>
            <a:r>
              <a:rPr lang="en-US" dirty="0"/>
              <a:t>76.3% of respondents know about the open science </a:t>
            </a:r>
          </a:p>
          <a:p>
            <a:r>
              <a:rPr lang="en-US" dirty="0"/>
              <a:t>movement. </a:t>
            </a:r>
          </a:p>
          <a:p>
            <a:r>
              <a:rPr lang="en-US" dirty="0"/>
              <a:t>Engineering researchers are least aware of the open science </a:t>
            </a:r>
          </a:p>
          <a:p>
            <a:r>
              <a:rPr lang="en-US" dirty="0"/>
              <a:t>movement. More than 52% of the respondents never heard </a:t>
            </a:r>
          </a:p>
          <a:p>
            <a:r>
              <a:rPr lang="en-US" dirty="0"/>
              <a:t>about the open science movement.</a:t>
            </a:r>
          </a:p>
        </p:txBody>
      </p:sp>
    </p:spTree>
    <p:extLst>
      <p:ext uri="{BB962C8B-B14F-4D97-AF65-F5344CB8AC3E}">
        <p14:creationId xmlns:p14="http://schemas.microsoft.com/office/powerpoint/2010/main" val="2719247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graph of different colored lines&#10;&#10;Description automatically generated">
            <a:extLst>
              <a:ext uri="{FF2B5EF4-FFF2-40B4-BE49-F238E27FC236}">
                <a16:creationId xmlns:a16="http://schemas.microsoft.com/office/drawing/2014/main" id="{A1B22EEB-5B14-36CC-B6B6-D7489732B8DC}"/>
              </a:ext>
            </a:extLst>
          </p:cNvPr>
          <p:cNvPicPr>
            <a:picLocks noChangeAspect="1"/>
          </p:cNvPicPr>
          <p:nvPr/>
        </p:nvPicPr>
        <p:blipFill>
          <a:blip r:embed="rId2"/>
          <a:stretch>
            <a:fillRect/>
          </a:stretch>
        </p:blipFill>
        <p:spPr>
          <a:xfrm>
            <a:off x="503962" y="1744130"/>
            <a:ext cx="5294716" cy="3004751"/>
          </a:xfrm>
          <a:prstGeom prst="rect">
            <a:avLst/>
          </a:prstGeom>
        </p:spPr>
      </p:pic>
      <p:cxnSp>
        <p:nvCxnSpPr>
          <p:cNvPr id="27" name="Straight Connector 26">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9" name="Picture 8" descr="A graph of different colored bars&#10;&#10;Description automatically generated with medium confidence">
            <a:extLst>
              <a:ext uri="{FF2B5EF4-FFF2-40B4-BE49-F238E27FC236}">
                <a16:creationId xmlns:a16="http://schemas.microsoft.com/office/drawing/2014/main" id="{C7F69DCE-FFB9-4DA2-F7CA-F70D2620F146}"/>
              </a:ext>
            </a:extLst>
          </p:cNvPr>
          <p:cNvPicPr>
            <a:picLocks noChangeAspect="1"/>
          </p:cNvPicPr>
          <p:nvPr/>
        </p:nvPicPr>
        <p:blipFill>
          <a:blip r:embed="rId3"/>
          <a:stretch>
            <a:fillRect/>
          </a:stretch>
        </p:blipFill>
        <p:spPr>
          <a:xfrm>
            <a:off x="6126496" y="1709156"/>
            <a:ext cx="5028821" cy="2941859"/>
          </a:xfrm>
          <a:prstGeom prst="rect">
            <a:avLst/>
          </a:prstGeom>
        </p:spPr>
      </p:pic>
      <p:sp>
        <p:nvSpPr>
          <p:cNvPr id="17" name="TextBox 16">
            <a:extLst>
              <a:ext uri="{FF2B5EF4-FFF2-40B4-BE49-F238E27FC236}">
                <a16:creationId xmlns:a16="http://schemas.microsoft.com/office/drawing/2014/main" id="{9E527C63-5B32-10D1-0FB5-38D832DCF6E7}"/>
              </a:ext>
            </a:extLst>
          </p:cNvPr>
          <p:cNvSpPr txBox="1"/>
          <p:nvPr/>
        </p:nvSpPr>
        <p:spPr>
          <a:xfrm>
            <a:off x="643468" y="687227"/>
            <a:ext cx="5535490" cy="1200329"/>
          </a:xfrm>
          <a:prstGeom prst="rect">
            <a:avLst/>
          </a:prstGeom>
          <a:noFill/>
        </p:spPr>
        <p:txBody>
          <a:bodyPr wrap="none" rtlCol="0">
            <a:spAutoFit/>
          </a:bodyPr>
          <a:lstStyle/>
          <a:p>
            <a:r>
              <a:rPr lang="en-US" dirty="0"/>
              <a:t>Overall, 68.67% of respondents support open science.</a:t>
            </a:r>
          </a:p>
          <a:p>
            <a:r>
              <a:rPr lang="en-US" dirty="0"/>
              <a:t>22.48% of respondents have no opinion of Open Science.</a:t>
            </a:r>
          </a:p>
          <a:p>
            <a:r>
              <a:rPr lang="en-US" dirty="0"/>
              <a:t>Psychology and Sociology have the highest support </a:t>
            </a:r>
          </a:p>
          <a:p>
            <a:r>
              <a:rPr lang="en-US" dirty="0"/>
              <a:t>for Open Science.</a:t>
            </a:r>
          </a:p>
        </p:txBody>
      </p:sp>
      <p:graphicFrame>
        <p:nvGraphicFramePr>
          <p:cNvPr id="21" name="Table 20">
            <a:extLst>
              <a:ext uri="{FF2B5EF4-FFF2-40B4-BE49-F238E27FC236}">
                <a16:creationId xmlns:a16="http://schemas.microsoft.com/office/drawing/2014/main" id="{CCC7242A-3A9C-3AB6-0DA6-0DCA4D3DB6F5}"/>
              </a:ext>
            </a:extLst>
          </p:cNvPr>
          <p:cNvGraphicFramePr>
            <a:graphicFrameLocks noGrp="1"/>
          </p:cNvGraphicFramePr>
          <p:nvPr>
            <p:extLst>
              <p:ext uri="{D42A27DB-BD31-4B8C-83A1-F6EECF244321}">
                <p14:modId xmlns:p14="http://schemas.microsoft.com/office/powerpoint/2010/main" val="2743033117"/>
              </p:ext>
            </p:extLst>
          </p:nvPr>
        </p:nvGraphicFramePr>
        <p:xfrm>
          <a:off x="822157" y="4751549"/>
          <a:ext cx="10515601" cy="1443511"/>
        </p:xfrm>
        <a:graphic>
          <a:graphicData uri="http://schemas.openxmlformats.org/drawingml/2006/table">
            <a:tbl>
              <a:tblPr>
                <a:tableStyleId>{5C22544A-7EE6-4342-B048-85BDC9FD1C3A}</a:tableStyleId>
              </a:tblPr>
              <a:tblGrid>
                <a:gridCol w="1764295">
                  <a:extLst>
                    <a:ext uri="{9D8B030D-6E8A-4147-A177-3AD203B41FA5}">
                      <a16:colId xmlns:a16="http://schemas.microsoft.com/office/drawing/2014/main" val="42802482"/>
                    </a:ext>
                  </a:extLst>
                </a:gridCol>
                <a:gridCol w="952318">
                  <a:extLst>
                    <a:ext uri="{9D8B030D-6E8A-4147-A177-3AD203B41FA5}">
                      <a16:colId xmlns:a16="http://schemas.microsoft.com/office/drawing/2014/main" val="4159708604"/>
                    </a:ext>
                  </a:extLst>
                </a:gridCol>
                <a:gridCol w="711733">
                  <a:extLst>
                    <a:ext uri="{9D8B030D-6E8A-4147-A177-3AD203B41FA5}">
                      <a16:colId xmlns:a16="http://schemas.microsoft.com/office/drawing/2014/main" val="1839781216"/>
                    </a:ext>
                  </a:extLst>
                </a:gridCol>
                <a:gridCol w="761855">
                  <a:extLst>
                    <a:ext uri="{9D8B030D-6E8A-4147-A177-3AD203B41FA5}">
                      <a16:colId xmlns:a16="http://schemas.microsoft.com/office/drawing/2014/main" val="2224792112"/>
                    </a:ext>
                  </a:extLst>
                </a:gridCol>
                <a:gridCol w="721757">
                  <a:extLst>
                    <a:ext uri="{9D8B030D-6E8A-4147-A177-3AD203B41FA5}">
                      <a16:colId xmlns:a16="http://schemas.microsoft.com/office/drawing/2014/main" val="737399196"/>
                    </a:ext>
                  </a:extLst>
                </a:gridCol>
                <a:gridCol w="671635">
                  <a:extLst>
                    <a:ext uri="{9D8B030D-6E8A-4147-A177-3AD203B41FA5}">
                      <a16:colId xmlns:a16="http://schemas.microsoft.com/office/drawing/2014/main" val="789216843"/>
                    </a:ext>
                  </a:extLst>
                </a:gridCol>
                <a:gridCol w="671635">
                  <a:extLst>
                    <a:ext uri="{9D8B030D-6E8A-4147-A177-3AD203B41FA5}">
                      <a16:colId xmlns:a16="http://schemas.microsoft.com/office/drawing/2014/main" val="2300009163"/>
                    </a:ext>
                  </a:extLst>
                </a:gridCol>
                <a:gridCol w="611489">
                  <a:extLst>
                    <a:ext uri="{9D8B030D-6E8A-4147-A177-3AD203B41FA5}">
                      <a16:colId xmlns:a16="http://schemas.microsoft.com/office/drawing/2014/main" val="1337776673"/>
                    </a:ext>
                  </a:extLst>
                </a:gridCol>
                <a:gridCol w="611489">
                  <a:extLst>
                    <a:ext uri="{9D8B030D-6E8A-4147-A177-3AD203B41FA5}">
                      <a16:colId xmlns:a16="http://schemas.microsoft.com/office/drawing/2014/main" val="434485814"/>
                    </a:ext>
                  </a:extLst>
                </a:gridCol>
                <a:gridCol w="832026">
                  <a:extLst>
                    <a:ext uri="{9D8B030D-6E8A-4147-A177-3AD203B41FA5}">
                      <a16:colId xmlns:a16="http://schemas.microsoft.com/office/drawing/2014/main" val="3068922460"/>
                    </a:ext>
                  </a:extLst>
                </a:gridCol>
                <a:gridCol w="701708">
                  <a:extLst>
                    <a:ext uri="{9D8B030D-6E8A-4147-A177-3AD203B41FA5}">
                      <a16:colId xmlns:a16="http://schemas.microsoft.com/office/drawing/2014/main" val="3138849314"/>
                    </a:ext>
                  </a:extLst>
                </a:gridCol>
                <a:gridCol w="862099">
                  <a:extLst>
                    <a:ext uri="{9D8B030D-6E8A-4147-A177-3AD203B41FA5}">
                      <a16:colId xmlns:a16="http://schemas.microsoft.com/office/drawing/2014/main" val="4218717207"/>
                    </a:ext>
                  </a:extLst>
                </a:gridCol>
                <a:gridCol w="641562">
                  <a:extLst>
                    <a:ext uri="{9D8B030D-6E8A-4147-A177-3AD203B41FA5}">
                      <a16:colId xmlns:a16="http://schemas.microsoft.com/office/drawing/2014/main" val="1402995790"/>
                    </a:ext>
                  </a:extLst>
                </a:gridCol>
              </a:tblGrid>
              <a:tr h="433054">
                <a:tc>
                  <a:txBody>
                    <a:bodyPr/>
                    <a:lstStyle/>
                    <a:p>
                      <a:pPr algn="ctr" fontAlgn="b"/>
                      <a:r>
                        <a:rPr lang="en-US" sz="900" u="none" strike="noStrike">
                          <a:effectLst/>
                        </a:rPr>
                        <a:t>What factors contribute to *lack* of reproducibility in your field? (select all that apply)</a:t>
                      </a:r>
                      <a:endParaRPr lang="en-US" sz="900" b="1" i="0" u="none" strike="noStrike">
                        <a:solidFill>
                          <a:srgbClr val="000000"/>
                        </a:solidFill>
                        <a:effectLst/>
                        <a:latin typeface="Calibri" panose="020F0502020204030204" pitchFamily="34" charset="0"/>
                      </a:endParaRPr>
                    </a:p>
                  </a:txBody>
                  <a:tcPr marL="6015" marR="6015" marT="6015" marB="0" anchor="b"/>
                </a:tc>
                <a:tc>
                  <a:txBody>
                    <a:bodyPr/>
                    <a:lstStyle/>
                    <a:p>
                      <a:pPr algn="ctr" fontAlgn="t"/>
                      <a:r>
                        <a:rPr lang="en-US" sz="900" u="none" strike="noStrike">
                          <a:effectLst/>
                        </a:rPr>
                        <a:t>Computer Science (36)</a:t>
                      </a:r>
                      <a:endParaRPr lang="en-US" sz="900" b="1" i="0" u="none" strike="noStrike">
                        <a:solidFill>
                          <a:srgbClr val="000000"/>
                        </a:solidFill>
                        <a:effectLst/>
                        <a:latin typeface="Calibri" panose="020F0502020204030204" pitchFamily="34" charset="0"/>
                      </a:endParaRPr>
                    </a:p>
                  </a:txBody>
                  <a:tcPr marL="6015" marR="6015" marT="6015" marB="0"/>
                </a:tc>
                <a:tc>
                  <a:txBody>
                    <a:bodyPr/>
                    <a:lstStyle/>
                    <a:p>
                      <a:pPr algn="ctr" fontAlgn="t"/>
                      <a:endParaRPr lang="en-US" sz="900" b="1" i="0" u="none" strike="noStrike">
                        <a:solidFill>
                          <a:srgbClr val="000000"/>
                        </a:solidFill>
                        <a:effectLst/>
                        <a:latin typeface="Calibri" panose="020F0502020204030204" pitchFamily="34" charset="0"/>
                      </a:endParaRPr>
                    </a:p>
                  </a:txBody>
                  <a:tcPr marL="6015" marR="6015" marT="6015" marB="0"/>
                </a:tc>
                <a:tc>
                  <a:txBody>
                    <a:bodyPr/>
                    <a:lstStyle/>
                    <a:p>
                      <a:pPr algn="ctr" fontAlgn="t"/>
                      <a:r>
                        <a:rPr lang="en-US" sz="900" u="none" strike="noStrike">
                          <a:effectLst/>
                        </a:rPr>
                        <a:t>Engineering (38)</a:t>
                      </a:r>
                      <a:endParaRPr lang="en-US" sz="900" b="1" i="0" u="none" strike="noStrike">
                        <a:solidFill>
                          <a:srgbClr val="000000"/>
                        </a:solidFill>
                        <a:effectLst/>
                        <a:latin typeface="Calibri" panose="020F0502020204030204" pitchFamily="34" charset="0"/>
                      </a:endParaRPr>
                    </a:p>
                  </a:txBody>
                  <a:tcPr marL="6015" marR="6015" marT="6015" marB="0"/>
                </a:tc>
                <a:tc>
                  <a:txBody>
                    <a:bodyPr/>
                    <a:lstStyle/>
                    <a:p>
                      <a:pPr algn="ctr" fontAlgn="t"/>
                      <a:endParaRPr lang="en-US" sz="900" b="1" i="0" u="none" strike="noStrike">
                        <a:solidFill>
                          <a:srgbClr val="000000"/>
                        </a:solidFill>
                        <a:effectLst/>
                        <a:latin typeface="Calibri" panose="020F0502020204030204" pitchFamily="34" charset="0"/>
                      </a:endParaRPr>
                    </a:p>
                  </a:txBody>
                  <a:tcPr marL="6015" marR="6015" marT="6015" marB="0"/>
                </a:tc>
                <a:tc>
                  <a:txBody>
                    <a:bodyPr/>
                    <a:lstStyle/>
                    <a:p>
                      <a:pPr algn="ctr" fontAlgn="t"/>
                      <a:r>
                        <a:rPr lang="en-US" sz="900" u="none" strike="noStrike">
                          <a:effectLst/>
                        </a:rPr>
                        <a:t>Psychology (49)</a:t>
                      </a:r>
                      <a:endParaRPr lang="en-US" sz="900" b="1" i="0" u="none" strike="noStrike">
                        <a:solidFill>
                          <a:srgbClr val="000000"/>
                        </a:solidFill>
                        <a:effectLst/>
                        <a:latin typeface="Calibri" panose="020F0502020204030204" pitchFamily="34" charset="0"/>
                      </a:endParaRPr>
                    </a:p>
                  </a:txBody>
                  <a:tcPr marL="6015" marR="6015" marT="6015" marB="0"/>
                </a:tc>
                <a:tc>
                  <a:txBody>
                    <a:bodyPr/>
                    <a:lstStyle/>
                    <a:p>
                      <a:pPr algn="ctr" fontAlgn="t"/>
                      <a:endParaRPr lang="en-US" sz="900" b="1" i="0" u="none" strike="noStrike">
                        <a:solidFill>
                          <a:srgbClr val="000000"/>
                        </a:solidFill>
                        <a:effectLst/>
                        <a:latin typeface="Calibri" panose="020F0502020204030204" pitchFamily="34" charset="0"/>
                      </a:endParaRPr>
                    </a:p>
                  </a:txBody>
                  <a:tcPr marL="6015" marR="6015" marT="6015" marB="0"/>
                </a:tc>
                <a:tc>
                  <a:txBody>
                    <a:bodyPr/>
                    <a:lstStyle/>
                    <a:p>
                      <a:pPr algn="ctr" fontAlgn="t"/>
                      <a:r>
                        <a:rPr lang="en-US" sz="900" u="none" strike="noStrike">
                          <a:effectLst/>
                        </a:rPr>
                        <a:t>Sociology (53)</a:t>
                      </a:r>
                      <a:endParaRPr lang="en-US" sz="900" b="1" i="0" u="none" strike="noStrike">
                        <a:solidFill>
                          <a:srgbClr val="000000"/>
                        </a:solidFill>
                        <a:effectLst/>
                        <a:latin typeface="Calibri" panose="020F0502020204030204" pitchFamily="34" charset="0"/>
                      </a:endParaRPr>
                    </a:p>
                  </a:txBody>
                  <a:tcPr marL="6015" marR="6015" marT="6015" marB="0"/>
                </a:tc>
                <a:tc>
                  <a:txBody>
                    <a:bodyPr/>
                    <a:lstStyle/>
                    <a:p>
                      <a:pPr algn="ctr" fontAlgn="t"/>
                      <a:endParaRPr lang="en-US" sz="900" b="1" i="0" u="none" strike="noStrike">
                        <a:solidFill>
                          <a:srgbClr val="000000"/>
                        </a:solidFill>
                        <a:effectLst/>
                        <a:latin typeface="Calibri" panose="020F0502020204030204" pitchFamily="34" charset="0"/>
                      </a:endParaRPr>
                    </a:p>
                  </a:txBody>
                  <a:tcPr marL="6015" marR="6015" marT="6015" marB="0"/>
                </a:tc>
                <a:tc>
                  <a:txBody>
                    <a:bodyPr/>
                    <a:lstStyle/>
                    <a:p>
                      <a:pPr algn="ctr" fontAlgn="t"/>
                      <a:r>
                        <a:rPr lang="en-US" sz="900" u="none" strike="noStrike" dirty="0">
                          <a:effectLst/>
                        </a:rPr>
                        <a:t>Political Science (30)</a:t>
                      </a:r>
                      <a:endParaRPr lang="en-US" sz="900" b="1" i="0" u="none" strike="noStrike" dirty="0">
                        <a:solidFill>
                          <a:srgbClr val="000000"/>
                        </a:solidFill>
                        <a:effectLst/>
                        <a:latin typeface="Calibri" panose="020F0502020204030204" pitchFamily="34" charset="0"/>
                      </a:endParaRPr>
                    </a:p>
                  </a:txBody>
                  <a:tcPr marL="6015" marR="6015" marT="6015" marB="0"/>
                </a:tc>
                <a:tc>
                  <a:txBody>
                    <a:bodyPr/>
                    <a:lstStyle/>
                    <a:p>
                      <a:pPr algn="ctr" fontAlgn="t"/>
                      <a:endParaRPr lang="en-US" sz="900" b="1" i="0" u="none" strike="noStrike">
                        <a:solidFill>
                          <a:srgbClr val="000000"/>
                        </a:solidFill>
                        <a:effectLst/>
                        <a:latin typeface="Calibri" panose="020F0502020204030204" pitchFamily="34" charset="0"/>
                      </a:endParaRPr>
                    </a:p>
                  </a:txBody>
                  <a:tcPr marL="6015" marR="6015" marT="6015" marB="0"/>
                </a:tc>
                <a:tc>
                  <a:txBody>
                    <a:bodyPr/>
                    <a:lstStyle/>
                    <a:p>
                      <a:pPr algn="ctr" fontAlgn="t"/>
                      <a:r>
                        <a:rPr lang="en-US" sz="900" u="none" strike="noStrike">
                          <a:effectLst/>
                        </a:rPr>
                        <a:t>Marketing Econ (43)</a:t>
                      </a:r>
                      <a:endParaRPr lang="en-US" sz="900" b="1" i="0" u="none" strike="noStrike">
                        <a:solidFill>
                          <a:srgbClr val="000000"/>
                        </a:solidFill>
                        <a:effectLst/>
                        <a:latin typeface="Calibri" panose="020F0502020204030204" pitchFamily="34" charset="0"/>
                      </a:endParaRPr>
                    </a:p>
                  </a:txBody>
                  <a:tcPr marL="6015" marR="6015" marT="6015" marB="0"/>
                </a:tc>
                <a:tc>
                  <a:txBody>
                    <a:bodyPr/>
                    <a:lstStyle/>
                    <a:p>
                      <a:pPr algn="ctr" fontAlgn="b"/>
                      <a:endParaRPr lang="en-US" sz="900" b="0" i="0" u="none" strike="noStrike">
                        <a:solidFill>
                          <a:srgbClr val="000000"/>
                        </a:solidFill>
                        <a:effectLst/>
                        <a:latin typeface="Calibri" panose="020F0502020204030204" pitchFamily="34" charset="0"/>
                      </a:endParaRPr>
                    </a:p>
                  </a:txBody>
                  <a:tcPr marL="6015" marR="6015" marT="6015" marB="0" anchor="b"/>
                </a:tc>
                <a:extLst>
                  <a:ext uri="{0D108BD9-81ED-4DB2-BD59-A6C34878D82A}">
                    <a16:rowId xmlns:a16="http://schemas.microsoft.com/office/drawing/2014/main" val="3847176858"/>
                  </a:ext>
                </a:extLst>
              </a:tr>
              <a:tr h="144351">
                <a:tc>
                  <a:txBody>
                    <a:bodyPr/>
                    <a:lstStyle/>
                    <a:p>
                      <a:pPr algn="ctr" fontAlgn="b"/>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endParaRPr lang="en-US" sz="900" b="0" i="0" u="none" strike="noStrike">
                        <a:solidFill>
                          <a:srgbClr val="000000"/>
                        </a:solidFill>
                        <a:effectLst/>
                        <a:latin typeface="Calibri" panose="020F0502020204030204" pitchFamily="34" charset="0"/>
                      </a:endParaRPr>
                    </a:p>
                  </a:txBody>
                  <a:tcPr marL="6015" marR="6015" marT="6015" marB="0" anchor="b"/>
                </a:tc>
                <a:extLst>
                  <a:ext uri="{0D108BD9-81ED-4DB2-BD59-A6C34878D82A}">
                    <a16:rowId xmlns:a16="http://schemas.microsoft.com/office/drawing/2014/main" val="1649843790"/>
                  </a:ext>
                </a:extLst>
              </a:tr>
              <a:tr h="144351">
                <a:tc>
                  <a:txBody>
                    <a:bodyPr/>
                    <a:lstStyle/>
                    <a:p>
                      <a:pPr algn="ctr" fontAlgn="b"/>
                      <a:r>
                        <a:rPr lang="en-US" sz="800" u="none" strike="noStrike">
                          <a:effectLst/>
                        </a:rPr>
                        <a:t>Selective reporting</a:t>
                      </a:r>
                      <a:endParaRPr lang="en-US" sz="8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dirty="0">
                          <a:effectLst/>
                        </a:rPr>
                        <a:t>15</a:t>
                      </a:r>
                      <a:endParaRPr lang="en-US" sz="900" b="0" i="0" u="none" strike="noStrike" dirty="0">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41.66666667</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21</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55.26315789</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42</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85.71428571</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33</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62.2641509</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50</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30</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69.76744186</a:t>
                      </a:r>
                      <a:endParaRPr lang="en-US" sz="900" b="0" i="0" u="none" strike="noStrike">
                        <a:solidFill>
                          <a:srgbClr val="000000"/>
                        </a:solidFill>
                        <a:effectLst/>
                        <a:latin typeface="Calibri" panose="020F0502020204030204" pitchFamily="34" charset="0"/>
                      </a:endParaRPr>
                    </a:p>
                  </a:txBody>
                  <a:tcPr marL="6015" marR="6015" marT="6015" marB="0" anchor="b"/>
                </a:tc>
                <a:extLst>
                  <a:ext uri="{0D108BD9-81ED-4DB2-BD59-A6C34878D82A}">
                    <a16:rowId xmlns:a16="http://schemas.microsoft.com/office/drawing/2014/main" val="1261136425"/>
                  </a:ext>
                </a:extLst>
              </a:tr>
              <a:tr h="144351">
                <a:tc>
                  <a:txBody>
                    <a:bodyPr/>
                    <a:lstStyle/>
                    <a:p>
                      <a:pPr algn="ctr" fontAlgn="b"/>
                      <a:r>
                        <a:rPr lang="en-US" sz="800" u="none" strike="noStrike">
                          <a:effectLst/>
                        </a:rPr>
                        <a:t>Pressure to Publish</a:t>
                      </a:r>
                      <a:endParaRPr lang="en-US" sz="8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38.88888889</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15</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39.47368421</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36</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73.46938776</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32</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60.3773585</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19</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63.33333333</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25</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58.13953488</a:t>
                      </a:r>
                      <a:endParaRPr lang="en-US" sz="900" b="0" i="0" u="none" strike="noStrike">
                        <a:solidFill>
                          <a:srgbClr val="000000"/>
                        </a:solidFill>
                        <a:effectLst/>
                        <a:latin typeface="Calibri" panose="020F0502020204030204" pitchFamily="34" charset="0"/>
                      </a:endParaRPr>
                    </a:p>
                  </a:txBody>
                  <a:tcPr marL="6015" marR="6015" marT="6015" marB="0" anchor="b"/>
                </a:tc>
                <a:extLst>
                  <a:ext uri="{0D108BD9-81ED-4DB2-BD59-A6C34878D82A}">
                    <a16:rowId xmlns:a16="http://schemas.microsoft.com/office/drawing/2014/main" val="2400437665"/>
                  </a:ext>
                </a:extLst>
              </a:tr>
              <a:tr h="144351">
                <a:tc>
                  <a:txBody>
                    <a:bodyPr/>
                    <a:lstStyle/>
                    <a:p>
                      <a:pPr algn="ctr" fontAlgn="b"/>
                      <a:r>
                        <a:rPr lang="en-US" sz="800" u="none" strike="noStrike">
                          <a:effectLst/>
                        </a:rPr>
                        <a:t>Raw Data not available</a:t>
                      </a:r>
                      <a:endParaRPr lang="en-US" sz="8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23</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63.88888889</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22</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57.89473684</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17</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34.69387755</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34</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64.1509434</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11</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36.66666667</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29</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67.44186047</a:t>
                      </a:r>
                      <a:endParaRPr lang="en-US" sz="900" b="0" i="0" u="none" strike="noStrike">
                        <a:solidFill>
                          <a:srgbClr val="000000"/>
                        </a:solidFill>
                        <a:effectLst/>
                        <a:latin typeface="Calibri" panose="020F0502020204030204" pitchFamily="34" charset="0"/>
                      </a:endParaRPr>
                    </a:p>
                  </a:txBody>
                  <a:tcPr marL="6015" marR="6015" marT="6015" marB="0" anchor="b"/>
                </a:tc>
                <a:extLst>
                  <a:ext uri="{0D108BD9-81ED-4DB2-BD59-A6C34878D82A}">
                    <a16:rowId xmlns:a16="http://schemas.microsoft.com/office/drawing/2014/main" val="2132396315"/>
                  </a:ext>
                </a:extLst>
              </a:tr>
              <a:tr h="144351">
                <a:tc>
                  <a:txBody>
                    <a:bodyPr/>
                    <a:lstStyle/>
                    <a:p>
                      <a:pPr algn="ctr" fontAlgn="b"/>
                      <a:r>
                        <a:rPr lang="en-US" sz="800" u="none" strike="noStrike">
                          <a:effectLst/>
                        </a:rPr>
                        <a:t>Code unavailable</a:t>
                      </a:r>
                      <a:endParaRPr lang="en-US" sz="8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27</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dirty="0">
                          <a:effectLst/>
                        </a:rPr>
                        <a:t>75</a:t>
                      </a:r>
                      <a:endParaRPr lang="en-US" sz="900" b="0" i="0" u="none" strike="noStrike" dirty="0">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14</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36.84210526</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13</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26.53061224</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28</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52.8301887</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26.66666667</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13</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30.23255814</a:t>
                      </a:r>
                      <a:endParaRPr lang="en-US" sz="900" b="0" i="0" u="none" strike="noStrike">
                        <a:solidFill>
                          <a:srgbClr val="000000"/>
                        </a:solidFill>
                        <a:effectLst/>
                        <a:latin typeface="Calibri" panose="020F0502020204030204" pitchFamily="34" charset="0"/>
                      </a:endParaRPr>
                    </a:p>
                  </a:txBody>
                  <a:tcPr marL="6015" marR="6015" marT="6015" marB="0" anchor="b"/>
                </a:tc>
                <a:extLst>
                  <a:ext uri="{0D108BD9-81ED-4DB2-BD59-A6C34878D82A}">
                    <a16:rowId xmlns:a16="http://schemas.microsoft.com/office/drawing/2014/main" val="4148338540"/>
                  </a:ext>
                </a:extLst>
              </a:tr>
              <a:tr h="144351">
                <a:tc>
                  <a:txBody>
                    <a:bodyPr/>
                    <a:lstStyle/>
                    <a:p>
                      <a:pPr algn="ctr" fontAlgn="b"/>
                      <a:r>
                        <a:rPr lang="en-US" sz="800" u="none" strike="noStrike">
                          <a:effectLst/>
                        </a:rPr>
                        <a:t>Insufficient Peer Review</a:t>
                      </a:r>
                      <a:endParaRPr lang="en-US" sz="8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9</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25</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12</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31.57894737</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16.32653061</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8</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15.0943396</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3</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11.62790698</a:t>
                      </a:r>
                      <a:endParaRPr lang="en-US" sz="900" b="0" i="0" u="none" strike="noStrike">
                        <a:solidFill>
                          <a:srgbClr val="000000"/>
                        </a:solidFill>
                        <a:effectLst/>
                        <a:latin typeface="Calibri" panose="020F0502020204030204" pitchFamily="34" charset="0"/>
                      </a:endParaRPr>
                    </a:p>
                  </a:txBody>
                  <a:tcPr marL="6015" marR="6015" marT="6015" marB="0" anchor="b"/>
                </a:tc>
                <a:extLst>
                  <a:ext uri="{0D108BD9-81ED-4DB2-BD59-A6C34878D82A}">
                    <a16:rowId xmlns:a16="http://schemas.microsoft.com/office/drawing/2014/main" val="2804256311"/>
                  </a:ext>
                </a:extLst>
              </a:tr>
              <a:tr h="144351">
                <a:tc>
                  <a:txBody>
                    <a:bodyPr/>
                    <a:lstStyle/>
                    <a:p>
                      <a:pPr algn="ctr" fontAlgn="b"/>
                      <a:r>
                        <a:rPr lang="en-US" sz="800" u="none" strike="noStrike">
                          <a:effectLst/>
                        </a:rPr>
                        <a:t>Low Statistical Power</a:t>
                      </a:r>
                      <a:endParaRPr lang="en-US" sz="8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5</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13.88888889</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6</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15.78947368</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38</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77.55102041</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16</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30.1886792</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13</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43.33333333</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a:effectLst/>
                        </a:rPr>
                        <a:t>10</a:t>
                      </a:r>
                      <a:endParaRPr lang="en-US" sz="900" b="0" i="0" u="none" strike="noStrike">
                        <a:solidFill>
                          <a:srgbClr val="000000"/>
                        </a:solidFill>
                        <a:effectLst/>
                        <a:latin typeface="Calibri" panose="020F0502020204030204" pitchFamily="34" charset="0"/>
                      </a:endParaRPr>
                    </a:p>
                  </a:txBody>
                  <a:tcPr marL="6015" marR="6015" marT="6015" marB="0" anchor="b"/>
                </a:tc>
                <a:tc>
                  <a:txBody>
                    <a:bodyPr/>
                    <a:lstStyle/>
                    <a:p>
                      <a:pPr algn="ctr" fontAlgn="b"/>
                      <a:r>
                        <a:rPr lang="en-US" sz="900" u="none" strike="noStrike" dirty="0">
                          <a:effectLst/>
                        </a:rPr>
                        <a:t>23.25581395</a:t>
                      </a:r>
                      <a:endParaRPr lang="en-US" sz="900" b="0" i="0" u="none" strike="noStrike" dirty="0">
                        <a:solidFill>
                          <a:srgbClr val="000000"/>
                        </a:solidFill>
                        <a:effectLst/>
                        <a:latin typeface="Calibri" panose="020F0502020204030204" pitchFamily="34" charset="0"/>
                      </a:endParaRPr>
                    </a:p>
                  </a:txBody>
                  <a:tcPr marL="6015" marR="6015" marT="6015" marB="0" anchor="b"/>
                </a:tc>
                <a:extLst>
                  <a:ext uri="{0D108BD9-81ED-4DB2-BD59-A6C34878D82A}">
                    <a16:rowId xmlns:a16="http://schemas.microsoft.com/office/drawing/2014/main" val="2503319117"/>
                  </a:ext>
                </a:extLst>
              </a:tr>
            </a:tbl>
          </a:graphicData>
        </a:graphic>
      </p:graphicFrame>
    </p:spTree>
    <p:extLst>
      <p:ext uri="{BB962C8B-B14F-4D97-AF65-F5344CB8AC3E}">
        <p14:creationId xmlns:p14="http://schemas.microsoft.com/office/powerpoint/2010/main" val="4099584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7D1B2-4611-96D9-2E78-D9E7DAC65237}"/>
              </a:ext>
            </a:extLst>
          </p:cNvPr>
          <p:cNvSpPr>
            <a:spLocks noGrp="1"/>
          </p:cNvSpPr>
          <p:nvPr>
            <p:ph type="title"/>
          </p:nvPr>
        </p:nvSpPr>
        <p:spPr>
          <a:xfrm>
            <a:off x="838200" y="365126"/>
            <a:ext cx="10515600" cy="738118"/>
          </a:xfrm>
        </p:spPr>
        <p:txBody>
          <a:bodyPr>
            <a:normAutofit/>
          </a:bodyPr>
          <a:lstStyle/>
          <a:p>
            <a:r>
              <a:rPr lang="en-US" sz="1800" b="1" u="sng" kern="100" dirty="0">
                <a:effectLst/>
                <a:latin typeface="Calibri" panose="020F0502020204030204" pitchFamily="34" charset="0"/>
                <a:ea typeface="Calibri" panose="020F0502020204030204" pitchFamily="34" charset="0"/>
                <a:cs typeface="Times New Roman" panose="02020603050405020304" pitchFamily="18" charset="0"/>
              </a:rPr>
              <a:t>What factors contribute to *lack* of reproducibility in your field? (select all that apply)</a:t>
            </a:r>
            <a:endParaRPr lang="en-US" dirty="0"/>
          </a:p>
        </p:txBody>
      </p:sp>
      <p:sp>
        <p:nvSpPr>
          <p:cNvPr id="3" name="Content Placeholder 2">
            <a:extLst>
              <a:ext uri="{FF2B5EF4-FFF2-40B4-BE49-F238E27FC236}">
                <a16:creationId xmlns:a16="http://schemas.microsoft.com/office/drawing/2014/main" id="{41ECBF3E-042A-ED9D-D187-73E11808B695}"/>
              </a:ext>
            </a:extLst>
          </p:cNvPr>
          <p:cNvSpPr>
            <a:spLocks noGrp="1"/>
          </p:cNvSpPr>
          <p:nvPr>
            <p:ph idx="1"/>
          </p:nvPr>
        </p:nvSpPr>
        <p:spPr>
          <a:xfrm>
            <a:off x="838200" y="1253331"/>
            <a:ext cx="10515600" cy="4351338"/>
          </a:xfrm>
        </p:spPr>
        <p:txBody>
          <a:bodyPr/>
          <a:lstStyle/>
          <a:p>
            <a:r>
              <a:rPr lang="en-US" dirty="0">
                <a:highlight>
                  <a:srgbClr val="00FFFF"/>
                </a:highlight>
              </a:rPr>
              <a:t>Time and Cost are</a:t>
            </a:r>
            <a:r>
              <a:rPr lang="en-US" dirty="0"/>
              <a:t> a Big challenge which is difficult to solve – ‘</a:t>
            </a:r>
            <a:r>
              <a:rPr lang="en-US" sz="1800" dirty="0">
                <a:effectLst/>
                <a:latin typeface="Calibri" panose="020F0502020204030204" pitchFamily="34" charset="0"/>
                <a:ea typeface="Calibri" panose="020F0502020204030204" pitchFamily="34" charset="0"/>
                <a:cs typeface="Times New Roman" panose="02020603050405020304" pitchFamily="18" charset="0"/>
              </a:rPr>
              <a:t>Some of the research in my field involves very large investments (e.g., testing social interventions, long term follow up of samples) that do not lend themselves to easy reproducibility. They can take 15 + years to collect the data and multiple millions of dollars in funding. </a:t>
            </a:r>
            <a:r>
              <a:rPr lang="en-US" dirty="0"/>
              <a:t>’</a:t>
            </a:r>
          </a:p>
          <a:p>
            <a:r>
              <a:rPr lang="en-US" dirty="0">
                <a:highlight>
                  <a:srgbClr val="00FFFF"/>
                </a:highlight>
              </a:rPr>
              <a:t>Missing Information and Selective Information </a:t>
            </a:r>
            <a:r>
              <a:rPr lang="en-US" dirty="0"/>
              <a:t>– </a:t>
            </a:r>
            <a:r>
              <a:rPr lang="en-US" sz="1600" i="1" dirty="0"/>
              <a:t>‘</a:t>
            </a:r>
            <a:r>
              <a:rPr lang="en-US" sz="1600" i="1" dirty="0">
                <a:effectLst/>
                <a:latin typeface="Calibri" panose="020F0502020204030204" pitchFamily="34" charset="0"/>
                <a:ea typeface="Calibri" panose="020F0502020204030204" pitchFamily="34" charset="0"/>
                <a:cs typeface="Times New Roman" panose="02020603050405020304" pitchFamily="18" charset="0"/>
              </a:rPr>
              <a:t>not enough specific information in the publication’, ‘Training datasets are nowadays kept private’, ‘incomplete methods, failing to report studies that did not work’</a:t>
            </a:r>
          </a:p>
          <a:p>
            <a:r>
              <a:rPr lang="en-US" kern="1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Lack of Proper Training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 am not sure if this falls under "selective reporting" but I think leaving out small details of methods that the authors may not realize are important, or the journal doesn't include due to space. ---</a:t>
            </a:r>
          </a:p>
          <a:p>
            <a:r>
              <a:rPr lang="en-US" dirty="0">
                <a:highlight>
                  <a:srgbClr val="00FFFF"/>
                </a:highlight>
              </a:rPr>
              <a:t>No proper incentive </a:t>
            </a:r>
            <a:r>
              <a:rPr lang="en-US" sz="1600" i="1" dirty="0"/>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Limited incentives to undertake replication or re-do of existing work.</a:t>
            </a:r>
            <a:r>
              <a:rPr lang="en-US" sz="1600" i="1" dirty="0"/>
              <a:t>’</a:t>
            </a:r>
          </a:p>
          <a:p>
            <a:endParaRPr lang="en-US" dirty="0"/>
          </a:p>
        </p:txBody>
      </p:sp>
    </p:spTree>
    <p:extLst>
      <p:ext uri="{BB962C8B-B14F-4D97-AF65-F5344CB8AC3E}">
        <p14:creationId xmlns:p14="http://schemas.microsoft.com/office/powerpoint/2010/main" val="3033603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68B80-E61C-6CC7-D116-BD0521EE73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63EEAA-F20A-B9DA-280C-CB0E7C2FB65A}"/>
              </a:ext>
            </a:extLst>
          </p:cNvPr>
          <p:cNvSpPr>
            <a:spLocks noGrp="1"/>
          </p:cNvSpPr>
          <p:nvPr>
            <p:ph idx="1"/>
          </p:nvPr>
        </p:nvSpPr>
        <p:spPr/>
        <p:txBody>
          <a:bodyPr/>
          <a:lstStyle/>
          <a:p>
            <a:r>
              <a:rPr lang="en-US" kern="1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sloppy work and fraud</a:t>
            </a:r>
          </a:p>
          <a:p>
            <a:r>
              <a:rPr lang="en-US" kern="1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Interesting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‘Reproducibility is a silly concept and it should not be a goal in social inquiry’,</a:t>
            </a:r>
          </a:p>
          <a:p>
            <a:r>
              <a:rPr lang="en-US" sz="18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US"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It's not a concern in qualitative sociology.</a:t>
            </a:r>
            <a:r>
              <a:rPr lang="en-US" sz="1800" kern="100" dirty="0">
                <a:highlight>
                  <a:srgbClr val="FFFF00"/>
                </a:highlight>
                <a:latin typeface="Calibri" panose="020F0502020204030204" pitchFamily="34" charset="0"/>
                <a:ea typeface="Calibri" panose="020F0502020204030204" pitchFamily="34" charset="0"/>
                <a:cs typeface="Times New Roman" panose="02020603050405020304" pitchFamily="18" charset="0"/>
              </a:rPr>
              <a:t>”</a:t>
            </a:r>
            <a:r>
              <a:rPr lang="en-US"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 “</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Qualitative research is hard to "reproduce" given the time constraints associated with its inception. </a:t>
            </a:r>
            <a:r>
              <a:rPr lang="en-US"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t>
            </a:r>
          </a:p>
          <a:p>
            <a:r>
              <a:rPr lang="en-US" dirty="0"/>
              <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NSF did not want to support reproductions even with additional variations.</a:t>
            </a:r>
            <a:r>
              <a:rPr lang="en-US" dirty="0"/>
              <a:t>”</a:t>
            </a:r>
          </a:p>
          <a:p>
            <a:r>
              <a:rPr lang="en-US" dirty="0"/>
              <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Top journals (unsurprisingly) want creative arguments and novel findings.</a:t>
            </a:r>
            <a:r>
              <a:rPr lang="en-US" dirty="0"/>
              <a:t>”</a:t>
            </a:r>
          </a:p>
          <a:p>
            <a:r>
              <a:rPr lang="en-US" dirty="0"/>
              <a:t>“</a:t>
            </a:r>
            <a:r>
              <a:rPr lang="en-US" sz="1800" dirty="0">
                <a:effectLst/>
                <a:latin typeface="Calibri" panose="020F0502020204030204" pitchFamily="34" charset="0"/>
                <a:ea typeface="Calibri" panose="020F0502020204030204" pitchFamily="34" charset="0"/>
                <a:cs typeface="Times New Roman" panose="02020603050405020304" pitchFamily="18" charset="0"/>
              </a:rPr>
              <a:t>Could open code fix that?  Sure, but we're talking about missing value code-level mistakes.  People just need to learn how to code.</a:t>
            </a:r>
            <a:r>
              <a:rPr lang="en-US" dirty="0"/>
              <a:t>”</a:t>
            </a:r>
          </a:p>
          <a:p>
            <a:r>
              <a:rPr lang="en-US" dirty="0"/>
              <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Pressure on Editors to publish new pathbreaking articles.</a:t>
            </a:r>
            <a:r>
              <a:rPr lang="en-US" dirty="0"/>
              <a:t>”</a:t>
            </a:r>
          </a:p>
        </p:txBody>
      </p:sp>
    </p:spTree>
    <p:extLst>
      <p:ext uri="{BB962C8B-B14F-4D97-AF65-F5344CB8AC3E}">
        <p14:creationId xmlns:p14="http://schemas.microsoft.com/office/powerpoint/2010/main" val="3089340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2788C2C5F72A54EA2458ECB64C7216E" ma:contentTypeVersion="15" ma:contentTypeDescription="Create a new document." ma:contentTypeScope="" ma:versionID="09766bcf8cd14ec68f7f3731f1632a54">
  <xsd:schema xmlns:xsd="http://www.w3.org/2001/XMLSchema" xmlns:xs="http://www.w3.org/2001/XMLSchema" xmlns:p="http://schemas.microsoft.com/office/2006/metadata/properties" xmlns:ns3="8346d7a3-0b54-4a66-bcbf-44e86f6fd40d" xmlns:ns4="5d4eb1d9-78dc-4835-af4b-037bc0f5600c" targetNamespace="http://schemas.microsoft.com/office/2006/metadata/properties" ma:root="true" ma:fieldsID="2d0e4ecdd7977f09491204b2d1b8a14e" ns3:_="" ns4:_="">
    <xsd:import namespace="8346d7a3-0b54-4a66-bcbf-44e86f6fd40d"/>
    <xsd:import namespace="5d4eb1d9-78dc-4835-af4b-037bc0f5600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46d7a3-0b54-4a66-bcbf-44e86f6fd40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d4eb1d9-78dc-4835-af4b-037bc0f5600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8346d7a3-0b54-4a66-bcbf-44e86f6fd40d" xsi:nil="true"/>
  </documentManagement>
</p:properties>
</file>

<file path=customXml/itemProps1.xml><?xml version="1.0" encoding="utf-8"?>
<ds:datastoreItem xmlns:ds="http://schemas.openxmlformats.org/officeDocument/2006/customXml" ds:itemID="{2457E2F7-9207-4AC0-9FD1-DDD8D423B0F5}">
  <ds:schemaRefs>
    <ds:schemaRef ds:uri="http://schemas.microsoft.com/sharepoint/v3/contenttype/forms"/>
  </ds:schemaRefs>
</ds:datastoreItem>
</file>

<file path=customXml/itemProps2.xml><?xml version="1.0" encoding="utf-8"?>
<ds:datastoreItem xmlns:ds="http://schemas.openxmlformats.org/officeDocument/2006/customXml" ds:itemID="{0B4CCC9C-B7FE-416C-94FC-F8957B2E53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46d7a3-0b54-4a66-bcbf-44e86f6fd40d"/>
    <ds:schemaRef ds:uri="5d4eb1d9-78dc-4835-af4b-037bc0f5600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819151-07C3-4532-95C7-BFBD77033396}">
  <ds:schemaRefs>
    <ds:schemaRef ds:uri="8346d7a3-0b54-4a66-bcbf-44e86f6fd40d"/>
    <ds:schemaRef ds:uri="http://purl.org/dc/terms/"/>
    <ds:schemaRef ds:uri="5d4eb1d9-78dc-4835-af4b-037bc0f5600c"/>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14366</TotalTime>
  <Words>1441</Words>
  <Application>Microsoft Office PowerPoint</Application>
  <PresentationFormat>Widescreen</PresentationFormat>
  <Paragraphs>241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Replication and Open Science: Survey Study</vt:lpstr>
      <vt:lpstr>Research Question</vt:lpstr>
      <vt:lpstr>Methods</vt:lpstr>
      <vt:lpstr>Research Domains </vt:lpstr>
      <vt:lpstr>PowerPoint Presentation</vt:lpstr>
      <vt:lpstr>PowerPoint Presentation</vt:lpstr>
      <vt:lpstr>PowerPoint Presentation</vt:lpstr>
      <vt:lpstr>What factors contribute to *lack* of reproducibility in your field? (select all that apply)</vt:lpstr>
      <vt:lpstr>PowerPoint Presentation</vt:lpstr>
      <vt:lpstr>PowerPoint Presentation</vt:lpstr>
      <vt:lpstr>What kinds of changes could help support reproducible research practices?</vt:lpstr>
      <vt:lpstr>PowerPoint Presentation</vt:lpstr>
      <vt:lpstr>what signals of credibility do you look for? (mark all that apply) </vt:lpstr>
      <vt:lpstr>If you tried to replicate, Did you have enough information and materials to repeat the study or were you missing key elements?  If you were able to repeat the study, was your reproduction/replication result affirmative? (Open Ended Question)</vt:lpstr>
      <vt:lpstr>PowerPoint Presentation</vt:lpstr>
      <vt:lpstr>PowerPoint Presentation</vt:lpstr>
      <vt:lpstr>Future Work Directions for My work are as follows: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ACM Replication</dc:title>
  <dc:creator>Chakravorti, Tatiana</dc:creator>
  <cp:lastModifiedBy>Chakravorti, Tatiana</cp:lastModifiedBy>
  <cp:revision>10</cp:revision>
  <dcterms:created xsi:type="dcterms:W3CDTF">2023-10-22T18:11:20Z</dcterms:created>
  <dcterms:modified xsi:type="dcterms:W3CDTF">2023-11-01T17:42:33Z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0x01010062788C2C5F72A54EA2458ECB64C7216E</vt:lpwstr>
  </property>
</Properties>
</file>