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10287000" cx="18288000"/>
  <p:notesSz cx="6858000" cy="9144000"/>
  <p:embeddedFontLst>
    <p:embeddedFont>
      <p:font typeface="Fira Sans Black"/>
      <p:bold r:id="rId31"/>
      <p:boldItalic r:id="rId32"/>
    </p:embeddedFont>
    <p:embeddedFont>
      <p:font typeface="Arimo"/>
      <p:regular r:id="rId33"/>
      <p:bold r:id="rId34"/>
      <p:italic r:id="rId35"/>
      <p:boldItalic r:id="rId36"/>
    </p:embeddedFont>
    <p:embeddedFont>
      <p:font typeface="Nunito"/>
      <p:regular r:id="rId37"/>
      <p:bold r:id="rId38"/>
      <p:italic r:id="rId39"/>
      <p:boldItalic r:id="rId40"/>
    </p:embeddedFont>
    <p:embeddedFont>
      <p:font typeface="Poppins"/>
      <p:regular r:id="rId41"/>
      <p:bold r:id="rId42"/>
      <p:italic r:id="rId43"/>
      <p:boldItalic r:id="rId44"/>
    </p:embeddedFont>
    <p:embeddedFont>
      <p:font typeface="Cairo"/>
      <p:regular r:id="rId45"/>
      <p:bold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Italic.fntdata"/><Relationship Id="rId42" Type="http://schemas.openxmlformats.org/officeDocument/2006/relationships/font" Target="fonts/Poppins-bold.fntdata"/><Relationship Id="rId41" Type="http://schemas.openxmlformats.org/officeDocument/2006/relationships/font" Target="fonts/Poppins-regular.fntdata"/><Relationship Id="rId44" Type="http://schemas.openxmlformats.org/officeDocument/2006/relationships/font" Target="fonts/Poppins-boldItalic.fntdata"/><Relationship Id="rId43" Type="http://schemas.openxmlformats.org/officeDocument/2006/relationships/font" Target="fonts/Poppins-italic.fntdata"/><Relationship Id="rId46" Type="http://schemas.openxmlformats.org/officeDocument/2006/relationships/font" Target="fonts/Cairo-bold.fntdata"/><Relationship Id="rId45" Type="http://schemas.openxmlformats.org/officeDocument/2006/relationships/font" Target="fonts/Cair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Black-bold.fntdata"/><Relationship Id="rId30" Type="http://schemas.openxmlformats.org/officeDocument/2006/relationships/slide" Target="slides/slide25.xml"/><Relationship Id="rId33" Type="http://schemas.openxmlformats.org/officeDocument/2006/relationships/font" Target="fonts/Arimo-regular.fntdata"/><Relationship Id="rId32" Type="http://schemas.openxmlformats.org/officeDocument/2006/relationships/font" Target="fonts/FiraSansBlack-boldItalic.fntdata"/><Relationship Id="rId35" Type="http://schemas.openxmlformats.org/officeDocument/2006/relationships/font" Target="fonts/Arimo-italic.fntdata"/><Relationship Id="rId34" Type="http://schemas.openxmlformats.org/officeDocument/2006/relationships/font" Target="fonts/Arimo-bold.fntdata"/><Relationship Id="rId37" Type="http://schemas.openxmlformats.org/officeDocument/2006/relationships/font" Target="fonts/Nunito-regular.fntdata"/><Relationship Id="rId36" Type="http://schemas.openxmlformats.org/officeDocument/2006/relationships/font" Target="fonts/Arimo-boldItalic.fntdata"/><Relationship Id="rId39" Type="http://schemas.openxmlformats.org/officeDocument/2006/relationships/font" Target="fonts/Nunito-italic.fntdata"/><Relationship Id="rId38" Type="http://schemas.openxmlformats.org/officeDocument/2006/relationships/font" Target="fonts/Nunito-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0" name="Google Shape;220;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1" name="Google Shape;221;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Começamos com a etapa de Extração.</a:t>
            </a:r>
            <a:endParaRPr/>
          </a:p>
        </p:txBody>
      </p:sp>
      <p:sp>
        <p:nvSpPr>
          <p:cNvPr id="223" name="Google Shape;223;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24" name="Google Shape;224;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38" name="Google Shape;238;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39" name="Google Shape;239;p1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Começamos nosso projeto carregando o dataset </a:t>
            </a:r>
            <a:r>
              <a:rPr lang="en-US" sz="1100">
                <a:solidFill>
                  <a:srgbClr val="188038"/>
                </a:solidFill>
                <a:latin typeface="Roboto Mono"/>
                <a:ea typeface="Roboto Mono"/>
                <a:cs typeface="Roboto Mono"/>
                <a:sym typeface="Roboto Mono"/>
              </a:rPr>
              <a:t>vendas.csv</a:t>
            </a:r>
            <a:r>
              <a:rPr lang="en-US" sz="1100">
                <a:latin typeface="Arial"/>
                <a:ea typeface="Arial"/>
                <a:cs typeface="Arial"/>
                <a:sym typeface="Arial"/>
              </a:rPr>
              <a:t>. Para verificar se os dados haviam sido carregados corretamente, exploramos o dataset e visualizamos as primeiras linhas.</a:t>
            </a:r>
            <a:endParaRPr/>
          </a:p>
        </p:txBody>
      </p:sp>
      <p:sp>
        <p:nvSpPr>
          <p:cNvPr id="241" name="Google Shape;241;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42" name="Google Shape;242;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52" name="Google Shape;252;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53" name="Google Shape;253;p1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Em seguida, seguimos para a etapa de transformação</a:t>
            </a:r>
            <a:endParaRPr/>
          </a:p>
        </p:txBody>
      </p:sp>
      <p:sp>
        <p:nvSpPr>
          <p:cNvPr id="255" name="Google Shape;255;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56" name="Google Shape;256;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7" name="Google Shape;277;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78" name="Google Shape;278;p1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As bibliotecas utilizadas para a transformação dos dados e desenvolvimento do desafio foram as seguintes:</a:t>
            </a:r>
            <a:endParaRPr/>
          </a:p>
        </p:txBody>
      </p:sp>
      <p:sp>
        <p:nvSpPr>
          <p:cNvPr id="280" name="Google Shape;280;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81" name="Google Shape;281;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01" name="Google Shape;301;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02" name="Google Shape;302;p1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Um dos primeiros desafios que encontramos foi que a coluna de datas estava em formatos diferentes, dificultando qualquer análise temporal. Para resolver, criamos a função </a:t>
            </a:r>
            <a:r>
              <a:rPr lang="en-US" sz="1100">
                <a:solidFill>
                  <a:srgbClr val="188038"/>
                </a:solidFill>
                <a:latin typeface="Roboto Mono"/>
                <a:ea typeface="Roboto Mono"/>
                <a:cs typeface="Roboto Mono"/>
                <a:sym typeface="Roboto Mono"/>
              </a:rPr>
              <a:t>normalizando_data</a:t>
            </a:r>
            <a:r>
              <a:rPr lang="en-US" sz="1100">
                <a:latin typeface="Arial"/>
                <a:ea typeface="Arial"/>
                <a:cs typeface="Arial"/>
                <a:sym typeface="Arial"/>
              </a:rPr>
              <a:t>, que recebe cada valor da coluna, substitui barras por traços para padronizar os separadores, e tenta converter a data usando diferentes formatos possíveis (%Y-%m-%d, %d-%m-%Y e %m-%d-%Y). Se nenhum formato corresponder, retorna </a:t>
            </a:r>
            <a:r>
              <a:rPr lang="en-US" sz="1100">
                <a:solidFill>
                  <a:srgbClr val="188038"/>
                </a:solidFill>
                <a:latin typeface="Roboto Mono"/>
                <a:ea typeface="Roboto Mono"/>
                <a:cs typeface="Roboto Mono"/>
                <a:sym typeface="Roboto Mono"/>
              </a:rPr>
              <a:t>NaT</a:t>
            </a:r>
            <a:r>
              <a:rPr lang="en-US" sz="1100">
                <a:latin typeface="Arial"/>
                <a:ea typeface="Arial"/>
                <a:cs typeface="Arial"/>
                <a:sym typeface="Arial"/>
              </a:rPr>
              <a:t> indicando valor inválido. Após aplicar a função, todas as datas são convertidas para o padrão único YYYY-MM-DD, garantindo consistência e permitindo análises futuras sem problemas.</a:t>
            </a:r>
            <a:endParaRPr/>
          </a:p>
        </p:txBody>
      </p:sp>
      <p:sp>
        <p:nvSpPr>
          <p:cNvPr id="304" name="Google Shape;304;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05" name="Google Shape;305;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15" name="Google Shape;315;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6" name="Google Shape;316;p1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Durante a exploração dos dados, percebemos que algumas colunas tinham vários valores nulos. Isso poderia gerar erros nas análises. Para resolver esse problema, substituímos os valores nulos por ‘Não informado’, garantindo que todos os registros tivessem uma categoria válida utilizando a função </a:t>
            </a:r>
            <a:r>
              <a:rPr lang="en-US" sz="1100">
                <a:solidFill>
                  <a:srgbClr val="188038"/>
                </a:solidFill>
                <a:latin typeface="Roboto Mono"/>
                <a:ea typeface="Roboto Mono"/>
                <a:cs typeface="Roboto Mono"/>
                <a:sym typeface="Roboto Mono"/>
              </a:rPr>
              <a:t>fillna()</a:t>
            </a:r>
            <a:r>
              <a:rPr lang="en-US" sz="1100">
                <a:latin typeface="Arial"/>
                <a:ea typeface="Arial"/>
                <a:cs typeface="Arial"/>
                <a:sym typeface="Arial"/>
              </a:rPr>
              <a:t>.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Também percebemos que a coluna ‘quantidade’ não estava padronizada. Em alguns casos, o valor aparecia como texto em vez de número. Isso impediria qualquer cálculo, como o valor total das vendas. Para corrigir, usamos </a:t>
            </a:r>
            <a:r>
              <a:rPr lang="en-US" sz="1100">
                <a:solidFill>
                  <a:srgbClr val="188038"/>
                </a:solidFill>
                <a:latin typeface="Roboto Mono"/>
                <a:ea typeface="Roboto Mono"/>
                <a:cs typeface="Roboto Mono"/>
                <a:sym typeface="Roboto Mono"/>
              </a:rPr>
              <a:t>replace</a:t>
            </a:r>
            <a:r>
              <a:rPr lang="en-US" sz="1100">
                <a:latin typeface="Arial"/>
                <a:ea typeface="Arial"/>
                <a:cs typeface="Arial"/>
                <a:sym typeface="Arial"/>
              </a:rPr>
              <a:t> e </a:t>
            </a:r>
            <a:r>
              <a:rPr lang="en-US" sz="1100">
                <a:solidFill>
                  <a:srgbClr val="188038"/>
                </a:solidFill>
                <a:latin typeface="Roboto Mono"/>
                <a:ea typeface="Roboto Mono"/>
                <a:cs typeface="Roboto Mono"/>
                <a:sym typeface="Roboto Mono"/>
              </a:rPr>
              <a:t>astype</a:t>
            </a:r>
            <a:r>
              <a:rPr lang="en-US" sz="1100">
                <a:latin typeface="Arial"/>
                <a:ea typeface="Arial"/>
                <a:cs typeface="Arial"/>
                <a:sym typeface="Arial"/>
              </a:rPr>
              <a:t>, que transformam esses textos em números inteiros. Assim, garantimos que todas as quantidades estejam no formato correto e possam ser usadas em operações matemáticas.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Durante a análise, encontramos outro problema: alguns produtos tinham preços negativos, o que é impossível numa venda real. Esses valores provavelmente eram erros de digitação ou importação. Para resolver, aplicamos um filtro simples que mantém apenas os registros com preço unitário maior ou igual a zero. Dessa forma, garantimos que os dados fiquem coerentes antes de seguir para as próximas etapas do processo. </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rPr lang="en-US" sz="1100">
                <a:latin typeface="Arial"/>
                <a:ea typeface="Arial"/>
                <a:cs typeface="Arial"/>
                <a:sym typeface="Arial"/>
              </a:rPr>
              <a:t>Depois de limpar e padronizar os dados, criamos uma nova coluna chamada </a:t>
            </a:r>
            <a:r>
              <a:rPr lang="en-US" sz="1100">
                <a:solidFill>
                  <a:srgbClr val="188038"/>
                </a:solidFill>
                <a:latin typeface="Roboto Mono"/>
                <a:ea typeface="Roboto Mono"/>
                <a:cs typeface="Roboto Mono"/>
                <a:sym typeface="Roboto Mono"/>
              </a:rPr>
              <a:t>valor_total</a:t>
            </a:r>
            <a:r>
              <a:rPr lang="en-US" sz="1100">
                <a:latin typeface="Arial"/>
                <a:ea typeface="Arial"/>
                <a:cs typeface="Arial"/>
                <a:sym typeface="Arial"/>
              </a:rPr>
              <a:t>, multiplicando a quantidade pelo preço unitário.</a:t>
            </a:r>
            <a:endParaRPr/>
          </a:p>
        </p:txBody>
      </p:sp>
      <p:sp>
        <p:nvSpPr>
          <p:cNvPr id="318" name="Google Shape;318;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9" name="Google Shape;319;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29" name="Google Shape;329;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30" name="Google Shape;330;p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Clr>
                <a:schemeClr val="dk1"/>
              </a:buClr>
              <a:buSzPts val="1100"/>
              <a:buFont typeface="Arial"/>
              <a:buNone/>
            </a:pPr>
            <a:r>
              <a:rPr lang="en-US" sz="1100">
                <a:latin typeface="Arial"/>
                <a:ea typeface="Arial"/>
                <a:cs typeface="Arial"/>
                <a:sym typeface="Arial"/>
              </a:rPr>
              <a:t>A partir daqui, nossos dados já estavam prontos para serem carregados no banco SQLite.</a:t>
            </a:r>
            <a:endParaRPr/>
          </a:p>
        </p:txBody>
      </p:sp>
      <p:sp>
        <p:nvSpPr>
          <p:cNvPr id="332" name="Google Shape;332;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33" name="Google Shape;333;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60" name="Google Shape;360;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61" name="Google Shape;361;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marR="381000" rtl="0" algn="just">
              <a:lnSpc>
                <a:spcPct val="115000"/>
              </a:lnSpc>
              <a:spcBef>
                <a:spcPts val="1200"/>
              </a:spcBef>
              <a:spcAft>
                <a:spcPts val="0"/>
              </a:spcAft>
              <a:buSzPts val="1100"/>
              <a:buNone/>
            </a:pPr>
            <a:r>
              <a:rPr lang="en-US" sz="1100">
                <a:latin typeface="Arial"/>
                <a:ea typeface="Arial"/>
                <a:cs typeface="Arial"/>
                <a:sym typeface="Arial"/>
              </a:rPr>
              <a:t>Depois de limpar e padronizar todos os dados, o próximo passo foi criar um banco de dados SQLite chamado </a:t>
            </a:r>
            <a:r>
              <a:rPr lang="en-US" sz="1100">
                <a:solidFill>
                  <a:srgbClr val="188038"/>
                </a:solidFill>
                <a:latin typeface="Roboto Mono"/>
                <a:ea typeface="Roboto Mono"/>
                <a:cs typeface="Roboto Mono"/>
                <a:sym typeface="Roboto Mono"/>
              </a:rPr>
              <a:t>vendas.db</a:t>
            </a:r>
            <a:r>
              <a:rPr lang="en-US" sz="1100">
                <a:latin typeface="Arial"/>
                <a:ea typeface="Arial"/>
                <a:cs typeface="Arial"/>
                <a:sym typeface="Arial"/>
              </a:rPr>
              <a:t>. Esse banco funciona como o repositório final onde armazenamos as informações prontas para consultas e análises. Para interagir com o banco, criamos a variável </a:t>
            </a:r>
            <a:r>
              <a:rPr lang="en-US" sz="1100">
                <a:solidFill>
                  <a:srgbClr val="188038"/>
                </a:solidFill>
                <a:latin typeface="Roboto Mono"/>
                <a:ea typeface="Roboto Mono"/>
                <a:cs typeface="Roboto Mono"/>
                <a:sym typeface="Roboto Mono"/>
              </a:rPr>
              <a:t>cursor</a:t>
            </a:r>
            <a:r>
              <a:rPr lang="en-US" sz="1100">
                <a:latin typeface="Arial"/>
                <a:ea typeface="Arial"/>
                <a:cs typeface="Arial"/>
                <a:sym typeface="Arial"/>
              </a:rPr>
              <a:t>, que nos permite executar consultas SQL. Também ativamos o suporte para chaves estrangeiras, garantindo que as relações entre as tabelas fiquem corretas. Assim, garantimos que os dados fiquem organizados e acessíveis de forma estruturada</a:t>
            </a:r>
            <a:endParaRPr sz="1100">
              <a:latin typeface="Arial"/>
              <a:ea typeface="Arial"/>
              <a:cs typeface="Arial"/>
              <a:sym typeface="Arial"/>
            </a:endParaRPr>
          </a:p>
          <a:p>
            <a:pPr indent="0" lvl="0" marL="0" marR="381000" rtl="0" algn="just">
              <a:lnSpc>
                <a:spcPct val="115000"/>
              </a:lnSpc>
              <a:spcBef>
                <a:spcPts val="1200"/>
              </a:spcBef>
              <a:spcAft>
                <a:spcPts val="0"/>
              </a:spcAft>
              <a:buSzPts val="1100"/>
              <a:buNone/>
            </a:pPr>
            <a:r>
              <a:rPr lang="en-US" sz="1100">
                <a:latin typeface="Arial"/>
                <a:ea typeface="Arial"/>
                <a:cs typeface="Arial"/>
                <a:sym typeface="Arial"/>
              </a:rPr>
              <a:t>Para organizar melhor os dados e evitar duplicidades, criamos a variável </a:t>
            </a:r>
            <a:r>
              <a:rPr lang="en-US" sz="1100">
                <a:solidFill>
                  <a:srgbClr val="188038"/>
                </a:solidFill>
                <a:latin typeface="Roboto Mono"/>
                <a:ea typeface="Roboto Mono"/>
                <a:cs typeface="Roboto Mono"/>
                <a:sym typeface="Roboto Mono"/>
              </a:rPr>
              <a:t>tb_clientes</a:t>
            </a:r>
            <a:r>
              <a:rPr lang="en-US" sz="1100">
                <a:latin typeface="Arial"/>
                <a:ea typeface="Arial"/>
                <a:cs typeface="Arial"/>
                <a:sym typeface="Arial"/>
              </a:rPr>
              <a:t>, um DataFrame contendo apenas os clientes únicos. Isso nos permitiu ter uma visão clara de cada cliente e preparar os dados para criar a tabela de clientes no banco de dados, garantindo que cada registro tivesse um identificador único.</a:t>
            </a:r>
            <a:endParaRPr sz="1100">
              <a:latin typeface="Arial"/>
              <a:ea typeface="Arial"/>
              <a:cs typeface="Arial"/>
              <a:sym typeface="Arial"/>
            </a:endParaRPr>
          </a:p>
          <a:p>
            <a:pPr indent="0" lvl="0" marL="0" marR="381000" rtl="0" algn="just">
              <a:lnSpc>
                <a:spcPct val="115000"/>
              </a:lnSpc>
              <a:spcBef>
                <a:spcPts val="12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363" name="Google Shape;363;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64" name="Google Shape;364;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4" name="Google Shape;374;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75" name="Google Shape;375;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 Criamos a tabela </a:t>
            </a:r>
            <a:r>
              <a:rPr lang="en-US" sz="1100">
                <a:solidFill>
                  <a:srgbClr val="188038"/>
                </a:solidFill>
                <a:latin typeface="Roboto Mono"/>
                <a:ea typeface="Roboto Mono"/>
                <a:cs typeface="Roboto Mono"/>
                <a:sym typeface="Roboto Mono"/>
              </a:rPr>
              <a:t>tb_clientes</a:t>
            </a:r>
            <a:r>
              <a:rPr lang="en-US" sz="1100">
                <a:latin typeface="Arial"/>
                <a:ea typeface="Arial"/>
                <a:cs typeface="Arial"/>
                <a:sym typeface="Arial"/>
              </a:rPr>
              <a:t> a partir do DataFrame </a:t>
            </a:r>
            <a:r>
              <a:rPr lang="en-US" sz="1100">
                <a:solidFill>
                  <a:srgbClr val="188038"/>
                </a:solidFill>
                <a:latin typeface="Roboto Mono"/>
                <a:ea typeface="Roboto Mono"/>
                <a:cs typeface="Roboto Mono"/>
                <a:sym typeface="Roboto Mono"/>
              </a:rPr>
              <a:t>tb_clientes</a:t>
            </a:r>
            <a:r>
              <a:rPr lang="en-US" sz="1100">
                <a:latin typeface="Arial"/>
                <a:ea typeface="Arial"/>
                <a:cs typeface="Arial"/>
                <a:sym typeface="Arial"/>
              </a:rPr>
              <a:t>, garantindo que cada cliente tivesse um identificador único. Em seguida, criamos a tabela </a:t>
            </a:r>
            <a:r>
              <a:rPr lang="en-US" sz="1100">
                <a:solidFill>
                  <a:srgbClr val="188038"/>
                </a:solidFill>
                <a:latin typeface="Roboto Mono"/>
                <a:ea typeface="Roboto Mono"/>
                <a:cs typeface="Roboto Mono"/>
                <a:sym typeface="Roboto Mono"/>
              </a:rPr>
              <a:t>tb_vendas</a:t>
            </a:r>
            <a:r>
              <a:rPr lang="en-US" sz="1100">
                <a:latin typeface="Arial"/>
                <a:ea typeface="Arial"/>
                <a:cs typeface="Arial"/>
                <a:sym typeface="Arial"/>
              </a:rPr>
              <a:t>, que contém todas as informações das vendas, incluindo quantidade, preço e valor total. Para manter a integridade dos dados, relacionamos cada venda ao cliente correspondente através de uma chave estrangeira (</a:t>
            </a:r>
            <a:r>
              <a:rPr lang="en-US" sz="1100">
                <a:solidFill>
                  <a:srgbClr val="188038"/>
                </a:solidFill>
                <a:latin typeface="Roboto Mono"/>
                <a:ea typeface="Roboto Mono"/>
                <a:cs typeface="Roboto Mono"/>
                <a:sym typeface="Roboto Mono"/>
              </a:rPr>
              <a:t>cliente_id</a:t>
            </a:r>
            <a:r>
              <a:rPr lang="en-US" sz="1100">
                <a:latin typeface="Arial"/>
                <a:ea typeface="Arial"/>
                <a:cs typeface="Arial"/>
                <a:sym typeface="Arial"/>
              </a:rPr>
              <a:t>). Dessa forma, organizamos os dados de forma estruturada, permitindo consultas eficientes e análises futuras.</a:t>
            </a:r>
            <a:endParaRPr/>
          </a:p>
        </p:txBody>
      </p:sp>
      <p:sp>
        <p:nvSpPr>
          <p:cNvPr id="377" name="Google Shape;377;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78" name="Google Shape;378;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88" name="Google Shape;388;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89" name="Google Shape;389;p1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Depois de estruturar todas as tabelas, realizamos uma consulta para calcular o total de vendas por categoria. Utilizamos uma instrução SQL que soma o valor total de cada venda, agrupando os registros pela coluna de categoria. Esse passo nos permite identificar rapidamente quais categorias geraram mais receita e entender melhor o desempenho das vendas. O resultado da consulta foi armazenado em um DataFrame, tornando fácil visualizar, analisar e apresentar essas informações.</a:t>
            </a:r>
            <a:endParaRPr/>
          </a:p>
        </p:txBody>
      </p:sp>
      <p:sp>
        <p:nvSpPr>
          <p:cNvPr id="391" name="Google Shape;391;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92" name="Google Shape;392;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01" name="Google Shape;101;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02" name="Google Shape;102;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381000" marR="381000" rtl="0" algn="just">
              <a:lnSpc>
                <a:spcPct val="115000"/>
              </a:lnSpc>
              <a:spcBef>
                <a:spcPts val="1200"/>
              </a:spcBef>
              <a:spcAft>
                <a:spcPts val="1200"/>
              </a:spcAft>
              <a:buClr>
                <a:schemeClr val="dk1"/>
              </a:buClr>
              <a:buSzPts val="1100"/>
              <a:buFont typeface="Arial"/>
              <a:buNone/>
            </a:pPr>
            <a:r>
              <a:rPr lang="en-US">
                <a:latin typeface="Arial"/>
                <a:ea typeface="Arial"/>
                <a:cs typeface="Arial"/>
                <a:sym typeface="Arial"/>
              </a:rPr>
              <a:t>Nossa equipe foi chamada para ajudar a startup a lidar com dados problemáticos. Recebemos um CSV cheio de inconsistências, como datas diferentes, valores nulos e preços negativos. O desafio era limpar, transformar e carregar esses dados em um banco SQLite, criando um pipeline em Python.</a:t>
            </a:r>
            <a:endParaRPr/>
          </a:p>
        </p:txBody>
      </p:sp>
      <p:sp>
        <p:nvSpPr>
          <p:cNvPr id="104" name="Google Shape;104;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05" name="Google Shape;105;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02" name="Google Shape;402;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03" name="Google Shape;403;p2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Aqui mostramos algumas imagens do resultado final do trabalho com os dados.</a:t>
            </a:r>
            <a:endParaRPr/>
          </a:p>
        </p:txBody>
      </p:sp>
      <p:sp>
        <p:nvSpPr>
          <p:cNvPr id="405" name="Google Shape;405;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06" name="Google Shape;406;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7" name="Google Shape;417;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18" name="Google Shape;418;p2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9" name="Google Shape;419;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21" name="Google Shape;421;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30" name="Google Shape;430;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31" name="Google Shape;431;p2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2" name="Google Shape;432;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en-US" sz="1100">
                <a:latin typeface="Arial"/>
                <a:ea typeface="Arial"/>
                <a:cs typeface="Arial"/>
                <a:sym typeface="Arial"/>
              </a:rPr>
              <a:t>Nossa equipe se organizou de forma colaborativa e estruturada. A líder do time dividiu as tarefas entre todas, atribuindo responsabilidades de acordo com os pontos fortes de cada integrante. Para acompanhar o progresso, utilizamos o Jira, onde cada tarefa era registrada e era possível ver o avanço em tempo real. Além disso, mantivemos uma comunicação constante pelo Discord, o que nos permitiu esclarecer dúvidas rapidamente e nos coordenar de maneira eficiente. Graças a essa organização, conseguimos avançar de forma ordenada e cumprir todas as etapas do desafio: exploração, transformação e carga de dados.</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433" name="Google Shape;433;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34" name="Google Shape;434;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58" name="Google Shape;458;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59" name="Google Shape;459;p2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0" name="Google Shape;460;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62" name="Google Shape;462;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70" name="Google Shape;470;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71" name="Google Shape;471;p2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2" name="Google Shape;472;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Ao longo do desenvolvimento do desafio, encontramos várias facilidades.</a:t>
            </a:r>
            <a:endParaRPr/>
          </a:p>
          <a:p>
            <a:pPr indent="0" lvl="0" marL="0" rtl="0" algn="l">
              <a:spcBef>
                <a:spcPts val="0"/>
              </a:spcBef>
              <a:spcAft>
                <a:spcPts val="0"/>
              </a:spcAft>
              <a:buNone/>
            </a:pPr>
            <a:r>
              <a:rPr lang="en-US"/>
              <a:t>Mas claro, também tivemos alguns desafios. Cada um deles nos ensinou algo novo e nos deixou mais preparadas.</a:t>
            </a:r>
            <a:endParaRPr/>
          </a:p>
          <a:p>
            <a:pPr indent="0" lvl="0" marL="0" rtl="0" algn="l">
              <a:spcBef>
                <a:spcPts val="0"/>
              </a:spcBef>
              <a:spcAft>
                <a:spcPts val="0"/>
              </a:spcAft>
              <a:buNone/>
            </a:pPr>
            <a:r>
              <a:rPr lang="en-US"/>
              <a:t>Recordando: cada desafio superado é um passo a mais rumo ao sucesso!</a:t>
            </a:r>
            <a:endParaRPr/>
          </a:p>
        </p:txBody>
      </p:sp>
      <p:sp>
        <p:nvSpPr>
          <p:cNvPr id="473" name="Google Shape;473;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74" name="Google Shape;474;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87" name="Google Shape;487;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88" name="Google Shape;488;p2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9" name="Google Shape;489;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0" name="Google Shape;490;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91" name="Google Shape;491;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21" name="Google Shape;121;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22" name="Google Shape;122;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25" name="Google Shape;125;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34" name="Google Shape;134;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35" name="Google Shape;135;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1200"/>
              </a:spcAft>
              <a:buClr>
                <a:schemeClr val="dk1"/>
              </a:buClr>
              <a:buSzPts val="1100"/>
              <a:buFont typeface="Arial"/>
              <a:buNone/>
            </a:pPr>
            <a:r>
              <a:rPr lang="en-US">
                <a:latin typeface="Arial"/>
                <a:ea typeface="Arial"/>
                <a:cs typeface="Arial"/>
                <a:sym typeface="Arial"/>
              </a:rPr>
              <a:t>Para entender os dados que a startup nos entregou, primeiro carregamos o arquivo CSV na memória usando </a:t>
            </a:r>
            <a:r>
              <a:rPr lang="en-US">
                <a:solidFill>
                  <a:srgbClr val="188038"/>
                </a:solidFill>
                <a:latin typeface="Roboto Mono"/>
                <a:ea typeface="Roboto Mono"/>
                <a:cs typeface="Roboto Mono"/>
                <a:sym typeface="Roboto Mono"/>
              </a:rPr>
              <a:t>pd.read_csv()</a:t>
            </a:r>
            <a:r>
              <a:rPr lang="en-US">
                <a:latin typeface="Arial"/>
                <a:ea typeface="Arial"/>
                <a:cs typeface="Arial"/>
                <a:sym typeface="Arial"/>
              </a:rPr>
              <a:t>.</a:t>
            </a:r>
            <a:br>
              <a:rPr lang="en-US">
                <a:latin typeface="Arial"/>
                <a:ea typeface="Arial"/>
                <a:cs typeface="Arial"/>
                <a:sym typeface="Arial"/>
              </a:rPr>
            </a:br>
            <a:r>
              <a:rPr lang="en-US">
                <a:latin typeface="Arial"/>
                <a:ea typeface="Arial"/>
                <a:cs typeface="Arial"/>
                <a:sym typeface="Arial"/>
              </a:rPr>
              <a:t> Em seguida, visualizamos as primeiras linhas com </a:t>
            </a:r>
            <a:r>
              <a:rPr lang="en-US">
                <a:solidFill>
                  <a:srgbClr val="188038"/>
                </a:solidFill>
                <a:latin typeface="Roboto Mono"/>
                <a:ea typeface="Roboto Mono"/>
                <a:cs typeface="Roboto Mono"/>
                <a:sym typeface="Roboto Mono"/>
              </a:rPr>
              <a:t>df.head()</a:t>
            </a:r>
            <a:r>
              <a:rPr lang="en-US">
                <a:latin typeface="Arial"/>
                <a:ea typeface="Arial"/>
                <a:cs typeface="Arial"/>
                <a:sym typeface="Arial"/>
              </a:rPr>
              <a:t>, o que nos permitiu conhecer rapidamente quais informações o dataset continha.</a:t>
            </a:r>
            <a:endParaRPr/>
          </a:p>
        </p:txBody>
      </p:sp>
      <p:sp>
        <p:nvSpPr>
          <p:cNvPr id="137" name="Google Shape;137;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38" name="Google Shape;138;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49" name="Google Shape;149;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50" name="Google Shape;150;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381000" marR="381000" rtl="0" algn="just">
              <a:lnSpc>
                <a:spcPct val="115000"/>
              </a:lnSpc>
              <a:spcBef>
                <a:spcPts val="1200"/>
              </a:spcBef>
              <a:spcAft>
                <a:spcPts val="1200"/>
              </a:spcAft>
              <a:buClr>
                <a:schemeClr val="dk1"/>
              </a:buClr>
              <a:buSzPts val="1100"/>
              <a:buFont typeface="Arial"/>
              <a:buNone/>
            </a:pPr>
            <a:r>
              <a:rPr lang="en-US">
                <a:latin typeface="Arial"/>
                <a:ea typeface="Arial"/>
                <a:cs typeface="Arial"/>
                <a:sym typeface="Arial"/>
              </a:rPr>
              <a:t>Queríamos conhecer rapidamente a dimensão do dataset, por isso usamos df.shape.</a:t>
            </a:r>
            <a:br>
              <a:rPr lang="en-US">
                <a:latin typeface="Arial"/>
                <a:ea typeface="Arial"/>
                <a:cs typeface="Arial"/>
                <a:sym typeface="Arial"/>
              </a:rPr>
            </a:br>
            <a:r>
              <a:rPr lang="en-US">
                <a:latin typeface="Arial"/>
                <a:ea typeface="Arial"/>
                <a:cs typeface="Arial"/>
                <a:sym typeface="Arial"/>
              </a:rPr>
              <a:t>Isso nos permitiu ver quantas linhas e colunas o arquivo possuía, uma informação chave para entender o tamanho dos dados com os quais iríamos trabalhar.</a:t>
            </a:r>
            <a:endParaRPr/>
          </a:p>
        </p:txBody>
      </p:sp>
      <p:sp>
        <p:nvSpPr>
          <p:cNvPr id="152" name="Google Shape;152;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53" name="Google Shape;153;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63" name="Google Shape;163;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4" name="Google Shape;164;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Para entender melhor que tipo de informação cada coluna continha, usamos df.dtypes. Isso nos permitiu identificar rapidamente quais colunas eram texto, números ou datas, informação fundamental para planejar a limpeza e transformação dos dados.</a:t>
            </a:r>
            <a:endParaRPr/>
          </a:p>
        </p:txBody>
      </p:sp>
      <p:sp>
        <p:nvSpPr>
          <p:cNvPr id="166" name="Google Shape;166;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67" name="Google Shape;167;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77" name="Google Shape;177;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78" name="Google Shape;178;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Ao explorar os dados, detectamos que algumas colunas tinham valores ausentes. Usamos df.isnull().sum() para contar quantos faltavam em cada coluna, o que nos permitiu identificar rapidamente os pontos que precisávamos corrigir antes de prosseguir com a transformação dos dados.</a:t>
            </a:r>
            <a:endParaRPr/>
          </a:p>
        </p:txBody>
      </p:sp>
      <p:sp>
        <p:nvSpPr>
          <p:cNvPr id="180" name="Google Shape;180;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81" name="Google Shape;181;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91" name="Google Shape;191;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2" name="Google Shape;192;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Também realizamos seleção e filtragem de dados: Filtramos apenas as vendas com preço unitário maior que 100. Ordenamos os dados pelo preço de forma decrescente.</a:t>
            </a:r>
            <a:endParaRPr/>
          </a:p>
        </p:txBody>
      </p:sp>
      <p:sp>
        <p:nvSpPr>
          <p:cNvPr id="194" name="Google Shape;194;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95" name="Google Shape;195;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7" name="Google Shape;207;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08" name="Google Shape;208;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1" name="Google Shape;211;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6.png"/><Relationship Id="rId5"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1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7.png"/><Relationship Id="rId7" Type="http://schemas.openxmlformats.org/officeDocument/2006/relationships/image" Target="../media/image42.png"/><Relationship Id="rId8" Type="http://schemas.openxmlformats.org/officeDocument/2006/relationships/image" Target="../media/image3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2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1.png"/><Relationship Id="rId9" Type="http://schemas.openxmlformats.org/officeDocument/2006/relationships/image" Target="../media/image41.png"/><Relationship Id="rId5" Type="http://schemas.openxmlformats.org/officeDocument/2006/relationships/image" Target="../media/image2.png"/><Relationship Id="rId6" Type="http://schemas.openxmlformats.org/officeDocument/2006/relationships/image" Target="../media/image38.png"/><Relationship Id="rId7" Type="http://schemas.openxmlformats.org/officeDocument/2006/relationships/image" Target="../media/image25.png"/><Relationship Id="rId8" Type="http://schemas.openxmlformats.org/officeDocument/2006/relationships/image" Target="../media/image3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7.png"/><Relationship Id="rId6" Type="http://schemas.openxmlformats.org/officeDocument/2006/relationships/image" Target="../media/image35.png"/><Relationship Id="rId7" Type="http://schemas.openxmlformats.org/officeDocument/2006/relationships/image" Target="../media/image4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36.png"/><Relationship Id="rId5" Type="http://schemas.openxmlformats.org/officeDocument/2006/relationships/image" Target="../media/image12.png"/><Relationship Id="rId6" Type="http://schemas.openxmlformats.org/officeDocument/2006/relationships/image" Target="../media/image4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13.png"/><Relationship Id="rId7"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 Id="rId5" Type="http://schemas.openxmlformats.org/officeDocument/2006/relationships/image" Target="../media/image6.png"/><Relationship Id="rId6" Type="http://schemas.openxmlformats.org/officeDocument/2006/relationships/image" Target="../media/image4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3"/>
          <p:cNvSpPr/>
          <p:nvPr/>
        </p:nvSpPr>
        <p:spPr>
          <a:xfrm flipH="1" rot="10800000">
            <a:off x="0" y="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93" name="Google Shape;93;p13"/>
          <p:cNvSpPr/>
          <p:nvPr/>
        </p:nvSpPr>
        <p:spPr>
          <a:xfrm>
            <a:off x="-2536041" y="-3562533"/>
            <a:ext cx="10446764" cy="7934209"/>
          </a:xfrm>
          <a:custGeom>
            <a:rect b="b" l="l" r="r" t="t"/>
            <a:pathLst>
              <a:path extrusionOk="0" h="7934209" w="10446764">
                <a:moveTo>
                  <a:pt x="0" y="0"/>
                </a:moveTo>
                <a:lnTo>
                  <a:pt x="10446764" y="0"/>
                </a:lnTo>
                <a:lnTo>
                  <a:pt x="10446764" y="7934209"/>
                </a:lnTo>
                <a:lnTo>
                  <a:pt x="0" y="7934209"/>
                </a:lnTo>
                <a:lnTo>
                  <a:pt x="0" y="0"/>
                </a:lnTo>
                <a:close/>
              </a:path>
            </a:pathLst>
          </a:custGeom>
          <a:blipFill rotWithShape="1">
            <a:blip r:embed="rId4">
              <a:alphaModFix/>
            </a:blip>
            <a:stretch>
              <a:fillRect b="0" l="0" r="0" t="0"/>
            </a:stretch>
          </a:blipFill>
          <a:ln>
            <a:noFill/>
          </a:ln>
        </p:spPr>
      </p:sp>
      <p:sp>
        <p:nvSpPr>
          <p:cNvPr id="94" name="Google Shape;94;p13"/>
          <p:cNvSpPr/>
          <p:nvPr/>
        </p:nvSpPr>
        <p:spPr>
          <a:xfrm flipH="1" rot="10800000">
            <a:off x="11477620"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5">
              <a:alphaModFix/>
            </a:blip>
            <a:stretch>
              <a:fillRect b="0" l="0" r="0" t="0"/>
            </a:stretch>
          </a:blipFill>
          <a:ln>
            <a:noFill/>
          </a:ln>
        </p:spPr>
      </p:sp>
      <p:sp>
        <p:nvSpPr>
          <p:cNvPr id="95" name="Google Shape;95;p13"/>
          <p:cNvSpPr txBox="1"/>
          <p:nvPr/>
        </p:nvSpPr>
        <p:spPr>
          <a:xfrm>
            <a:off x="1082900" y="3932425"/>
            <a:ext cx="12362100" cy="3250800"/>
          </a:xfrm>
          <a:prstGeom prst="rect">
            <a:avLst/>
          </a:prstGeom>
          <a:noFill/>
          <a:ln>
            <a:noFill/>
          </a:ln>
        </p:spPr>
        <p:txBody>
          <a:bodyPr anchorCtr="0" anchor="t" bIns="0" lIns="0" spcFirstLastPara="1" rIns="0" wrap="square" tIns="0">
            <a:spAutoFit/>
          </a:bodyPr>
          <a:lstStyle/>
          <a:p>
            <a:pPr indent="0" lvl="0" marL="0" marR="0" rtl="0" algn="l">
              <a:lnSpc>
                <a:spcPct val="119989"/>
              </a:lnSpc>
              <a:spcBef>
                <a:spcPts val="0"/>
              </a:spcBef>
              <a:spcAft>
                <a:spcPts val="0"/>
              </a:spcAft>
              <a:buNone/>
            </a:pPr>
            <a:r>
              <a:rPr b="0" i="0" lang="en-US" sz="9600" u="none" cap="none" strike="noStrike">
                <a:solidFill>
                  <a:srgbClr val="1E1E49"/>
                </a:solidFill>
                <a:latin typeface="Arimo"/>
                <a:ea typeface="Arimo"/>
                <a:cs typeface="Arimo"/>
                <a:sym typeface="Arimo"/>
              </a:rPr>
              <a:t>Desafio Data Wrangling e Pipeline</a:t>
            </a:r>
            <a:endParaRPr/>
          </a:p>
        </p:txBody>
      </p:sp>
      <p:grpSp>
        <p:nvGrpSpPr>
          <p:cNvPr id="96" name="Google Shape;96;p13"/>
          <p:cNvGrpSpPr/>
          <p:nvPr/>
        </p:nvGrpSpPr>
        <p:grpSpPr>
          <a:xfrm>
            <a:off x="1361225" y="8336750"/>
            <a:ext cx="7381208" cy="701874"/>
            <a:chOff x="0" y="0"/>
            <a:chExt cx="9841611" cy="1249553"/>
          </a:xfrm>
        </p:grpSpPr>
        <p:sp>
          <p:nvSpPr>
            <p:cNvPr id="97" name="Google Shape;97;p13"/>
            <p:cNvSpPr/>
            <p:nvPr/>
          </p:nvSpPr>
          <p:spPr>
            <a:xfrm>
              <a:off x="0" y="0"/>
              <a:ext cx="9841611" cy="1249553"/>
            </a:xfrm>
            <a:custGeom>
              <a:rect b="b" l="l" r="r" t="t"/>
              <a:pathLst>
                <a:path extrusionOk="0" h="1249553" w="9841611">
                  <a:moveTo>
                    <a:pt x="0" y="0"/>
                  </a:moveTo>
                  <a:lnTo>
                    <a:pt x="9841611" y="0"/>
                  </a:lnTo>
                  <a:lnTo>
                    <a:pt x="9841611" y="1249553"/>
                  </a:lnTo>
                  <a:lnTo>
                    <a:pt x="0" y="1249553"/>
                  </a:lnTo>
                  <a:close/>
                </a:path>
              </a:pathLst>
            </a:custGeom>
            <a:solidFill>
              <a:srgbClr val="E2E4FC"/>
            </a:solidFill>
            <a:ln>
              <a:noFill/>
            </a:ln>
          </p:spPr>
        </p:sp>
        <p:sp>
          <p:nvSpPr>
            <p:cNvPr id="98" name="Google Shape;98;p13"/>
            <p:cNvSpPr txBox="1"/>
            <p:nvPr/>
          </p:nvSpPr>
          <p:spPr>
            <a:xfrm>
              <a:off x="0" y="0"/>
              <a:ext cx="9841500" cy="1249500"/>
            </a:xfrm>
            <a:prstGeom prst="rect">
              <a:avLst/>
            </a:prstGeom>
            <a:noFill/>
            <a:ln>
              <a:noFill/>
            </a:ln>
          </p:spPr>
          <p:txBody>
            <a:bodyPr anchorCtr="0" anchor="t" bIns="50800" lIns="50800" spcFirstLastPara="1" rIns="50800" wrap="square" tIns="50800">
              <a:noAutofit/>
            </a:bodyPr>
            <a:lstStyle/>
            <a:p>
              <a:pPr indent="0" lvl="0" marL="0" marR="0" rtl="0" algn="l">
                <a:lnSpc>
                  <a:spcPct val="120000"/>
                </a:lnSpc>
                <a:spcBef>
                  <a:spcPts val="0"/>
                </a:spcBef>
                <a:spcAft>
                  <a:spcPts val="0"/>
                </a:spcAft>
                <a:buNone/>
              </a:pPr>
              <a:r>
                <a:rPr i="0" lang="en-US" sz="3200" u="none" cap="none" strike="noStrike">
                  <a:solidFill>
                    <a:srgbClr val="1E1E49"/>
                  </a:solidFill>
                  <a:latin typeface="Arimo"/>
                  <a:ea typeface="Arimo"/>
                  <a:cs typeface="Arimo"/>
                  <a:sym typeface="Arimo"/>
                </a:rPr>
                <a:t>EQUIPE: NINA DA HORA</a:t>
              </a:r>
              <a:endParaRPr>
                <a:latin typeface="Arimo"/>
                <a:ea typeface="Arimo"/>
                <a:cs typeface="Arimo"/>
                <a:sym typeface="Arimo"/>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p:nvPr/>
        </p:nvSpPr>
        <p:spPr>
          <a:xfrm flipH="1">
            <a:off x="8832400" y="577325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227" name="Google Shape;227;p22"/>
          <p:cNvSpPr/>
          <p:nvPr/>
        </p:nvSpPr>
        <p:spPr>
          <a:xfrm>
            <a:off x="9642902" y="-322088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4">
              <a:alphaModFix/>
            </a:blip>
            <a:stretch>
              <a:fillRect b="0" l="0" r="0" t="0"/>
            </a:stretch>
          </a:blipFill>
          <a:ln>
            <a:noFill/>
          </a:ln>
        </p:spPr>
      </p:sp>
      <p:sp>
        <p:nvSpPr>
          <p:cNvPr id="228" name="Google Shape;228;p22"/>
          <p:cNvSpPr txBox="1"/>
          <p:nvPr/>
        </p:nvSpPr>
        <p:spPr>
          <a:xfrm>
            <a:off x="7911109" y="857250"/>
            <a:ext cx="696935" cy="1476760"/>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8587" u="none" cap="none" strike="noStrike">
                <a:solidFill>
                  <a:srgbClr val="1E1E49"/>
                </a:solidFill>
                <a:latin typeface="Ultra"/>
                <a:ea typeface="Ultra"/>
                <a:cs typeface="Ultra"/>
                <a:sym typeface="Ultra"/>
              </a:rPr>
              <a:t>E</a:t>
            </a:r>
            <a:endParaRPr/>
          </a:p>
        </p:txBody>
      </p:sp>
      <p:sp>
        <p:nvSpPr>
          <p:cNvPr id="229" name="Google Shape;229;p22"/>
          <p:cNvSpPr txBox="1"/>
          <p:nvPr/>
        </p:nvSpPr>
        <p:spPr>
          <a:xfrm>
            <a:off x="4264069" y="1435480"/>
            <a:ext cx="2992680" cy="582665"/>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1" i="0" lang="en-US" sz="3434" u="none" cap="none" strike="noStrike">
                <a:solidFill>
                  <a:srgbClr val="1E1E49"/>
                </a:solidFill>
                <a:latin typeface="Nunito"/>
                <a:ea typeface="Nunito"/>
                <a:cs typeface="Nunito"/>
                <a:sym typeface="Nunito"/>
              </a:rPr>
              <a:t>Extração</a:t>
            </a:r>
            <a:endParaRPr/>
          </a:p>
        </p:txBody>
      </p:sp>
      <p:sp>
        <p:nvSpPr>
          <p:cNvPr id="230" name="Google Shape;230;p22"/>
          <p:cNvSpPr txBox="1"/>
          <p:nvPr/>
        </p:nvSpPr>
        <p:spPr>
          <a:xfrm>
            <a:off x="3405211" y="2248057"/>
            <a:ext cx="3851539" cy="339725"/>
          </a:xfrm>
          <a:prstGeom prst="rect">
            <a:avLst/>
          </a:prstGeom>
          <a:noFill/>
          <a:ln>
            <a:noFill/>
          </a:ln>
        </p:spPr>
        <p:txBody>
          <a:bodyPr anchorCtr="0" anchor="t" bIns="0" lIns="0" spcFirstLastPara="1" rIns="0" wrap="square" tIns="0">
            <a:spAutoFit/>
          </a:bodyPr>
          <a:lstStyle/>
          <a:p>
            <a:pPr indent="0" lvl="1" marL="0" marR="0" rtl="0" algn="r">
              <a:lnSpc>
                <a:spcPct val="140000"/>
              </a:lnSpc>
              <a:spcBef>
                <a:spcPts val="0"/>
              </a:spcBef>
              <a:spcAft>
                <a:spcPts val="0"/>
              </a:spcAft>
              <a:buNone/>
            </a:pPr>
            <a:r>
              <a:rPr b="0" i="0" lang="en-US" sz="2000" u="none" cap="none" strike="noStrike">
                <a:solidFill>
                  <a:srgbClr val="1E1E49"/>
                </a:solidFill>
                <a:latin typeface="Nunito"/>
                <a:ea typeface="Nunito"/>
                <a:cs typeface="Nunito"/>
                <a:sym typeface="Nunito"/>
              </a:rPr>
              <a:t>CSV carregado e explorado</a:t>
            </a:r>
            <a:endParaRPr/>
          </a:p>
        </p:txBody>
      </p:sp>
      <p:grpSp>
        <p:nvGrpSpPr>
          <p:cNvPr id="231" name="Google Shape;231;p22"/>
          <p:cNvGrpSpPr/>
          <p:nvPr/>
        </p:nvGrpSpPr>
        <p:grpSpPr>
          <a:xfrm rot="-5400000">
            <a:off x="9228145" y="1531380"/>
            <a:ext cx="467595" cy="409146"/>
            <a:chOff x="0" y="0"/>
            <a:chExt cx="812800" cy="711200"/>
          </a:xfrm>
        </p:grpSpPr>
        <p:sp>
          <p:nvSpPr>
            <p:cNvPr id="232" name="Google Shape;232;p22"/>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241160"/>
            </a:solidFill>
            <a:ln>
              <a:noFill/>
            </a:ln>
          </p:spPr>
        </p:sp>
        <p:sp>
          <p:nvSpPr>
            <p:cNvPr id="233" name="Google Shape;233;p22"/>
            <p:cNvSpPr txBox="1"/>
            <p:nvPr/>
          </p:nvSpPr>
          <p:spPr>
            <a:xfrm>
              <a:off x="127000" y="311150"/>
              <a:ext cx="558800" cy="349250"/>
            </a:xfrm>
            <a:prstGeom prst="rect">
              <a:avLst/>
            </a:prstGeom>
            <a:noFill/>
            <a:ln>
              <a:noFill/>
            </a:ln>
          </p:spPr>
          <p:txBody>
            <a:bodyPr anchorCtr="0" anchor="ctr" bIns="54525" lIns="54525" spcFirstLastPara="1" rIns="54525" wrap="square" tIns="54525">
              <a:no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cxnSp>
        <p:nvCxnSpPr>
          <p:cNvPr id="234" name="Google Shape;234;p22"/>
          <p:cNvCxnSpPr/>
          <p:nvPr/>
        </p:nvCxnSpPr>
        <p:spPr>
          <a:xfrm>
            <a:off x="9695091" y="-800067"/>
            <a:ext cx="0" cy="11466862"/>
          </a:xfrm>
          <a:prstGeom prst="straightConnector1">
            <a:avLst/>
          </a:prstGeom>
          <a:noFill/>
          <a:ln cap="flat" cmpd="sng" w="38100">
            <a:solidFill>
              <a:srgbClr val="241160"/>
            </a:solidFill>
            <a:prstDash val="solid"/>
            <a:round/>
            <a:headEnd len="sm" w="sm" type="none"/>
            <a:tailEnd len="sm" w="sm" type="none"/>
          </a:ln>
        </p:spPr>
      </p:cxnSp>
      <p:sp>
        <p:nvSpPr>
          <p:cNvPr id="235" name="Google Shape;235;p22"/>
          <p:cNvSpPr/>
          <p:nvPr/>
        </p:nvSpPr>
        <p:spPr>
          <a:xfrm flipH="1">
            <a:off x="-2376491"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5">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3"/>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245" name="Google Shape;245;p23"/>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246" name="Google Shape;246;p23"/>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247" name="Google Shape;247;p23"/>
          <p:cNvSpPr/>
          <p:nvPr/>
        </p:nvSpPr>
        <p:spPr>
          <a:xfrm>
            <a:off x="1028700" y="3092551"/>
            <a:ext cx="10219212" cy="4566902"/>
          </a:xfrm>
          <a:custGeom>
            <a:rect b="b" l="l" r="r" t="t"/>
            <a:pathLst>
              <a:path extrusionOk="0" h="4566902" w="10219212">
                <a:moveTo>
                  <a:pt x="0" y="0"/>
                </a:moveTo>
                <a:lnTo>
                  <a:pt x="10219212" y="0"/>
                </a:lnTo>
                <a:lnTo>
                  <a:pt x="10219212" y="4566902"/>
                </a:lnTo>
                <a:lnTo>
                  <a:pt x="0" y="4566902"/>
                </a:lnTo>
                <a:lnTo>
                  <a:pt x="0" y="0"/>
                </a:lnTo>
                <a:close/>
              </a:path>
            </a:pathLst>
          </a:custGeom>
          <a:blipFill rotWithShape="1">
            <a:blip r:embed="rId6">
              <a:alphaModFix/>
            </a:blip>
            <a:stretch>
              <a:fillRect b="0" l="0" r="0" t="0"/>
            </a:stretch>
          </a:blipFill>
          <a:ln>
            <a:noFill/>
          </a:ln>
        </p:spPr>
      </p:sp>
      <p:sp>
        <p:nvSpPr>
          <p:cNvPr id="248" name="Google Shape;248;p23"/>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Extração de Dados</a:t>
            </a:r>
            <a:endParaRPr/>
          </a:p>
        </p:txBody>
      </p:sp>
      <p:sp>
        <p:nvSpPr>
          <p:cNvPr id="249" name="Google Shape;249;p23"/>
          <p:cNvSpPr txBox="1"/>
          <p:nvPr/>
        </p:nvSpPr>
        <p:spPr>
          <a:xfrm>
            <a:off x="11670171" y="4004400"/>
            <a:ext cx="4535700" cy="32325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Carregar o dataset vendas.csv.</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Explorar os dados: visualizar as primeiras linhas.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4"/>
          <p:cNvSpPr/>
          <p:nvPr/>
        </p:nvSpPr>
        <p:spPr>
          <a:xfrm flipH="1">
            <a:off x="8832400" y="577325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259" name="Google Shape;259;p24"/>
          <p:cNvSpPr/>
          <p:nvPr/>
        </p:nvSpPr>
        <p:spPr>
          <a:xfrm>
            <a:off x="9642902" y="-322088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4">
              <a:alphaModFix/>
            </a:blip>
            <a:stretch>
              <a:fillRect b="0" l="0" r="0" t="0"/>
            </a:stretch>
          </a:blipFill>
          <a:ln>
            <a:noFill/>
          </a:ln>
        </p:spPr>
      </p:sp>
      <p:grpSp>
        <p:nvGrpSpPr>
          <p:cNvPr id="260" name="Google Shape;260;p24"/>
          <p:cNvGrpSpPr/>
          <p:nvPr/>
        </p:nvGrpSpPr>
        <p:grpSpPr>
          <a:xfrm>
            <a:off x="3405211" y="900113"/>
            <a:ext cx="13147288" cy="5456747"/>
            <a:chOff x="0" y="-171450"/>
            <a:chExt cx="17529718" cy="7275662"/>
          </a:xfrm>
        </p:grpSpPr>
        <p:sp>
          <p:nvSpPr>
            <p:cNvPr id="261" name="Google Shape;261;p24"/>
            <p:cNvSpPr txBox="1"/>
            <p:nvPr/>
          </p:nvSpPr>
          <p:spPr>
            <a:xfrm>
              <a:off x="6038883" y="-171450"/>
              <a:ext cx="934044" cy="1911864"/>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8587" u="none" cap="none" strike="noStrike">
                  <a:solidFill>
                    <a:srgbClr val="1E1E49"/>
                  </a:solidFill>
                  <a:latin typeface="Ultra"/>
                  <a:ea typeface="Ultra"/>
                  <a:cs typeface="Ultra"/>
                  <a:sym typeface="Ultra"/>
                </a:rPr>
                <a:t>E</a:t>
              </a:r>
              <a:endParaRPr/>
            </a:p>
          </p:txBody>
        </p:sp>
        <p:sp>
          <p:nvSpPr>
            <p:cNvPr id="262" name="Google Shape;262;p24"/>
            <p:cNvSpPr txBox="1"/>
            <p:nvPr/>
          </p:nvSpPr>
          <p:spPr>
            <a:xfrm>
              <a:off x="1151057" y="564598"/>
              <a:ext cx="4010842" cy="754661"/>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1" i="0" lang="en-US" sz="3434" u="none" cap="none" strike="noStrike">
                  <a:solidFill>
                    <a:srgbClr val="1E1E49"/>
                  </a:solidFill>
                  <a:latin typeface="Nunito"/>
                  <a:ea typeface="Nunito"/>
                  <a:cs typeface="Nunito"/>
                  <a:sym typeface="Nunito"/>
                </a:rPr>
                <a:t>Extração</a:t>
              </a:r>
              <a:endParaRPr/>
            </a:p>
          </p:txBody>
        </p:sp>
        <p:sp>
          <p:nvSpPr>
            <p:cNvPr id="263" name="Google Shape;263;p24"/>
            <p:cNvSpPr txBox="1"/>
            <p:nvPr/>
          </p:nvSpPr>
          <p:spPr>
            <a:xfrm>
              <a:off x="0" y="1638510"/>
              <a:ext cx="5161898" cy="440267"/>
            </a:xfrm>
            <a:prstGeom prst="rect">
              <a:avLst/>
            </a:prstGeom>
            <a:noFill/>
            <a:ln>
              <a:noFill/>
            </a:ln>
          </p:spPr>
          <p:txBody>
            <a:bodyPr anchorCtr="0" anchor="t" bIns="0" lIns="0" spcFirstLastPara="1" rIns="0" wrap="square" tIns="0">
              <a:spAutoFit/>
            </a:bodyPr>
            <a:lstStyle/>
            <a:p>
              <a:pPr indent="0" lvl="1" marL="0" marR="0" rtl="0" algn="r">
                <a:lnSpc>
                  <a:spcPct val="140000"/>
                </a:lnSpc>
                <a:spcBef>
                  <a:spcPts val="0"/>
                </a:spcBef>
                <a:spcAft>
                  <a:spcPts val="0"/>
                </a:spcAft>
                <a:buNone/>
              </a:pPr>
              <a:r>
                <a:rPr b="0" i="0" lang="en-US" sz="2000" u="none" cap="none" strike="noStrike">
                  <a:solidFill>
                    <a:srgbClr val="1E1E49"/>
                  </a:solidFill>
                  <a:latin typeface="Nunito"/>
                  <a:ea typeface="Nunito"/>
                  <a:cs typeface="Nunito"/>
                  <a:sym typeface="Nunito"/>
                </a:rPr>
                <a:t>CSV carregado e explorado</a:t>
              </a:r>
              <a:endParaRPr/>
            </a:p>
          </p:txBody>
        </p:sp>
        <p:grpSp>
          <p:nvGrpSpPr>
            <p:cNvPr id="264" name="Google Shape;264;p24"/>
            <p:cNvGrpSpPr/>
            <p:nvPr/>
          </p:nvGrpSpPr>
          <p:grpSpPr>
            <a:xfrm rot="-5400000">
              <a:off x="7805607" y="668831"/>
              <a:ext cx="623460" cy="548344"/>
              <a:chOff x="0" y="0"/>
              <a:chExt cx="812800" cy="714872"/>
            </a:xfrm>
          </p:grpSpPr>
          <p:sp>
            <p:nvSpPr>
              <p:cNvPr id="265" name="Google Shape;265;p24"/>
              <p:cNvSpPr/>
              <p:nvPr/>
            </p:nvSpPr>
            <p:spPr>
              <a:xfrm>
                <a:off x="0" y="0"/>
                <a:ext cx="812800" cy="714872"/>
              </a:xfrm>
              <a:custGeom>
                <a:rect b="b" l="l" r="r" t="t"/>
                <a:pathLst>
                  <a:path extrusionOk="0" h="714872" w="812800">
                    <a:moveTo>
                      <a:pt x="406400" y="0"/>
                    </a:moveTo>
                    <a:lnTo>
                      <a:pt x="812800" y="714872"/>
                    </a:lnTo>
                    <a:lnTo>
                      <a:pt x="0" y="714872"/>
                    </a:lnTo>
                    <a:lnTo>
                      <a:pt x="406400" y="0"/>
                    </a:lnTo>
                    <a:close/>
                  </a:path>
                </a:pathLst>
              </a:custGeom>
              <a:solidFill>
                <a:srgbClr val="241160"/>
              </a:solidFill>
              <a:ln>
                <a:noFill/>
              </a:ln>
            </p:spPr>
          </p:sp>
          <p:sp>
            <p:nvSpPr>
              <p:cNvPr id="266" name="Google Shape;266;p24"/>
              <p:cNvSpPr txBox="1"/>
              <p:nvPr/>
            </p:nvSpPr>
            <p:spPr>
              <a:xfrm>
                <a:off x="127000" y="312855"/>
                <a:ext cx="558800" cy="350955"/>
              </a:xfrm>
              <a:prstGeom prst="rect">
                <a:avLst/>
              </a:prstGeom>
              <a:noFill/>
              <a:ln>
                <a:noFill/>
              </a:ln>
            </p:spPr>
            <p:txBody>
              <a:bodyPr anchorCtr="0" anchor="ctr" bIns="50800" lIns="50800" spcFirstLastPara="1" rIns="50800" wrap="square" tIns="50800">
                <a:no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7" name="Google Shape;267;p24"/>
            <p:cNvSpPr txBox="1"/>
            <p:nvPr/>
          </p:nvSpPr>
          <p:spPr>
            <a:xfrm>
              <a:off x="9542779" y="2974386"/>
              <a:ext cx="934044" cy="1911864"/>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8587" u="none" cap="none" strike="noStrike">
                  <a:solidFill>
                    <a:srgbClr val="1E1E49"/>
                  </a:solidFill>
                  <a:latin typeface="Ultra"/>
                  <a:ea typeface="Ultra"/>
                  <a:cs typeface="Ultra"/>
                  <a:sym typeface="Ultra"/>
                </a:rPr>
                <a:t>T</a:t>
              </a:r>
              <a:endParaRPr/>
            </a:p>
          </p:txBody>
        </p:sp>
        <p:sp>
          <p:nvSpPr>
            <p:cNvPr id="268" name="Google Shape;268;p24"/>
            <p:cNvSpPr txBox="1"/>
            <p:nvPr/>
          </p:nvSpPr>
          <p:spPr>
            <a:xfrm>
              <a:off x="11682676" y="3710434"/>
              <a:ext cx="4010842" cy="75196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390" u="none" cap="none" strike="noStrike">
                  <a:solidFill>
                    <a:srgbClr val="1E1E49"/>
                  </a:solidFill>
                  <a:latin typeface="Nunito"/>
                  <a:ea typeface="Nunito"/>
                  <a:cs typeface="Nunito"/>
                  <a:sym typeface="Nunito"/>
                </a:rPr>
                <a:t>Transformação</a:t>
              </a:r>
              <a:endParaRPr/>
            </a:p>
          </p:txBody>
        </p:sp>
        <p:sp>
          <p:nvSpPr>
            <p:cNvPr id="269" name="Google Shape;269;p24"/>
            <p:cNvSpPr txBox="1"/>
            <p:nvPr/>
          </p:nvSpPr>
          <p:spPr>
            <a:xfrm>
              <a:off x="11682676" y="4784345"/>
              <a:ext cx="5847042" cy="2319867"/>
            </a:xfrm>
            <a:prstGeom prst="rect">
              <a:avLst/>
            </a:prstGeom>
            <a:noFill/>
            <a:ln>
              <a:noFill/>
            </a:ln>
          </p:spPr>
          <p:txBody>
            <a:bodyPr anchorCtr="0" anchor="t" bIns="0" lIns="0" spcFirstLastPara="1" rIns="0" wrap="square" tIns="0">
              <a:spAutoFit/>
            </a:bodyPr>
            <a:lstStyle/>
            <a:p>
              <a:pPr indent="0" lvl="1" marL="0" marR="0" rtl="0" algn="l">
                <a:lnSpc>
                  <a:spcPct val="140000"/>
                </a:lnSpc>
                <a:spcBef>
                  <a:spcPts val="0"/>
                </a:spcBef>
                <a:spcAft>
                  <a:spcPts val="0"/>
                </a:spcAft>
                <a:buNone/>
              </a:pPr>
              <a:r>
                <a:rPr b="0" i="0" lang="en-US" sz="2000" u="none" cap="none" strike="noStrike">
                  <a:solidFill>
                    <a:srgbClr val="1E1E49"/>
                  </a:solidFill>
                  <a:latin typeface="Nunito"/>
                  <a:ea typeface="Nunito"/>
                  <a:cs typeface="Nunito"/>
                  <a:sym typeface="Nunito"/>
                </a:rPr>
                <a:t>Nesta etapa, realizamos ajustes como padronizar datas, substituir valores nulos, corrigir quantidades e preços, e criamos uma nova coluna de valor total.</a:t>
              </a:r>
              <a:endParaRPr/>
            </a:p>
          </p:txBody>
        </p:sp>
        <p:grpSp>
          <p:nvGrpSpPr>
            <p:cNvPr id="270" name="Google Shape;270;p24"/>
            <p:cNvGrpSpPr/>
            <p:nvPr/>
          </p:nvGrpSpPr>
          <p:grpSpPr>
            <a:xfrm rot="5400000">
              <a:off x="8408762" y="3814667"/>
              <a:ext cx="623460" cy="548344"/>
              <a:chOff x="0" y="0"/>
              <a:chExt cx="812800" cy="714872"/>
            </a:xfrm>
          </p:grpSpPr>
          <p:sp>
            <p:nvSpPr>
              <p:cNvPr id="271" name="Google Shape;271;p24"/>
              <p:cNvSpPr/>
              <p:nvPr/>
            </p:nvSpPr>
            <p:spPr>
              <a:xfrm>
                <a:off x="0" y="0"/>
                <a:ext cx="812800" cy="714872"/>
              </a:xfrm>
              <a:custGeom>
                <a:rect b="b" l="l" r="r" t="t"/>
                <a:pathLst>
                  <a:path extrusionOk="0" h="714872" w="812800">
                    <a:moveTo>
                      <a:pt x="406400" y="0"/>
                    </a:moveTo>
                    <a:lnTo>
                      <a:pt x="812800" y="714872"/>
                    </a:lnTo>
                    <a:lnTo>
                      <a:pt x="0" y="714872"/>
                    </a:lnTo>
                    <a:lnTo>
                      <a:pt x="406400" y="0"/>
                    </a:lnTo>
                    <a:close/>
                  </a:path>
                </a:pathLst>
              </a:custGeom>
              <a:solidFill>
                <a:srgbClr val="241160"/>
              </a:solidFill>
              <a:ln>
                <a:noFill/>
              </a:ln>
            </p:spPr>
          </p:sp>
          <p:sp>
            <p:nvSpPr>
              <p:cNvPr id="272" name="Google Shape;272;p24"/>
              <p:cNvSpPr txBox="1"/>
              <p:nvPr/>
            </p:nvSpPr>
            <p:spPr>
              <a:xfrm>
                <a:off x="127000" y="312855"/>
                <a:ext cx="558800" cy="350955"/>
              </a:xfrm>
              <a:prstGeom prst="rect">
                <a:avLst/>
              </a:prstGeom>
              <a:noFill/>
              <a:ln>
                <a:noFill/>
              </a:ln>
            </p:spPr>
            <p:txBody>
              <a:bodyPr anchorCtr="0" anchor="ctr" bIns="50800" lIns="50800" spcFirstLastPara="1" rIns="50800" wrap="square" tIns="50800">
                <a:no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cxnSp>
        <p:nvCxnSpPr>
          <p:cNvPr id="273" name="Google Shape;273;p24"/>
          <p:cNvCxnSpPr/>
          <p:nvPr/>
        </p:nvCxnSpPr>
        <p:spPr>
          <a:xfrm>
            <a:off x="9719102" y="-957637"/>
            <a:ext cx="0" cy="11466862"/>
          </a:xfrm>
          <a:prstGeom prst="straightConnector1">
            <a:avLst/>
          </a:prstGeom>
          <a:noFill/>
          <a:ln cap="flat" cmpd="sng" w="38100">
            <a:solidFill>
              <a:srgbClr val="241160"/>
            </a:solidFill>
            <a:prstDash val="solid"/>
            <a:round/>
            <a:headEnd len="sm" w="sm" type="none"/>
            <a:tailEnd len="sm" w="sm" type="none"/>
          </a:ln>
        </p:spPr>
      </p:cxnSp>
      <p:sp>
        <p:nvSpPr>
          <p:cNvPr id="274" name="Google Shape;274;p24"/>
          <p:cNvSpPr/>
          <p:nvPr/>
        </p:nvSpPr>
        <p:spPr>
          <a:xfrm flipH="1">
            <a:off x="-2376491"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5">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5"/>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284" name="Google Shape;284;p25"/>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285" name="Google Shape;285;p25"/>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286" name="Google Shape;286;p25"/>
          <p:cNvSpPr txBox="1"/>
          <p:nvPr/>
        </p:nvSpPr>
        <p:spPr>
          <a:xfrm>
            <a:off x="2542775" y="6144825"/>
            <a:ext cx="6254550"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sqlite3</a:t>
            </a:r>
            <a:endParaRPr/>
          </a:p>
        </p:txBody>
      </p:sp>
      <p:sp>
        <p:nvSpPr>
          <p:cNvPr id="287" name="Google Shape;287;p25"/>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Bibliotecas utilizadas no projeto</a:t>
            </a:r>
            <a:endParaRPr/>
          </a:p>
        </p:txBody>
      </p:sp>
      <p:sp>
        <p:nvSpPr>
          <p:cNvPr id="288" name="Google Shape;288;p25"/>
          <p:cNvSpPr txBox="1"/>
          <p:nvPr/>
        </p:nvSpPr>
        <p:spPr>
          <a:xfrm>
            <a:off x="2542773" y="3410275"/>
            <a:ext cx="6254550" cy="4572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Leitura e manipulação de dados</a:t>
            </a:r>
            <a:endParaRPr/>
          </a:p>
        </p:txBody>
      </p:sp>
      <p:sp>
        <p:nvSpPr>
          <p:cNvPr id="289" name="Google Shape;289;p25"/>
          <p:cNvSpPr txBox="1"/>
          <p:nvPr/>
        </p:nvSpPr>
        <p:spPr>
          <a:xfrm>
            <a:off x="10195675" y="3410275"/>
            <a:ext cx="6254550" cy="4572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Tratamento de datas</a:t>
            </a:r>
            <a:endParaRPr/>
          </a:p>
        </p:txBody>
      </p:sp>
      <p:sp>
        <p:nvSpPr>
          <p:cNvPr id="290" name="Google Shape;290;p25"/>
          <p:cNvSpPr txBox="1"/>
          <p:nvPr/>
        </p:nvSpPr>
        <p:spPr>
          <a:xfrm>
            <a:off x="2542773" y="6731425"/>
            <a:ext cx="6254550" cy="4572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Criação e carga no banco de dados</a:t>
            </a:r>
            <a:endParaRPr/>
          </a:p>
        </p:txBody>
      </p:sp>
      <p:sp>
        <p:nvSpPr>
          <p:cNvPr id="291" name="Google Shape;291;p25"/>
          <p:cNvSpPr txBox="1"/>
          <p:nvPr/>
        </p:nvSpPr>
        <p:spPr>
          <a:xfrm>
            <a:off x="10195675" y="6731425"/>
            <a:ext cx="6254550" cy="4572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Realce visual no terminal</a:t>
            </a:r>
            <a:endParaRPr/>
          </a:p>
        </p:txBody>
      </p:sp>
      <p:sp>
        <p:nvSpPr>
          <p:cNvPr id="292" name="Google Shape;292;p25"/>
          <p:cNvSpPr txBox="1"/>
          <p:nvPr/>
        </p:nvSpPr>
        <p:spPr>
          <a:xfrm>
            <a:off x="2542775" y="2823625"/>
            <a:ext cx="6254550"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 panda</a:t>
            </a:r>
            <a:endParaRPr/>
          </a:p>
        </p:txBody>
      </p:sp>
      <p:sp>
        <p:nvSpPr>
          <p:cNvPr id="293" name="Google Shape;293;p25"/>
          <p:cNvSpPr txBox="1"/>
          <p:nvPr/>
        </p:nvSpPr>
        <p:spPr>
          <a:xfrm>
            <a:off x="10195623" y="2823625"/>
            <a:ext cx="6254550"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datetime </a:t>
            </a:r>
            <a:endParaRPr/>
          </a:p>
        </p:txBody>
      </p:sp>
      <p:sp>
        <p:nvSpPr>
          <p:cNvPr id="294" name="Google Shape;294;p25"/>
          <p:cNvSpPr txBox="1"/>
          <p:nvPr/>
        </p:nvSpPr>
        <p:spPr>
          <a:xfrm>
            <a:off x="10195623" y="6144825"/>
            <a:ext cx="6254550"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colorama</a:t>
            </a:r>
            <a:endParaRPr/>
          </a:p>
        </p:txBody>
      </p:sp>
      <p:sp>
        <p:nvSpPr>
          <p:cNvPr id="295" name="Google Shape;295;p25"/>
          <p:cNvSpPr txBox="1"/>
          <p:nvPr/>
        </p:nvSpPr>
        <p:spPr>
          <a:xfrm>
            <a:off x="1439269" y="2822443"/>
            <a:ext cx="995909" cy="833121"/>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334" u="none" cap="none" strike="noStrike">
                <a:solidFill>
                  <a:srgbClr val="1E1E49"/>
                </a:solidFill>
                <a:latin typeface="Arimo"/>
                <a:ea typeface="Arimo"/>
                <a:cs typeface="Arimo"/>
                <a:sym typeface="Arimo"/>
              </a:rPr>
              <a:t>🐼 </a:t>
            </a:r>
            <a:endParaRPr/>
          </a:p>
        </p:txBody>
      </p:sp>
      <p:sp>
        <p:nvSpPr>
          <p:cNvPr id="296" name="Google Shape;296;p25"/>
          <p:cNvSpPr txBox="1"/>
          <p:nvPr/>
        </p:nvSpPr>
        <p:spPr>
          <a:xfrm>
            <a:off x="8897623" y="2823625"/>
            <a:ext cx="1033161" cy="836167"/>
          </a:xfrm>
          <a:prstGeom prst="rect">
            <a:avLst/>
          </a:prstGeom>
          <a:noFill/>
          <a:ln>
            <a:noFill/>
          </a:ln>
        </p:spPr>
        <p:txBody>
          <a:bodyPr anchorCtr="0" anchor="t" bIns="0" lIns="0" spcFirstLastPara="1" rIns="0" wrap="square" tIns="0">
            <a:spAutoFit/>
          </a:bodyPr>
          <a:lstStyle/>
          <a:p>
            <a:pPr indent="0" lvl="0" marL="0" marR="0" rtl="0" algn="l">
              <a:lnSpc>
                <a:spcPct val="120003"/>
              </a:lnSpc>
              <a:spcBef>
                <a:spcPts val="0"/>
              </a:spcBef>
              <a:spcAft>
                <a:spcPts val="0"/>
              </a:spcAft>
              <a:buNone/>
            </a:pPr>
            <a:r>
              <a:rPr b="0" i="0" lang="en-US" sz="5354" u="none" cap="none" strike="noStrike">
                <a:solidFill>
                  <a:srgbClr val="1E1E49"/>
                </a:solidFill>
                <a:latin typeface="Arimo"/>
                <a:ea typeface="Arimo"/>
                <a:cs typeface="Arimo"/>
                <a:sym typeface="Arimo"/>
              </a:rPr>
              <a:t>⏰</a:t>
            </a:r>
            <a:endParaRPr/>
          </a:p>
        </p:txBody>
      </p:sp>
      <p:sp>
        <p:nvSpPr>
          <p:cNvPr id="297" name="Google Shape;297;p25"/>
          <p:cNvSpPr txBox="1"/>
          <p:nvPr/>
        </p:nvSpPr>
        <p:spPr>
          <a:xfrm>
            <a:off x="1390789" y="6069582"/>
            <a:ext cx="1044388" cy="893769"/>
          </a:xfrm>
          <a:prstGeom prst="rect">
            <a:avLst/>
          </a:prstGeom>
          <a:noFill/>
          <a:ln>
            <a:noFill/>
          </a:ln>
        </p:spPr>
        <p:txBody>
          <a:bodyPr anchorCtr="0" anchor="t" bIns="0" lIns="0" spcFirstLastPara="1" rIns="0" wrap="square" tIns="0">
            <a:spAutoFit/>
          </a:bodyPr>
          <a:lstStyle/>
          <a:p>
            <a:pPr indent="0" lvl="0" marL="0" marR="0" rtl="0" algn="l">
              <a:lnSpc>
                <a:spcPct val="120013"/>
              </a:lnSpc>
              <a:spcBef>
                <a:spcPts val="0"/>
              </a:spcBef>
              <a:spcAft>
                <a:spcPts val="0"/>
              </a:spcAft>
              <a:buNone/>
            </a:pPr>
            <a:r>
              <a:rPr b="0" i="0" lang="en-US" sz="5736" u="none" cap="none" strike="noStrike">
                <a:solidFill>
                  <a:srgbClr val="1E1E49"/>
                </a:solidFill>
                <a:latin typeface="Arimo"/>
                <a:ea typeface="Arimo"/>
                <a:cs typeface="Arimo"/>
                <a:sym typeface="Arimo"/>
              </a:rPr>
              <a:t>🗄️</a:t>
            </a:r>
            <a:endParaRPr/>
          </a:p>
        </p:txBody>
      </p:sp>
      <p:sp>
        <p:nvSpPr>
          <p:cNvPr id="298" name="Google Shape;298;p25"/>
          <p:cNvSpPr txBox="1"/>
          <p:nvPr/>
        </p:nvSpPr>
        <p:spPr>
          <a:xfrm>
            <a:off x="8995433" y="6154350"/>
            <a:ext cx="837540" cy="695658"/>
          </a:xfrm>
          <a:prstGeom prst="rect">
            <a:avLst/>
          </a:prstGeom>
          <a:noFill/>
          <a:ln>
            <a:noFill/>
          </a:ln>
        </p:spPr>
        <p:txBody>
          <a:bodyPr anchorCtr="0" anchor="t" bIns="0" lIns="0" spcFirstLastPara="1" rIns="0" wrap="square" tIns="0">
            <a:spAutoFit/>
          </a:bodyPr>
          <a:lstStyle/>
          <a:p>
            <a:pPr indent="0" lvl="0" marL="0" marR="0" rtl="0" algn="l">
              <a:lnSpc>
                <a:spcPct val="119995"/>
              </a:lnSpc>
              <a:spcBef>
                <a:spcPts val="0"/>
              </a:spcBef>
              <a:spcAft>
                <a:spcPts val="0"/>
              </a:spcAft>
              <a:buNone/>
            </a:pPr>
            <a:r>
              <a:rPr b="0" i="0" lang="en-US" sz="4486" u="none" cap="none" strike="noStrike">
                <a:solidFill>
                  <a:srgbClr val="1E1E49"/>
                </a:solidFill>
                <a:latin typeface="Arimo"/>
                <a:ea typeface="Arimo"/>
                <a:cs typeface="Arimo"/>
                <a:sym typeface="Arimo"/>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6"/>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308" name="Google Shape;308;p26"/>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309" name="Google Shape;309;p26"/>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310" name="Google Shape;310;p26"/>
          <p:cNvSpPr/>
          <p:nvPr/>
        </p:nvSpPr>
        <p:spPr>
          <a:xfrm>
            <a:off x="893055" y="2607294"/>
            <a:ext cx="10728885" cy="5315356"/>
          </a:xfrm>
          <a:custGeom>
            <a:rect b="b" l="l" r="r" t="t"/>
            <a:pathLst>
              <a:path extrusionOk="0" h="5315356" w="10728885">
                <a:moveTo>
                  <a:pt x="0" y="0"/>
                </a:moveTo>
                <a:lnTo>
                  <a:pt x="10728885" y="0"/>
                </a:lnTo>
                <a:lnTo>
                  <a:pt x="10728885" y="5315356"/>
                </a:lnTo>
                <a:lnTo>
                  <a:pt x="0" y="5315356"/>
                </a:lnTo>
                <a:lnTo>
                  <a:pt x="0" y="0"/>
                </a:lnTo>
                <a:close/>
              </a:path>
            </a:pathLst>
          </a:custGeom>
          <a:blipFill rotWithShape="1">
            <a:blip r:embed="rId6">
              <a:alphaModFix/>
            </a:blip>
            <a:stretch>
              <a:fillRect b="0" l="0" r="0" t="0"/>
            </a:stretch>
          </a:blipFill>
          <a:ln>
            <a:noFill/>
          </a:ln>
        </p:spPr>
      </p:sp>
      <p:sp>
        <p:nvSpPr>
          <p:cNvPr id="311" name="Google Shape;311;p26"/>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Padronização</a:t>
            </a:r>
            <a:endParaRPr/>
          </a:p>
        </p:txBody>
      </p:sp>
      <p:sp>
        <p:nvSpPr>
          <p:cNvPr id="312" name="Google Shape;312;p26"/>
          <p:cNvSpPr txBox="1"/>
          <p:nvPr/>
        </p:nvSpPr>
        <p:spPr>
          <a:xfrm>
            <a:off x="11850251" y="4611151"/>
            <a:ext cx="4535550" cy="9144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Padronização de datas para YYYY-MM-DD</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27"/>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322" name="Google Shape;322;p27"/>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323" name="Google Shape;323;p27"/>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324" name="Google Shape;324;p27"/>
          <p:cNvSpPr/>
          <p:nvPr/>
        </p:nvSpPr>
        <p:spPr>
          <a:xfrm>
            <a:off x="340394" y="3506408"/>
            <a:ext cx="11304402" cy="3274184"/>
          </a:xfrm>
          <a:custGeom>
            <a:rect b="b" l="l" r="r" t="t"/>
            <a:pathLst>
              <a:path extrusionOk="0" h="3274184" w="11304402">
                <a:moveTo>
                  <a:pt x="0" y="0"/>
                </a:moveTo>
                <a:lnTo>
                  <a:pt x="11304401" y="0"/>
                </a:lnTo>
                <a:lnTo>
                  <a:pt x="11304401" y="3274184"/>
                </a:lnTo>
                <a:lnTo>
                  <a:pt x="0" y="3274184"/>
                </a:lnTo>
                <a:lnTo>
                  <a:pt x="0" y="0"/>
                </a:lnTo>
                <a:close/>
              </a:path>
            </a:pathLst>
          </a:custGeom>
          <a:blipFill rotWithShape="1">
            <a:blip r:embed="rId6">
              <a:alphaModFix/>
            </a:blip>
            <a:stretch>
              <a:fillRect b="0" l="0" r="0" t="0"/>
            </a:stretch>
          </a:blipFill>
          <a:ln>
            <a:noFill/>
          </a:ln>
        </p:spPr>
      </p:sp>
      <p:sp>
        <p:nvSpPr>
          <p:cNvPr id="325" name="Google Shape;325;p27"/>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Limpeza</a:t>
            </a:r>
            <a:endParaRPr/>
          </a:p>
        </p:txBody>
      </p:sp>
      <p:sp>
        <p:nvSpPr>
          <p:cNvPr id="326" name="Google Shape;326;p27"/>
          <p:cNvSpPr txBox="1"/>
          <p:nvPr/>
        </p:nvSpPr>
        <p:spPr>
          <a:xfrm>
            <a:off x="11644795" y="3190307"/>
            <a:ext cx="5386901" cy="45720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Valores nulos substituídos por "Não informado".</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Quantidades convertidas para números inteiros.</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Remover preços negativos.</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Calcular valor_total.</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8"/>
          <p:cNvSpPr/>
          <p:nvPr/>
        </p:nvSpPr>
        <p:spPr>
          <a:xfrm flipH="1">
            <a:off x="8832400" y="577325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336" name="Google Shape;336;p28"/>
          <p:cNvSpPr/>
          <p:nvPr/>
        </p:nvSpPr>
        <p:spPr>
          <a:xfrm>
            <a:off x="9642902" y="-322088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4">
              <a:alphaModFix/>
            </a:blip>
            <a:stretch>
              <a:fillRect b="0" l="0" r="0" t="0"/>
            </a:stretch>
          </a:blipFill>
          <a:ln>
            <a:noFill/>
          </a:ln>
        </p:spPr>
      </p:sp>
      <p:grpSp>
        <p:nvGrpSpPr>
          <p:cNvPr id="337" name="Google Shape;337;p28"/>
          <p:cNvGrpSpPr/>
          <p:nvPr/>
        </p:nvGrpSpPr>
        <p:grpSpPr>
          <a:xfrm>
            <a:off x="3405211" y="900113"/>
            <a:ext cx="13147288" cy="5104322"/>
            <a:chOff x="0" y="-171450"/>
            <a:chExt cx="17529718" cy="6805762"/>
          </a:xfrm>
        </p:grpSpPr>
        <p:sp>
          <p:nvSpPr>
            <p:cNvPr id="338" name="Google Shape;338;p28"/>
            <p:cNvSpPr txBox="1"/>
            <p:nvPr/>
          </p:nvSpPr>
          <p:spPr>
            <a:xfrm>
              <a:off x="6038883" y="-171450"/>
              <a:ext cx="934044" cy="1911864"/>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8587" u="none" cap="none" strike="noStrike">
                  <a:solidFill>
                    <a:srgbClr val="1E1E49"/>
                  </a:solidFill>
                  <a:latin typeface="Ultra"/>
                  <a:ea typeface="Ultra"/>
                  <a:cs typeface="Ultra"/>
                  <a:sym typeface="Ultra"/>
                </a:rPr>
                <a:t>E</a:t>
              </a:r>
              <a:endParaRPr/>
            </a:p>
          </p:txBody>
        </p:sp>
        <p:sp>
          <p:nvSpPr>
            <p:cNvPr id="339" name="Google Shape;339;p28"/>
            <p:cNvSpPr txBox="1"/>
            <p:nvPr/>
          </p:nvSpPr>
          <p:spPr>
            <a:xfrm>
              <a:off x="1151057" y="564598"/>
              <a:ext cx="4010842" cy="754661"/>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1" i="0" lang="en-US" sz="3434" u="none" cap="none" strike="noStrike">
                  <a:solidFill>
                    <a:srgbClr val="1E1E49"/>
                  </a:solidFill>
                  <a:latin typeface="Nunito"/>
                  <a:ea typeface="Nunito"/>
                  <a:cs typeface="Nunito"/>
                  <a:sym typeface="Nunito"/>
                </a:rPr>
                <a:t>Extração</a:t>
              </a:r>
              <a:endParaRPr/>
            </a:p>
          </p:txBody>
        </p:sp>
        <p:sp>
          <p:nvSpPr>
            <p:cNvPr id="340" name="Google Shape;340;p28"/>
            <p:cNvSpPr txBox="1"/>
            <p:nvPr/>
          </p:nvSpPr>
          <p:spPr>
            <a:xfrm>
              <a:off x="0" y="1638510"/>
              <a:ext cx="5161898" cy="440267"/>
            </a:xfrm>
            <a:prstGeom prst="rect">
              <a:avLst/>
            </a:prstGeom>
            <a:noFill/>
            <a:ln>
              <a:noFill/>
            </a:ln>
          </p:spPr>
          <p:txBody>
            <a:bodyPr anchorCtr="0" anchor="t" bIns="0" lIns="0" spcFirstLastPara="1" rIns="0" wrap="square" tIns="0">
              <a:spAutoFit/>
            </a:bodyPr>
            <a:lstStyle/>
            <a:p>
              <a:pPr indent="0" lvl="1" marL="0" marR="0" rtl="0" algn="ctr">
                <a:lnSpc>
                  <a:spcPct val="140000"/>
                </a:lnSpc>
                <a:spcBef>
                  <a:spcPts val="0"/>
                </a:spcBef>
                <a:spcAft>
                  <a:spcPts val="0"/>
                </a:spcAft>
                <a:buNone/>
              </a:pPr>
              <a:r>
                <a:rPr b="0" i="0" lang="en-US" sz="2000" u="none" cap="none" strike="noStrike">
                  <a:solidFill>
                    <a:srgbClr val="1E1E49"/>
                  </a:solidFill>
                  <a:latin typeface="Nunito"/>
                  <a:ea typeface="Nunito"/>
                  <a:cs typeface="Nunito"/>
                  <a:sym typeface="Nunito"/>
                </a:rPr>
                <a:t>CSV carregado e explorado</a:t>
              </a:r>
              <a:endParaRPr/>
            </a:p>
          </p:txBody>
        </p:sp>
        <p:grpSp>
          <p:nvGrpSpPr>
            <p:cNvPr id="341" name="Google Shape;341;p28"/>
            <p:cNvGrpSpPr/>
            <p:nvPr/>
          </p:nvGrpSpPr>
          <p:grpSpPr>
            <a:xfrm rot="-5400000">
              <a:off x="7805607" y="668831"/>
              <a:ext cx="623460" cy="548344"/>
              <a:chOff x="0" y="0"/>
              <a:chExt cx="812800" cy="714872"/>
            </a:xfrm>
          </p:grpSpPr>
          <p:sp>
            <p:nvSpPr>
              <p:cNvPr id="342" name="Google Shape;342;p28"/>
              <p:cNvSpPr/>
              <p:nvPr/>
            </p:nvSpPr>
            <p:spPr>
              <a:xfrm>
                <a:off x="0" y="0"/>
                <a:ext cx="812800" cy="714872"/>
              </a:xfrm>
              <a:custGeom>
                <a:rect b="b" l="l" r="r" t="t"/>
                <a:pathLst>
                  <a:path extrusionOk="0" h="714872" w="812800">
                    <a:moveTo>
                      <a:pt x="406400" y="0"/>
                    </a:moveTo>
                    <a:lnTo>
                      <a:pt x="812800" y="714872"/>
                    </a:lnTo>
                    <a:lnTo>
                      <a:pt x="0" y="714872"/>
                    </a:lnTo>
                    <a:lnTo>
                      <a:pt x="406400" y="0"/>
                    </a:lnTo>
                    <a:close/>
                  </a:path>
                </a:pathLst>
              </a:custGeom>
              <a:solidFill>
                <a:srgbClr val="241160"/>
              </a:solidFill>
              <a:ln>
                <a:noFill/>
              </a:ln>
            </p:spPr>
          </p:sp>
          <p:sp>
            <p:nvSpPr>
              <p:cNvPr id="343" name="Google Shape;343;p28"/>
              <p:cNvSpPr txBox="1"/>
              <p:nvPr/>
            </p:nvSpPr>
            <p:spPr>
              <a:xfrm>
                <a:off x="127000" y="312855"/>
                <a:ext cx="558800" cy="350955"/>
              </a:xfrm>
              <a:prstGeom prst="rect">
                <a:avLst/>
              </a:prstGeom>
              <a:noFill/>
              <a:ln>
                <a:noFill/>
              </a:ln>
            </p:spPr>
            <p:txBody>
              <a:bodyPr anchorCtr="0" anchor="ctr" bIns="50800" lIns="50800" spcFirstLastPara="1" rIns="50800" wrap="square" tIns="50800">
                <a:no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44" name="Google Shape;344;p28"/>
            <p:cNvSpPr txBox="1"/>
            <p:nvPr/>
          </p:nvSpPr>
          <p:spPr>
            <a:xfrm>
              <a:off x="9542779" y="2974386"/>
              <a:ext cx="934044" cy="1911864"/>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8587" u="none" cap="none" strike="noStrike">
                  <a:solidFill>
                    <a:srgbClr val="1E1E49"/>
                  </a:solidFill>
                  <a:latin typeface="Ultra"/>
                  <a:ea typeface="Ultra"/>
                  <a:cs typeface="Ultra"/>
                  <a:sym typeface="Ultra"/>
                </a:rPr>
                <a:t>T</a:t>
              </a:r>
              <a:endParaRPr/>
            </a:p>
          </p:txBody>
        </p:sp>
        <p:sp>
          <p:nvSpPr>
            <p:cNvPr id="345" name="Google Shape;345;p28"/>
            <p:cNvSpPr txBox="1"/>
            <p:nvPr/>
          </p:nvSpPr>
          <p:spPr>
            <a:xfrm>
              <a:off x="11682676" y="3710434"/>
              <a:ext cx="4010842" cy="751967"/>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i="0" lang="en-US" sz="3390" u="none" cap="none" strike="noStrike">
                  <a:solidFill>
                    <a:srgbClr val="1E1E49"/>
                  </a:solidFill>
                  <a:latin typeface="Nunito"/>
                  <a:ea typeface="Nunito"/>
                  <a:cs typeface="Nunito"/>
                  <a:sym typeface="Nunito"/>
                </a:rPr>
                <a:t>Transformação</a:t>
              </a:r>
              <a:endParaRPr/>
            </a:p>
          </p:txBody>
        </p:sp>
        <p:sp>
          <p:nvSpPr>
            <p:cNvPr id="346" name="Google Shape;346;p28"/>
            <p:cNvSpPr txBox="1"/>
            <p:nvPr/>
          </p:nvSpPr>
          <p:spPr>
            <a:xfrm>
              <a:off x="11682676" y="4784345"/>
              <a:ext cx="5847042" cy="1849967"/>
            </a:xfrm>
            <a:prstGeom prst="rect">
              <a:avLst/>
            </a:prstGeom>
            <a:noFill/>
            <a:ln>
              <a:noFill/>
            </a:ln>
          </p:spPr>
          <p:txBody>
            <a:bodyPr anchorCtr="0" anchor="t" bIns="0" lIns="0" spcFirstLastPara="1" rIns="0" wrap="square" tIns="0">
              <a:spAutoFit/>
            </a:bodyPr>
            <a:lstStyle/>
            <a:p>
              <a:pPr indent="0" lvl="1" marL="0" marR="0" rtl="0" algn="ctr">
                <a:lnSpc>
                  <a:spcPct val="140000"/>
                </a:lnSpc>
                <a:spcBef>
                  <a:spcPts val="0"/>
                </a:spcBef>
                <a:spcAft>
                  <a:spcPts val="0"/>
                </a:spcAft>
                <a:buNone/>
              </a:pPr>
              <a:r>
                <a:rPr b="0" i="0" lang="en-US" sz="2000" u="none" cap="none" strike="noStrike">
                  <a:solidFill>
                    <a:srgbClr val="1E1E49"/>
                  </a:solidFill>
                  <a:latin typeface="Nunito"/>
                  <a:ea typeface="Nunito"/>
                  <a:cs typeface="Nunito"/>
                  <a:sym typeface="Nunito"/>
                </a:rPr>
                <a:t>Nesta etapa, realizamos ajustes como padronizar datas, substituir valores nulos, corrigir quantidades e preços, e criar uma nova coluna de valor total.</a:t>
              </a:r>
              <a:endParaRPr/>
            </a:p>
          </p:txBody>
        </p:sp>
        <p:grpSp>
          <p:nvGrpSpPr>
            <p:cNvPr id="347" name="Google Shape;347;p28"/>
            <p:cNvGrpSpPr/>
            <p:nvPr/>
          </p:nvGrpSpPr>
          <p:grpSpPr>
            <a:xfrm rot="5400000">
              <a:off x="8408762" y="3814667"/>
              <a:ext cx="623460" cy="548344"/>
              <a:chOff x="0" y="0"/>
              <a:chExt cx="812800" cy="714872"/>
            </a:xfrm>
          </p:grpSpPr>
          <p:sp>
            <p:nvSpPr>
              <p:cNvPr id="348" name="Google Shape;348;p28"/>
              <p:cNvSpPr/>
              <p:nvPr/>
            </p:nvSpPr>
            <p:spPr>
              <a:xfrm>
                <a:off x="0" y="0"/>
                <a:ext cx="812800" cy="714872"/>
              </a:xfrm>
              <a:custGeom>
                <a:rect b="b" l="l" r="r" t="t"/>
                <a:pathLst>
                  <a:path extrusionOk="0" h="714872" w="812800">
                    <a:moveTo>
                      <a:pt x="406400" y="0"/>
                    </a:moveTo>
                    <a:lnTo>
                      <a:pt x="812800" y="714872"/>
                    </a:lnTo>
                    <a:lnTo>
                      <a:pt x="0" y="714872"/>
                    </a:lnTo>
                    <a:lnTo>
                      <a:pt x="406400" y="0"/>
                    </a:lnTo>
                    <a:close/>
                  </a:path>
                </a:pathLst>
              </a:custGeom>
              <a:solidFill>
                <a:srgbClr val="241160"/>
              </a:solidFill>
              <a:ln>
                <a:noFill/>
              </a:ln>
            </p:spPr>
          </p:sp>
          <p:sp>
            <p:nvSpPr>
              <p:cNvPr id="349" name="Google Shape;349;p28"/>
              <p:cNvSpPr txBox="1"/>
              <p:nvPr/>
            </p:nvSpPr>
            <p:spPr>
              <a:xfrm>
                <a:off x="127000" y="312855"/>
                <a:ext cx="558800" cy="350955"/>
              </a:xfrm>
              <a:prstGeom prst="rect">
                <a:avLst/>
              </a:prstGeom>
              <a:noFill/>
              <a:ln>
                <a:noFill/>
              </a:ln>
            </p:spPr>
            <p:txBody>
              <a:bodyPr anchorCtr="0" anchor="ctr" bIns="50800" lIns="50800" spcFirstLastPara="1" rIns="50800" wrap="square" tIns="50800">
                <a:no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cxnSp>
        <p:nvCxnSpPr>
          <p:cNvPr id="350" name="Google Shape;350;p28"/>
          <p:cNvCxnSpPr/>
          <p:nvPr/>
        </p:nvCxnSpPr>
        <p:spPr>
          <a:xfrm>
            <a:off x="9719102" y="-957637"/>
            <a:ext cx="0" cy="11466862"/>
          </a:xfrm>
          <a:prstGeom prst="straightConnector1">
            <a:avLst/>
          </a:prstGeom>
          <a:noFill/>
          <a:ln cap="flat" cmpd="sng" w="38100">
            <a:solidFill>
              <a:srgbClr val="241160"/>
            </a:solidFill>
            <a:prstDash val="solid"/>
            <a:round/>
            <a:headEnd len="sm" w="sm" type="none"/>
            <a:tailEnd len="sm" w="sm" type="none"/>
          </a:ln>
        </p:spPr>
      </p:cxnSp>
      <p:sp>
        <p:nvSpPr>
          <p:cNvPr id="351" name="Google Shape;351;p28"/>
          <p:cNvSpPr txBox="1"/>
          <p:nvPr/>
        </p:nvSpPr>
        <p:spPr>
          <a:xfrm>
            <a:off x="7911109" y="5872510"/>
            <a:ext cx="696935" cy="1476760"/>
          </a:xfrm>
          <a:prstGeom prst="rect">
            <a:avLst/>
          </a:prstGeom>
          <a:noFill/>
          <a:ln>
            <a:noFill/>
          </a:ln>
        </p:spPr>
        <p:txBody>
          <a:bodyPr anchorCtr="0" anchor="t" bIns="0" lIns="0" spcFirstLastPara="1" rIns="0" wrap="square" tIns="0">
            <a:spAutoFit/>
          </a:bodyPr>
          <a:lstStyle/>
          <a:p>
            <a:pPr indent="0" lvl="0" marL="0" marR="0" rtl="0" algn="l">
              <a:lnSpc>
                <a:spcPct val="140002"/>
              </a:lnSpc>
              <a:spcBef>
                <a:spcPts val="0"/>
              </a:spcBef>
              <a:spcAft>
                <a:spcPts val="0"/>
              </a:spcAft>
              <a:buNone/>
            </a:pPr>
            <a:r>
              <a:rPr b="1" i="0" lang="en-US" sz="8587" u="none" cap="none" strike="noStrike">
                <a:solidFill>
                  <a:srgbClr val="1E1E49"/>
                </a:solidFill>
                <a:latin typeface="Ultra"/>
                <a:ea typeface="Ultra"/>
                <a:cs typeface="Ultra"/>
                <a:sym typeface="Ultra"/>
              </a:rPr>
              <a:t>L</a:t>
            </a:r>
            <a:endParaRPr/>
          </a:p>
        </p:txBody>
      </p:sp>
      <p:sp>
        <p:nvSpPr>
          <p:cNvPr id="352" name="Google Shape;352;p28"/>
          <p:cNvSpPr txBox="1"/>
          <p:nvPr/>
        </p:nvSpPr>
        <p:spPr>
          <a:xfrm>
            <a:off x="3405211" y="6450740"/>
            <a:ext cx="3851539" cy="582665"/>
          </a:xfrm>
          <a:prstGeom prst="rect">
            <a:avLst/>
          </a:prstGeom>
          <a:noFill/>
          <a:ln>
            <a:noFill/>
          </a:ln>
        </p:spPr>
        <p:txBody>
          <a:bodyPr anchorCtr="0" anchor="t" bIns="0" lIns="0" spcFirstLastPara="1" rIns="0" wrap="square" tIns="0">
            <a:spAutoFit/>
          </a:bodyPr>
          <a:lstStyle/>
          <a:p>
            <a:pPr indent="0" lvl="0" marL="0" marR="0" rtl="0" algn="r">
              <a:lnSpc>
                <a:spcPct val="140011"/>
              </a:lnSpc>
              <a:spcBef>
                <a:spcPts val="0"/>
              </a:spcBef>
              <a:spcAft>
                <a:spcPts val="0"/>
              </a:spcAft>
              <a:buNone/>
            </a:pPr>
            <a:r>
              <a:rPr b="1" i="0" lang="en-US" sz="3434" u="none" cap="none" strike="noStrike">
                <a:solidFill>
                  <a:srgbClr val="1E1E49"/>
                </a:solidFill>
                <a:latin typeface="Nunito"/>
                <a:ea typeface="Nunito"/>
                <a:cs typeface="Nunito"/>
                <a:sym typeface="Nunito"/>
              </a:rPr>
              <a:t>Carga</a:t>
            </a:r>
            <a:endParaRPr/>
          </a:p>
        </p:txBody>
      </p:sp>
      <p:sp>
        <p:nvSpPr>
          <p:cNvPr id="353" name="Google Shape;353;p28"/>
          <p:cNvSpPr txBox="1"/>
          <p:nvPr/>
        </p:nvSpPr>
        <p:spPr>
          <a:xfrm>
            <a:off x="3405211" y="7263317"/>
            <a:ext cx="3851539" cy="1044575"/>
          </a:xfrm>
          <a:prstGeom prst="rect">
            <a:avLst/>
          </a:prstGeom>
          <a:noFill/>
          <a:ln>
            <a:noFill/>
          </a:ln>
        </p:spPr>
        <p:txBody>
          <a:bodyPr anchorCtr="0" anchor="t" bIns="0" lIns="0" spcFirstLastPara="1" rIns="0" wrap="square" tIns="0">
            <a:spAutoFit/>
          </a:bodyPr>
          <a:lstStyle/>
          <a:p>
            <a:pPr indent="0" lvl="1" marL="0" marR="0" rtl="0" algn="ctr">
              <a:lnSpc>
                <a:spcPct val="140000"/>
              </a:lnSpc>
              <a:spcBef>
                <a:spcPts val="0"/>
              </a:spcBef>
              <a:spcAft>
                <a:spcPts val="0"/>
              </a:spcAft>
              <a:buNone/>
            </a:pPr>
            <a:r>
              <a:rPr b="0" i="0" lang="en-US" sz="2000" u="none" cap="none" strike="noStrike">
                <a:solidFill>
                  <a:srgbClr val="1E1E49"/>
                </a:solidFill>
                <a:latin typeface="Nunito"/>
                <a:ea typeface="Nunito"/>
                <a:cs typeface="Nunito"/>
                <a:sym typeface="Nunito"/>
              </a:rPr>
              <a:t>Após realizar todas as transformações, salvamos o dataset final limpo e padronizado.</a:t>
            </a:r>
            <a:endParaRPr/>
          </a:p>
        </p:txBody>
      </p:sp>
      <p:grpSp>
        <p:nvGrpSpPr>
          <p:cNvPr id="354" name="Google Shape;354;p28"/>
          <p:cNvGrpSpPr/>
          <p:nvPr/>
        </p:nvGrpSpPr>
        <p:grpSpPr>
          <a:xfrm rot="-5400000">
            <a:off x="9264619" y="6546640"/>
            <a:ext cx="467595" cy="409146"/>
            <a:chOff x="0" y="0"/>
            <a:chExt cx="812800" cy="711200"/>
          </a:xfrm>
        </p:grpSpPr>
        <p:sp>
          <p:nvSpPr>
            <p:cNvPr id="355" name="Google Shape;355;p28"/>
            <p:cNvSpPr/>
            <p:nvPr/>
          </p:nvSpPr>
          <p:spPr>
            <a:xfrm>
              <a:off x="0" y="0"/>
              <a:ext cx="812800" cy="711200"/>
            </a:xfrm>
            <a:custGeom>
              <a:rect b="b" l="l" r="r" t="t"/>
              <a:pathLst>
                <a:path extrusionOk="0" h="711200" w="812800">
                  <a:moveTo>
                    <a:pt x="406400" y="0"/>
                  </a:moveTo>
                  <a:lnTo>
                    <a:pt x="812800" y="711200"/>
                  </a:lnTo>
                  <a:lnTo>
                    <a:pt x="0" y="711200"/>
                  </a:lnTo>
                  <a:lnTo>
                    <a:pt x="406400" y="0"/>
                  </a:lnTo>
                  <a:close/>
                </a:path>
              </a:pathLst>
            </a:custGeom>
            <a:solidFill>
              <a:srgbClr val="241160"/>
            </a:solidFill>
            <a:ln>
              <a:noFill/>
            </a:ln>
          </p:spPr>
        </p:sp>
        <p:sp>
          <p:nvSpPr>
            <p:cNvPr id="356" name="Google Shape;356;p28"/>
            <p:cNvSpPr txBox="1"/>
            <p:nvPr/>
          </p:nvSpPr>
          <p:spPr>
            <a:xfrm>
              <a:off x="127000" y="311150"/>
              <a:ext cx="558800" cy="349250"/>
            </a:xfrm>
            <a:prstGeom prst="rect">
              <a:avLst/>
            </a:prstGeom>
            <a:noFill/>
            <a:ln>
              <a:noFill/>
            </a:ln>
          </p:spPr>
          <p:txBody>
            <a:bodyPr anchorCtr="0" anchor="ctr" bIns="54525" lIns="54525" spcFirstLastPara="1" rIns="54525" wrap="square" tIns="54525">
              <a:noAutofit/>
            </a:bodyPr>
            <a:lstStyle/>
            <a:p>
              <a:pPr indent="0" lvl="0" marL="0" marR="0" rtl="0" algn="ctr">
                <a:lnSpc>
                  <a:spcPct val="132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357" name="Google Shape;357;p28"/>
          <p:cNvSpPr/>
          <p:nvPr/>
        </p:nvSpPr>
        <p:spPr>
          <a:xfrm flipH="1">
            <a:off x="-2376491"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5">
              <a:alphaModFix/>
            </a:blip>
            <a:stretch>
              <a:fillRect b="0" l="0" r="0" t="0"/>
            </a:stretch>
          </a:blipFill>
          <a:ln>
            <a:noFill/>
          </a:ln>
        </p:spPr>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9"/>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367" name="Google Shape;367;p29"/>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368" name="Google Shape;368;p29"/>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369" name="Google Shape;369;p29"/>
          <p:cNvSpPr/>
          <p:nvPr/>
        </p:nvSpPr>
        <p:spPr>
          <a:xfrm>
            <a:off x="607526" y="3483437"/>
            <a:ext cx="11147147" cy="3661364"/>
          </a:xfrm>
          <a:custGeom>
            <a:rect b="b" l="l" r="r" t="t"/>
            <a:pathLst>
              <a:path extrusionOk="0" h="3661364" w="11147147">
                <a:moveTo>
                  <a:pt x="0" y="0"/>
                </a:moveTo>
                <a:lnTo>
                  <a:pt x="11147148" y="0"/>
                </a:lnTo>
                <a:lnTo>
                  <a:pt x="11147148" y="3661364"/>
                </a:lnTo>
                <a:lnTo>
                  <a:pt x="0" y="3661364"/>
                </a:lnTo>
                <a:lnTo>
                  <a:pt x="0" y="0"/>
                </a:lnTo>
                <a:close/>
              </a:path>
            </a:pathLst>
          </a:custGeom>
          <a:blipFill rotWithShape="1">
            <a:blip r:embed="rId6">
              <a:alphaModFix/>
            </a:blip>
            <a:stretch>
              <a:fillRect b="0" l="0" r="0" t="0"/>
            </a:stretch>
          </a:blipFill>
          <a:ln>
            <a:noFill/>
          </a:ln>
        </p:spPr>
      </p:sp>
      <p:sp>
        <p:nvSpPr>
          <p:cNvPr id="370" name="Google Shape;370;p29"/>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Banco de Dados</a:t>
            </a:r>
            <a:endParaRPr/>
          </a:p>
        </p:txBody>
      </p:sp>
      <p:sp>
        <p:nvSpPr>
          <p:cNvPr id="371" name="Google Shape;371;p29"/>
          <p:cNvSpPr txBox="1"/>
          <p:nvPr/>
        </p:nvSpPr>
        <p:spPr>
          <a:xfrm>
            <a:off x="11946170" y="3256719"/>
            <a:ext cx="5313130" cy="41148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Criar base de dados “vendas.db”.</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Ativar suporte a chaves estrangeiras.</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Criar a variável tb_clientes (DataFrame com clientes únicos).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0"/>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381" name="Google Shape;381;p30"/>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382" name="Google Shape;382;p30"/>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383" name="Google Shape;383;p30"/>
          <p:cNvSpPr/>
          <p:nvPr/>
        </p:nvSpPr>
        <p:spPr>
          <a:xfrm>
            <a:off x="1028700" y="2379084"/>
            <a:ext cx="9934314" cy="6779498"/>
          </a:xfrm>
          <a:custGeom>
            <a:rect b="b" l="l" r="r" t="t"/>
            <a:pathLst>
              <a:path extrusionOk="0" h="6779498" w="9934314">
                <a:moveTo>
                  <a:pt x="0" y="0"/>
                </a:moveTo>
                <a:lnTo>
                  <a:pt x="9934314" y="0"/>
                </a:lnTo>
                <a:lnTo>
                  <a:pt x="9934314" y="6779498"/>
                </a:lnTo>
                <a:lnTo>
                  <a:pt x="0" y="6779498"/>
                </a:lnTo>
                <a:lnTo>
                  <a:pt x="0" y="0"/>
                </a:lnTo>
                <a:close/>
              </a:path>
            </a:pathLst>
          </a:custGeom>
          <a:blipFill rotWithShape="1">
            <a:blip r:embed="rId6">
              <a:alphaModFix/>
            </a:blip>
            <a:stretch>
              <a:fillRect b="0" l="0" r="0" t="0"/>
            </a:stretch>
          </a:blipFill>
          <a:ln>
            <a:noFill/>
          </a:ln>
        </p:spPr>
      </p:sp>
      <p:sp>
        <p:nvSpPr>
          <p:cNvPr id="384" name="Google Shape;384;p30"/>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Banco de Dados</a:t>
            </a:r>
            <a:endParaRPr/>
          </a:p>
        </p:txBody>
      </p:sp>
      <p:sp>
        <p:nvSpPr>
          <p:cNvPr id="385" name="Google Shape;385;p30"/>
          <p:cNvSpPr txBox="1"/>
          <p:nvPr/>
        </p:nvSpPr>
        <p:spPr>
          <a:xfrm>
            <a:off x="11520710" y="3711433"/>
            <a:ext cx="4943234" cy="41148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Criar Tabla tb_vendas para salvar os dados tratados.</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Criar tabela tb_clientes no SQLite a partir do DataFrame com IDs únicos.</a:t>
            </a:r>
            <a:endParaRPr/>
          </a:p>
          <a:p>
            <a:pPr indent="0" lvl="0" marL="0" marR="0" rtl="0" algn="just">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395" name="Google Shape;395;p31"/>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396" name="Google Shape;396;p31"/>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397" name="Google Shape;397;p31"/>
          <p:cNvSpPr/>
          <p:nvPr/>
        </p:nvSpPr>
        <p:spPr>
          <a:xfrm>
            <a:off x="454233" y="2896889"/>
            <a:ext cx="11166763" cy="4493223"/>
          </a:xfrm>
          <a:custGeom>
            <a:rect b="b" l="l" r="r" t="t"/>
            <a:pathLst>
              <a:path extrusionOk="0" h="4493223" w="11166763">
                <a:moveTo>
                  <a:pt x="0" y="0"/>
                </a:moveTo>
                <a:lnTo>
                  <a:pt x="11166763" y="0"/>
                </a:lnTo>
                <a:lnTo>
                  <a:pt x="11166763" y="4493222"/>
                </a:lnTo>
                <a:lnTo>
                  <a:pt x="0" y="4493222"/>
                </a:lnTo>
                <a:lnTo>
                  <a:pt x="0" y="0"/>
                </a:lnTo>
                <a:close/>
              </a:path>
            </a:pathLst>
          </a:custGeom>
          <a:blipFill rotWithShape="1">
            <a:blip r:embed="rId6">
              <a:alphaModFix/>
            </a:blip>
            <a:stretch>
              <a:fillRect b="0" l="0" r="0" t="0"/>
            </a:stretch>
          </a:blipFill>
          <a:ln>
            <a:noFill/>
          </a:ln>
        </p:spPr>
      </p:sp>
      <p:sp>
        <p:nvSpPr>
          <p:cNvPr id="398" name="Google Shape;398;p31"/>
          <p:cNvSpPr txBox="1"/>
          <p:nvPr/>
        </p:nvSpPr>
        <p:spPr>
          <a:xfrm>
            <a:off x="1531425" y="952900"/>
            <a:ext cx="15225150"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Consulta</a:t>
            </a:r>
            <a:endParaRPr/>
          </a:p>
        </p:txBody>
      </p:sp>
      <p:sp>
        <p:nvSpPr>
          <p:cNvPr id="399" name="Google Shape;399;p31"/>
          <p:cNvSpPr txBox="1"/>
          <p:nvPr/>
        </p:nvSpPr>
        <p:spPr>
          <a:xfrm>
            <a:off x="12007821" y="4000500"/>
            <a:ext cx="4535550" cy="22860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Consultar total de vendas por categoria.</a:t>
            </a:r>
            <a:endParaRPr/>
          </a:p>
          <a:p>
            <a:pPr indent="0" lvl="0" marL="0" marR="0" rtl="0" algn="just">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Fechar a conexão.</a:t>
            </a:r>
            <a:endParaRPr/>
          </a:p>
          <a:p>
            <a:pPr indent="0" lvl="0" marL="0" marR="0" rtl="0" algn="just">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4"/>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108" name="Google Shape;108;p14"/>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109" name="Google Shape;109;p14"/>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sp>
        <p:nvSpPr>
          <p:cNvPr id="110" name="Google Shape;110;p14"/>
          <p:cNvSpPr/>
          <p:nvPr/>
        </p:nvSpPr>
        <p:spPr>
          <a:xfrm flipH="1">
            <a:off x="2324805" y="2208224"/>
            <a:ext cx="3191291" cy="1795101"/>
          </a:xfrm>
          <a:custGeom>
            <a:rect b="b" l="l" r="r" t="t"/>
            <a:pathLst>
              <a:path extrusionOk="0" h="1795101" w="3191291">
                <a:moveTo>
                  <a:pt x="3191290" y="0"/>
                </a:moveTo>
                <a:lnTo>
                  <a:pt x="0" y="0"/>
                </a:lnTo>
                <a:lnTo>
                  <a:pt x="0" y="1795102"/>
                </a:lnTo>
                <a:lnTo>
                  <a:pt x="3191290" y="1795102"/>
                </a:lnTo>
                <a:lnTo>
                  <a:pt x="3191290" y="0"/>
                </a:lnTo>
                <a:close/>
              </a:path>
            </a:pathLst>
          </a:custGeom>
          <a:blipFill rotWithShape="1">
            <a:blip r:embed="rId6">
              <a:alphaModFix/>
            </a:blip>
            <a:stretch>
              <a:fillRect b="0" l="0" r="0" t="0"/>
            </a:stretch>
          </a:blipFill>
          <a:ln>
            <a:noFill/>
          </a:ln>
        </p:spPr>
      </p:sp>
      <p:sp>
        <p:nvSpPr>
          <p:cNvPr id="111" name="Google Shape;111;p14"/>
          <p:cNvSpPr txBox="1"/>
          <p:nvPr/>
        </p:nvSpPr>
        <p:spPr>
          <a:xfrm>
            <a:off x="1822475" y="4141400"/>
            <a:ext cx="4195950" cy="1114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Equipe Nina da Hora</a:t>
            </a:r>
            <a:endParaRPr/>
          </a:p>
        </p:txBody>
      </p:sp>
      <p:sp>
        <p:nvSpPr>
          <p:cNvPr id="112" name="Google Shape;112;p14"/>
          <p:cNvSpPr txBox="1"/>
          <p:nvPr/>
        </p:nvSpPr>
        <p:spPr>
          <a:xfrm>
            <a:off x="6959171" y="4141400"/>
            <a:ext cx="4195950" cy="1114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CSV com inconsistências</a:t>
            </a:r>
            <a:endParaRPr/>
          </a:p>
        </p:txBody>
      </p:sp>
      <p:sp>
        <p:nvSpPr>
          <p:cNvPr id="113" name="Google Shape;113;p14"/>
          <p:cNvSpPr txBox="1"/>
          <p:nvPr/>
        </p:nvSpPr>
        <p:spPr>
          <a:xfrm>
            <a:off x="1980045" y="5560268"/>
            <a:ext cx="4195950" cy="914400"/>
          </a:xfrm>
          <a:prstGeom prst="rect">
            <a:avLst/>
          </a:prstGeom>
          <a:noFill/>
          <a:ln>
            <a:noFill/>
          </a:ln>
        </p:spPr>
        <p:txBody>
          <a:bodyPr anchorCtr="0" anchor="t" bIns="0" lIns="0" spcFirstLastPara="1" rIns="0" wrap="square" tIns="0">
            <a:spAutoFit/>
          </a:bodyPr>
          <a:lstStyle/>
          <a:p>
            <a:pPr indent="0" lvl="0" marL="0" marR="0" rtl="0" algn="just">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Chamada para ajudar uma startup.</a:t>
            </a:r>
            <a:endParaRPr/>
          </a:p>
        </p:txBody>
      </p:sp>
      <p:sp>
        <p:nvSpPr>
          <p:cNvPr id="114" name="Google Shape;114;p14"/>
          <p:cNvSpPr txBox="1"/>
          <p:nvPr/>
        </p:nvSpPr>
        <p:spPr>
          <a:xfrm>
            <a:off x="7296822" y="5560268"/>
            <a:ext cx="4195950" cy="18288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Cairo"/>
                <a:ea typeface="Cairo"/>
                <a:cs typeface="Cairo"/>
                <a:sym typeface="Cairo"/>
              </a:rPr>
              <a:t>Datas diferentes</a:t>
            </a:r>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Cairo"/>
                <a:ea typeface="Cairo"/>
                <a:cs typeface="Cairo"/>
                <a:sym typeface="Cairo"/>
              </a:rPr>
              <a:t>Valores nulos</a:t>
            </a:r>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Cairo"/>
                <a:ea typeface="Cairo"/>
                <a:cs typeface="Cairo"/>
                <a:sym typeface="Cairo"/>
              </a:rPr>
              <a:t>Quantidades em texto</a:t>
            </a:r>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Preços negativos</a:t>
            </a:r>
            <a:endParaRPr/>
          </a:p>
        </p:txBody>
      </p:sp>
      <p:sp>
        <p:nvSpPr>
          <p:cNvPr id="115" name="Google Shape;115;p14"/>
          <p:cNvSpPr txBox="1"/>
          <p:nvPr/>
        </p:nvSpPr>
        <p:spPr>
          <a:xfrm>
            <a:off x="12272698" y="5574875"/>
            <a:ext cx="4195950" cy="1371600"/>
          </a:xfrm>
          <a:prstGeom prst="rect">
            <a:avLst/>
          </a:prstGeom>
          <a:noFill/>
          <a:ln>
            <a:noFill/>
          </a:ln>
        </p:spPr>
        <p:txBody>
          <a:bodyPr anchorCtr="0" anchor="t" bIns="0" lIns="0" spcFirstLastPara="1" rIns="0" wrap="square" tIns="0">
            <a:spAutoFit/>
          </a:bodyPr>
          <a:lstStyle/>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Limpar</a:t>
            </a:r>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Transformar</a:t>
            </a:r>
            <a:endParaRPr/>
          </a:p>
          <a:p>
            <a:pPr indent="-323850" lvl="1" marL="647700" marR="0" rtl="0" algn="just">
              <a:lnSpc>
                <a:spcPct val="120000"/>
              </a:lnSpc>
              <a:spcBef>
                <a:spcPts val="0"/>
              </a:spcBef>
              <a:spcAft>
                <a:spcPts val="0"/>
              </a:spcAft>
              <a:buClr>
                <a:srgbClr val="1E1E49"/>
              </a:buClr>
              <a:buSzPts val="3000"/>
              <a:buFont typeface="Arial"/>
              <a:buChar char="•"/>
            </a:pPr>
            <a:r>
              <a:rPr b="0" i="0" lang="en-US" sz="3000" u="none" cap="none" strike="noStrike">
                <a:solidFill>
                  <a:srgbClr val="1E1E49"/>
                </a:solidFill>
                <a:latin typeface="Nunito"/>
                <a:ea typeface="Nunito"/>
                <a:cs typeface="Nunito"/>
                <a:sym typeface="Nunito"/>
              </a:rPr>
              <a:t>Carregar em SQLite</a:t>
            </a:r>
            <a:endParaRPr/>
          </a:p>
        </p:txBody>
      </p:sp>
      <p:sp>
        <p:nvSpPr>
          <p:cNvPr id="116" name="Google Shape;116;p14"/>
          <p:cNvSpPr txBox="1"/>
          <p:nvPr/>
        </p:nvSpPr>
        <p:spPr>
          <a:xfrm>
            <a:off x="12095881" y="4141400"/>
            <a:ext cx="4195950" cy="11144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Colocar ordem no caos</a:t>
            </a:r>
            <a:endParaRPr/>
          </a:p>
        </p:txBody>
      </p:sp>
      <p:sp>
        <p:nvSpPr>
          <p:cNvPr id="117" name="Google Shape;117;p14"/>
          <p:cNvSpPr txBox="1"/>
          <p:nvPr/>
        </p:nvSpPr>
        <p:spPr>
          <a:xfrm>
            <a:off x="6959171" y="1386550"/>
            <a:ext cx="3856861" cy="27193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17343" u="none" cap="none" strike="noStrike">
                <a:solidFill>
                  <a:srgbClr val="1E1E49"/>
                </a:solidFill>
                <a:latin typeface="Arimo"/>
                <a:ea typeface="Arimo"/>
                <a:cs typeface="Arimo"/>
                <a:sym typeface="Arimo"/>
              </a:rPr>
              <a:t>⚠️</a:t>
            </a:r>
            <a:endParaRPr/>
          </a:p>
        </p:txBody>
      </p:sp>
      <p:sp>
        <p:nvSpPr>
          <p:cNvPr id="118" name="Google Shape;118;p14"/>
          <p:cNvSpPr txBox="1"/>
          <p:nvPr/>
        </p:nvSpPr>
        <p:spPr>
          <a:xfrm>
            <a:off x="12832421" y="1812775"/>
            <a:ext cx="3076504" cy="229312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14671" u="none" cap="none" strike="noStrike">
                <a:solidFill>
                  <a:srgbClr val="1E1E49"/>
                </a:solidFill>
                <a:latin typeface="Arimo"/>
                <a:ea typeface="Arimo"/>
                <a:cs typeface="Arimo"/>
                <a:sym typeface="Arimo"/>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2"/>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409" name="Google Shape;409;p32"/>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410" name="Google Shape;410;p32"/>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sp>
        <p:nvSpPr>
          <p:cNvPr id="411" name="Google Shape;411;p32"/>
          <p:cNvSpPr/>
          <p:nvPr/>
        </p:nvSpPr>
        <p:spPr>
          <a:xfrm>
            <a:off x="6887639" y="861579"/>
            <a:ext cx="3061960" cy="4944313"/>
          </a:xfrm>
          <a:custGeom>
            <a:rect b="b" l="l" r="r" t="t"/>
            <a:pathLst>
              <a:path extrusionOk="0" h="4944313" w="3061960">
                <a:moveTo>
                  <a:pt x="0" y="0"/>
                </a:moveTo>
                <a:lnTo>
                  <a:pt x="3061960" y="0"/>
                </a:lnTo>
                <a:lnTo>
                  <a:pt x="3061960" y="4944313"/>
                </a:lnTo>
                <a:lnTo>
                  <a:pt x="0" y="4944313"/>
                </a:lnTo>
                <a:lnTo>
                  <a:pt x="0" y="0"/>
                </a:lnTo>
                <a:close/>
              </a:path>
            </a:pathLst>
          </a:custGeom>
          <a:blipFill rotWithShape="1">
            <a:blip r:embed="rId6">
              <a:alphaModFix/>
            </a:blip>
            <a:stretch>
              <a:fillRect b="0" l="0" r="0" t="0"/>
            </a:stretch>
          </a:blipFill>
          <a:ln>
            <a:noFill/>
          </a:ln>
        </p:spPr>
      </p:sp>
      <p:sp>
        <p:nvSpPr>
          <p:cNvPr id="412" name="Google Shape;412;p32"/>
          <p:cNvSpPr/>
          <p:nvPr/>
        </p:nvSpPr>
        <p:spPr>
          <a:xfrm>
            <a:off x="11302149" y="1054383"/>
            <a:ext cx="4791105" cy="4751510"/>
          </a:xfrm>
          <a:custGeom>
            <a:rect b="b" l="l" r="r" t="t"/>
            <a:pathLst>
              <a:path extrusionOk="0" h="4751510" w="4791105">
                <a:moveTo>
                  <a:pt x="0" y="0"/>
                </a:moveTo>
                <a:lnTo>
                  <a:pt x="4791105" y="0"/>
                </a:lnTo>
                <a:lnTo>
                  <a:pt x="4791105" y="4751509"/>
                </a:lnTo>
                <a:lnTo>
                  <a:pt x="0" y="4751509"/>
                </a:lnTo>
                <a:lnTo>
                  <a:pt x="0" y="0"/>
                </a:lnTo>
                <a:close/>
              </a:path>
            </a:pathLst>
          </a:custGeom>
          <a:blipFill rotWithShape="1">
            <a:blip r:embed="rId7">
              <a:alphaModFix/>
            </a:blip>
            <a:stretch>
              <a:fillRect b="0" l="0" r="0" t="0"/>
            </a:stretch>
          </a:blipFill>
          <a:ln>
            <a:noFill/>
          </a:ln>
        </p:spPr>
      </p:sp>
      <p:sp>
        <p:nvSpPr>
          <p:cNvPr id="413" name="Google Shape;413;p32"/>
          <p:cNvSpPr/>
          <p:nvPr/>
        </p:nvSpPr>
        <p:spPr>
          <a:xfrm>
            <a:off x="1762199" y="6306481"/>
            <a:ext cx="13357601" cy="2951819"/>
          </a:xfrm>
          <a:custGeom>
            <a:rect b="b" l="l" r="r" t="t"/>
            <a:pathLst>
              <a:path extrusionOk="0" h="2951819" w="13357601">
                <a:moveTo>
                  <a:pt x="0" y="0"/>
                </a:moveTo>
                <a:lnTo>
                  <a:pt x="13357602" y="0"/>
                </a:lnTo>
                <a:lnTo>
                  <a:pt x="13357602" y="2951819"/>
                </a:lnTo>
                <a:lnTo>
                  <a:pt x="0" y="2951819"/>
                </a:lnTo>
                <a:lnTo>
                  <a:pt x="0" y="0"/>
                </a:lnTo>
                <a:close/>
              </a:path>
            </a:pathLst>
          </a:custGeom>
          <a:blipFill rotWithShape="1">
            <a:blip r:embed="rId8">
              <a:alphaModFix/>
            </a:blip>
            <a:stretch>
              <a:fillRect b="0" l="0" r="0" t="0"/>
            </a:stretch>
          </a:blipFill>
          <a:ln>
            <a:noFill/>
          </a:ln>
        </p:spPr>
      </p:sp>
      <p:sp>
        <p:nvSpPr>
          <p:cNvPr id="414" name="Google Shape;414;p32"/>
          <p:cNvSpPr txBox="1"/>
          <p:nvPr/>
        </p:nvSpPr>
        <p:spPr>
          <a:xfrm>
            <a:off x="1028700" y="2390761"/>
            <a:ext cx="4507950" cy="18573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Resumo Visual</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3"/>
          <p:cNvSpPr/>
          <p:nvPr/>
        </p:nvSpPr>
        <p:spPr>
          <a:xfrm flipH="1">
            <a:off x="8832400" y="577325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424" name="Google Shape;424;p33"/>
          <p:cNvSpPr/>
          <p:nvPr/>
        </p:nvSpPr>
        <p:spPr>
          <a:xfrm flipH="1">
            <a:off x="20"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4">
              <a:alphaModFix/>
            </a:blip>
            <a:stretch>
              <a:fillRect b="0" l="0" r="0" t="0"/>
            </a:stretch>
          </a:blipFill>
          <a:ln>
            <a:noFill/>
          </a:ln>
        </p:spPr>
      </p:sp>
      <p:sp>
        <p:nvSpPr>
          <p:cNvPr id="425" name="Google Shape;425;p33"/>
          <p:cNvSpPr/>
          <p:nvPr/>
        </p:nvSpPr>
        <p:spPr>
          <a:xfrm>
            <a:off x="9669909" y="-3793483"/>
            <a:ext cx="10446764" cy="7934209"/>
          </a:xfrm>
          <a:custGeom>
            <a:rect b="b" l="l" r="r" t="t"/>
            <a:pathLst>
              <a:path extrusionOk="0" h="7934209" w="10446764">
                <a:moveTo>
                  <a:pt x="0" y="0"/>
                </a:moveTo>
                <a:lnTo>
                  <a:pt x="10446764" y="0"/>
                </a:lnTo>
                <a:lnTo>
                  <a:pt x="10446764" y="7934209"/>
                </a:lnTo>
                <a:lnTo>
                  <a:pt x="0" y="7934209"/>
                </a:lnTo>
                <a:lnTo>
                  <a:pt x="0" y="0"/>
                </a:lnTo>
                <a:close/>
              </a:path>
            </a:pathLst>
          </a:custGeom>
          <a:blipFill rotWithShape="1">
            <a:blip r:embed="rId5">
              <a:alphaModFix/>
            </a:blip>
            <a:stretch>
              <a:fillRect b="0" l="0" r="0" t="0"/>
            </a:stretch>
          </a:blipFill>
          <a:ln>
            <a:noFill/>
          </a:ln>
        </p:spPr>
      </p:sp>
      <p:sp>
        <p:nvSpPr>
          <p:cNvPr id="426" name="Google Shape;426;p33"/>
          <p:cNvSpPr/>
          <p:nvPr/>
        </p:nvSpPr>
        <p:spPr>
          <a:xfrm>
            <a:off x="10167897" y="3140767"/>
            <a:ext cx="1887180" cy="1146033"/>
          </a:xfrm>
          <a:custGeom>
            <a:rect b="b" l="l" r="r" t="t"/>
            <a:pathLst>
              <a:path extrusionOk="0" h="1146033" w="1887180">
                <a:moveTo>
                  <a:pt x="0" y="0"/>
                </a:moveTo>
                <a:lnTo>
                  <a:pt x="1887180" y="0"/>
                </a:lnTo>
                <a:lnTo>
                  <a:pt x="1887180" y="1146033"/>
                </a:lnTo>
                <a:lnTo>
                  <a:pt x="0" y="1146033"/>
                </a:lnTo>
                <a:lnTo>
                  <a:pt x="0" y="0"/>
                </a:lnTo>
                <a:close/>
              </a:path>
            </a:pathLst>
          </a:custGeom>
          <a:blipFill rotWithShape="1">
            <a:blip r:embed="rId6">
              <a:alphaModFix/>
            </a:blip>
            <a:stretch>
              <a:fillRect b="0" l="0" r="0" t="0"/>
            </a:stretch>
          </a:blipFill>
          <a:ln>
            <a:noFill/>
          </a:ln>
        </p:spPr>
      </p:sp>
      <p:sp>
        <p:nvSpPr>
          <p:cNvPr id="427" name="Google Shape;427;p33"/>
          <p:cNvSpPr txBox="1"/>
          <p:nvPr/>
        </p:nvSpPr>
        <p:spPr>
          <a:xfrm>
            <a:off x="7044612" y="4210600"/>
            <a:ext cx="8133750" cy="381952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200" u="none" cap="none" strike="noStrike">
                <a:solidFill>
                  <a:srgbClr val="1E1E49"/>
                </a:solidFill>
                <a:latin typeface="Poppins"/>
                <a:ea typeface="Poppins"/>
                <a:cs typeface="Poppins"/>
                <a:sym typeface="Poppins"/>
              </a:rPr>
              <a:t>Como nos organizamos como squad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34"/>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437" name="Google Shape;437;p34"/>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438" name="Google Shape;438;p34"/>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cxnSp>
        <p:nvCxnSpPr>
          <p:cNvPr id="439" name="Google Shape;439;p34"/>
          <p:cNvCxnSpPr/>
          <p:nvPr/>
        </p:nvCxnSpPr>
        <p:spPr>
          <a:xfrm>
            <a:off x="-1076545" y="6489318"/>
            <a:ext cx="20615100" cy="0"/>
          </a:xfrm>
          <a:prstGeom prst="straightConnector1">
            <a:avLst/>
          </a:prstGeom>
          <a:noFill/>
          <a:ln cap="flat" cmpd="sng" w="19050">
            <a:solidFill>
              <a:srgbClr val="241160"/>
            </a:solidFill>
            <a:prstDash val="solid"/>
            <a:round/>
            <a:headEnd len="sm" w="sm" type="none"/>
            <a:tailEnd len="sm" w="sm" type="none"/>
          </a:ln>
        </p:spPr>
      </p:cxnSp>
      <p:sp>
        <p:nvSpPr>
          <p:cNvPr id="440" name="Google Shape;440;p34"/>
          <p:cNvSpPr/>
          <p:nvPr/>
        </p:nvSpPr>
        <p:spPr>
          <a:xfrm>
            <a:off x="1071009" y="5290994"/>
            <a:ext cx="1016231" cy="1143000"/>
          </a:xfrm>
          <a:custGeom>
            <a:rect b="b" l="l" r="r" t="t"/>
            <a:pathLst>
              <a:path extrusionOk="0" h="1143000" w="1016231">
                <a:moveTo>
                  <a:pt x="0" y="0"/>
                </a:moveTo>
                <a:lnTo>
                  <a:pt x="1016231" y="0"/>
                </a:lnTo>
                <a:lnTo>
                  <a:pt x="1016231" y="1143000"/>
                </a:lnTo>
                <a:lnTo>
                  <a:pt x="0" y="1143000"/>
                </a:lnTo>
                <a:lnTo>
                  <a:pt x="0" y="0"/>
                </a:lnTo>
                <a:close/>
              </a:path>
            </a:pathLst>
          </a:custGeom>
          <a:blipFill rotWithShape="1">
            <a:blip r:embed="rId6">
              <a:alphaModFix/>
            </a:blip>
            <a:stretch>
              <a:fillRect b="0" l="0" r="0" t="0"/>
            </a:stretch>
          </a:blipFill>
          <a:ln>
            <a:noFill/>
          </a:ln>
        </p:spPr>
      </p:sp>
      <p:sp>
        <p:nvSpPr>
          <p:cNvPr id="441" name="Google Shape;441;p34"/>
          <p:cNvSpPr/>
          <p:nvPr/>
        </p:nvSpPr>
        <p:spPr>
          <a:xfrm>
            <a:off x="2176639" y="2506449"/>
            <a:ext cx="1481281" cy="1711564"/>
          </a:xfrm>
          <a:custGeom>
            <a:rect b="b" l="l" r="r" t="t"/>
            <a:pathLst>
              <a:path extrusionOk="0" h="1711564" w="1481281">
                <a:moveTo>
                  <a:pt x="0" y="0"/>
                </a:moveTo>
                <a:lnTo>
                  <a:pt x="1481281" y="0"/>
                </a:lnTo>
                <a:lnTo>
                  <a:pt x="1481281" y="1711564"/>
                </a:lnTo>
                <a:lnTo>
                  <a:pt x="0" y="1711564"/>
                </a:lnTo>
                <a:lnTo>
                  <a:pt x="0" y="0"/>
                </a:lnTo>
                <a:close/>
              </a:path>
            </a:pathLst>
          </a:custGeom>
          <a:blipFill rotWithShape="1">
            <a:blip r:embed="rId7">
              <a:alphaModFix/>
            </a:blip>
            <a:stretch>
              <a:fillRect b="0" l="0" r="0" t="0"/>
            </a:stretch>
          </a:blipFill>
          <a:ln>
            <a:noFill/>
          </a:ln>
        </p:spPr>
      </p:sp>
      <p:sp>
        <p:nvSpPr>
          <p:cNvPr id="442" name="Google Shape;442;p34"/>
          <p:cNvSpPr/>
          <p:nvPr/>
        </p:nvSpPr>
        <p:spPr>
          <a:xfrm>
            <a:off x="2440529" y="5312172"/>
            <a:ext cx="1016231" cy="1143000"/>
          </a:xfrm>
          <a:custGeom>
            <a:rect b="b" l="l" r="r" t="t"/>
            <a:pathLst>
              <a:path extrusionOk="0" h="1143000" w="1016231">
                <a:moveTo>
                  <a:pt x="0" y="0"/>
                </a:moveTo>
                <a:lnTo>
                  <a:pt x="1016231" y="0"/>
                </a:lnTo>
                <a:lnTo>
                  <a:pt x="1016231" y="1143000"/>
                </a:lnTo>
                <a:lnTo>
                  <a:pt x="0" y="1143000"/>
                </a:lnTo>
                <a:lnTo>
                  <a:pt x="0" y="0"/>
                </a:lnTo>
                <a:close/>
              </a:path>
            </a:pathLst>
          </a:custGeom>
          <a:blipFill rotWithShape="1">
            <a:blip r:embed="rId6">
              <a:alphaModFix/>
            </a:blip>
            <a:stretch>
              <a:fillRect b="0" l="0" r="0" t="0"/>
            </a:stretch>
          </a:blipFill>
          <a:ln>
            <a:noFill/>
          </a:ln>
        </p:spPr>
      </p:sp>
      <p:sp>
        <p:nvSpPr>
          <p:cNvPr id="443" name="Google Shape;443;p34"/>
          <p:cNvSpPr/>
          <p:nvPr/>
        </p:nvSpPr>
        <p:spPr>
          <a:xfrm>
            <a:off x="3736930" y="5312172"/>
            <a:ext cx="1016231" cy="1143000"/>
          </a:xfrm>
          <a:custGeom>
            <a:rect b="b" l="l" r="r" t="t"/>
            <a:pathLst>
              <a:path extrusionOk="0" h="1143000" w="1016231">
                <a:moveTo>
                  <a:pt x="0" y="0"/>
                </a:moveTo>
                <a:lnTo>
                  <a:pt x="1016231" y="0"/>
                </a:lnTo>
                <a:lnTo>
                  <a:pt x="1016231" y="1143000"/>
                </a:lnTo>
                <a:lnTo>
                  <a:pt x="0" y="1143000"/>
                </a:lnTo>
                <a:lnTo>
                  <a:pt x="0" y="0"/>
                </a:lnTo>
                <a:close/>
              </a:path>
            </a:pathLst>
          </a:custGeom>
          <a:blipFill rotWithShape="1">
            <a:blip r:embed="rId6">
              <a:alphaModFix/>
            </a:blip>
            <a:stretch>
              <a:fillRect b="0" l="0" r="0" t="0"/>
            </a:stretch>
          </a:blipFill>
          <a:ln>
            <a:noFill/>
          </a:ln>
        </p:spPr>
      </p:sp>
      <p:sp>
        <p:nvSpPr>
          <p:cNvPr id="444" name="Google Shape;444;p34"/>
          <p:cNvSpPr/>
          <p:nvPr/>
        </p:nvSpPr>
        <p:spPr>
          <a:xfrm>
            <a:off x="6623726" y="2836228"/>
            <a:ext cx="3931826" cy="3597766"/>
          </a:xfrm>
          <a:custGeom>
            <a:rect b="b" l="l" r="r" t="t"/>
            <a:pathLst>
              <a:path extrusionOk="0" h="3597766" w="3931826">
                <a:moveTo>
                  <a:pt x="0" y="0"/>
                </a:moveTo>
                <a:lnTo>
                  <a:pt x="3931826" y="0"/>
                </a:lnTo>
                <a:lnTo>
                  <a:pt x="3931826" y="3597766"/>
                </a:lnTo>
                <a:lnTo>
                  <a:pt x="0" y="3597766"/>
                </a:lnTo>
                <a:lnTo>
                  <a:pt x="0" y="0"/>
                </a:lnTo>
                <a:close/>
              </a:path>
            </a:pathLst>
          </a:custGeom>
          <a:blipFill rotWithShape="1">
            <a:blip r:embed="rId8">
              <a:alphaModFix/>
            </a:blip>
            <a:stretch>
              <a:fillRect b="-6349" l="0" r="0" t="0"/>
            </a:stretch>
          </a:blipFill>
          <a:ln>
            <a:noFill/>
          </a:ln>
        </p:spPr>
      </p:sp>
      <p:sp>
        <p:nvSpPr>
          <p:cNvPr id="445" name="Google Shape;445;p34"/>
          <p:cNvSpPr/>
          <p:nvPr/>
        </p:nvSpPr>
        <p:spPr>
          <a:xfrm>
            <a:off x="12993295" y="2340372"/>
            <a:ext cx="4032504" cy="4114800"/>
          </a:xfrm>
          <a:custGeom>
            <a:rect b="b" l="l" r="r" t="t"/>
            <a:pathLst>
              <a:path extrusionOk="0" h="4114800" w="4032504">
                <a:moveTo>
                  <a:pt x="0" y="0"/>
                </a:moveTo>
                <a:lnTo>
                  <a:pt x="4032504" y="0"/>
                </a:lnTo>
                <a:lnTo>
                  <a:pt x="4032504" y="4114800"/>
                </a:lnTo>
                <a:lnTo>
                  <a:pt x="0" y="4114800"/>
                </a:lnTo>
                <a:lnTo>
                  <a:pt x="0" y="0"/>
                </a:lnTo>
                <a:close/>
              </a:path>
            </a:pathLst>
          </a:custGeom>
          <a:blipFill rotWithShape="1">
            <a:blip r:embed="rId9">
              <a:alphaModFix/>
            </a:blip>
            <a:stretch>
              <a:fillRect b="0" l="0" r="0" t="0"/>
            </a:stretch>
          </a:blipFill>
          <a:ln>
            <a:noFill/>
          </a:ln>
        </p:spPr>
      </p:sp>
      <p:sp>
        <p:nvSpPr>
          <p:cNvPr id="446" name="Google Shape;446;p34"/>
          <p:cNvSpPr txBox="1"/>
          <p:nvPr/>
        </p:nvSpPr>
        <p:spPr>
          <a:xfrm>
            <a:off x="6491232" y="6637743"/>
            <a:ext cx="45840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600" u="none" cap="none" strike="noStrike">
                <a:solidFill>
                  <a:srgbClr val="1E1E49"/>
                </a:solidFill>
                <a:latin typeface="Nunito"/>
                <a:ea typeface="Nunito"/>
                <a:cs typeface="Nunito"/>
                <a:sym typeface="Nunito"/>
              </a:rPr>
              <a:t>Acompanhamento</a:t>
            </a:r>
            <a:endParaRPr/>
          </a:p>
        </p:txBody>
      </p:sp>
      <p:sp>
        <p:nvSpPr>
          <p:cNvPr id="447" name="Google Shape;447;p34"/>
          <p:cNvSpPr txBox="1"/>
          <p:nvPr/>
        </p:nvSpPr>
        <p:spPr>
          <a:xfrm>
            <a:off x="492723" y="6667008"/>
            <a:ext cx="45840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600" u="none" cap="none" strike="noStrike">
                <a:solidFill>
                  <a:srgbClr val="1E1E49"/>
                </a:solidFill>
                <a:latin typeface="Nunito"/>
                <a:ea typeface="Nunito"/>
                <a:cs typeface="Nunito"/>
                <a:sym typeface="Nunito"/>
              </a:rPr>
              <a:t>Distribuição</a:t>
            </a:r>
            <a:endParaRPr/>
          </a:p>
        </p:txBody>
      </p:sp>
      <p:sp>
        <p:nvSpPr>
          <p:cNvPr id="448" name="Google Shape;448;p34"/>
          <p:cNvSpPr txBox="1"/>
          <p:nvPr/>
        </p:nvSpPr>
        <p:spPr>
          <a:xfrm>
            <a:off x="12584990" y="6694204"/>
            <a:ext cx="4584000" cy="554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3600" u="none" cap="none" strike="noStrike">
                <a:solidFill>
                  <a:srgbClr val="1E1E49"/>
                </a:solidFill>
                <a:latin typeface="Nunito"/>
                <a:ea typeface="Nunito"/>
                <a:cs typeface="Nunito"/>
                <a:sym typeface="Nunito"/>
              </a:rPr>
              <a:t>Comunicação</a:t>
            </a:r>
            <a:endParaRPr/>
          </a:p>
        </p:txBody>
      </p:sp>
      <p:sp>
        <p:nvSpPr>
          <p:cNvPr id="449" name="Google Shape;449;p34"/>
          <p:cNvSpPr txBox="1"/>
          <p:nvPr/>
        </p:nvSpPr>
        <p:spPr>
          <a:xfrm>
            <a:off x="6538921" y="7470689"/>
            <a:ext cx="4584000" cy="1403400"/>
          </a:xfrm>
          <a:prstGeom prst="rect">
            <a:avLst/>
          </a:prstGeom>
          <a:noFill/>
          <a:ln>
            <a:noFill/>
          </a:ln>
        </p:spPr>
        <p:txBody>
          <a:bodyPr anchorCtr="0" anchor="t" bIns="0" lIns="0" spcFirstLastPara="1" rIns="0" wrap="square" tIns="0">
            <a:spAutoFit/>
          </a:bodyPr>
          <a:lstStyle/>
          <a:p>
            <a:pPr indent="0" lvl="1" marL="0" marR="0" rtl="0" algn="ctr">
              <a:lnSpc>
                <a:spcPct val="139958"/>
              </a:lnSpc>
              <a:spcBef>
                <a:spcPts val="0"/>
              </a:spcBef>
              <a:spcAft>
                <a:spcPts val="0"/>
              </a:spcAft>
              <a:buNone/>
            </a:pPr>
            <a:r>
              <a:rPr b="0" i="0" lang="en-US" sz="2400" u="none" cap="none" strike="noStrike">
                <a:solidFill>
                  <a:srgbClr val="1E1E49"/>
                </a:solidFill>
                <a:latin typeface="Nunito"/>
                <a:ea typeface="Nunito"/>
                <a:cs typeface="Nunito"/>
                <a:sym typeface="Nunito"/>
              </a:rPr>
              <a:t>Utilizamos o Jira para registrar as tarefas e acompanhar o progresso em tempo real.</a:t>
            </a:r>
            <a:endParaRPr/>
          </a:p>
        </p:txBody>
      </p:sp>
      <p:sp>
        <p:nvSpPr>
          <p:cNvPr id="450" name="Google Shape;450;p34"/>
          <p:cNvSpPr txBox="1"/>
          <p:nvPr/>
        </p:nvSpPr>
        <p:spPr>
          <a:xfrm>
            <a:off x="1028765" y="7470689"/>
            <a:ext cx="4584000" cy="1403400"/>
          </a:xfrm>
          <a:prstGeom prst="rect">
            <a:avLst/>
          </a:prstGeom>
          <a:noFill/>
          <a:ln>
            <a:noFill/>
          </a:ln>
        </p:spPr>
        <p:txBody>
          <a:bodyPr anchorCtr="0" anchor="t" bIns="0" lIns="0" spcFirstLastPara="1" rIns="0" wrap="square" tIns="0">
            <a:spAutoFit/>
          </a:bodyPr>
          <a:lstStyle/>
          <a:p>
            <a:pPr indent="0" lvl="1" marL="0" marR="0" rtl="0" algn="ctr">
              <a:lnSpc>
                <a:spcPct val="139958"/>
              </a:lnSpc>
              <a:spcBef>
                <a:spcPts val="0"/>
              </a:spcBef>
              <a:spcAft>
                <a:spcPts val="0"/>
              </a:spcAft>
              <a:buNone/>
            </a:pPr>
            <a:r>
              <a:rPr b="0" i="0" lang="en-US" sz="2400" u="none" cap="none" strike="noStrike">
                <a:solidFill>
                  <a:srgbClr val="1E1E49"/>
                </a:solidFill>
                <a:latin typeface="Nunito"/>
                <a:ea typeface="Nunito"/>
                <a:cs typeface="Nunito"/>
                <a:sym typeface="Nunito"/>
              </a:rPr>
              <a:t>A líder atribuiu tarefas de acordo com os pontos fortes de cada integrante.</a:t>
            </a:r>
            <a:endParaRPr/>
          </a:p>
        </p:txBody>
      </p:sp>
      <p:sp>
        <p:nvSpPr>
          <p:cNvPr id="451" name="Google Shape;451;p34"/>
          <p:cNvSpPr txBox="1"/>
          <p:nvPr/>
        </p:nvSpPr>
        <p:spPr>
          <a:xfrm>
            <a:off x="12675240" y="7470689"/>
            <a:ext cx="4584000" cy="1920600"/>
          </a:xfrm>
          <a:prstGeom prst="rect">
            <a:avLst/>
          </a:prstGeom>
          <a:noFill/>
          <a:ln>
            <a:noFill/>
          </a:ln>
        </p:spPr>
        <p:txBody>
          <a:bodyPr anchorCtr="0" anchor="t" bIns="0" lIns="0" spcFirstLastPara="1" rIns="0" wrap="square" tIns="0">
            <a:spAutoFit/>
          </a:bodyPr>
          <a:lstStyle/>
          <a:p>
            <a:pPr indent="0" lvl="1" marL="0" marR="0" rtl="0" algn="ctr">
              <a:lnSpc>
                <a:spcPct val="139958"/>
              </a:lnSpc>
              <a:spcBef>
                <a:spcPts val="0"/>
              </a:spcBef>
              <a:spcAft>
                <a:spcPts val="0"/>
              </a:spcAft>
              <a:buNone/>
            </a:pPr>
            <a:r>
              <a:rPr b="0" i="0" lang="en-US" sz="2400" u="none" cap="none" strike="noStrike">
                <a:solidFill>
                  <a:srgbClr val="1E1E49"/>
                </a:solidFill>
                <a:latin typeface="Nunito"/>
                <a:ea typeface="Nunito"/>
                <a:cs typeface="Nunito"/>
                <a:sym typeface="Nunito"/>
              </a:rPr>
              <a:t>Mantivemos uma comunicação constante pelo Discord para tirar dúvidas e nos coordenar de forma eficiente.</a:t>
            </a:r>
            <a:endParaRPr/>
          </a:p>
        </p:txBody>
      </p:sp>
      <p:sp>
        <p:nvSpPr>
          <p:cNvPr id="452" name="Google Shape;452;p34"/>
          <p:cNvSpPr txBox="1"/>
          <p:nvPr/>
        </p:nvSpPr>
        <p:spPr>
          <a:xfrm>
            <a:off x="1028775" y="876127"/>
            <a:ext cx="8909700" cy="923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000" u="none" cap="none" strike="noStrike">
                <a:solidFill>
                  <a:srgbClr val="1E1E49"/>
                </a:solidFill>
                <a:latin typeface="Fira Sans Black"/>
                <a:ea typeface="Fira Sans Black"/>
                <a:cs typeface="Fira Sans Black"/>
                <a:sym typeface="Fira Sans Black"/>
              </a:rPr>
              <a:t>Organização da equipe</a:t>
            </a:r>
            <a:endParaRPr/>
          </a:p>
        </p:txBody>
      </p:sp>
      <p:cxnSp>
        <p:nvCxnSpPr>
          <p:cNvPr id="453" name="Google Shape;453;p34"/>
          <p:cNvCxnSpPr/>
          <p:nvPr/>
        </p:nvCxnSpPr>
        <p:spPr>
          <a:xfrm flipH="1">
            <a:off x="2917430" y="4344198"/>
            <a:ext cx="18900" cy="837600"/>
          </a:xfrm>
          <a:prstGeom prst="straightConnector1">
            <a:avLst/>
          </a:prstGeom>
          <a:noFill/>
          <a:ln cap="flat" cmpd="sng" w="38100">
            <a:solidFill>
              <a:srgbClr val="241160"/>
            </a:solidFill>
            <a:prstDash val="solid"/>
            <a:round/>
            <a:headEnd len="sm" w="sm" type="none"/>
            <a:tailEnd len="med" w="med" type="triangle"/>
          </a:ln>
        </p:spPr>
      </p:cxnSp>
      <p:cxnSp>
        <p:nvCxnSpPr>
          <p:cNvPr id="454" name="Google Shape;454;p34"/>
          <p:cNvCxnSpPr/>
          <p:nvPr/>
        </p:nvCxnSpPr>
        <p:spPr>
          <a:xfrm>
            <a:off x="3518542" y="4313644"/>
            <a:ext cx="455700" cy="859200"/>
          </a:xfrm>
          <a:prstGeom prst="straightConnector1">
            <a:avLst/>
          </a:prstGeom>
          <a:noFill/>
          <a:ln cap="flat" cmpd="sng" w="38100">
            <a:solidFill>
              <a:srgbClr val="241160"/>
            </a:solidFill>
            <a:prstDash val="solid"/>
            <a:round/>
            <a:headEnd len="sm" w="sm" type="none"/>
            <a:tailEnd len="med" w="med" type="triangle"/>
          </a:ln>
        </p:spPr>
      </p:cxnSp>
      <p:cxnSp>
        <p:nvCxnSpPr>
          <p:cNvPr id="455" name="Google Shape;455;p34"/>
          <p:cNvCxnSpPr/>
          <p:nvPr/>
        </p:nvCxnSpPr>
        <p:spPr>
          <a:xfrm flipH="1">
            <a:off x="1822095" y="4268010"/>
            <a:ext cx="607500" cy="759600"/>
          </a:xfrm>
          <a:prstGeom prst="straightConnector1">
            <a:avLst/>
          </a:prstGeom>
          <a:noFill/>
          <a:ln cap="flat" cmpd="sng" w="38100">
            <a:solidFill>
              <a:srgbClr val="241160"/>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5"/>
          <p:cNvSpPr/>
          <p:nvPr/>
        </p:nvSpPr>
        <p:spPr>
          <a:xfrm flipH="1">
            <a:off x="8832400" y="577325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465" name="Google Shape;465;p35"/>
          <p:cNvSpPr/>
          <p:nvPr/>
        </p:nvSpPr>
        <p:spPr>
          <a:xfrm flipH="1">
            <a:off x="20"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4">
              <a:alphaModFix/>
            </a:blip>
            <a:stretch>
              <a:fillRect b="0" l="0" r="0" t="0"/>
            </a:stretch>
          </a:blipFill>
          <a:ln>
            <a:noFill/>
          </a:ln>
        </p:spPr>
      </p:sp>
      <p:sp>
        <p:nvSpPr>
          <p:cNvPr id="466" name="Google Shape;466;p35"/>
          <p:cNvSpPr/>
          <p:nvPr/>
        </p:nvSpPr>
        <p:spPr>
          <a:xfrm>
            <a:off x="9669909" y="-3793483"/>
            <a:ext cx="10446764" cy="7934209"/>
          </a:xfrm>
          <a:custGeom>
            <a:rect b="b" l="l" r="r" t="t"/>
            <a:pathLst>
              <a:path extrusionOk="0" h="7934209" w="10446764">
                <a:moveTo>
                  <a:pt x="0" y="0"/>
                </a:moveTo>
                <a:lnTo>
                  <a:pt x="10446764" y="0"/>
                </a:lnTo>
                <a:lnTo>
                  <a:pt x="10446764" y="7934209"/>
                </a:lnTo>
                <a:lnTo>
                  <a:pt x="0" y="7934209"/>
                </a:lnTo>
                <a:lnTo>
                  <a:pt x="0" y="0"/>
                </a:lnTo>
                <a:close/>
              </a:path>
            </a:pathLst>
          </a:custGeom>
          <a:blipFill rotWithShape="1">
            <a:blip r:embed="rId5">
              <a:alphaModFix/>
            </a:blip>
            <a:stretch>
              <a:fillRect b="0" l="0" r="0" t="0"/>
            </a:stretch>
          </a:blipFill>
          <a:ln>
            <a:noFill/>
          </a:ln>
        </p:spPr>
      </p:sp>
      <p:sp>
        <p:nvSpPr>
          <p:cNvPr id="467" name="Google Shape;467;p35"/>
          <p:cNvSpPr txBox="1"/>
          <p:nvPr/>
        </p:nvSpPr>
        <p:spPr>
          <a:xfrm>
            <a:off x="7155715" y="3819525"/>
            <a:ext cx="8133750" cy="25717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200" u="none" cap="none" strike="noStrike">
                <a:solidFill>
                  <a:srgbClr val="1E1E49"/>
                </a:solidFill>
                <a:latin typeface="Poppins"/>
                <a:ea typeface="Poppins"/>
                <a:cs typeface="Poppins"/>
                <a:sym typeface="Poppins"/>
              </a:rPr>
              <a:t>Facilidades e Dificuldades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6"/>
          <p:cNvSpPr/>
          <p:nvPr/>
        </p:nvSpPr>
        <p:spPr>
          <a:xfrm rot="-5400000">
            <a:off x="-1129950" y="2975950"/>
            <a:ext cx="8441000" cy="6181100"/>
          </a:xfrm>
          <a:custGeom>
            <a:rect b="b" l="l" r="r" t="t"/>
            <a:pathLst>
              <a:path extrusionOk="0" h="6181100" w="8441000">
                <a:moveTo>
                  <a:pt x="0" y="0"/>
                </a:moveTo>
                <a:lnTo>
                  <a:pt x="8441000" y="0"/>
                </a:lnTo>
                <a:lnTo>
                  <a:pt x="8441000" y="6181100"/>
                </a:lnTo>
                <a:lnTo>
                  <a:pt x="0" y="6181100"/>
                </a:lnTo>
                <a:lnTo>
                  <a:pt x="0" y="0"/>
                </a:lnTo>
                <a:close/>
              </a:path>
            </a:pathLst>
          </a:custGeom>
          <a:blipFill rotWithShape="1">
            <a:blip r:embed="rId3">
              <a:alphaModFix/>
            </a:blip>
            <a:stretch>
              <a:fillRect b="0" l="0" r="0" t="0"/>
            </a:stretch>
          </a:blipFill>
          <a:ln>
            <a:noFill/>
          </a:ln>
        </p:spPr>
      </p:sp>
      <p:sp>
        <p:nvSpPr>
          <p:cNvPr id="477" name="Google Shape;477;p36"/>
          <p:cNvSpPr/>
          <p:nvPr/>
        </p:nvSpPr>
        <p:spPr>
          <a:xfrm rot="-5400000">
            <a:off x="12671598" y="-858250"/>
            <a:ext cx="4758154" cy="6474668"/>
          </a:xfrm>
          <a:custGeom>
            <a:rect b="b" l="l" r="r" t="t"/>
            <a:pathLst>
              <a:path extrusionOk="0" h="6474668" w="4758154">
                <a:moveTo>
                  <a:pt x="0" y="0"/>
                </a:moveTo>
                <a:lnTo>
                  <a:pt x="4758154" y="0"/>
                </a:lnTo>
                <a:lnTo>
                  <a:pt x="4758154" y="6474668"/>
                </a:lnTo>
                <a:lnTo>
                  <a:pt x="0" y="6474668"/>
                </a:lnTo>
                <a:lnTo>
                  <a:pt x="0" y="0"/>
                </a:lnTo>
                <a:close/>
              </a:path>
            </a:pathLst>
          </a:custGeom>
          <a:blipFill rotWithShape="1">
            <a:blip r:embed="rId4">
              <a:alphaModFix/>
            </a:blip>
            <a:stretch>
              <a:fillRect b="0" l="0" r="0" t="0"/>
            </a:stretch>
          </a:blipFill>
          <a:ln>
            <a:noFill/>
          </a:ln>
        </p:spPr>
      </p:sp>
      <p:sp>
        <p:nvSpPr>
          <p:cNvPr id="478" name="Google Shape;478;p36"/>
          <p:cNvSpPr/>
          <p:nvPr/>
        </p:nvSpPr>
        <p:spPr>
          <a:xfrm>
            <a:off x="12333233" y="7762307"/>
            <a:ext cx="9241991" cy="7630120"/>
          </a:xfrm>
          <a:custGeom>
            <a:rect b="b" l="l" r="r" t="t"/>
            <a:pathLst>
              <a:path extrusionOk="0" h="7630120" w="9241991">
                <a:moveTo>
                  <a:pt x="0" y="0"/>
                </a:moveTo>
                <a:lnTo>
                  <a:pt x="9241991" y="0"/>
                </a:lnTo>
                <a:lnTo>
                  <a:pt x="9241991" y="7630120"/>
                </a:lnTo>
                <a:lnTo>
                  <a:pt x="0" y="7630120"/>
                </a:lnTo>
                <a:lnTo>
                  <a:pt x="0" y="0"/>
                </a:lnTo>
                <a:close/>
              </a:path>
            </a:pathLst>
          </a:custGeom>
          <a:blipFill rotWithShape="1">
            <a:blip r:embed="rId5">
              <a:alphaModFix/>
            </a:blip>
            <a:stretch>
              <a:fillRect b="0" l="0" r="0" t="0"/>
            </a:stretch>
          </a:blipFill>
          <a:ln>
            <a:noFill/>
          </a:ln>
        </p:spPr>
      </p:sp>
      <p:sp>
        <p:nvSpPr>
          <p:cNvPr id="479" name="Google Shape;479;p36"/>
          <p:cNvSpPr/>
          <p:nvPr/>
        </p:nvSpPr>
        <p:spPr>
          <a:xfrm>
            <a:off x="11667458" y="1982700"/>
            <a:ext cx="1381369" cy="979516"/>
          </a:xfrm>
          <a:custGeom>
            <a:rect b="b" l="l" r="r" t="t"/>
            <a:pathLst>
              <a:path extrusionOk="0" h="979516" w="1381369">
                <a:moveTo>
                  <a:pt x="0" y="0"/>
                </a:moveTo>
                <a:lnTo>
                  <a:pt x="1381369" y="0"/>
                </a:lnTo>
                <a:lnTo>
                  <a:pt x="1381369" y="979516"/>
                </a:lnTo>
                <a:lnTo>
                  <a:pt x="0" y="979516"/>
                </a:lnTo>
                <a:lnTo>
                  <a:pt x="0" y="0"/>
                </a:lnTo>
                <a:close/>
              </a:path>
            </a:pathLst>
          </a:custGeom>
          <a:blipFill rotWithShape="1">
            <a:blip r:embed="rId6">
              <a:alphaModFix/>
            </a:blip>
            <a:stretch>
              <a:fillRect b="0" l="0" r="0" t="0"/>
            </a:stretch>
          </a:blipFill>
          <a:ln>
            <a:noFill/>
          </a:ln>
        </p:spPr>
      </p:sp>
      <p:sp>
        <p:nvSpPr>
          <p:cNvPr id="480" name="Google Shape;480;p36"/>
          <p:cNvSpPr/>
          <p:nvPr/>
        </p:nvSpPr>
        <p:spPr>
          <a:xfrm>
            <a:off x="4126012" y="1846000"/>
            <a:ext cx="647102" cy="1298590"/>
          </a:xfrm>
          <a:custGeom>
            <a:rect b="b" l="l" r="r" t="t"/>
            <a:pathLst>
              <a:path extrusionOk="0" h="1298590" w="647102">
                <a:moveTo>
                  <a:pt x="0" y="0"/>
                </a:moveTo>
                <a:lnTo>
                  <a:pt x="647102" y="0"/>
                </a:lnTo>
                <a:lnTo>
                  <a:pt x="647102" y="1298590"/>
                </a:lnTo>
                <a:lnTo>
                  <a:pt x="0" y="1298590"/>
                </a:lnTo>
                <a:lnTo>
                  <a:pt x="0" y="0"/>
                </a:lnTo>
                <a:close/>
              </a:path>
            </a:pathLst>
          </a:custGeom>
          <a:blipFill rotWithShape="1">
            <a:blip r:embed="rId7">
              <a:alphaModFix/>
            </a:blip>
            <a:stretch>
              <a:fillRect b="0" l="0" r="0" t="0"/>
            </a:stretch>
          </a:blipFill>
          <a:ln>
            <a:noFill/>
          </a:ln>
        </p:spPr>
      </p:sp>
      <p:sp>
        <p:nvSpPr>
          <p:cNvPr id="481" name="Google Shape;481;p36"/>
          <p:cNvSpPr txBox="1"/>
          <p:nvPr/>
        </p:nvSpPr>
        <p:spPr>
          <a:xfrm>
            <a:off x="11164753" y="3454496"/>
            <a:ext cx="2774907"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Dificuldades</a:t>
            </a:r>
            <a:endParaRPr/>
          </a:p>
        </p:txBody>
      </p:sp>
      <p:sp>
        <p:nvSpPr>
          <p:cNvPr id="482" name="Google Shape;482;p36"/>
          <p:cNvSpPr txBox="1"/>
          <p:nvPr/>
        </p:nvSpPr>
        <p:spPr>
          <a:xfrm>
            <a:off x="10384925" y="4374003"/>
            <a:ext cx="5791252" cy="3971925"/>
          </a:xfrm>
          <a:prstGeom prst="rect">
            <a:avLst/>
          </a:prstGeom>
          <a:noFill/>
          <a:ln>
            <a:noFill/>
          </a:ln>
        </p:spPr>
        <p:txBody>
          <a:bodyPr anchorCtr="0" anchor="t" bIns="0" lIns="0" spcFirstLastPara="1" rIns="0" wrap="square" tIns="0">
            <a:spAutoFit/>
          </a:bodyPr>
          <a:lstStyle/>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Padronização das datas em diferentes formatos.</a:t>
            </a:r>
            <a:endParaRPr/>
          </a:p>
          <a:p>
            <a:pPr indent="0" lvl="0" marL="0" marR="0" rtl="0" algn="just">
              <a:lnSpc>
                <a:spcPct val="119958"/>
              </a:lnSpc>
              <a:spcBef>
                <a:spcPts val="0"/>
              </a:spcBef>
              <a:spcAft>
                <a:spcPts val="0"/>
              </a:spcAft>
              <a:buNone/>
            </a:pPr>
            <a:r>
              <a:t/>
            </a:r>
            <a:endParaRPr b="0" i="0" sz="2400" u="none" cap="none" strike="noStrike">
              <a:solidFill>
                <a:srgbClr val="1E1E49"/>
              </a:solidFill>
              <a:latin typeface="Nunito"/>
              <a:ea typeface="Nunito"/>
              <a:cs typeface="Nunito"/>
              <a:sym typeface="Nunito"/>
            </a:endParaRPr>
          </a:p>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Etapa de carga no SQLite e relacionamento entre tabelas.</a:t>
            </a:r>
            <a:endParaRPr/>
          </a:p>
          <a:p>
            <a:pPr indent="0" lvl="0" marL="0" marR="0" rtl="0" algn="just">
              <a:lnSpc>
                <a:spcPct val="119958"/>
              </a:lnSpc>
              <a:spcBef>
                <a:spcPts val="0"/>
              </a:spcBef>
              <a:spcAft>
                <a:spcPts val="0"/>
              </a:spcAft>
              <a:buNone/>
            </a:pPr>
            <a:r>
              <a:t/>
            </a:r>
            <a:endParaRPr b="0" i="0" sz="2400" u="none" cap="none" strike="noStrike">
              <a:solidFill>
                <a:srgbClr val="1E1E49"/>
              </a:solidFill>
              <a:latin typeface="Nunito"/>
              <a:ea typeface="Nunito"/>
              <a:cs typeface="Nunito"/>
              <a:sym typeface="Nunito"/>
            </a:endParaRPr>
          </a:p>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Padronizar nomes de variáveis e unir códigos individuais.</a:t>
            </a:r>
            <a:endParaRPr/>
          </a:p>
          <a:p>
            <a:pPr indent="0" lvl="0" marL="0" marR="0" rtl="0" algn="just">
              <a:lnSpc>
                <a:spcPct val="119958"/>
              </a:lnSpc>
              <a:spcBef>
                <a:spcPts val="0"/>
              </a:spcBef>
              <a:spcAft>
                <a:spcPts val="0"/>
              </a:spcAft>
              <a:buNone/>
            </a:pPr>
            <a:r>
              <a:t/>
            </a:r>
            <a:endParaRPr b="0" i="0" sz="2400" u="none" cap="none" strike="noStrike">
              <a:solidFill>
                <a:srgbClr val="1E1E49"/>
              </a:solidFill>
              <a:latin typeface="Nunito"/>
              <a:ea typeface="Nunito"/>
              <a:cs typeface="Nunito"/>
              <a:sym typeface="Nunito"/>
            </a:endParaRPr>
          </a:p>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Conciliar diferentes estilos de escrita e manter organização.</a:t>
            </a:r>
            <a:endParaRPr/>
          </a:p>
        </p:txBody>
      </p:sp>
      <p:sp>
        <p:nvSpPr>
          <p:cNvPr id="483" name="Google Shape;483;p36"/>
          <p:cNvSpPr txBox="1"/>
          <p:nvPr/>
        </p:nvSpPr>
        <p:spPr>
          <a:xfrm>
            <a:off x="1793137" y="4374003"/>
            <a:ext cx="5926312" cy="4333875"/>
          </a:xfrm>
          <a:prstGeom prst="rect">
            <a:avLst/>
          </a:prstGeom>
          <a:noFill/>
          <a:ln>
            <a:noFill/>
          </a:ln>
        </p:spPr>
        <p:txBody>
          <a:bodyPr anchorCtr="0" anchor="t" bIns="0" lIns="0" spcFirstLastPara="1" rIns="0" wrap="square" tIns="0">
            <a:spAutoFit/>
          </a:bodyPr>
          <a:lstStyle/>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Leitura e exploração dos dados mais tranquila (pandas).</a:t>
            </a:r>
            <a:endParaRPr/>
          </a:p>
          <a:p>
            <a:pPr indent="0" lvl="0" marL="0" marR="0" rtl="0" algn="just">
              <a:lnSpc>
                <a:spcPct val="119958"/>
              </a:lnSpc>
              <a:spcBef>
                <a:spcPts val="0"/>
              </a:spcBef>
              <a:spcAft>
                <a:spcPts val="0"/>
              </a:spcAft>
              <a:buNone/>
            </a:pPr>
            <a:r>
              <a:t/>
            </a:r>
            <a:endParaRPr b="0" i="0" sz="2400" u="none" cap="none" strike="noStrike">
              <a:solidFill>
                <a:srgbClr val="1E1E49"/>
              </a:solidFill>
              <a:latin typeface="Nunito"/>
              <a:ea typeface="Nunito"/>
              <a:cs typeface="Nunito"/>
              <a:sym typeface="Nunito"/>
            </a:endParaRPr>
          </a:p>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Trabalho em grupo e troca de aprendizado.</a:t>
            </a:r>
            <a:endParaRPr/>
          </a:p>
          <a:p>
            <a:pPr indent="0" lvl="0" marL="0" marR="0" rtl="0" algn="just">
              <a:lnSpc>
                <a:spcPct val="119958"/>
              </a:lnSpc>
              <a:spcBef>
                <a:spcPts val="0"/>
              </a:spcBef>
              <a:spcAft>
                <a:spcPts val="0"/>
              </a:spcAft>
              <a:buNone/>
            </a:pPr>
            <a:r>
              <a:t/>
            </a:r>
            <a:endParaRPr b="0" i="0" sz="2400" u="none" cap="none" strike="noStrike">
              <a:solidFill>
                <a:srgbClr val="1E1E49"/>
              </a:solidFill>
              <a:latin typeface="Nunito"/>
              <a:ea typeface="Nunito"/>
              <a:cs typeface="Nunito"/>
              <a:sym typeface="Nunito"/>
            </a:endParaRPr>
          </a:p>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Estrutura do código em etapas e uso de funções conhecidas.</a:t>
            </a:r>
            <a:endParaRPr/>
          </a:p>
          <a:p>
            <a:pPr indent="0" lvl="0" marL="0" marR="0" rtl="0" algn="just">
              <a:lnSpc>
                <a:spcPct val="119958"/>
              </a:lnSpc>
              <a:spcBef>
                <a:spcPts val="0"/>
              </a:spcBef>
              <a:spcAft>
                <a:spcPts val="0"/>
              </a:spcAft>
              <a:buNone/>
            </a:pPr>
            <a:r>
              <a:t/>
            </a:r>
            <a:endParaRPr b="0" i="0" sz="2400" u="none" cap="none" strike="noStrike">
              <a:solidFill>
                <a:srgbClr val="1E1E49"/>
              </a:solidFill>
              <a:latin typeface="Nunito"/>
              <a:ea typeface="Nunito"/>
              <a:cs typeface="Nunito"/>
              <a:sym typeface="Nunito"/>
            </a:endParaRPr>
          </a:p>
          <a:p>
            <a:pPr indent="0" lvl="0" marL="0" marR="0" rtl="0" algn="just">
              <a:lnSpc>
                <a:spcPct val="119958"/>
              </a:lnSpc>
              <a:spcBef>
                <a:spcPts val="0"/>
              </a:spcBef>
              <a:spcAft>
                <a:spcPts val="0"/>
              </a:spcAft>
              <a:buNone/>
            </a:pPr>
            <a:r>
              <a:rPr b="0" i="0" lang="en-US" sz="2400" u="none" cap="none" strike="noStrike">
                <a:solidFill>
                  <a:srgbClr val="1E1E49"/>
                </a:solidFill>
                <a:latin typeface="Nunito"/>
                <a:ea typeface="Nunito"/>
                <a:cs typeface="Nunito"/>
                <a:sym typeface="Nunito"/>
              </a:rPr>
              <a:t>• Lógica de limpeza dos dados bem definida.</a:t>
            </a:r>
            <a:endParaRPr/>
          </a:p>
          <a:p>
            <a:pPr indent="0" lvl="0" marL="0" marR="0" rtl="0" algn="just">
              <a:lnSpc>
                <a:spcPct val="119958"/>
              </a:lnSpc>
              <a:spcBef>
                <a:spcPts val="0"/>
              </a:spcBef>
              <a:spcAft>
                <a:spcPts val="0"/>
              </a:spcAft>
              <a:buNone/>
            </a:pPr>
            <a:r>
              <a:t/>
            </a:r>
            <a:endParaRPr b="0" i="0" sz="2400" u="none" cap="none" strike="noStrike">
              <a:solidFill>
                <a:srgbClr val="1E1E49"/>
              </a:solidFill>
              <a:latin typeface="Nunito"/>
              <a:ea typeface="Nunito"/>
              <a:cs typeface="Nunito"/>
              <a:sym typeface="Nunito"/>
            </a:endParaRPr>
          </a:p>
        </p:txBody>
      </p:sp>
      <p:sp>
        <p:nvSpPr>
          <p:cNvPr id="484" name="Google Shape;484;p36"/>
          <p:cNvSpPr txBox="1"/>
          <p:nvPr/>
        </p:nvSpPr>
        <p:spPr>
          <a:xfrm>
            <a:off x="2830428" y="3454496"/>
            <a:ext cx="4665750" cy="5715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600" u="none" cap="none" strike="noStrike">
                <a:solidFill>
                  <a:srgbClr val="1E1E49"/>
                </a:solidFill>
                <a:latin typeface="Arimo"/>
                <a:ea typeface="Arimo"/>
                <a:cs typeface="Arimo"/>
                <a:sym typeface="Arimo"/>
              </a:rPr>
              <a:t> Facilidades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37"/>
          <p:cNvSpPr/>
          <p:nvPr/>
        </p:nvSpPr>
        <p:spPr>
          <a:xfrm flipH="1" rot="10800000">
            <a:off x="0" y="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494" name="Google Shape;494;p37"/>
          <p:cNvSpPr/>
          <p:nvPr/>
        </p:nvSpPr>
        <p:spPr>
          <a:xfrm>
            <a:off x="8392148" y="4513747"/>
            <a:ext cx="7905011" cy="10423206"/>
          </a:xfrm>
          <a:custGeom>
            <a:rect b="b" l="l" r="r" t="t"/>
            <a:pathLst>
              <a:path extrusionOk="0" h="10423206" w="7905011">
                <a:moveTo>
                  <a:pt x="0" y="0"/>
                </a:moveTo>
                <a:lnTo>
                  <a:pt x="7905011" y="0"/>
                </a:lnTo>
                <a:lnTo>
                  <a:pt x="7905011" y="10423206"/>
                </a:lnTo>
                <a:lnTo>
                  <a:pt x="0" y="10423206"/>
                </a:lnTo>
                <a:lnTo>
                  <a:pt x="0" y="0"/>
                </a:lnTo>
                <a:close/>
              </a:path>
            </a:pathLst>
          </a:custGeom>
          <a:blipFill rotWithShape="1">
            <a:blip r:embed="rId4">
              <a:alphaModFix/>
            </a:blip>
            <a:stretch>
              <a:fillRect b="0" l="0" r="0" t="0"/>
            </a:stretch>
          </a:blipFill>
          <a:ln>
            <a:noFill/>
          </a:ln>
        </p:spPr>
      </p:sp>
      <p:sp>
        <p:nvSpPr>
          <p:cNvPr id="495" name="Google Shape;495;p37"/>
          <p:cNvSpPr/>
          <p:nvPr/>
        </p:nvSpPr>
        <p:spPr>
          <a:xfrm flipH="1" rot="10800000">
            <a:off x="13252129"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5">
              <a:alphaModFix/>
            </a:blip>
            <a:stretch>
              <a:fillRect b="0" l="0" r="0" t="0"/>
            </a:stretch>
          </a:blipFill>
          <a:ln>
            <a:noFill/>
          </a:ln>
        </p:spPr>
      </p:sp>
      <p:sp>
        <p:nvSpPr>
          <p:cNvPr id="496" name="Google Shape;496;p37"/>
          <p:cNvSpPr/>
          <p:nvPr/>
        </p:nvSpPr>
        <p:spPr>
          <a:xfrm>
            <a:off x="4944927" y="5143500"/>
            <a:ext cx="3959179" cy="3959179"/>
          </a:xfrm>
          <a:custGeom>
            <a:rect b="b" l="l" r="r" t="t"/>
            <a:pathLst>
              <a:path extrusionOk="0" h="3959179" w="3959179">
                <a:moveTo>
                  <a:pt x="0" y="0"/>
                </a:moveTo>
                <a:lnTo>
                  <a:pt x="3959179" y="0"/>
                </a:lnTo>
                <a:lnTo>
                  <a:pt x="3959179" y="3959179"/>
                </a:lnTo>
                <a:lnTo>
                  <a:pt x="0" y="3959179"/>
                </a:lnTo>
                <a:lnTo>
                  <a:pt x="0" y="0"/>
                </a:lnTo>
                <a:close/>
              </a:path>
            </a:pathLst>
          </a:custGeom>
          <a:blipFill rotWithShape="1">
            <a:blip r:embed="rId6">
              <a:alphaModFix/>
            </a:blip>
            <a:stretch>
              <a:fillRect b="0" l="0" r="0" t="0"/>
            </a:stretch>
          </a:blipFill>
          <a:ln>
            <a:noFill/>
          </a:ln>
        </p:spPr>
      </p:sp>
      <p:sp>
        <p:nvSpPr>
          <p:cNvPr id="497" name="Google Shape;497;p37"/>
          <p:cNvSpPr txBox="1"/>
          <p:nvPr/>
        </p:nvSpPr>
        <p:spPr>
          <a:xfrm>
            <a:off x="3093578" y="2065822"/>
            <a:ext cx="8879164" cy="252412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0" i="0" lang="en-US" sz="8199" u="none" cap="none" strike="noStrike">
                <a:solidFill>
                  <a:srgbClr val="1E1E49"/>
                </a:solidFill>
                <a:latin typeface="Arimo"/>
                <a:ea typeface="Arimo"/>
                <a:cs typeface="Arimo"/>
                <a:sym typeface="Arimo"/>
              </a:rPr>
              <a:t>Agradecemos a atenção de todas!</a:t>
            </a:r>
            <a:endParaRPr/>
          </a:p>
        </p:txBody>
      </p:sp>
      <p:sp>
        <p:nvSpPr>
          <p:cNvPr id="498" name="Google Shape;498;p37"/>
          <p:cNvSpPr txBox="1"/>
          <p:nvPr/>
        </p:nvSpPr>
        <p:spPr>
          <a:xfrm>
            <a:off x="3386208" y="9249100"/>
            <a:ext cx="10297297" cy="4762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Arimo"/>
                <a:ea typeface="Arimo"/>
                <a:cs typeface="Arimo"/>
                <a:sym typeface="Arimo"/>
              </a:rPr>
              <a:t>Acesse nosso repositório: escaneie o QR code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5"/>
          <p:cNvSpPr/>
          <p:nvPr/>
        </p:nvSpPr>
        <p:spPr>
          <a:xfrm flipH="1">
            <a:off x="8832400" y="577325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128" name="Google Shape;128;p15"/>
          <p:cNvSpPr/>
          <p:nvPr/>
        </p:nvSpPr>
        <p:spPr>
          <a:xfrm flipH="1">
            <a:off x="20"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4">
              <a:alphaModFix/>
            </a:blip>
            <a:stretch>
              <a:fillRect b="0" l="0" r="0" t="0"/>
            </a:stretch>
          </a:blipFill>
          <a:ln>
            <a:noFill/>
          </a:ln>
        </p:spPr>
      </p:sp>
      <p:sp>
        <p:nvSpPr>
          <p:cNvPr id="129" name="Google Shape;129;p15"/>
          <p:cNvSpPr/>
          <p:nvPr/>
        </p:nvSpPr>
        <p:spPr>
          <a:xfrm>
            <a:off x="9669909" y="-3793483"/>
            <a:ext cx="10446764" cy="7934209"/>
          </a:xfrm>
          <a:custGeom>
            <a:rect b="b" l="l" r="r" t="t"/>
            <a:pathLst>
              <a:path extrusionOk="0" h="7934209" w="10446764">
                <a:moveTo>
                  <a:pt x="0" y="0"/>
                </a:moveTo>
                <a:lnTo>
                  <a:pt x="10446764" y="0"/>
                </a:lnTo>
                <a:lnTo>
                  <a:pt x="10446764" y="7934209"/>
                </a:lnTo>
                <a:lnTo>
                  <a:pt x="0" y="7934209"/>
                </a:lnTo>
                <a:lnTo>
                  <a:pt x="0" y="0"/>
                </a:lnTo>
                <a:close/>
              </a:path>
            </a:pathLst>
          </a:custGeom>
          <a:blipFill rotWithShape="1">
            <a:blip r:embed="rId5">
              <a:alphaModFix/>
            </a:blip>
            <a:stretch>
              <a:fillRect b="0" l="0" r="0" t="0"/>
            </a:stretch>
          </a:blipFill>
          <a:ln>
            <a:noFill/>
          </a:ln>
        </p:spPr>
      </p:sp>
      <p:sp>
        <p:nvSpPr>
          <p:cNvPr id="130" name="Google Shape;130;p15"/>
          <p:cNvSpPr txBox="1"/>
          <p:nvPr/>
        </p:nvSpPr>
        <p:spPr>
          <a:xfrm>
            <a:off x="6810402" y="4539261"/>
            <a:ext cx="9191722" cy="381952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8199" u="none" cap="none" strike="noStrike">
                <a:solidFill>
                  <a:srgbClr val="1E1E49"/>
                </a:solidFill>
                <a:latin typeface="Poppins"/>
                <a:ea typeface="Poppins"/>
                <a:cs typeface="Poppins"/>
                <a:sym typeface="Poppins"/>
              </a:rPr>
              <a:t>Primeiros passos: entendendo os dados</a:t>
            </a:r>
            <a:endParaRPr/>
          </a:p>
        </p:txBody>
      </p:sp>
      <p:sp>
        <p:nvSpPr>
          <p:cNvPr id="131" name="Google Shape;131;p15"/>
          <p:cNvSpPr/>
          <p:nvPr/>
        </p:nvSpPr>
        <p:spPr>
          <a:xfrm>
            <a:off x="10418206" y="2751216"/>
            <a:ext cx="1663838" cy="1864245"/>
          </a:xfrm>
          <a:custGeom>
            <a:rect b="b" l="l" r="r" t="t"/>
            <a:pathLst>
              <a:path extrusionOk="0" h="1864245" w="1663838">
                <a:moveTo>
                  <a:pt x="0" y="0"/>
                </a:moveTo>
                <a:lnTo>
                  <a:pt x="1663839" y="0"/>
                </a:lnTo>
                <a:lnTo>
                  <a:pt x="1663839" y="1864245"/>
                </a:lnTo>
                <a:lnTo>
                  <a:pt x="0" y="1864245"/>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6"/>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141" name="Google Shape;141;p16"/>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142" name="Google Shape;142;p16"/>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sp>
        <p:nvSpPr>
          <p:cNvPr id="143" name="Google Shape;143;p16"/>
          <p:cNvSpPr/>
          <p:nvPr/>
        </p:nvSpPr>
        <p:spPr>
          <a:xfrm>
            <a:off x="1350675" y="4268177"/>
            <a:ext cx="15586650" cy="4412981"/>
          </a:xfrm>
          <a:custGeom>
            <a:rect b="b" l="l" r="r" t="t"/>
            <a:pathLst>
              <a:path extrusionOk="0" h="4412981" w="15586650">
                <a:moveTo>
                  <a:pt x="0" y="0"/>
                </a:moveTo>
                <a:lnTo>
                  <a:pt x="15586650" y="0"/>
                </a:lnTo>
                <a:lnTo>
                  <a:pt x="15586650" y="4412982"/>
                </a:lnTo>
                <a:lnTo>
                  <a:pt x="0" y="4412982"/>
                </a:lnTo>
                <a:lnTo>
                  <a:pt x="0" y="0"/>
                </a:lnTo>
                <a:close/>
              </a:path>
            </a:pathLst>
          </a:custGeom>
          <a:blipFill rotWithShape="1">
            <a:blip r:embed="rId6">
              <a:alphaModFix/>
            </a:blip>
            <a:stretch>
              <a:fillRect b="0" l="0" r="0" t="0"/>
            </a:stretch>
          </a:blipFill>
          <a:ln>
            <a:noFill/>
          </a:ln>
        </p:spPr>
      </p:sp>
      <p:sp>
        <p:nvSpPr>
          <p:cNvPr id="144" name="Google Shape;144;p16"/>
          <p:cNvSpPr txBox="1"/>
          <p:nvPr/>
        </p:nvSpPr>
        <p:spPr>
          <a:xfrm>
            <a:off x="2746634" y="3023007"/>
            <a:ext cx="4697400" cy="10158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pd.read_csv("vendas.csv")</a:t>
            </a:r>
            <a:endParaRPr/>
          </a:p>
          <a:p>
            <a:pPr indent="0" lvl="0" marL="0" marR="0" rtl="0" algn="l">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p:txBody>
      </p:sp>
      <p:sp>
        <p:nvSpPr>
          <p:cNvPr id="145" name="Google Shape;145;p16"/>
          <p:cNvSpPr txBox="1"/>
          <p:nvPr/>
        </p:nvSpPr>
        <p:spPr>
          <a:xfrm>
            <a:off x="10125671" y="3023007"/>
            <a:ext cx="3404177" cy="914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df_venda.head()</a:t>
            </a:r>
            <a:endParaRPr/>
          </a:p>
          <a:p>
            <a:pPr indent="0" lvl="0" marL="0" marR="0" rtl="0" algn="l">
              <a:lnSpc>
                <a:spcPct val="120000"/>
              </a:lnSpc>
              <a:spcBef>
                <a:spcPts val="0"/>
              </a:spcBef>
              <a:spcAft>
                <a:spcPts val="0"/>
              </a:spcAft>
              <a:buNone/>
            </a:pPr>
            <a:r>
              <a:t/>
            </a:r>
            <a:endParaRPr b="0" i="0" sz="3000" u="none" cap="none" strike="noStrike">
              <a:solidFill>
                <a:srgbClr val="1E1E49"/>
              </a:solidFill>
              <a:latin typeface="Nunito"/>
              <a:ea typeface="Nunito"/>
              <a:cs typeface="Nunito"/>
              <a:sym typeface="Nunito"/>
            </a:endParaRPr>
          </a:p>
        </p:txBody>
      </p:sp>
      <p:sp>
        <p:nvSpPr>
          <p:cNvPr id="146" name="Google Shape;146;p16"/>
          <p:cNvSpPr txBox="1"/>
          <p:nvPr/>
        </p:nvSpPr>
        <p:spPr>
          <a:xfrm>
            <a:off x="1028700" y="1000125"/>
            <a:ext cx="10685035"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Explorando os dados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156" name="Google Shape;156;p17"/>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157" name="Google Shape;157;p17"/>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sp>
        <p:nvSpPr>
          <p:cNvPr id="158" name="Google Shape;158;p17"/>
          <p:cNvSpPr txBox="1"/>
          <p:nvPr/>
        </p:nvSpPr>
        <p:spPr>
          <a:xfrm>
            <a:off x="6371218" y="3066467"/>
            <a:ext cx="3009112"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df_vendas.shape</a:t>
            </a:r>
            <a:endParaRPr/>
          </a:p>
        </p:txBody>
      </p:sp>
      <p:sp>
        <p:nvSpPr>
          <p:cNvPr id="159" name="Google Shape;159;p17"/>
          <p:cNvSpPr txBox="1"/>
          <p:nvPr/>
        </p:nvSpPr>
        <p:spPr>
          <a:xfrm>
            <a:off x="1028700" y="1200150"/>
            <a:ext cx="10685035"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Dimensão dos dados</a:t>
            </a:r>
            <a:endParaRPr/>
          </a:p>
        </p:txBody>
      </p:sp>
      <p:sp>
        <p:nvSpPr>
          <p:cNvPr id="160" name="Google Shape;160;p17"/>
          <p:cNvSpPr/>
          <p:nvPr/>
        </p:nvSpPr>
        <p:spPr>
          <a:xfrm>
            <a:off x="3734462" y="4447008"/>
            <a:ext cx="9413076" cy="4055319"/>
          </a:xfrm>
          <a:custGeom>
            <a:rect b="b" l="l" r="r" t="t"/>
            <a:pathLst>
              <a:path extrusionOk="0" h="4055319" w="9413076">
                <a:moveTo>
                  <a:pt x="0" y="0"/>
                </a:moveTo>
                <a:lnTo>
                  <a:pt x="9413076" y="0"/>
                </a:lnTo>
                <a:lnTo>
                  <a:pt x="9413076" y="4055320"/>
                </a:lnTo>
                <a:lnTo>
                  <a:pt x="0" y="4055320"/>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170" name="Google Shape;170;p18"/>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171" name="Google Shape;171;p18"/>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sp>
        <p:nvSpPr>
          <p:cNvPr id="172" name="Google Shape;172;p18"/>
          <p:cNvSpPr txBox="1"/>
          <p:nvPr/>
        </p:nvSpPr>
        <p:spPr>
          <a:xfrm>
            <a:off x="2783342" y="4815849"/>
            <a:ext cx="3346762"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df_vendas.dtypes</a:t>
            </a:r>
            <a:endParaRPr/>
          </a:p>
        </p:txBody>
      </p:sp>
      <p:sp>
        <p:nvSpPr>
          <p:cNvPr id="173" name="Google Shape;173;p18"/>
          <p:cNvSpPr txBox="1"/>
          <p:nvPr/>
        </p:nvSpPr>
        <p:spPr>
          <a:xfrm>
            <a:off x="1028700" y="1000125"/>
            <a:ext cx="10685035"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Tipos de dados</a:t>
            </a:r>
            <a:endParaRPr/>
          </a:p>
        </p:txBody>
      </p:sp>
      <p:sp>
        <p:nvSpPr>
          <p:cNvPr id="174" name="Google Shape;174;p18"/>
          <p:cNvSpPr/>
          <p:nvPr/>
        </p:nvSpPr>
        <p:spPr>
          <a:xfrm>
            <a:off x="8888675" y="1766888"/>
            <a:ext cx="6526530" cy="7012324"/>
          </a:xfrm>
          <a:custGeom>
            <a:rect b="b" l="l" r="r" t="t"/>
            <a:pathLst>
              <a:path extrusionOk="0" h="7012324" w="6526530">
                <a:moveTo>
                  <a:pt x="0" y="0"/>
                </a:moveTo>
                <a:lnTo>
                  <a:pt x="6526530" y="0"/>
                </a:lnTo>
                <a:lnTo>
                  <a:pt x="6526530" y="7012323"/>
                </a:lnTo>
                <a:lnTo>
                  <a:pt x="0" y="7012323"/>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9"/>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184" name="Google Shape;184;p19"/>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185" name="Google Shape;185;p19"/>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sp>
        <p:nvSpPr>
          <p:cNvPr id="186" name="Google Shape;186;p19"/>
          <p:cNvSpPr txBox="1"/>
          <p:nvPr/>
        </p:nvSpPr>
        <p:spPr>
          <a:xfrm>
            <a:off x="2918402" y="4914900"/>
            <a:ext cx="3999553"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df_venda.isnull().sum()</a:t>
            </a:r>
            <a:endParaRPr/>
          </a:p>
        </p:txBody>
      </p:sp>
      <p:sp>
        <p:nvSpPr>
          <p:cNvPr id="187" name="Google Shape;187;p19"/>
          <p:cNvSpPr txBox="1"/>
          <p:nvPr/>
        </p:nvSpPr>
        <p:spPr>
          <a:xfrm>
            <a:off x="1028700" y="1174503"/>
            <a:ext cx="10685035"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Valores ausentes</a:t>
            </a:r>
            <a:endParaRPr/>
          </a:p>
        </p:txBody>
      </p:sp>
      <p:sp>
        <p:nvSpPr>
          <p:cNvPr id="188" name="Google Shape;188;p19"/>
          <p:cNvSpPr/>
          <p:nvPr/>
        </p:nvSpPr>
        <p:spPr>
          <a:xfrm>
            <a:off x="9117275" y="2117478"/>
            <a:ext cx="7376705" cy="7140822"/>
          </a:xfrm>
          <a:custGeom>
            <a:rect b="b" l="l" r="r" t="t"/>
            <a:pathLst>
              <a:path extrusionOk="0" h="7140822" w="7376705">
                <a:moveTo>
                  <a:pt x="0" y="0"/>
                </a:moveTo>
                <a:lnTo>
                  <a:pt x="7376705" y="0"/>
                </a:lnTo>
                <a:lnTo>
                  <a:pt x="7376705" y="7140822"/>
                </a:lnTo>
                <a:lnTo>
                  <a:pt x="0" y="7140822"/>
                </a:lnTo>
                <a:lnTo>
                  <a:pt x="0" y="0"/>
                </a:lnTo>
                <a:close/>
              </a:path>
            </a:pathLst>
          </a:custGeom>
          <a:blipFill rotWithShape="1">
            <a:blip r:embed="rId6">
              <a:alphaModFix/>
            </a:blip>
            <a:stretch>
              <a:fillRect b="0" l="0" r="0" t="0"/>
            </a:stretch>
          </a:blipFill>
          <a:ln>
            <a:noFill/>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0"/>
          <p:cNvSpPr/>
          <p:nvPr/>
        </p:nvSpPr>
        <p:spPr>
          <a:xfrm flipH="1" rot="10800000">
            <a:off x="0" y="4105900"/>
            <a:ext cx="8441000" cy="6181100"/>
          </a:xfrm>
          <a:custGeom>
            <a:rect b="b" l="l" r="r" t="t"/>
            <a:pathLst>
              <a:path extrusionOk="0" h="6181100" w="8441000">
                <a:moveTo>
                  <a:pt x="8441000" y="0"/>
                </a:moveTo>
                <a:lnTo>
                  <a:pt x="0" y="0"/>
                </a:lnTo>
                <a:lnTo>
                  <a:pt x="0" y="6181100"/>
                </a:lnTo>
                <a:lnTo>
                  <a:pt x="8441000" y="6181100"/>
                </a:lnTo>
                <a:lnTo>
                  <a:pt x="8441000" y="0"/>
                </a:lnTo>
                <a:close/>
              </a:path>
            </a:pathLst>
          </a:custGeom>
          <a:blipFill rotWithShape="1">
            <a:blip r:embed="rId3">
              <a:alphaModFix/>
            </a:blip>
            <a:stretch>
              <a:fillRect b="0" l="0" r="0" t="0"/>
            </a:stretch>
          </a:blipFill>
          <a:ln>
            <a:noFill/>
          </a:ln>
        </p:spPr>
      </p:sp>
      <p:sp>
        <p:nvSpPr>
          <p:cNvPr id="198" name="Google Shape;198;p20"/>
          <p:cNvSpPr/>
          <p:nvPr/>
        </p:nvSpPr>
        <p:spPr>
          <a:xfrm flipH="1" rot="10800000">
            <a:off x="13529848" y="0"/>
            <a:ext cx="4758154" cy="6474668"/>
          </a:xfrm>
          <a:custGeom>
            <a:rect b="b" l="l" r="r" t="t"/>
            <a:pathLst>
              <a:path extrusionOk="0" h="6474668" w="4758154">
                <a:moveTo>
                  <a:pt x="4758154" y="0"/>
                </a:moveTo>
                <a:lnTo>
                  <a:pt x="0" y="0"/>
                </a:lnTo>
                <a:lnTo>
                  <a:pt x="0" y="6474668"/>
                </a:lnTo>
                <a:lnTo>
                  <a:pt x="4758154" y="6474668"/>
                </a:lnTo>
                <a:lnTo>
                  <a:pt x="4758154" y="0"/>
                </a:lnTo>
                <a:close/>
              </a:path>
            </a:pathLst>
          </a:custGeom>
          <a:blipFill rotWithShape="1">
            <a:blip r:embed="rId4">
              <a:alphaModFix/>
            </a:blip>
            <a:stretch>
              <a:fillRect b="0" l="0" r="0" t="0"/>
            </a:stretch>
          </a:blipFill>
          <a:ln>
            <a:noFill/>
          </a:ln>
        </p:spPr>
      </p:sp>
      <p:sp>
        <p:nvSpPr>
          <p:cNvPr id="199" name="Google Shape;199;p20"/>
          <p:cNvSpPr/>
          <p:nvPr/>
        </p:nvSpPr>
        <p:spPr>
          <a:xfrm>
            <a:off x="13408452" y="7623394"/>
            <a:ext cx="9148150" cy="6958700"/>
          </a:xfrm>
          <a:custGeom>
            <a:rect b="b" l="l" r="r" t="t"/>
            <a:pathLst>
              <a:path extrusionOk="0" h="6958700" w="9148150">
                <a:moveTo>
                  <a:pt x="0" y="0"/>
                </a:moveTo>
                <a:lnTo>
                  <a:pt x="9148150" y="0"/>
                </a:lnTo>
                <a:lnTo>
                  <a:pt x="9148150" y="6958700"/>
                </a:lnTo>
                <a:lnTo>
                  <a:pt x="0" y="6958700"/>
                </a:lnTo>
                <a:lnTo>
                  <a:pt x="0" y="0"/>
                </a:lnTo>
                <a:close/>
              </a:path>
            </a:pathLst>
          </a:custGeom>
          <a:blipFill rotWithShape="1">
            <a:blip r:embed="rId5">
              <a:alphaModFix/>
            </a:blip>
            <a:stretch>
              <a:fillRect b="0" l="0" r="0" t="0"/>
            </a:stretch>
          </a:blipFill>
          <a:ln>
            <a:noFill/>
          </a:ln>
        </p:spPr>
      </p:sp>
      <p:sp>
        <p:nvSpPr>
          <p:cNvPr id="200" name="Google Shape;200;p20"/>
          <p:cNvSpPr/>
          <p:nvPr/>
        </p:nvSpPr>
        <p:spPr>
          <a:xfrm>
            <a:off x="3193085" y="3485880"/>
            <a:ext cx="3178133" cy="5050184"/>
          </a:xfrm>
          <a:custGeom>
            <a:rect b="b" l="l" r="r" t="t"/>
            <a:pathLst>
              <a:path extrusionOk="0" h="5050184" w="3178133">
                <a:moveTo>
                  <a:pt x="0" y="0"/>
                </a:moveTo>
                <a:lnTo>
                  <a:pt x="3178133" y="0"/>
                </a:lnTo>
                <a:lnTo>
                  <a:pt x="3178133" y="5050184"/>
                </a:lnTo>
                <a:lnTo>
                  <a:pt x="0" y="5050184"/>
                </a:lnTo>
                <a:lnTo>
                  <a:pt x="0" y="0"/>
                </a:lnTo>
                <a:close/>
              </a:path>
            </a:pathLst>
          </a:custGeom>
          <a:blipFill rotWithShape="1">
            <a:blip r:embed="rId6">
              <a:alphaModFix/>
            </a:blip>
            <a:stretch>
              <a:fillRect b="0" l="0" r="0" t="0"/>
            </a:stretch>
          </a:blipFill>
          <a:ln>
            <a:noFill/>
          </a:ln>
        </p:spPr>
      </p:sp>
      <p:sp>
        <p:nvSpPr>
          <p:cNvPr id="201" name="Google Shape;201;p20"/>
          <p:cNvSpPr/>
          <p:nvPr/>
        </p:nvSpPr>
        <p:spPr>
          <a:xfrm>
            <a:off x="12718402" y="4566970"/>
            <a:ext cx="3340873" cy="5011310"/>
          </a:xfrm>
          <a:custGeom>
            <a:rect b="b" l="l" r="r" t="t"/>
            <a:pathLst>
              <a:path extrusionOk="0" h="5011310" w="3340873">
                <a:moveTo>
                  <a:pt x="0" y="0"/>
                </a:moveTo>
                <a:lnTo>
                  <a:pt x="3340874" y="0"/>
                </a:lnTo>
                <a:lnTo>
                  <a:pt x="3340874" y="5011310"/>
                </a:lnTo>
                <a:lnTo>
                  <a:pt x="0" y="5011310"/>
                </a:lnTo>
                <a:lnTo>
                  <a:pt x="0" y="0"/>
                </a:lnTo>
                <a:close/>
              </a:path>
            </a:pathLst>
          </a:custGeom>
          <a:blipFill rotWithShape="1">
            <a:blip r:embed="rId7">
              <a:alphaModFix/>
            </a:blip>
            <a:stretch>
              <a:fillRect b="0" l="0" r="0" t="0"/>
            </a:stretch>
          </a:blipFill>
          <a:ln>
            <a:noFill/>
          </a:ln>
        </p:spPr>
      </p:sp>
      <p:sp>
        <p:nvSpPr>
          <p:cNvPr id="202" name="Google Shape;202;p20"/>
          <p:cNvSpPr txBox="1"/>
          <p:nvPr/>
        </p:nvSpPr>
        <p:spPr>
          <a:xfrm>
            <a:off x="924775" y="2780134"/>
            <a:ext cx="9776731"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df_csv.sort_values(by='preco_unitario', ascending=False)</a:t>
            </a:r>
            <a:endParaRPr/>
          </a:p>
        </p:txBody>
      </p:sp>
      <p:sp>
        <p:nvSpPr>
          <p:cNvPr id="203" name="Google Shape;203;p20"/>
          <p:cNvSpPr txBox="1"/>
          <p:nvPr/>
        </p:nvSpPr>
        <p:spPr>
          <a:xfrm>
            <a:off x="10701505" y="3877300"/>
            <a:ext cx="6557795" cy="457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3000" u="none" cap="none" strike="noStrike">
                <a:solidFill>
                  <a:srgbClr val="1E1E49"/>
                </a:solidFill>
                <a:latin typeface="Nunito"/>
                <a:ea typeface="Nunito"/>
                <a:cs typeface="Nunito"/>
                <a:sym typeface="Nunito"/>
              </a:rPr>
              <a:t>df_csv[df_csv['preco_unitario'] &gt; 100]</a:t>
            </a:r>
            <a:endParaRPr/>
          </a:p>
        </p:txBody>
      </p:sp>
      <p:sp>
        <p:nvSpPr>
          <p:cNvPr id="204" name="Google Shape;204;p20"/>
          <p:cNvSpPr txBox="1"/>
          <p:nvPr/>
        </p:nvSpPr>
        <p:spPr>
          <a:xfrm>
            <a:off x="1028700" y="1174503"/>
            <a:ext cx="10685035" cy="942975"/>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6000" u="none" cap="none" strike="noStrike">
                <a:solidFill>
                  <a:srgbClr val="1E1E49"/>
                </a:solidFill>
                <a:latin typeface="Arimo"/>
                <a:ea typeface="Arimo"/>
                <a:cs typeface="Arimo"/>
                <a:sym typeface="Arimo"/>
              </a:rPr>
              <a:t>Seleção e Filtragem de Dados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1"/>
          <p:cNvSpPr/>
          <p:nvPr/>
        </p:nvSpPr>
        <p:spPr>
          <a:xfrm flipH="1">
            <a:off x="8832400" y="5773250"/>
            <a:ext cx="9455602" cy="4513750"/>
          </a:xfrm>
          <a:custGeom>
            <a:rect b="b" l="l" r="r" t="t"/>
            <a:pathLst>
              <a:path extrusionOk="0" h="4513750" w="9455602">
                <a:moveTo>
                  <a:pt x="9455602" y="0"/>
                </a:moveTo>
                <a:lnTo>
                  <a:pt x="0" y="0"/>
                </a:lnTo>
                <a:lnTo>
                  <a:pt x="0" y="4513750"/>
                </a:lnTo>
                <a:lnTo>
                  <a:pt x="9455602" y="4513750"/>
                </a:lnTo>
                <a:lnTo>
                  <a:pt x="9455602" y="0"/>
                </a:lnTo>
                <a:close/>
              </a:path>
            </a:pathLst>
          </a:custGeom>
          <a:blipFill rotWithShape="1">
            <a:blip r:embed="rId3">
              <a:alphaModFix/>
            </a:blip>
            <a:stretch>
              <a:fillRect b="0" l="0" r="0" t="0"/>
            </a:stretch>
          </a:blipFill>
          <a:ln>
            <a:noFill/>
          </a:ln>
        </p:spPr>
      </p:sp>
      <p:sp>
        <p:nvSpPr>
          <p:cNvPr id="214" name="Google Shape;214;p21"/>
          <p:cNvSpPr/>
          <p:nvPr/>
        </p:nvSpPr>
        <p:spPr>
          <a:xfrm flipH="1">
            <a:off x="20" y="0"/>
            <a:ext cx="6810382" cy="10287000"/>
          </a:xfrm>
          <a:custGeom>
            <a:rect b="b" l="l" r="r" t="t"/>
            <a:pathLst>
              <a:path extrusionOk="0" h="10287000" w="6810382">
                <a:moveTo>
                  <a:pt x="6810382" y="0"/>
                </a:moveTo>
                <a:lnTo>
                  <a:pt x="0" y="0"/>
                </a:lnTo>
                <a:lnTo>
                  <a:pt x="0" y="10287000"/>
                </a:lnTo>
                <a:lnTo>
                  <a:pt x="6810382" y="10287000"/>
                </a:lnTo>
                <a:lnTo>
                  <a:pt x="6810382" y="0"/>
                </a:lnTo>
                <a:close/>
              </a:path>
            </a:pathLst>
          </a:custGeom>
          <a:blipFill rotWithShape="1">
            <a:blip r:embed="rId4">
              <a:alphaModFix/>
            </a:blip>
            <a:stretch>
              <a:fillRect b="0" l="0" r="0" t="0"/>
            </a:stretch>
          </a:blipFill>
          <a:ln>
            <a:noFill/>
          </a:ln>
        </p:spPr>
      </p:sp>
      <p:sp>
        <p:nvSpPr>
          <p:cNvPr id="215" name="Google Shape;215;p21"/>
          <p:cNvSpPr/>
          <p:nvPr/>
        </p:nvSpPr>
        <p:spPr>
          <a:xfrm>
            <a:off x="9669909" y="-3793483"/>
            <a:ext cx="10446764" cy="7934209"/>
          </a:xfrm>
          <a:custGeom>
            <a:rect b="b" l="l" r="r" t="t"/>
            <a:pathLst>
              <a:path extrusionOk="0" h="7934209" w="10446764">
                <a:moveTo>
                  <a:pt x="0" y="0"/>
                </a:moveTo>
                <a:lnTo>
                  <a:pt x="10446764" y="0"/>
                </a:lnTo>
                <a:lnTo>
                  <a:pt x="10446764" y="7934209"/>
                </a:lnTo>
                <a:lnTo>
                  <a:pt x="0" y="7934209"/>
                </a:lnTo>
                <a:lnTo>
                  <a:pt x="0" y="0"/>
                </a:lnTo>
                <a:close/>
              </a:path>
            </a:pathLst>
          </a:custGeom>
          <a:blipFill rotWithShape="1">
            <a:blip r:embed="rId5">
              <a:alphaModFix/>
            </a:blip>
            <a:stretch>
              <a:fillRect b="0" l="0" r="0" t="0"/>
            </a:stretch>
          </a:blipFill>
          <a:ln>
            <a:noFill/>
          </a:ln>
        </p:spPr>
      </p:sp>
      <p:sp>
        <p:nvSpPr>
          <p:cNvPr id="216" name="Google Shape;216;p21"/>
          <p:cNvSpPr/>
          <p:nvPr/>
        </p:nvSpPr>
        <p:spPr>
          <a:xfrm>
            <a:off x="10302715" y="3214542"/>
            <a:ext cx="1351422" cy="1394525"/>
          </a:xfrm>
          <a:custGeom>
            <a:rect b="b" l="l" r="r" t="t"/>
            <a:pathLst>
              <a:path extrusionOk="0" h="1394525" w="1351422">
                <a:moveTo>
                  <a:pt x="0" y="0"/>
                </a:moveTo>
                <a:lnTo>
                  <a:pt x="1351421" y="0"/>
                </a:lnTo>
                <a:lnTo>
                  <a:pt x="1351421" y="1394525"/>
                </a:lnTo>
                <a:lnTo>
                  <a:pt x="0" y="1394525"/>
                </a:lnTo>
                <a:lnTo>
                  <a:pt x="0" y="0"/>
                </a:lnTo>
                <a:close/>
              </a:path>
            </a:pathLst>
          </a:custGeom>
          <a:blipFill rotWithShape="1">
            <a:blip r:embed="rId6">
              <a:alphaModFix/>
            </a:blip>
            <a:stretch>
              <a:fillRect b="0" l="0" r="0" t="0"/>
            </a:stretch>
          </a:blipFill>
          <a:ln>
            <a:noFill/>
          </a:ln>
        </p:spPr>
      </p:sp>
      <p:sp>
        <p:nvSpPr>
          <p:cNvPr id="217" name="Google Shape;217;p21"/>
          <p:cNvSpPr txBox="1"/>
          <p:nvPr/>
        </p:nvSpPr>
        <p:spPr>
          <a:xfrm>
            <a:off x="7075173" y="4735457"/>
            <a:ext cx="8133750" cy="25717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200" u="none" cap="none" strike="noStrike">
                <a:solidFill>
                  <a:srgbClr val="1E1E49"/>
                </a:solidFill>
                <a:latin typeface="Poppins"/>
                <a:ea typeface="Poppins"/>
                <a:cs typeface="Poppins"/>
                <a:sym typeface="Poppins"/>
              </a:rPr>
              <a:t>Objetivo do Desafio</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