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E6905E0-BE8A-4F5F-A64C-41DE982ED7F8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8B75677-FBB6-437A-9F45-140A2C2CF5C8}" type="slidenum">
              <a:rPr b="0" lang="en" sz="1000" spc="-1" strike="noStrike">
                <a:solidFill>
                  <a:srgbClr val="000000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1FD1D30-DF89-4470-8FBA-13DF6501E352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D715A49-B467-49C9-8F96-31B4E2F6678F}" type="slidenum">
              <a:rPr b="0" lang="en" sz="1000" spc="-1" strike="noStrike">
                <a:solidFill>
                  <a:srgbClr val="000000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3"/>
          <p:cNvSpPr>
            <a:spLocks noGrp="1"/>
          </p:cNvSpPr>
          <p:nvPr>
            <p:ph type="title"/>
          </p:nvPr>
        </p:nvSpPr>
        <p:spPr>
          <a:xfrm>
            <a:off x="265680" y="1397520"/>
            <a:ext cx="4044960" cy="13179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93AFE56-D569-42E3-9603-7FA72B64DCEB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200" spc="-1" strike="noStrike">
                <a:solidFill>
                  <a:srgbClr val="38761d"/>
                </a:solidFill>
                <a:latin typeface="Raleway"/>
                <a:ea typeface="Raleway"/>
              </a:rPr>
              <a:t>Simple </a:t>
            </a:r>
            <a:br/>
            <a:r>
              <a:rPr b="1" lang="en" sz="5200" spc="-1" strike="noStrike">
                <a:solidFill>
                  <a:srgbClr val="38761d"/>
                </a:solidFill>
                <a:latin typeface="Raleway"/>
                <a:ea typeface="Raleway"/>
              </a:rPr>
              <a:t>Note Book</a:t>
            </a:r>
            <a:br/>
            <a:r>
              <a:rPr b="1" lang="en" sz="1400" spc="-1" strike="noStrike">
                <a:solidFill>
                  <a:srgbClr val="434343"/>
                </a:solidFill>
                <a:latin typeface="Lato"/>
                <a:ea typeface="Lato"/>
              </a:rPr>
              <a:t>Išleidimo data</a:t>
            </a:r>
            <a:br/>
            <a:r>
              <a:rPr b="1" lang="en" sz="1400" spc="-1" strike="noStrike">
                <a:solidFill>
                  <a:srgbClr val="434343"/>
                </a:solidFill>
                <a:latin typeface="Lato"/>
                <a:ea typeface="Lato"/>
              </a:rPr>
              <a:t>2012/11/08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2812320" y="3278880"/>
            <a:ext cx="6331320" cy="124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Lato"/>
                <a:ea typeface="Lato"/>
              </a:rPr>
              <a:t>Kompiuterinės programos testavimas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Lato"/>
                <a:ea typeface="Lato"/>
              </a:rPr>
              <a:t>kompiuterio aplinka: Win 10 Pro 64-bitų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4" name="Google Shape;74;p13" descr=""/>
          <p:cNvPicPr/>
          <p:nvPr/>
        </p:nvPicPr>
        <p:blipFill>
          <a:blip r:embed="rId1"/>
          <a:stretch/>
        </p:blipFill>
        <p:spPr>
          <a:xfrm>
            <a:off x="219600" y="886320"/>
            <a:ext cx="2304720" cy="271224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4572000" y="4686840"/>
            <a:ext cx="41371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Lato"/>
                <a:ea typeface="Lato"/>
              </a:rPr>
              <a:t>Parengė Tatjana Gavrilova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535680" y="712080"/>
            <a:ext cx="4097160" cy="657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en" sz="3600" spc="-1" strike="noStrike">
                <a:solidFill>
                  <a:srgbClr val="f46524"/>
                </a:solidFill>
                <a:latin typeface="Raleway"/>
                <a:ea typeface="Raleway"/>
              </a:rPr>
              <a:t>Apie programėlė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535680" y="1480320"/>
            <a:ext cx="6259320" cy="3067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Lato"/>
                <a:ea typeface="Lato"/>
              </a:rPr>
              <a:t>Simple Note Book</a:t>
            </a:r>
            <a:r>
              <a:rPr b="0" lang="en" sz="190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yra nemokama ir 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</a:rPr>
              <a:t>labai paprasta užrašų saugojimo knygelė.</a:t>
            </a:r>
            <a:r>
              <a:rPr b="0" lang="en" sz="11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Leidžia greitai išsaugoti informaciją naudojant tekstinį užrašą bei fotoaparatą.</a:t>
            </a:r>
            <a:br/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</a:rPr>
              <a:t>lengva naudotis </a:t>
            </a:r>
            <a:br/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</a:rPr>
              <a:t>automatiškai išsaugo žinutes</a:t>
            </a:r>
            <a:br/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</a:rPr>
              <a:t>galima pridėti nuotraukas prie žinutės</a:t>
            </a:r>
            <a:br/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</a:rPr>
              <a:t>turi galimybe dalintis užrašais</a:t>
            </a:r>
            <a:br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Google Shape;82;p14" descr=""/>
          <p:cNvPicPr/>
          <p:nvPr/>
        </p:nvPicPr>
        <p:blipFill>
          <a:blip r:embed="rId1"/>
          <a:stretch/>
        </p:blipFill>
        <p:spPr>
          <a:xfrm>
            <a:off x="6106680" y="3273120"/>
            <a:ext cx="2704680" cy="168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61000" y="0"/>
            <a:ext cx="8622000" cy="53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3600" spc="-1" strike="noStrike">
                <a:solidFill>
                  <a:srgbClr val="fb8c00"/>
                </a:solidFill>
                <a:latin typeface="Raleway"/>
                <a:ea typeface="Raleway"/>
              </a:rPr>
              <a:t>Santrauka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79040" y="637920"/>
            <a:ext cx="73375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Lato"/>
                <a:ea typeface="Lato"/>
              </a:rPr>
              <a:t>22 defektai rasti (iš kuriu: 7 aukšto prioriteto,  3  vidutinio ir 12  žemo)  bei  7 ir daugiau  programos patobulinimai.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211" name="Table 3"/>
          <p:cNvGraphicFramePr/>
          <p:nvPr/>
        </p:nvGraphicFramePr>
        <p:xfrm>
          <a:off x="630360" y="1607760"/>
          <a:ext cx="7745040" cy="2761920"/>
        </p:xfrm>
        <a:graphic>
          <a:graphicData uri="http://schemas.openxmlformats.org/drawingml/2006/table">
            <a:tbl>
              <a:tblPr/>
              <a:tblGrid>
                <a:gridCol w="1548720"/>
                <a:gridCol w="1548720"/>
                <a:gridCol w="1548720"/>
                <a:gridCol w="2021400"/>
                <a:gridCol w="1077480"/>
              </a:tblGrid>
              <a:tr h="64548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Testų tipas 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Funkciniai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Nefunkciniai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Bendras skaičius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% 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920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00ff00"/>
                          </a:solidFill>
                          <a:latin typeface="Raleway"/>
                          <a:ea typeface="Raleway"/>
                        </a:rPr>
                        <a:t>Praėjo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54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5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59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73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920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0000"/>
                          </a:solidFill>
                          <a:latin typeface="Raleway"/>
                          <a:ea typeface="Raleway"/>
                        </a:rPr>
                        <a:t>Nepraėjo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17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17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21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920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4cccc"/>
                          </a:solidFill>
                          <a:latin typeface="Raleway"/>
                          <a:ea typeface="Raleway"/>
                        </a:rPr>
                        <a:t>Blokavo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5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5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8840"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6d9eeb"/>
                          </a:solidFill>
                          <a:latin typeface="Raleway"/>
                          <a:ea typeface="Raleway"/>
                        </a:rPr>
                        <a:t>Viso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76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5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81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3360" rIns="63360" tIns="63360" bIns="63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700" spc="-1" strike="noStrike">
                          <a:solidFill>
                            <a:srgbClr val="ffffff"/>
                          </a:solidFill>
                          <a:latin typeface="Raleway"/>
                          <a:ea typeface="Raleway"/>
                        </a:rPr>
                        <a:t>100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855520" y="687240"/>
            <a:ext cx="34326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Google Shape;95;p16" descr=""/>
          <p:cNvPicPr/>
          <p:nvPr/>
        </p:nvPicPr>
        <p:blipFill>
          <a:blip r:embed="rId1"/>
          <a:stretch/>
        </p:blipFill>
        <p:spPr>
          <a:xfrm>
            <a:off x="2653200" y="283680"/>
            <a:ext cx="4037400" cy="2180520"/>
          </a:xfrm>
          <a:prstGeom prst="rect">
            <a:avLst/>
          </a:prstGeom>
          <a:ln>
            <a:noFill/>
          </a:ln>
        </p:spPr>
      </p:pic>
      <p:pic>
        <p:nvPicPr>
          <p:cNvPr id="214" name="Google Shape;96;p16" descr=""/>
          <p:cNvPicPr/>
          <p:nvPr/>
        </p:nvPicPr>
        <p:blipFill>
          <a:blip r:embed="rId2"/>
          <a:stretch/>
        </p:blipFill>
        <p:spPr>
          <a:xfrm>
            <a:off x="469800" y="2679840"/>
            <a:ext cx="4037400" cy="2180520"/>
          </a:xfrm>
          <a:prstGeom prst="rect">
            <a:avLst/>
          </a:prstGeom>
          <a:ln>
            <a:noFill/>
          </a:ln>
        </p:spPr>
      </p:pic>
      <p:pic>
        <p:nvPicPr>
          <p:cNvPr id="215" name="Google Shape;97;p16" descr=""/>
          <p:cNvPicPr/>
          <p:nvPr/>
        </p:nvPicPr>
        <p:blipFill>
          <a:blip r:embed="rId3"/>
          <a:stretch/>
        </p:blipFill>
        <p:spPr>
          <a:xfrm>
            <a:off x="4869000" y="2679840"/>
            <a:ext cx="4037400" cy="218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102;p17" descr=""/>
          <p:cNvPicPr/>
          <p:nvPr/>
        </p:nvPicPr>
        <p:blipFill>
          <a:blip r:embed="rId1"/>
          <a:stretch/>
        </p:blipFill>
        <p:spPr>
          <a:xfrm>
            <a:off x="711720" y="162720"/>
            <a:ext cx="7520040" cy="4817520"/>
          </a:xfrm>
          <a:prstGeom prst="rect">
            <a:avLst/>
          </a:prstGeom>
          <a:ln>
            <a:noFill/>
          </a:ln>
        </p:spPr>
      </p:pic>
      <p:pic>
        <p:nvPicPr>
          <p:cNvPr id="217" name="Google Shape;103;p17" descr="Piece of duct tape sticking a note to the slide"/>
          <p:cNvPicPr/>
          <p:nvPr/>
        </p:nvPicPr>
        <p:blipFill>
          <a:blip r:embed="rId2"/>
          <a:srcRect l="9242" t="5927" r="2118" b="10007"/>
          <a:stretch/>
        </p:blipFill>
        <p:spPr>
          <a:xfrm rot="154800">
            <a:off x="3540240" y="147240"/>
            <a:ext cx="2071800" cy="537840"/>
          </a:xfrm>
          <a:prstGeom prst="rect">
            <a:avLst/>
          </a:prstGeom>
          <a:ln>
            <a:noFill/>
          </a:ln>
        </p:spPr>
      </p:pic>
      <p:sp>
        <p:nvSpPr>
          <p:cNvPr id="218" name="CustomShape 1"/>
          <p:cNvSpPr/>
          <p:nvPr/>
        </p:nvSpPr>
        <p:spPr>
          <a:xfrm>
            <a:off x="1986840" y="552960"/>
            <a:ext cx="517032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757575"/>
                </a:solidFill>
                <a:latin typeface="Raleway"/>
                <a:ea typeface="Raleway"/>
              </a:rPr>
              <a:t>Smoke testavimas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1839960" y="1114560"/>
            <a:ext cx="5478840" cy="3590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29760">
              <a:lnSpc>
                <a:spcPct val="115000"/>
              </a:lnSpc>
              <a:buClr>
                <a:srgbClr val="f46524"/>
              </a:buClr>
              <a:buFont typeface="Raleway"/>
              <a:buChar char="➔"/>
            </a:pPr>
            <a:r>
              <a:rPr b="1" lang="en" sz="1400" spc="-1" strike="noStrike">
                <a:solidFill>
                  <a:srgbClr val="000000"/>
                </a:solidFill>
                <a:latin typeface="Raleway"/>
                <a:ea typeface="Raleway"/>
              </a:rPr>
              <a:t>Programos instaliavimas </a:t>
            </a:r>
            <a:r>
              <a:rPr b="0" lang="en" sz="1400" spc="-1" strike="noStrike">
                <a:solidFill>
                  <a:srgbClr val="38761d"/>
                </a:solidFill>
                <a:latin typeface="Raleway"/>
                <a:ea typeface="Raleway"/>
              </a:rPr>
              <a:t>- </a:t>
            </a:r>
            <a:r>
              <a:rPr b="1" lang="en" sz="1400" spc="-1" strike="noStrike">
                <a:solidFill>
                  <a:srgbClr val="00ff00"/>
                </a:solidFill>
                <a:latin typeface="Raleway"/>
                <a:ea typeface="Raleway"/>
              </a:rPr>
              <a:t>Praėjo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001"/>
              </a:spcBef>
              <a:buClr>
                <a:srgbClr val="f46524"/>
              </a:buClr>
              <a:buFont typeface="Raleway"/>
              <a:buChar char="➔"/>
            </a:pPr>
            <a:r>
              <a:rPr b="1" lang="en" sz="1400" spc="-1" strike="noStrike">
                <a:solidFill>
                  <a:srgbClr val="000000"/>
                </a:solidFill>
                <a:latin typeface="Raleway"/>
                <a:ea typeface="Raleway"/>
              </a:rPr>
              <a:t>Žinutes kūrimas </a:t>
            </a:r>
            <a:r>
              <a:rPr b="1" lang="en" sz="1400" spc="-1" strike="noStrike">
                <a:solidFill>
                  <a:srgbClr val="38761d"/>
                </a:solidFill>
                <a:latin typeface="Raleway"/>
                <a:ea typeface="Raleway"/>
              </a:rPr>
              <a:t>- </a:t>
            </a:r>
            <a:r>
              <a:rPr b="1" lang="en" sz="1400" spc="-1" strike="noStrike">
                <a:solidFill>
                  <a:srgbClr val="00ff00"/>
                </a:solidFill>
                <a:latin typeface="Raleway"/>
                <a:ea typeface="Raleway"/>
              </a:rPr>
              <a:t>Praėjo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001"/>
              </a:spcBef>
              <a:buClr>
                <a:srgbClr val="f46524"/>
              </a:buClr>
              <a:buFont typeface="Raleway"/>
              <a:buChar char="➔"/>
            </a:pPr>
            <a:r>
              <a:rPr b="1" lang="en" sz="1400" spc="-1" strike="noStrike">
                <a:solidFill>
                  <a:srgbClr val="000000"/>
                </a:solidFill>
                <a:latin typeface="Raleway"/>
                <a:ea typeface="Raleway"/>
              </a:rPr>
              <a:t>Žinutes išsaugojimas -</a:t>
            </a:r>
            <a:r>
              <a:rPr b="1" lang="en" sz="1400" spc="-1" strike="noStrike">
                <a:solidFill>
                  <a:srgbClr val="38761d"/>
                </a:solidFill>
                <a:latin typeface="Raleway"/>
                <a:ea typeface="Raleway"/>
              </a:rPr>
              <a:t> </a:t>
            </a:r>
            <a:r>
              <a:rPr b="1" lang="en" sz="1400" spc="-1" strike="noStrike">
                <a:solidFill>
                  <a:srgbClr val="00ff00"/>
                </a:solidFill>
                <a:latin typeface="Raleway"/>
                <a:ea typeface="Raleway"/>
              </a:rPr>
              <a:t>Praėjo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001"/>
              </a:spcBef>
              <a:buClr>
                <a:srgbClr val="f46524"/>
              </a:buClr>
              <a:buFont typeface="Raleway"/>
              <a:buChar char="➔"/>
            </a:pPr>
            <a:r>
              <a:rPr b="1" lang="en" sz="1400" spc="-1" strike="noStrike">
                <a:solidFill>
                  <a:srgbClr val="000000"/>
                </a:solidFill>
                <a:latin typeface="Raleway"/>
                <a:ea typeface="Raleway"/>
              </a:rPr>
              <a:t>Nuotraukos darymas - </a:t>
            </a:r>
            <a:r>
              <a:rPr b="1" lang="en" sz="1400" spc="-1" strike="noStrike">
                <a:solidFill>
                  <a:srgbClr val="00ff00"/>
                </a:solidFill>
                <a:latin typeface="Raleway"/>
                <a:ea typeface="Raleway"/>
              </a:rPr>
              <a:t>Praėjo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001"/>
              </a:spcBef>
              <a:buClr>
                <a:srgbClr val="f46524"/>
              </a:buClr>
              <a:buFont typeface="Raleway"/>
              <a:buChar char="➔"/>
            </a:pPr>
            <a:r>
              <a:rPr b="1" lang="en" sz="1400" spc="-1" strike="noStrike">
                <a:solidFill>
                  <a:srgbClr val="000000"/>
                </a:solidFill>
                <a:latin typeface="Raleway"/>
                <a:ea typeface="Raleway"/>
              </a:rPr>
              <a:t>Žinutes ištrynimas - </a:t>
            </a:r>
            <a:r>
              <a:rPr b="1" lang="en" sz="1400" spc="-1" strike="noStrike">
                <a:solidFill>
                  <a:srgbClr val="00ff00"/>
                </a:solidFill>
                <a:latin typeface="Raleway"/>
                <a:ea typeface="Raleway"/>
              </a:rPr>
              <a:t>Praėjo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001"/>
              </a:spcBef>
              <a:buClr>
                <a:srgbClr val="f46524"/>
              </a:buClr>
              <a:buFont typeface="Raleway"/>
              <a:buChar char="➔"/>
            </a:pPr>
            <a:r>
              <a:rPr b="1" lang="en" sz="1400" spc="-1" strike="noStrike">
                <a:solidFill>
                  <a:srgbClr val="000000"/>
                </a:solidFill>
                <a:latin typeface="Raleway"/>
                <a:ea typeface="Raleway"/>
              </a:rPr>
              <a:t>Išsaugotos žinutės taisymas/papildymas - </a:t>
            </a:r>
            <a:r>
              <a:rPr b="1" lang="en" sz="1400" spc="-1" strike="noStrike">
                <a:solidFill>
                  <a:srgbClr val="00ff00"/>
                </a:solidFill>
                <a:latin typeface="Raleway"/>
                <a:ea typeface="Raleway"/>
              </a:rPr>
              <a:t>Praėjo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001"/>
              </a:spcBef>
              <a:buClr>
                <a:srgbClr val="f46524"/>
              </a:buClr>
              <a:buFont typeface="Raleway"/>
              <a:buChar char="➔"/>
            </a:pPr>
            <a:r>
              <a:rPr b="1" lang="en" sz="1400" spc="-1" strike="noStrike">
                <a:solidFill>
                  <a:srgbClr val="000000"/>
                </a:solidFill>
                <a:latin typeface="Raleway"/>
                <a:ea typeface="Raleway"/>
              </a:rPr>
              <a:t>Dalinimosi funkcija -</a:t>
            </a:r>
            <a:r>
              <a:rPr b="1" lang="en" sz="1400" spc="-1" strike="noStrike">
                <a:solidFill>
                  <a:srgbClr val="38761d"/>
                </a:solidFill>
                <a:latin typeface="Raleway"/>
                <a:ea typeface="Raleway"/>
              </a:rPr>
              <a:t> </a:t>
            </a:r>
            <a:r>
              <a:rPr b="1" lang="en" sz="1400" spc="-1" strike="noStrike">
                <a:solidFill>
                  <a:srgbClr val="ff0000"/>
                </a:solidFill>
                <a:latin typeface="Raleway"/>
                <a:ea typeface="Raleway"/>
              </a:rPr>
              <a:t>Nepraėjo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001"/>
              </a:spcBef>
              <a:buClr>
                <a:srgbClr val="f46524"/>
              </a:buClr>
              <a:buFont typeface="Raleway"/>
              <a:buChar char="➔"/>
            </a:pPr>
            <a:r>
              <a:rPr b="1" lang="en" sz="1400" spc="-1" strike="noStrike">
                <a:solidFill>
                  <a:srgbClr val="000000"/>
                </a:solidFill>
                <a:latin typeface="Raleway"/>
                <a:ea typeface="Raleway"/>
              </a:rPr>
              <a:t>Programos nustatymų keitimas  -</a:t>
            </a:r>
            <a:r>
              <a:rPr b="1" lang="en" sz="1400" spc="-1" strike="noStrike">
                <a:solidFill>
                  <a:srgbClr val="ff0000"/>
                </a:solidFill>
                <a:latin typeface="Raleway"/>
                <a:ea typeface="Raleway"/>
              </a:rPr>
              <a:t> Nepraėjo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01"/>
              </a:spcBef>
              <a:buClr>
                <a:srgbClr val="f46524"/>
              </a:buClr>
              <a:buFont typeface="Raleway"/>
              <a:buChar char="➔"/>
            </a:pPr>
            <a:r>
              <a:rPr b="1" lang="en" sz="1400" spc="-1" strike="noStrike">
                <a:solidFill>
                  <a:srgbClr val="000000"/>
                </a:solidFill>
                <a:latin typeface="Raleway"/>
                <a:ea typeface="Raleway"/>
              </a:rPr>
              <a:t>Programos išinstaliavimas </a:t>
            </a:r>
            <a:r>
              <a:rPr b="0" lang="en" sz="1400" spc="-1" strike="noStrike">
                <a:solidFill>
                  <a:srgbClr val="38761d"/>
                </a:solidFill>
                <a:latin typeface="Raleway"/>
                <a:ea typeface="Raleway"/>
              </a:rPr>
              <a:t>- </a:t>
            </a:r>
            <a:r>
              <a:rPr b="1" lang="en" sz="1400" spc="-1" strike="noStrike">
                <a:solidFill>
                  <a:srgbClr val="00ff00"/>
                </a:solidFill>
                <a:latin typeface="Raleway"/>
                <a:ea typeface="Raleway"/>
              </a:rPr>
              <a:t>Praėjo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899960" y="0"/>
            <a:ext cx="4033440" cy="73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en" sz="4400" spc="-1" strike="noStrike">
                <a:solidFill>
                  <a:srgbClr val="c27ba0"/>
                </a:solidFill>
                <a:latin typeface="Raleway"/>
                <a:ea typeface="Raleway"/>
              </a:rPr>
              <a:t>Klaidos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Google Shape;111;p18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4419360" cy="4154400"/>
          </a:xfrm>
          <a:prstGeom prst="rect">
            <a:avLst/>
          </a:prstGeom>
          <a:ln>
            <a:noFill/>
          </a:ln>
        </p:spPr>
      </p:pic>
      <p:pic>
        <p:nvPicPr>
          <p:cNvPr id="222" name="Google Shape;112;p18" descr=""/>
          <p:cNvPicPr/>
          <p:nvPr/>
        </p:nvPicPr>
        <p:blipFill>
          <a:blip r:embed="rId2"/>
          <a:stretch/>
        </p:blipFill>
        <p:spPr>
          <a:xfrm>
            <a:off x="4899960" y="1903320"/>
            <a:ext cx="3736080" cy="314208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152280" y="4307040"/>
            <a:ext cx="434592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0000"/>
                </a:solidFill>
                <a:latin typeface="Lato"/>
                <a:ea typeface="Lato"/>
              </a:rPr>
              <a:t>Klaida nr.1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Pasirodo, kad pasidalinti nera kuom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899960" y="913320"/>
            <a:ext cx="424368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0000"/>
                </a:solidFill>
                <a:latin typeface="Lato"/>
                <a:ea typeface="Lato"/>
              </a:rPr>
              <a:t>Klaida nr.2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Sumažinus ekraną dingsta žinutės langas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119;p19" descr=""/>
          <p:cNvPicPr/>
          <p:nvPr/>
        </p:nvPicPr>
        <p:blipFill>
          <a:blip r:embed="rId1"/>
          <a:stretch/>
        </p:blipFill>
        <p:spPr>
          <a:xfrm>
            <a:off x="0" y="150120"/>
            <a:ext cx="4290840" cy="4066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65880" y="4311000"/>
            <a:ext cx="450612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ff0000"/>
                </a:solidFill>
                <a:latin typeface="Lato"/>
                <a:ea typeface="Lato"/>
              </a:rPr>
              <a:t>Klaida nr.3  </a:t>
            </a:r>
            <a:r>
              <a:rPr b="1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  Programa turi leisti fotografuoti,  tik kur fotoaparatas? :)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155200" y="150120"/>
            <a:ext cx="345132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Klaida nr.4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Lato"/>
                <a:ea typeface="Lato"/>
              </a:rPr>
              <a:t>Keisti nustatymų negalima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8" name="Google Shape;122;p19" descr=""/>
          <p:cNvPicPr/>
          <p:nvPr/>
        </p:nvPicPr>
        <p:blipFill>
          <a:blip r:embed="rId2"/>
          <a:stretch/>
        </p:blipFill>
        <p:spPr>
          <a:xfrm>
            <a:off x="4724280" y="1041480"/>
            <a:ext cx="4266720" cy="395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c7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053000" y="0"/>
            <a:ext cx="7332840" cy="4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ffffff"/>
                </a:solidFill>
                <a:latin typeface="Lato"/>
                <a:ea typeface="Lato"/>
              </a:rPr>
              <a:t>Simple Note Book programos patobulinimai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70000" y="785160"/>
            <a:ext cx="569664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❏"/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Trūksta žinučių paieškos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❏"/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Galimybė keisti šriftą, raidžių dydį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❏"/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Galimybė grupuoti žinutes (kelionės, namai, darbas)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❏"/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Galimybė prideti failą, ne tik foto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❏"/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Žinute ištrinama be galimybės gražinti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❏"/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Sukūrus žinutę, automatiškai prisideda laikas ir data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❏"/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Prideti galimybę sinchronizuoti su kitom programom</a:t>
            </a:r>
            <a:endParaRPr b="0" lang="en-US" sz="18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❏"/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Ir t.t. :)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1" name="Google Shape;129;p20" descr=""/>
          <p:cNvPicPr/>
          <p:nvPr/>
        </p:nvPicPr>
        <p:blipFill>
          <a:blip r:embed="rId1"/>
          <a:stretch/>
        </p:blipFill>
        <p:spPr>
          <a:xfrm>
            <a:off x="5903280" y="2825280"/>
            <a:ext cx="2871720" cy="2145600"/>
          </a:xfrm>
          <a:prstGeom prst="rect">
            <a:avLst/>
          </a:prstGeom>
          <a:ln>
            <a:noFill/>
          </a:ln>
        </p:spPr>
      </p:pic>
      <p:pic>
        <p:nvPicPr>
          <p:cNvPr id="232" name="Google Shape;130;p20" descr=""/>
          <p:cNvPicPr/>
          <p:nvPr/>
        </p:nvPicPr>
        <p:blipFill>
          <a:blip r:embed="rId2"/>
          <a:stretch/>
        </p:blipFill>
        <p:spPr>
          <a:xfrm>
            <a:off x="840960" y="3186360"/>
            <a:ext cx="4291200" cy="165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