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ysql_logo.png">
            <a:extLst>
              <a:ext uri="{FF2B5EF4-FFF2-40B4-BE49-F238E27FC236}">
                <a16:creationId xmlns:a16="http://schemas.microsoft.com/office/drawing/2014/main" id="{108735BF-AC84-41BB-078D-8A55A187D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242" y="561205"/>
            <a:ext cx="8415120" cy="5735590"/>
          </a:xfrm>
          <a:prstGeom prst="rect">
            <a:avLst/>
          </a:prstGeom>
        </p:spPr>
      </p:pic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EBA8CD6E-BC9F-3914-A4E0-BEFE782A4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0"/>
            <a:ext cx="2444258" cy="13568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err="1"/>
              <a:t>Información</a:t>
            </a:r>
            <a:r>
              <a:rPr b="1" dirty="0"/>
              <a:t> </a:t>
            </a:r>
            <a:r>
              <a:rPr b="1" dirty="0" err="1"/>
              <a:t>Detallada</a:t>
            </a:r>
            <a:endParaRPr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371600"/>
            <a:ext cx="766689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MySQL fue fundada por Michael </a:t>
            </a:r>
            <a:r>
              <a:rPr lang="es-MX" dirty="0" err="1"/>
              <a:t>Widenius</a:t>
            </a:r>
            <a:r>
              <a:rPr lang="es-MX" dirty="0"/>
              <a:t> y David </a:t>
            </a:r>
            <a:r>
              <a:rPr lang="es-MX" dirty="0" err="1"/>
              <a:t>Axmark</a:t>
            </a:r>
            <a:r>
              <a:rPr lang="es-MX" dirty="0"/>
              <a:t> en 1995</a:t>
            </a:r>
          </a:p>
          <a:p>
            <a:endParaRPr lang="es-CO" dirty="0"/>
          </a:p>
          <a:p>
            <a:r>
              <a:rPr dirty="0"/>
              <a:t>MySQL Server es </a:t>
            </a:r>
            <a:r>
              <a:rPr dirty="0" err="1"/>
              <a:t>una</a:t>
            </a:r>
            <a:r>
              <a:rPr dirty="0"/>
              <a:t> base de </a:t>
            </a:r>
            <a:r>
              <a:rPr dirty="0" err="1"/>
              <a:t>datos</a:t>
            </a:r>
            <a:r>
              <a:rPr dirty="0"/>
              <a:t> </a:t>
            </a:r>
            <a:r>
              <a:rPr dirty="0" err="1"/>
              <a:t>relacional</a:t>
            </a:r>
            <a:r>
              <a:rPr dirty="0"/>
              <a:t> de </a:t>
            </a:r>
            <a:r>
              <a:rPr dirty="0" err="1"/>
              <a:t>código</a:t>
            </a:r>
            <a:r>
              <a:rPr dirty="0"/>
              <a:t> </a:t>
            </a:r>
            <a:r>
              <a:rPr dirty="0" err="1"/>
              <a:t>abierto</a:t>
            </a:r>
            <a:r>
              <a:rPr dirty="0"/>
              <a:t> </a:t>
            </a:r>
            <a:r>
              <a:rPr dirty="0" err="1"/>
              <a:t>ampliamente</a:t>
            </a:r>
            <a:r>
              <a:rPr dirty="0"/>
              <a:t> </a:t>
            </a:r>
            <a:r>
              <a:rPr dirty="0" err="1"/>
              <a:t>utilizado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todo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mundo</a:t>
            </a:r>
            <a:r>
              <a:rPr dirty="0"/>
              <a:t>. </a:t>
            </a:r>
            <a:r>
              <a:rPr dirty="0" err="1"/>
              <a:t>Ofrece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amplia</a:t>
            </a:r>
            <a:r>
              <a:rPr dirty="0"/>
              <a:t> </a:t>
            </a:r>
            <a:r>
              <a:rPr dirty="0" err="1"/>
              <a:t>gama</a:t>
            </a:r>
            <a:r>
              <a:rPr dirty="0"/>
              <a:t> de </a:t>
            </a:r>
            <a:r>
              <a:rPr dirty="0" err="1"/>
              <a:t>características</a:t>
            </a:r>
            <a:r>
              <a:rPr dirty="0"/>
              <a:t> y </a:t>
            </a:r>
            <a:r>
              <a:rPr dirty="0" err="1"/>
              <a:t>beneficios</a:t>
            </a:r>
            <a:r>
              <a:rPr dirty="0"/>
              <a:t> para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usuarios</a:t>
            </a:r>
            <a:r>
              <a:rPr dirty="0"/>
              <a:t>, </a:t>
            </a:r>
            <a:r>
              <a:rPr dirty="0" err="1"/>
              <a:t>incluyendo</a:t>
            </a:r>
            <a:r>
              <a:rPr dirty="0"/>
              <a:t>:</a:t>
            </a:r>
          </a:p>
          <a:p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Soporte para </a:t>
            </a:r>
            <a:r>
              <a:rPr dirty="0" err="1"/>
              <a:t>múltiples</a:t>
            </a:r>
            <a:r>
              <a:rPr dirty="0"/>
              <a:t> </a:t>
            </a:r>
            <a:r>
              <a:rPr dirty="0" err="1"/>
              <a:t>plataformas</a:t>
            </a:r>
            <a:r>
              <a:rPr dirty="0"/>
              <a:t>, </a:t>
            </a:r>
            <a:r>
              <a:rPr dirty="0" err="1"/>
              <a:t>incluyendo</a:t>
            </a:r>
            <a:r>
              <a:rPr dirty="0"/>
              <a:t> Windows, Linux y macOS.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 err="1"/>
              <a:t>Rendimiento</a:t>
            </a:r>
            <a:r>
              <a:rPr dirty="0"/>
              <a:t> </a:t>
            </a:r>
            <a:r>
              <a:rPr dirty="0" err="1"/>
              <a:t>optimizado</a:t>
            </a:r>
            <a:r>
              <a:rPr dirty="0"/>
              <a:t> y </a:t>
            </a:r>
            <a:r>
              <a:rPr dirty="0" err="1"/>
              <a:t>capacidad</a:t>
            </a:r>
            <a:r>
              <a:rPr dirty="0"/>
              <a:t> de </a:t>
            </a:r>
            <a:r>
              <a:rPr dirty="0" err="1"/>
              <a:t>manejar</a:t>
            </a:r>
            <a:r>
              <a:rPr dirty="0"/>
              <a:t> </a:t>
            </a:r>
            <a:r>
              <a:rPr dirty="0" err="1"/>
              <a:t>grandes</a:t>
            </a:r>
            <a:r>
              <a:rPr dirty="0"/>
              <a:t> conjuntos de </a:t>
            </a:r>
            <a:r>
              <a:rPr dirty="0" err="1"/>
              <a:t>datos</a:t>
            </a:r>
            <a:r>
              <a:rPr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 err="1"/>
              <a:t>Seguridad</a:t>
            </a:r>
            <a:r>
              <a:rPr dirty="0"/>
              <a:t> </a:t>
            </a:r>
            <a:r>
              <a:rPr dirty="0" err="1"/>
              <a:t>avanzada</a:t>
            </a:r>
            <a:r>
              <a:rPr dirty="0"/>
              <a:t> con </a:t>
            </a:r>
            <a:r>
              <a:rPr dirty="0" err="1"/>
              <a:t>opciones</a:t>
            </a:r>
            <a:r>
              <a:rPr dirty="0"/>
              <a:t> de </a:t>
            </a:r>
            <a:r>
              <a:rPr dirty="0" err="1"/>
              <a:t>autenticación</a:t>
            </a:r>
            <a:r>
              <a:rPr dirty="0"/>
              <a:t> y </a:t>
            </a:r>
            <a:r>
              <a:rPr dirty="0" err="1"/>
              <a:t>cifrado</a:t>
            </a:r>
            <a:r>
              <a:rPr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 err="1"/>
              <a:t>Amplia</a:t>
            </a:r>
            <a:r>
              <a:rPr dirty="0"/>
              <a:t> </a:t>
            </a:r>
            <a:r>
              <a:rPr dirty="0" err="1"/>
              <a:t>comunidad</a:t>
            </a:r>
            <a:r>
              <a:rPr dirty="0"/>
              <a:t> de </a:t>
            </a:r>
            <a:r>
              <a:rPr dirty="0" err="1"/>
              <a:t>usuarios</a:t>
            </a:r>
            <a:r>
              <a:rPr dirty="0"/>
              <a:t> y </a:t>
            </a:r>
            <a:r>
              <a:rPr dirty="0" err="1"/>
              <a:t>documentación</a:t>
            </a:r>
            <a:r>
              <a:rPr dirty="0"/>
              <a:t> extensa para </a:t>
            </a:r>
            <a:r>
              <a:rPr dirty="0" err="1"/>
              <a:t>soporte</a:t>
            </a:r>
            <a:r>
              <a:rPr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 err="1"/>
              <a:t>Compatibilidad</a:t>
            </a:r>
            <a:r>
              <a:rPr dirty="0"/>
              <a:t> con </a:t>
            </a:r>
            <a:r>
              <a:rPr dirty="0" err="1"/>
              <a:t>estándares</a:t>
            </a:r>
            <a:r>
              <a:rPr dirty="0"/>
              <a:t> SQL para </a:t>
            </a:r>
            <a:r>
              <a:rPr dirty="0" err="1"/>
              <a:t>facilitar</a:t>
            </a:r>
            <a:r>
              <a:rPr dirty="0"/>
              <a:t> la </a:t>
            </a:r>
            <a:r>
              <a:rPr dirty="0" err="1"/>
              <a:t>migración</a:t>
            </a:r>
            <a:r>
              <a:rPr dirty="0"/>
              <a:t> y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desarrollo</a:t>
            </a:r>
            <a:r>
              <a:rPr dirty="0"/>
              <a:t> de </a:t>
            </a:r>
            <a:r>
              <a:rPr dirty="0" err="1"/>
              <a:t>aplicaciones</a:t>
            </a:r>
            <a:r>
              <a:rPr dirty="0"/>
              <a:t>.</a:t>
            </a:r>
          </a:p>
        </p:txBody>
      </p:sp>
      <p:pic>
        <p:nvPicPr>
          <p:cNvPr id="5" name="Picture 4" descr="mysq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447" y="4754562"/>
            <a:ext cx="3523107" cy="1828800"/>
          </a:xfrm>
          <a:prstGeom prst="rect">
            <a:avLst/>
          </a:prstGeom>
        </p:spPr>
      </p:pic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548FACF5-7944-980C-07FF-CB1C10614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1"/>
            <a:ext cx="1062720" cy="5899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Pros y Contras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8401" y="1371601"/>
            <a:ext cx="72758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 err="1"/>
              <a:t>Amplia</a:t>
            </a:r>
            <a:r>
              <a:rPr dirty="0"/>
              <a:t> </a:t>
            </a:r>
            <a:r>
              <a:rPr dirty="0" err="1"/>
              <a:t>comunidad</a:t>
            </a:r>
            <a:r>
              <a:rPr dirty="0"/>
              <a:t> de </a:t>
            </a:r>
            <a:r>
              <a:rPr dirty="0" err="1"/>
              <a:t>usuarios</a:t>
            </a:r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 err="1"/>
              <a:t>Documentación</a:t>
            </a:r>
            <a:r>
              <a:rPr dirty="0"/>
              <a:t> extensa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 err="1"/>
              <a:t>Compatibilidad</a:t>
            </a:r>
            <a:r>
              <a:rPr dirty="0"/>
              <a:t> con </a:t>
            </a:r>
            <a:r>
              <a:rPr dirty="0" err="1"/>
              <a:t>estándares</a:t>
            </a:r>
            <a:r>
              <a:rPr dirty="0"/>
              <a:t>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 err="1"/>
              <a:t>Rendimiento</a:t>
            </a:r>
            <a:r>
              <a:rPr dirty="0"/>
              <a:t> </a:t>
            </a:r>
            <a:r>
              <a:rPr dirty="0" err="1"/>
              <a:t>óptimo</a:t>
            </a:r>
            <a:endParaRPr dirty="0"/>
          </a:p>
          <a:p>
            <a:endParaRPr dirty="0"/>
          </a:p>
          <a:p>
            <a:r>
              <a:rPr dirty="0"/>
              <a:t>Contras: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 err="1"/>
              <a:t>Escalabilidad</a:t>
            </a:r>
            <a:r>
              <a:rPr dirty="0"/>
              <a:t> </a:t>
            </a:r>
            <a:r>
              <a:rPr dirty="0" err="1"/>
              <a:t>limitada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configuraciones</a:t>
            </a:r>
            <a:r>
              <a:rPr dirty="0"/>
              <a:t> </a:t>
            </a:r>
            <a:r>
              <a:rPr dirty="0" err="1"/>
              <a:t>gratuitas</a:t>
            </a:r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 err="1"/>
              <a:t>Necesidad</a:t>
            </a:r>
            <a:r>
              <a:rPr dirty="0"/>
              <a:t> de </a:t>
            </a:r>
            <a:r>
              <a:rPr dirty="0" err="1"/>
              <a:t>administración</a:t>
            </a:r>
            <a:r>
              <a:rPr dirty="0"/>
              <a:t> y </a:t>
            </a:r>
            <a:r>
              <a:rPr dirty="0" err="1"/>
              <a:t>mantenimiento</a:t>
            </a:r>
            <a:endParaRPr dirty="0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FC77A512-C44D-3C98-B848-81C3E6E71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1"/>
            <a:ext cx="1062720" cy="589935"/>
          </a:xfrm>
          <a:prstGeom prst="rect">
            <a:avLst/>
          </a:prstGeom>
        </p:spPr>
      </p:pic>
      <p:pic>
        <p:nvPicPr>
          <p:cNvPr id="6" name="Picture 4" descr="mysql_logo.png">
            <a:extLst>
              <a:ext uri="{FF2B5EF4-FFF2-40B4-BE49-F238E27FC236}">
                <a16:creationId xmlns:a16="http://schemas.microsoft.com/office/drawing/2014/main" id="{8A5EBB72-9507-B058-C193-BF79EF981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772" y="5810866"/>
            <a:ext cx="1851995" cy="9613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err="1"/>
              <a:t>Versiones</a:t>
            </a:r>
            <a:endParaRPr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38401" y="1371600"/>
            <a:ext cx="720704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MySQL Server </a:t>
            </a:r>
            <a:r>
              <a:rPr dirty="0" err="1"/>
              <a:t>tiene</a:t>
            </a:r>
            <a:r>
              <a:rPr dirty="0"/>
              <a:t> </a:t>
            </a:r>
            <a:r>
              <a:rPr dirty="0" err="1"/>
              <a:t>varias</a:t>
            </a:r>
            <a:r>
              <a:rPr dirty="0"/>
              <a:t> </a:t>
            </a:r>
            <a:r>
              <a:rPr dirty="0" err="1"/>
              <a:t>ediciones</a:t>
            </a:r>
            <a:r>
              <a:rPr dirty="0"/>
              <a:t>, </a:t>
            </a:r>
            <a:r>
              <a:rPr dirty="0" err="1"/>
              <a:t>incluyendo</a:t>
            </a:r>
            <a:r>
              <a:rPr dirty="0"/>
              <a:t>:</a:t>
            </a:r>
          </a:p>
          <a:p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MySQL Community Edition: La </a:t>
            </a:r>
            <a:r>
              <a:rPr dirty="0" err="1"/>
              <a:t>versión</a:t>
            </a:r>
            <a:r>
              <a:rPr dirty="0"/>
              <a:t> de </a:t>
            </a:r>
            <a:r>
              <a:rPr dirty="0" err="1"/>
              <a:t>código</a:t>
            </a:r>
            <a:r>
              <a:rPr dirty="0"/>
              <a:t> </a:t>
            </a:r>
            <a:r>
              <a:rPr dirty="0" err="1"/>
              <a:t>abierto</a:t>
            </a:r>
            <a:r>
              <a:rPr dirty="0"/>
              <a:t>, ideal para </a:t>
            </a:r>
            <a:r>
              <a:rPr dirty="0" err="1"/>
              <a:t>desarrolladores</a:t>
            </a:r>
            <a:r>
              <a:rPr dirty="0"/>
              <a:t> y </a:t>
            </a:r>
            <a:r>
              <a:rPr dirty="0" err="1"/>
              <a:t>pequeñas</a:t>
            </a:r>
            <a:r>
              <a:rPr dirty="0"/>
              <a:t> </a:t>
            </a:r>
            <a:r>
              <a:rPr dirty="0" err="1"/>
              <a:t>empresas</a:t>
            </a:r>
            <a:r>
              <a:rPr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MySQL Standard Edition: </a:t>
            </a:r>
            <a:r>
              <a:rPr dirty="0" err="1"/>
              <a:t>Ofrece</a:t>
            </a:r>
            <a:r>
              <a:rPr dirty="0"/>
              <a:t> </a:t>
            </a:r>
            <a:r>
              <a:rPr dirty="0" err="1"/>
              <a:t>características</a:t>
            </a:r>
            <a:r>
              <a:rPr dirty="0"/>
              <a:t> </a:t>
            </a:r>
            <a:r>
              <a:rPr dirty="0" err="1"/>
              <a:t>adicionales</a:t>
            </a:r>
            <a:r>
              <a:rPr dirty="0"/>
              <a:t> y </a:t>
            </a:r>
            <a:r>
              <a:rPr dirty="0" err="1"/>
              <a:t>soporte</a:t>
            </a:r>
            <a:r>
              <a:rPr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MySQL Enterprise Edition: </a:t>
            </a:r>
            <a:r>
              <a:rPr dirty="0" err="1"/>
              <a:t>Diseñada</a:t>
            </a:r>
            <a:r>
              <a:rPr dirty="0"/>
              <a:t> para </a:t>
            </a:r>
            <a:r>
              <a:rPr dirty="0" err="1"/>
              <a:t>empresas</a:t>
            </a:r>
            <a:r>
              <a:rPr dirty="0"/>
              <a:t> con </a:t>
            </a:r>
            <a:r>
              <a:rPr dirty="0" err="1"/>
              <a:t>características</a:t>
            </a:r>
            <a:r>
              <a:rPr dirty="0"/>
              <a:t> de </a:t>
            </a:r>
            <a:r>
              <a:rPr dirty="0" err="1"/>
              <a:t>seguridad</a:t>
            </a:r>
            <a:r>
              <a:rPr dirty="0"/>
              <a:t> y </a:t>
            </a:r>
            <a:r>
              <a:rPr dirty="0" err="1"/>
              <a:t>escalabilidad</a:t>
            </a:r>
            <a:r>
              <a:rPr dirty="0"/>
              <a:t> </a:t>
            </a:r>
            <a:r>
              <a:rPr dirty="0" err="1"/>
              <a:t>avanzadas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/>
              <a:t>Dentro</a:t>
            </a:r>
            <a:r>
              <a:rPr dirty="0"/>
              <a:t> de </a:t>
            </a:r>
            <a:r>
              <a:rPr dirty="0" err="1"/>
              <a:t>cada</a:t>
            </a:r>
            <a:r>
              <a:rPr dirty="0"/>
              <a:t> </a:t>
            </a:r>
            <a:r>
              <a:rPr dirty="0" err="1"/>
              <a:t>edición</a:t>
            </a:r>
            <a:r>
              <a:rPr dirty="0"/>
              <a:t>, hay </a:t>
            </a:r>
            <a:r>
              <a:rPr dirty="0" err="1"/>
              <a:t>diferentes</a:t>
            </a:r>
            <a:r>
              <a:rPr dirty="0"/>
              <a:t> </a:t>
            </a:r>
            <a:r>
              <a:rPr dirty="0" err="1"/>
              <a:t>versiones</a:t>
            </a:r>
            <a:r>
              <a:rPr dirty="0"/>
              <a:t> con </a:t>
            </a:r>
            <a:r>
              <a:rPr dirty="0" err="1"/>
              <a:t>diversas</a:t>
            </a:r>
            <a:r>
              <a:rPr dirty="0"/>
              <a:t> </a:t>
            </a:r>
            <a:r>
              <a:rPr dirty="0" err="1"/>
              <a:t>características</a:t>
            </a:r>
            <a:r>
              <a:rPr dirty="0"/>
              <a:t> y </a:t>
            </a:r>
            <a:r>
              <a:rPr dirty="0" err="1"/>
              <a:t>opciones</a:t>
            </a:r>
            <a:r>
              <a:rPr dirty="0"/>
              <a:t> de </a:t>
            </a:r>
            <a:r>
              <a:rPr dirty="0" err="1"/>
              <a:t>soporte</a:t>
            </a:r>
            <a:r>
              <a:rPr dirty="0"/>
              <a:t>.</a:t>
            </a:r>
            <a:endParaRPr lang="es-MX" dirty="0"/>
          </a:p>
          <a:p>
            <a:endParaRPr lang="es-CO" dirty="0"/>
          </a:p>
          <a:p>
            <a:r>
              <a:rPr lang="es-CO" dirty="0"/>
              <a:t>Ultima </a:t>
            </a:r>
            <a:r>
              <a:rPr lang="es-CO" dirty="0" err="1"/>
              <a:t>Version</a:t>
            </a:r>
            <a:r>
              <a:rPr lang="es-CO" dirty="0"/>
              <a:t> </a:t>
            </a:r>
            <a:r>
              <a:rPr lang="es-CO" dirty="0" err="1"/>
              <a:t>Community</a:t>
            </a:r>
            <a:r>
              <a:rPr lang="es-CO" dirty="0"/>
              <a:t> </a:t>
            </a:r>
            <a:r>
              <a:rPr lang="es-CO" dirty="0" err="1"/>
              <a:t>Edition</a:t>
            </a:r>
            <a:r>
              <a:rPr lang="es-CO" dirty="0"/>
              <a:t>: 8.2.0</a:t>
            </a:r>
            <a:endParaRPr dirty="0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EA3A3B25-1906-9803-BC3E-F123BAF40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1"/>
            <a:ext cx="1062720" cy="589935"/>
          </a:xfrm>
          <a:prstGeom prst="rect">
            <a:avLst/>
          </a:prstGeom>
        </p:spPr>
      </p:pic>
      <p:pic>
        <p:nvPicPr>
          <p:cNvPr id="7" name="Picture 4" descr="mysql_logo.png">
            <a:extLst>
              <a:ext uri="{FF2B5EF4-FFF2-40B4-BE49-F238E27FC236}">
                <a16:creationId xmlns:a16="http://schemas.microsoft.com/office/drawing/2014/main" id="{E8C67A75-2E72-6E94-6E9F-63C55800A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772" y="5810866"/>
            <a:ext cx="1851995" cy="96134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Otras Características</a:t>
            </a:r>
            <a:endParaRPr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38401" y="1371601"/>
            <a:ext cx="720704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b="1" dirty="0"/>
              <a:t>Desarrollador y Propietario: </a:t>
            </a:r>
            <a:r>
              <a:rPr lang="es-MX" dirty="0"/>
              <a:t>MySQL Server es desarrollado por Oracle </a:t>
            </a:r>
            <a:r>
              <a:rPr lang="es-MX" dirty="0" err="1"/>
              <a:t>Corporation</a:t>
            </a:r>
            <a:r>
              <a:rPr lang="es-MX" dirty="0"/>
              <a:t>. Oracle adquirió </a:t>
            </a:r>
            <a:r>
              <a:rPr lang="es-MX" dirty="0" err="1"/>
              <a:t>Sun</a:t>
            </a:r>
            <a:r>
              <a:rPr lang="es-MX" dirty="0"/>
              <a:t> Microsystems en 2010, que a su vez había adquirido MySQL AB, la empresa detrás de MySQL. Como resultado, MySQL se convirtió en parte del conjunto de productos de Oracle.</a:t>
            </a:r>
          </a:p>
          <a:p>
            <a:pPr algn="just"/>
            <a:endParaRPr lang="es-MX" dirty="0"/>
          </a:p>
          <a:p>
            <a:pPr algn="just"/>
            <a:r>
              <a:rPr lang="es-MX" b="1" dirty="0"/>
              <a:t>Comunidad y Soporte: </a:t>
            </a:r>
            <a:r>
              <a:rPr lang="es-MX" dirty="0"/>
              <a:t>MySQL cuenta con una comunidad activa de usuarios y desarrolladores. Puedes encontrar una amplia variedad de recursos en línea, incluidos foros, documentación, tutoriales y grupos de discusión. También hay opciones de soporte comercial disponibles a través de Oracle para empresas que requieren asistencia técnica adicional.</a:t>
            </a:r>
          </a:p>
          <a:p>
            <a:pPr algn="just"/>
            <a:endParaRPr lang="es-MX" dirty="0"/>
          </a:p>
          <a:p>
            <a:pPr algn="just"/>
            <a:r>
              <a:rPr lang="es-MX" b="1" dirty="0"/>
              <a:t>Herramientas y Ecosistema: </a:t>
            </a:r>
            <a:r>
              <a:rPr lang="es-MX" dirty="0"/>
              <a:t>MySQL cuenta con una amplia gama de herramientas y productos relacionados, como MySQL </a:t>
            </a:r>
            <a:r>
              <a:rPr lang="es-MX" dirty="0" err="1"/>
              <a:t>Workbench</a:t>
            </a:r>
            <a:r>
              <a:rPr lang="es-MX" dirty="0"/>
              <a:t> (una herramienta de diseño y administración), MySQL Enterprise Monitor (para la administración y supervisión), y varios controladores y conectores para diversos lenguajes de programación.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EA3A3B25-1906-9803-BC3E-F123BAF40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1"/>
            <a:ext cx="1062720" cy="589935"/>
          </a:xfrm>
          <a:prstGeom prst="rect">
            <a:avLst/>
          </a:prstGeom>
        </p:spPr>
      </p:pic>
      <p:pic>
        <p:nvPicPr>
          <p:cNvPr id="7" name="Picture 4" descr="mysql_logo.png">
            <a:extLst>
              <a:ext uri="{FF2B5EF4-FFF2-40B4-BE49-F238E27FC236}">
                <a16:creationId xmlns:a16="http://schemas.microsoft.com/office/drawing/2014/main" id="{E8C67A75-2E72-6E94-6E9F-63C55800A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772" y="5810866"/>
            <a:ext cx="1851995" cy="96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627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LINK´S</a:t>
            </a:r>
            <a:endParaRPr b="1" dirty="0"/>
          </a:p>
        </p:txBody>
      </p:sp>
      <p:sp>
        <p:nvSpPr>
          <p:cNvPr id="4" name="TextBox 3"/>
          <p:cNvSpPr txBox="1"/>
          <p:nvPr/>
        </p:nvSpPr>
        <p:spPr>
          <a:xfrm>
            <a:off x="2325328" y="1417638"/>
            <a:ext cx="72070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000" b="1" dirty="0"/>
              <a:t>Documentación:  </a:t>
            </a:r>
            <a:r>
              <a:rPr lang="es-MX" sz="2000" dirty="0"/>
              <a:t>https://dev.mysql.com/doc/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EA3A3B25-1906-9803-BC3E-F123BAF40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1"/>
            <a:ext cx="1062720" cy="589935"/>
          </a:xfrm>
          <a:prstGeom prst="rect">
            <a:avLst/>
          </a:prstGeom>
        </p:spPr>
      </p:pic>
      <p:pic>
        <p:nvPicPr>
          <p:cNvPr id="7" name="Picture 4" descr="mysql_logo.png">
            <a:extLst>
              <a:ext uri="{FF2B5EF4-FFF2-40B4-BE49-F238E27FC236}">
                <a16:creationId xmlns:a16="http://schemas.microsoft.com/office/drawing/2014/main" id="{E8C67A75-2E72-6E94-6E9F-63C55800A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772" y="5810866"/>
            <a:ext cx="1851995" cy="961347"/>
          </a:xfrm>
          <a:prstGeom prst="rect">
            <a:avLst/>
          </a:prstGeom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912B27F7-5431-1569-E1DA-B16D9F6859B6}"/>
              </a:ext>
            </a:extLst>
          </p:cNvPr>
          <p:cNvSpPr txBox="1"/>
          <p:nvPr/>
        </p:nvSpPr>
        <p:spPr>
          <a:xfrm>
            <a:off x="2325328" y="2045286"/>
            <a:ext cx="75413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000" b="1" dirty="0"/>
              <a:t>Descargar:  </a:t>
            </a:r>
            <a:r>
              <a:rPr lang="es-MX" sz="2000" dirty="0"/>
              <a:t>https://www.mysql.com/downloads/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2AD3800E-7114-7013-37A8-023A1BB1419B}"/>
              </a:ext>
            </a:extLst>
          </p:cNvPr>
          <p:cNvSpPr txBox="1"/>
          <p:nvPr/>
        </p:nvSpPr>
        <p:spPr>
          <a:xfrm>
            <a:off x="2325327" y="2712314"/>
            <a:ext cx="754134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/>
              <a:t>Libros:  </a:t>
            </a:r>
            <a:br>
              <a:rPr lang="es-MX" sz="2000" dirty="0"/>
            </a:br>
            <a:r>
              <a:rPr lang="es-MX" sz="2000" dirty="0"/>
              <a:t>*MySQL 8 </a:t>
            </a:r>
            <a:r>
              <a:rPr lang="es-MX" sz="2000" dirty="0" err="1"/>
              <a:t>Cookbook</a:t>
            </a:r>
            <a:r>
              <a:rPr lang="es-MX" sz="2000" dirty="0"/>
              <a:t>" de </a:t>
            </a:r>
            <a:r>
              <a:rPr lang="es-MX" sz="2000" dirty="0" err="1"/>
              <a:t>Karthik</a:t>
            </a:r>
            <a:r>
              <a:rPr lang="es-MX" sz="2000" dirty="0"/>
              <a:t> </a:t>
            </a:r>
            <a:r>
              <a:rPr lang="es-MX" sz="2000" dirty="0" err="1"/>
              <a:t>Appigatla</a:t>
            </a:r>
            <a:r>
              <a:rPr lang="es-MX" sz="2000" dirty="0"/>
              <a:t> y </a:t>
            </a:r>
            <a:r>
              <a:rPr lang="es-MX" sz="2000" dirty="0" err="1"/>
              <a:t>Chintan</a:t>
            </a:r>
            <a:r>
              <a:rPr lang="es-MX" sz="2000" dirty="0"/>
              <a:t> </a:t>
            </a:r>
            <a:r>
              <a:rPr lang="es-MX" sz="2000" dirty="0" err="1"/>
              <a:t>Mehta</a:t>
            </a:r>
            <a:endParaRPr lang="es-MX" sz="2000" dirty="0"/>
          </a:p>
          <a:p>
            <a:r>
              <a:rPr lang="es-MX" sz="2000" dirty="0"/>
              <a:t>*High Performance MySQL" de </a:t>
            </a:r>
            <a:r>
              <a:rPr lang="es-MX" sz="2000" dirty="0" err="1"/>
              <a:t>Baron</a:t>
            </a:r>
            <a:r>
              <a:rPr lang="es-MX" sz="2000" dirty="0"/>
              <a:t> Schwartz, Peter </a:t>
            </a:r>
            <a:r>
              <a:rPr lang="es-MX" sz="2000" dirty="0" err="1"/>
              <a:t>Zaitsev</a:t>
            </a:r>
            <a:r>
              <a:rPr lang="es-MX" sz="2000" dirty="0"/>
              <a:t> y </a:t>
            </a:r>
            <a:r>
              <a:rPr lang="es-MX" sz="2000" dirty="0" err="1"/>
              <a:t>Vadim</a:t>
            </a:r>
            <a:r>
              <a:rPr lang="es-MX" sz="2000" dirty="0"/>
              <a:t> </a:t>
            </a:r>
            <a:r>
              <a:rPr lang="es-MX" sz="2000" dirty="0" err="1"/>
              <a:t>Tkachenko</a:t>
            </a:r>
            <a:endParaRPr lang="es-MX" sz="2000" dirty="0"/>
          </a:p>
          <a:p>
            <a:r>
              <a:rPr lang="es-MX" sz="2000" dirty="0"/>
              <a:t>*</a:t>
            </a:r>
            <a:r>
              <a:rPr lang="es-MX" sz="2000" dirty="0" err="1"/>
              <a:t>Learning</a:t>
            </a:r>
            <a:r>
              <a:rPr lang="es-MX" sz="2000" dirty="0"/>
              <a:t> MySQL" de </a:t>
            </a:r>
            <a:r>
              <a:rPr lang="es-MX" sz="2000" dirty="0" err="1"/>
              <a:t>Seyed</a:t>
            </a:r>
            <a:r>
              <a:rPr lang="es-MX" sz="2000" dirty="0"/>
              <a:t> M. Masoud </a:t>
            </a:r>
            <a:r>
              <a:rPr lang="es-MX" sz="2000" dirty="0" err="1"/>
              <a:t>Sadjadi</a:t>
            </a:r>
            <a:endParaRPr lang="es-MX" sz="2000" dirty="0"/>
          </a:p>
          <a:p>
            <a:r>
              <a:rPr lang="en-US" sz="2000" dirty="0"/>
              <a:t>*MySQL Explained: Your Step-by-Step Guide" de Andrew Comeau</a:t>
            </a:r>
            <a:br>
              <a:rPr lang="en-US" sz="2000" dirty="0"/>
            </a:br>
            <a:r>
              <a:rPr lang="en-US" sz="2000" dirty="0"/>
              <a:t>*Pro MySQL" de Michael </a:t>
            </a:r>
            <a:r>
              <a:rPr lang="en-US" sz="2000" dirty="0" err="1"/>
              <a:t>Kruckenberg</a:t>
            </a:r>
            <a:r>
              <a:rPr lang="en-US" sz="2000" dirty="0"/>
              <a:t> y Jay Pipes</a:t>
            </a:r>
            <a:br>
              <a:rPr lang="en-US" sz="2000" dirty="0"/>
            </a:br>
            <a:r>
              <a:rPr lang="en-US" sz="2000" dirty="0"/>
              <a:t>*MySQL (Developer's Library)" de Paul DuBois</a:t>
            </a:r>
          </a:p>
          <a:p>
            <a:r>
              <a:rPr lang="en-US" sz="2000" dirty="0"/>
              <a:t>*MySQL Performance" de </a:t>
            </a:r>
            <a:r>
              <a:rPr lang="en-US" sz="2000" dirty="0" err="1"/>
              <a:t>Øystein</a:t>
            </a:r>
            <a:r>
              <a:rPr lang="en-US" sz="2000" dirty="0"/>
              <a:t> </a:t>
            </a:r>
            <a:r>
              <a:rPr lang="en-US" sz="2000" dirty="0" err="1"/>
              <a:t>Grøvlen</a:t>
            </a:r>
            <a:r>
              <a:rPr lang="en-US" sz="2000" dirty="0"/>
              <a:t>, Alexander </a:t>
            </a:r>
            <a:r>
              <a:rPr lang="en-US" sz="2000" dirty="0" err="1"/>
              <a:t>Nozdrin</a:t>
            </a:r>
            <a:r>
              <a:rPr lang="en-US" sz="2000" dirty="0"/>
              <a:t> y Peter Zaitsev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039178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467</Words>
  <Application>Microsoft Office PowerPoint</Application>
  <PresentationFormat>Panorámica</PresentationFormat>
  <Paragraphs>44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Presentación de PowerPoint</vt:lpstr>
      <vt:lpstr>Información Detallada</vt:lpstr>
      <vt:lpstr>Pros y Contras</vt:lpstr>
      <vt:lpstr>Versiones</vt:lpstr>
      <vt:lpstr>Otras Características</vt:lpstr>
      <vt:lpstr>LINK´S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cp:keywords/>
  <dc:description>generated using python-pptx</dc:description>
  <cp:lastModifiedBy>Cindy Tatiana Pinzon Triana</cp:lastModifiedBy>
  <cp:revision>3</cp:revision>
  <dcterms:created xsi:type="dcterms:W3CDTF">2013-01-27T09:14:16Z</dcterms:created>
  <dcterms:modified xsi:type="dcterms:W3CDTF">2023-10-28T02:24:31Z</dcterms:modified>
  <cp:category/>
</cp:coreProperties>
</file>