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9EFF29"/>
    <a:srgbClr val="003635"/>
    <a:srgbClr val="D6370C"/>
    <a:srgbClr val="0000CC"/>
    <a:srgbClr val="1D3A00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5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50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02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5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775338"/>
            <a:ext cx="8067369" cy="159282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9496"/>
            <a:ext cx="8067368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180091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25105"/>
            <a:ext cx="8246070" cy="353721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89" y="303922"/>
            <a:ext cx="6680528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77436"/>
            <a:ext cx="6703016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10" y="23396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320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044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320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044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5527496" cy="1058238"/>
          </a:xfrm>
        </p:spPr>
        <p:txBody>
          <a:bodyPr>
            <a:normAutofit fontScale="90000"/>
          </a:bodyPr>
          <a:lstStyle/>
          <a:p>
            <a:r>
              <a:rPr lang="en-US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Master’s Degree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Automation Engineering and Control of </a:t>
            </a:r>
            <a:r>
              <a:rPr lang="it-IT" sz="22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  <a:r>
              <a:rPr lang="it-IT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Systems </a:t>
            </a:r>
            <a:r>
              <a:rPr lang="it-IT" sz="22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  <a:r>
              <a:rPr lang="it-IT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2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Adaptive</a:t>
            </a:r>
            <a:r>
              <a:rPr lang="it-IT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201" y="1829494"/>
            <a:ext cx="2440113" cy="400110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Biorobotics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F2F22-D673-42CE-8AE0-07F25C460B33}"/>
              </a:ext>
            </a:extLst>
          </p:cNvPr>
          <p:cNvSpPr txBox="1"/>
          <p:nvPr/>
        </p:nvSpPr>
        <p:spPr>
          <a:xfrm>
            <a:off x="51371" y="2571750"/>
            <a:ext cx="426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Quadupred</a:t>
            </a:r>
            <a:r>
              <a:rPr lang="it-IT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Locomotion</a:t>
            </a:r>
            <a:r>
              <a:rPr lang="it-IT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and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46288-B4A7-4D13-B37A-836E889C149E}"/>
              </a:ext>
            </a:extLst>
          </p:cNvPr>
          <p:cNvSpPr txBox="1"/>
          <p:nvPr/>
        </p:nvSpPr>
        <p:spPr>
          <a:xfrm>
            <a:off x="0" y="3943171"/>
            <a:ext cx="2866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Students: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Luca Reitano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Nabil Taher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Emanuele </a:t>
            </a:r>
            <a:r>
              <a:rPr lang="it-IT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Manfré</a:t>
            </a:r>
            <a:endParaRPr lang="it-IT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Steering with CPG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CAD1485-780F-41EB-A5B6-632CF25A4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9" y="1389050"/>
            <a:ext cx="3336583" cy="362880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23BBA59-1BDA-45E4-B619-A9666E2431CA}"/>
              </a:ext>
            </a:extLst>
          </p:cNvPr>
          <p:cNvSpPr txBox="1"/>
          <p:nvPr/>
        </p:nvSpPr>
        <p:spPr>
          <a:xfrm>
            <a:off x="3752677" y="1563555"/>
            <a:ext cx="10915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With s1=3,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got</a:t>
            </a:r>
            <a:r>
              <a:rPr lang="it-IT" sz="1400" dirty="0"/>
              <a:t> a </a:t>
            </a:r>
            <a:r>
              <a:rPr lang="it-IT" sz="1400" dirty="0" err="1"/>
              <a:t>much</a:t>
            </a:r>
            <a:r>
              <a:rPr lang="it-IT" sz="1400" dirty="0"/>
              <a:t> </a:t>
            </a:r>
            <a:r>
              <a:rPr lang="it-IT" sz="1400" dirty="0" err="1"/>
              <a:t>worse</a:t>
            </a:r>
            <a:r>
              <a:rPr lang="it-IT" sz="1400" dirty="0"/>
              <a:t> performance </a:t>
            </a:r>
            <a:r>
              <a:rPr lang="it-IT" sz="1400" dirty="0" err="1"/>
              <a:t>even</a:t>
            </a:r>
            <a:r>
              <a:rPr lang="it-IT" sz="1400" dirty="0"/>
              <a:t> </a:t>
            </a:r>
            <a:r>
              <a:rPr lang="it-IT" sz="1400" dirty="0" err="1"/>
              <a:t>though</a:t>
            </a:r>
            <a:r>
              <a:rPr lang="it-IT" sz="1400" dirty="0"/>
              <a:t> the frequency </a:t>
            </a:r>
            <a:r>
              <a:rPr lang="it-IT" sz="1400" dirty="0" err="1"/>
              <a:t>increased</a:t>
            </a:r>
            <a:r>
              <a:rPr lang="it-IT" sz="1400" dirty="0"/>
              <a:t> by </a:t>
            </a:r>
            <a:r>
              <a:rPr lang="it-IT" sz="1400" dirty="0" err="1"/>
              <a:t>quite</a:t>
            </a:r>
            <a:r>
              <a:rPr lang="it-IT" sz="1400" dirty="0"/>
              <a:t> a </a:t>
            </a:r>
            <a:r>
              <a:rPr lang="it-IT" sz="1400" dirty="0" err="1"/>
              <a:t>lot</a:t>
            </a:r>
            <a:r>
              <a:rPr lang="it-IT" sz="1400" dirty="0"/>
              <a:t>, </a:t>
            </a:r>
            <a:r>
              <a:rPr lang="it-IT" sz="1400" dirty="0" err="1"/>
              <a:t>because</a:t>
            </a:r>
            <a:r>
              <a:rPr lang="it-IT" sz="1400" dirty="0"/>
              <a:t> the robot </a:t>
            </a:r>
            <a:r>
              <a:rPr lang="it-IT" sz="1400" dirty="0" err="1"/>
              <a:t>wasn’t</a:t>
            </a:r>
            <a:r>
              <a:rPr lang="it-IT" sz="1400" dirty="0"/>
              <a:t> </a:t>
            </a:r>
            <a:r>
              <a:rPr lang="it-IT" sz="1400" dirty="0" err="1"/>
              <a:t>propelling</a:t>
            </a:r>
            <a:r>
              <a:rPr lang="it-IT" sz="1400" dirty="0"/>
              <a:t> </a:t>
            </a:r>
            <a:r>
              <a:rPr lang="it-IT" sz="1400" dirty="0" err="1"/>
              <a:t>forward</a:t>
            </a:r>
            <a:endParaRPr lang="it-IT" sz="14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EA9AA7-9688-4D2C-BA66-ED2605AA734A}"/>
              </a:ext>
            </a:extLst>
          </p:cNvPr>
          <p:cNvSpPr txBox="1"/>
          <p:nvPr/>
        </p:nvSpPr>
        <p:spPr>
          <a:xfrm>
            <a:off x="6151418" y="1263807"/>
            <a:ext cx="339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Stepping</a:t>
            </a:r>
            <a:r>
              <a:rPr lang="it-IT" dirty="0"/>
              <a:t> </a:t>
            </a:r>
            <a:r>
              <a:rPr lang="it-IT" dirty="0" err="1"/>
              <a:t>Diagram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504487D-493F-4C77-9FBE-89018EE65A76}"/>
              </a:ext>
            </a:extLst>
          </p:cNvPr>
          <p:cNvSpPr txBox="1"/>
          <p:nvPr/>
        </p:nvSpPr>
        <p:spPr>
          <a:xfrm>
            <a:off x="5343537" y="3595255"/>
            <a:ext cx="345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Curvature </a:t>
            </a:r>
            <a:r>
              <a:rPr lang="it-IT" dirty="0" err="1"/>
              <a:t>radius</a:t>
            </a:r>
            <a:r>
              <a:rPr lang="it-IT" dirty="0"/>
              <a:t> for s1=2.5 </a:t>
            </a:r>
            <a:r>
              <a:rPr lang="it-IT" dirty="0" err="1"/>
              <a:t>was</a:t>
            </a:r>
            <a:r>
              <a:rPr lang="it-IT" dirty="0"/>
              <a:t> 78cm, with s1=2.1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got</a:t>
            </a:r>
            <a:r>
              <a:rPr lang="it-IT" dirty="0"/>
              <a:t> 72cm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12102574-C40D-41FE-95BD-877FB47CBE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712" y="1671551"/>
            <a:ext cx="4033949" cy="192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1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689" y="207818"/>
            <a:ext cx="7396620" cy="82145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1" y="1177436"/>
            <a:ext cx="6680528" cy="17666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of the issues faced during the making of this project were thoroughly resolved, other issues need further tweaking and testing.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6A8F26-A09B-44A1-9079-3694660387E5}"/>
              </a:ext>
            </a:extLst>
          </p:cNvPr>
          <p:cNvSpPr txBox="1"/>
          <p:nvPr/>
        </p:nvSpPr>
        <p:spPr>
          <a:xfrm>
            <a:off x="318653" y="3092256"/>
            <a:ext cx="3151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92D050"/>
                </a:solidFill>
              </a:rPr>
              <a:t>Resolved</a:t>
            </a:r>
            <a:r>
              <a:rPr lang="it-IT" b="1" dirty="0">
                <a:solidFill>
                  <a:srgbClr val="92D050"/>
                </a:solidFill>
              </a:rPr>
              <a:t> </a:t>
            </a:r>
            <a:r>
              <a:rPr lang="it-IT" b="1" dirty="0" err="1">
                <a:solidFill>
                  <a:srgbClr val="92D050"/>
                </a:solidFill>
              </a:rPr>
              <a:t>issues</a:t>
            </a:r>
            <a:r>
              <a:rPr lang="it-IT" b="1" dirty="0">
                <a:solidFill>
                  <a:srgbClr val="92D050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err="1">
                <a:solidFill>
                  <a:srgbClr val="92D050"/>
                </a:solidFill>
              </a:rPr>
              <a:t>Deprecated</a:t>
            </a:r>
            <a:r>
              <a:rPr lang="it-IT" b="1" dirty="0">
                <a:solidFill>
                  <a:srgbClr val="92D050"/>
                </a:solidFill>
              </a:rPr>
              <a:t> libraries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92D050"/>
                </a:solidFill>
              </a:rPr>
              <a:t>New </a:t>
            </a:r>
            <a:r>
              <a:rPr lang="it-IT" b="1" dirty="0" err="1">
                <a:solidFill>
                  <a:srgbClr val="92D050"/>
                </a:solidFill>
              </a:rPr>
              <a:t>wiring</a:t>
            </a:r>
            <a:r>
              <a:rPr lang="it-IT" b="1" dirty="0">
                <a:solidFill>
                  <a:srgbClr val="92D050"/>
                </a:solidFill>
              </a:rPr>
              <a:t> and supply chain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92D050"/>
                </a:solidFill>
              </a:rPr>
              <a:t>Steering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0DD7374-253F-499B-9671-6416ED6E9418}"/>
              </a:ext>
            </a:extLst>
          </p:cNvPr>
          <p:cNvSpPr txBox="1"/>
          <p:nvPr/>
        </p:nvSpPr>
        <p:spPr>
          <a:xfrm>
            <a:off x="3893127" y="3092256"/>
            <a:ext cx="2078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Unresolved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issues</a:t>
            </a:r>
            <a:r>
              <a:rPr lang="it-IT" dirty="0">
                <a:solidFill>
                  <a:srgbClr val="FF0000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rgbClr val="FF0000"/>
                </a:solidFill>
              </a:rPr>
              <a:t>Implementation</a:t>
            </a:r>
            <a:r>
              <a:rPr lang="it-IT" dirty="0">
                <a:solidFill>
                  <a:srgbClr val="FF0000"/>
                </a:solidFill>
              </a:rPr>
              <a:t> of the steering for </a:t>
            </a:r>
            <a:r>
              <a:rPr lang="it-IT" dirty="0" err="1">
                <a:solidFill>
                  <a:srgbClr val="FF0000"/>
                </a:solidFill>
              </a:rPr>
              <a:t>every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gait</a:t>
            </a:r>
            <a:endParaRPr lang="it-IT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rgbClr val="FF0000"/>
                </a:solidFill>
              </a:rPr>
              <a:t>Robot </a:t>
            </a:r>
            <a:r>
              <a:rPr lang="it-IT" dirty="0" err="1">
                <a:solidFill>
                  <a:srgbClr val="FF0000"/>
                </a:solidFill>
              </a:rPr>
              <a:t>stability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689" y="207818"/>
            <a:ext cx="7396620" cy="821453"/>
          </a:xfrm>
        </p:spPr>
        <p:txBody>
          <a:bodyPr>
            <a:normAutofit/>
          </a:bodyPr>
          <a:lstStyle/>
          <a:p>
            <a:r>
              <a:rPr lang="en-US" dirty="0"/>
              <a:t>Future developments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1" y="1177435"/>
            <a:ext cx="5611090" cy="2854237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The steering was implemented “a priori” through feedback, without real feedback from the environment. We suggest to add a camera on top of the robot and use Edge Computing technologies in order to process the images through a nearby node and send the commands to the Microcontroller</a:t>
            </a:r>
          </a:p>
          <a:p>
            <a:r>
              <a:rPr lang="en-US" sz="1800" dirty="0"/>
              <a:t>The phone-holder that we installed can be used to exploit the sensors of a phone such as accelerometer and gyroscope, and use the </a:t>
            </a:r>
            <a:r>
              <a:rPr lang="en-US" sz="1800" dirty="0" err="1"/>
              <a:t>informations</a:t>
            </a:r>
            <a:r>
              <a:rPr lang="en-US" sz="1800" dirty="0"/>
              <a:t> as “feedback” to better balance the robot. With advanced signal processing it’s also possible to recognize the terrain in which the robot is moving and adapt accordingly</a:t>
            </a:r>
          </a:p>
        </p:txBody>
      </p:sp>
    </p:spTree>
    <p:extLst>
      <p:ext uri="{BB962C8B-B14F-4D97-AF65-F5344CB8AC3E}">
        <p14:creationId xmlns:p14="http://schemas.microsoft.com/office/powerpoint/2010/main" val="213261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8070" y="2078181"/>
            <a:ext cx="7396620" cy="821453"/>
          </a:xfrm>
        </p:spPr>
        <p:txBody>
          <a:bodyPr>
            <a:normAutofit/>
          </a:bodyPr>
          <a:lstStyle/>
          <a:p>
            <a:r>
              <a:rPr lang="en-US" dirty="0"/>
              <a:t>Thank you for bearing with us &lt;3</a:t>
            </a:r>
          </a:p>
        </p:txBody>
      </p:sp>
    </p:spTree>
    <p:extLst>
      <p:ext uri="{BB962C8B-B14F-4D97-AF65-F5344CB8AC3E}">
        <p14:creationId xmlns:p14="http://schemas.microsoft.com/office/powerpoint/2010/main" val="195086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CPG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Central Pattern Generator is a neural complex located in the Central Nervous System. The signal patterns generated by the CPG are able to give rise to different types of locomotion.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Cellular Neural Networks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rhythmic pattern of the CPG can be recreated by using a Cellular Neural Network.</a:t>
            </a:r>
          </a:p>
          <a:p>
            <a:r>
              <a:rPr lang="en-US" dirty="0"/>
              <a:t>A CNN consists of a multidimensional array of locally coupled nonlinear dynamic systems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Structure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B5B8DD9-9E52-43F9-8373-B20FE7FA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3715" y="1616175"/>
            <a:ext cx="4250060" cy="1911150"/>
          </a:xfrm>
        </p:spPr>
        <p:txBody>
          <a:bodyPr>
            <a:normAutofit lnSpcReduction="10000"/>
          </a:bodyPr>
          <a:lstStyle/>
          <a:p>
            <a:pPr algn="l"/>
            <a:r>
              <a:rPr lang="it-IT" b="0" dirty="0"/>
              <a:t>For the CPG </a:t>
            </a:r>
            <a:r>
              <a:rPr lang="it-IT" b="0" dirty="0" err="1"/>
              <a:t>Structure</a:t>
            </a:r>
            <a:r>
              <a:rPr lang="it-IT" b="0" dirty="0"/>
              <a:t>, to </a:t>
            </a:r>
            <a:r>
              <a:rPr lang="it-IT" b="0" dirty="0" err="1"/>
              <a:t>each</a:t>
            </a:r>
            <a:r>
              <a:rPr lang="it-IT" b="0" dirty="0"/>
              <a:t> </a:t>
            </a:r>
            <a:r>
              <a:rPr lang="it-IT" b="0" dirty="0" err="1"/>
              <a:t>leg</a:t>
            </a:r>
            <a:r>
              <a:rPr lang="it-IT" b="0" dirty="0"/>
              <a:t> </a:t>
            </a:r>
            <a:r>
              <a:rPr lang="it-IT" b="0" dirty="0" err="1"/>
              <a:t>we</a:t>
            </a:r>
            <a:r>
              <a:rPr lang="it-IT" b="0" dirty="0"/>
              <a:t> </a:t>
            </a:r>
            <a:r>
              <a:rPr lang="it-IT" b="0" dirty="0" err="1"/>
              <a:t>assigned</a:t>
            </a:r>
            <a:r>
              <a:rPr lang="it-IT" b="0" dirty="0"/>
              <a:t> a </a:t>
            </a:r>
            <a:r>
              <a:rPr lang="it-IT" b="0" dirty="0" err="1"/>
              <a:t>Neuron</a:t>
            </a:r>
            <a:r>
              <a:rPr lang="it-IT" b="0" dirty="0"/>
              <a:t>. The </a:t>
            </a:r>
            <a:r>
              <a:rPr lang="it-IT" b="0" dirty="0" err="1"/>
              <a:t>phase</a:t>
            </a:r>
            <a:r>
              <a:rPr lang="it-IT" b="0" dirty="0"/>
              <a:t> shift </a:t>
            </a:r>
            <a:r>
              <a:rPr lang="it-IT" b="0" dirty="0" err="1"/>
              <a:t>between</a:t>
            </a:r>
            <a:r>
              <a:rPr lang="it-IT" b="0" dirty="0"/>
              <a:t> </a:t>
            </a:r>
            <a:r>
              <a:rPr lang="it-IT" b="0" dirty="0" err="1"/>
              <a:t>each</a:t>
            </a:r>
            <a:r>
              <a:rPr lang="it-IT" b="0" dirty="0"/>
              <a:t> </a:t>
            </a:r>
            <a:r>
              <a:rPr lang="it-IT" b="0" dirty="0" err="1"/>
              <a:t>Neuron</a:t>
            </a:r>
            <a:r>
              <a:rPr lang="it-IT" b="0" dirty="0"/>
              <a:t> </a:t>
            </a:r>
            <a:r>
              <a:rPr lang="it-IT" b="0" dirty="0" err="1"/>
              <a:t>define</a:t>
            </a:r>
            <a:r>
              <a:rPr lang="it-IT" b="0" dirty="0"/>
              <a:t> the </a:t>
            </a:r>
            <a:r>
              <a:rPr lang="it-IT" b="0" dirty="0" err="1"/>
              <a:t>gait</a:t>
            </a:r>
            <a:r>
              <a:rPr lang="it-IT" b="0" dirty="0"/>
              <a:t> of the robot. 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38CACBB8-7A7A-4CE4-A1DA-D86855CE4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91" y="1551709"/>
            <a:ext cx="2969761" cy="263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Steering with CPG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we’ll explore some modifications to the CPG equations in order to implement a Bio-inspired steering for the Quadruped. </a:t>
            </a:r>
          </a:p>
          <a:p>
            <a:r>
              <a:rPr lang="en-US" dirty="0"/>
              <a:t>The main idea was to achieve different amplitudes in the CPG signals sent to a set of legs.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4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Steering with CPG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75" y="1305130"/>
            <a:ext cx="4091725" cy="1008579"/>
          </a:xfrm>
        </p:spPr>
        <p:txBody>
          <a:bodyPr/>
          <a:lstStyle/>
          <a:p>
            <a:r>
              <a:rPr lang="en-US" dirty="0"/>
              <a:t>Each leg is controlled by a Neuron.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880FEDB-DBF8-489B-BA6D-C4F5C3B03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969" y="1305130"/>
            <a:ext cx="2714021" cy="26308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81089E0-545C-45B3-9502-E937188E2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13" y="2382298"/>
            <a:ext cx="5090306" cy="5709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19D0A61-5781-4FE2-8EDF-97DDCF24338B}"/>
              </a:ext>
            </a:extLst>
          </p:cNvPr>
          <p:cNvSpPr txBox="1"/>
          <p:nvPr/>
        </p:nvSpPr>
        <p:spPr>
          <a:xfrm>
            <a:off x="480275" y="3172691"/>
            <a:ext cx="404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tune</a:t>
            </a:r>
            <a:r>
              <a:rPr lang="it-IT" dirty="0"/>
              <a:t> the </a:t>
            </a:r>
            <a:r>
              <a:rPr lang="it-IT" dirty="0" err="1"/>
              <a:t>piecewise</a:t>
            </a:r>
            <a:r>
              <a:rPr lang="it-IT" dirty="0"/>
              <a:t> </a:t>
            </a:r>
            <a:r>
              <a:rPr lang="it-IT" dirty="0" err="1"/>
              <a:t>nonlinearity</a:t>
            </a:r>
            <a:r>
              <a:rPr lang="it-IT" dirty="0"/>
              <a:t> gain «k»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neurons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33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Steering with CPG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464" y="1472687"/>
            <a:ext cx="3105771" cy="12635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gain could not be increased above 1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952C64B9-2EC9-44F3-AF6A-734279A93F21}"/>
              </a:ext>
            </a:extLst>
          </p:cNvPr>
          <p:cNvSpPr/>
          <p:nvPr/>
        </p:nvSpPr>
        <p:spPr>
          <a:xfrm>
            <a:off x="3720421" y="2352311"/>
            <a:ext cx="49559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DFE286-6674-4BF4-B1F7-F75BBA2B8AA1}"/>
              </a:ext>
            </a:extLst>
          </p:cNvPr>
          <p:cNvSpPr txBox="1">
            <a:spLocks/>
          </p:cNvSpPr>
          <p:nvPr/>
        </p:nvSpPr>
        <p:spPr>
          <a:xfrm>
            <a:off x="203773" y="3699876"/>
            <a:ext cx="3105771" cy="1263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tuning s1 we restored the limit cycle, therefore the oscillating behavior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4A2F88B3-3B01-4964-9D74-07ABF7447EEC}"/>
              </a:ext>
            </a:extLst>
          </p:cNvPr>
          <p:cNvSpPr/>
          <p:nvPr/>
        </p:nvSpPr>
        <p:spPr>
          <a:xfrm>
            <a:off x="3364963" y="4122054"/>
            <a:ext cx="97843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EAA3C34-20EB-4006-8897-AD7608234D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77" y="3188095"/>
            <a:ext cx="3960859" cy="177531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018487F-9A64-4FEF-8344-AE429BC66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78" y="1266715"/>
            <a:ext cx="3938098" cy="17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9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Steering with CPG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63B2E66-94CB-4B82-B187-ED8EAF143877}"/>
              </a:ext>
            </a:extLst>
          </p:cNvPr>
          <p:cNvSpPr txBox="1"/>
          <p:nvPr/>
        </p:nvSpPr>
        <p:spPr>
          <a:xfrm>
            <a:off x="181856" y="1841577"/>
            <a:ext cx="3482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difference</a:t>
            </a:r>
            <a:r>
              <a:rPr lang="it-IT" dirty="0"/>
              <a:t> in </a:t>
            </a:r>
            <a:r>
              <a:rPr lang="it-IT" dirty="0" err="1"/>
              <a:t>amplitude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left</a:t>
            </a:r>
            <a:r>
              <a:rPr lang="it-IT" dirty="0"/>
              <a:t> and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legs</a:t>
            </a:r>
            <a:r>
              <a:rPr lang="it-IT" dirty="0"/>
              <a:t> </a:t>
            </a:r>
            <a:r>
              <a:rPr lang="it-IT" dirty="0" err="1"/>
              <a:t>weren’t</a:t>
            </a:r>
            <a:r>
              <a:rPr lang="it-IT" dirty="0"/>
              <a:t> big </a:t>
            </a:r>
            <a:r>
              <a:rPr lang="it-IT" dirty="0" err="1"/>
              <a:t>enough</a:t>
            </a:r>
            <a:r>
              <a:rPr lang="it-IT" dirty="0"/>
              <a:t>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opted</a:t>
            </a:r>
            <a:r>
              <a:rPr lang="it-IT" dirty="0"/>
              <a:t> to use the outputs. </a:t>
            </a: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61454357-66D6-49D3-83E3-90A1F621A7BF}"/>
              </a:ext>
            </a:extLst>
          </p:cNvPr>
          <p:cNvSpPr/>
          <p:nvPr/>
        </p:nvSpPr>
        <p:spPr>
          <a:xfrm>
            <a:off x="3740727" y="2441741"/>
            <a:ext cx="203661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F208632-6FA4-4C9A-9804-3CCA75A1706F}"/>
              </a:ext>
            </a:extLst>
          </p:cNvPr>
          <p:cNvSpPr txBox="1"/>
          <p:nvPr/>
        </p:nvSpPr>
        <p:spPr>
          <a:xfrm>
            <a:off x="3084383" y="3889663"/>
            <a:ext cx="3482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discoveries</a:t>
            </a:r>
            <a:r>
              <a:rPr lang="it-IT" dirty="0"/>
              <a:t> in </a:t>
            </a:r>
            <a:r>
              <a:rPr lang="it-IT" dirty="0" err="1"/>
              <a:t>matlab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in the </a:t>
            </a:r>
            <a:r>
              <a:rPr lang="it-IT" dirty="0" err="1"/>
              <a:t>arduino</a:t>
            </a:r>
            <a:r>
              <a:rPr lang="it-IT" dirty="0"/>
              <a:t> code to check </a:t>
            </a:r>
            <a:r>
              <a:rPr lang="it-IT" dirty="0" err="1"/>
              <a:t>how</a:t>
            </a:r>
            <a:r>
              <a:rPr lang="it-IT" dirty="0"/>
              <a:t> the robot </a:t>
            </a:r>
            <a:r>
              <a:rPr lang="it-IT" dirty="0" err="1"/>
              <a:t>performed</a:t>
            </a:r>
            <a:endParaRPr lang="it-IT" dirty="0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D33943A0-FFE1-44DE-AA19-678D444EB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21" y="1262229"/>
            <a:ext cx="2922244" cy="2619042"/>
          </a:xfrm>
        </p:spPr>
      </p:pic>
    </p:spTree>
    <p:extLst>
      <p:ext uri="{BB962C8B-B14F-4D97-AF65-F5344CB8AC3E}">
        <p14:creationId xmlns:p14="http://schemas.microsoft.com/office/powerpoint/2010/main" val="70026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Steering with CPG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The robot performed well, but we noted that by changing “s2” we would get better performance.</a:t>
            </a:r>
          </a:p>
          <a:p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301783A-4F00-4FFD-99CC-84C5EA28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42" y="1651888"/>
            <a:ext cx="6219315" cy="34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1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D25A1C751C3B44A92D789C5ACB5DDFB" ma:contentTypeVersion="15" ma:contentTypeDescription="Creare un nuovo documento." ma:contentTypeScope="" ma:versionID="4ab4d19fb4fb44b888fc0015cdc7bc7d">
  <xsd:schema xmlns:xsd="http://www.w3.org/2001/XMLSchema" xmlns:xs="http://www.w3.org/2001/XMLSchema" xmlns:p="http://schemas.microsoft.com/office/2006/metadata/properties" xmlns:ns2="e539806c-61a2-420f-a52f-f3369be65c76" xmlns:ns3="bf6ef001-98b3-476d-8376-d537ca04385e" targetNamespace="http://schemas.microsoft.com/office/2006/metadata/properties" ma:root="true" ma:fieldsID="fdc535a5548b593a740180e1e607389f" ns2:_="" ns3:_="">
    <xsd:import namespace="e539806c-61a2-420f-a52f-f3369be65c76"/>
    <xsd:import namespace="bf6ef001-98b3-476d-8376-d537ca043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39806c-61a2-420f-a52f-f3369be65c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Tag immagine" ma:readOnly="false" ma:fieldId="{5cf76f15-5ced-4ddc-b409-7134ff3c332f}" ma:taxonomyMulti="true" ma:sspId="c6f36f0f-265b-493b-8451-28d1bc33e3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6ef001-98b3-476d-8376-d537ca04385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afbf1de-17d4-4c5f-82bc-53dbc3c9985a}" ma:internalName="TaxCatchAll" ma:showField="CatchAllData" ma:web="bf6ef001-98b3-476d-8376-d537ca0438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539806c-61a2-420f-a52f-f3369be65c76">
      <Terms xmlns="http://schemas.microsoft.com/office/infopath/2007/PartnerControls"/>
    </lcf76f155ced4ddcb4097134ff3c332f>
    <TaxCatchAll xmlns="bf6ef001-98b3-476d-8376-d537ca04385e" xsi:nil="true"/>
  </documentManagement>
</p:properties>
</file>

<file path=customXml/itemProps1.xml><?xml version="1.0" encoding="utf-8"?>
<ds:datastoreItem xmlns:ds="http://schemas.openxmlformats.org/officeDocument/2006/customXml" ds:itemID="{7FC0C4B9-1E63-4813-AA11-10E2A989E359}"/>
</file>

<file path=customXml/itemProps2.xml><?xml version="1.0" encoding="utf-8"?>
<ds:datastoreItem xmlns:ds="http://schemas.openxmlformats.org/officeDocument/2006/customXml" ds:itemID="{F118BB81-9F56-41F6-9CDE-2F7B45D0804B}"/>
</file>

<file path=customXml/itemProps3.xml><?xml version="1.0" encoding="utf-8"?>
<ds:datastoreItem xmlns:ds="http://schemas.openxmlformats.org/officeDocument/2006/customXml" ds:itemID="{27C03DF5-4628-4295-94C2-E85B2965CD7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Presentazione su schermo (16:9)</PresentationFormat>
  <Paragraphs>50</Paragraphs>
  <Slides>13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Master’s Degree in Automation Engineering and Control of Complex Systems Complex Adaptive Systems</vt:lpstr>
      <vt:lpstr>Introduction to CPG</vt:lpstr>
      <vt:lpstr>Cellular Neural Networks</vt:lpstr>
      <vt:lpstr>Neural Structure</vt:lpstr>
      <vt:lpstr>Steering with CPG</vt:lpstr>
      <vt:lpstr>Steering with CPG</vt:lpstr>
      <vt:lpstr>Steering with CPG</vt:lpstr>
      <vt:lpstr>Steering with CPG</vt:lpstr>
      <vt:lpstr>Steering with CPG</vt:lpstr>
      <vt:lpstr>Steering with CPG</vt:lpstr>
      <vt:lpstr>Conclusions</vt:lpstr>
      <vt:lpstr>Future developments</vt:lpstr>
      <vt:lpstr>Thank you for bearing with us &lt;3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2022-02-07T18:40:37Z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0x0101000D25A1C751C3B44A92D789C5ACB5DDFB</vt:lpwstr>
  </property>
</Properties>
</file>