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263" r:id="rId6"/>
    <p:sldId id="264" r:id="rId7"/>
    <p:sldId id="257" r:id="rId8"/>
    <p:sldId id="258" r:id="rId9"/>
    <p:sldId id="265" r:id="rId10"/>
    <p:sldId id="266" r:id="rId11"/>
    <p:sldId id="267" r:id="rId12"/>
    <p:sldId id="268" r:id="rId13"/>
    <p:sldId id="269" r:id="rId14"/>
    <p:sldId id="262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9EFF29"/>
    <a:srgbClr val="003635"/>
    <a:srgbClr val="D6370C"/>
    <a:srgbClr val="0000CC"/>
    <a:srgbClr val="1D3A00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5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50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02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5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775338"/>
            <a:ext cx="8067369" cy="159282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9496"/>
            <a:ext cx="8067368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180091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25105"/>
            <a:ext cx="8246070" cy="353721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89" y="303922"/>
            <a:ext cx="6680528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77436"/>
            <a:ext cx="6703016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10" y="23396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320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044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320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044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5527496" cy="1058238"/>
          </a:xfrm>
        </p:spPr>
        <p:txBody>
          <a:bodyPr>
            <a:normAutofit fontScale="90000"/>
          </a:bodyPr>
          <a:lstStyle/>
          <a:p>
            <a:r>
              <a:rPr lang="en-US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Master’s Degree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Automation Engineering and Control of </a:t>
            </a:r>
            <a:r>
              <a:rPr lang="it-IT" sz="22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  <a:r>
              <a:rPr lang="it-IT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Systems </a:t>
            </a:r>
            <a:r>
              <a:rPr lang="it-IT" sz="22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  <a:r>
              <a:rPr lang="it-IT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2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Adaptive</a:t>
            </a:r>
            <a:r>
              <a:rPr lang="it-IT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201" y="1829494"/>
            <a:ext cx="2440113" cy="400110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Biorobotics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F2F22-D673-42CE-8AE0-07F25C460B33}"/>
              </a:ext>
            </a:extLst>
          </p:cNvPr>
          <p:cNvSpPr txBox="1"/>
          <p:nvPr/>
        </p:nvSpPr>
        <p:spPr>
          <a:xfrm>
            <a:off x="308225" y="2571750"/>
            <a:ext cx="426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Quadupred</a:t>
            </a:r>
            <a:r>
              <a:rPr lang="it-IT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Locomotion</a:t>
            </a:r>
            <a:r>
              <a:rPr lang="it-IT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and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46288-B4A7-4D13-B37A-836E889C149E}"/>
              </a:ext>
            </a:extLst>
          </p:cNvPr>
          <p:cNvSpPr txBox="1"/>
          <p:nvPr/>
        </p:nvSpPr>
        <p:spPr>
          <a:xfrm>
            <a:off x="0" y="3943171"/>
            <a:ext cx="2866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Students: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Luca Reitano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Nabil Taher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Emanuele </a:t>
            </a:r>
            <a:r>
              <a:rPr lang="it-IT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Manfré</a:t>
            </a:r>
            <a:endParaRPr lang="it-IT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A26A-484A-46C6-8674-4583B0DE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495" y="74228"/>
            <a:ext cx="5864904" cy="763526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OPTIMIZED CPG for ARDUINO UNO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BFF-2A2F-4EAC-B133-41EEC2CAF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6495" y="1160748"/>
            <a:ext cx="3793426" cy="3664833"/>
          </a:xfrm>
        </p:spPr>
        <p:txBody>
          <a:bodyPr>
            <a:normAutofit/>
          </a:bodyPr>
          <a:lstStyle/>
          <a:p>
            <a:r>
              <a:rPr lang="it-IT" sz="1800" dirty="0"/>
              <a:t>The laplacian matrix is </a:t>
            </a:r>
            <a:r>
              <a:rPr lang="it-IT" sz="1800" dirty="0" err="1"/>
              <a:t>calculated</a:t>
            </a:r>
            <a:r>
              <a:rPr lang="it-IT" sz="1800" dirty="0"/>
              <a:t> on MATLAB and just </a:t>
            </a:r>
            <a:r>
              <a:rPr lang="it-IT" sz="1800" dirty="0" err="1"/>
              <a:t>pasted</a:t>
            </a:r>
            <a:r>
              <a:rPr lang="it-IT" sz="1800" dirty="0"/>
              <a:t> in C code for computational efficiency.</a:t>
            </a:r>
          </a:p>
          <a:p>
            <a:r>
              <a:rPr lang="it-IT" sz="1800" dirty="0" err="1"/>
              <a:t>Usage</a:t>
            </a:r>
            <a:r>
              <a:rPr lang="it-IT" sz="1800" dirty="0"/>
              <a:t> of vector of </a:t>
            </a:r>
            <a:r>
              <a:rPr lang="it-IT" sz="1800" dirty="0" err="1"/>
              <a:t>dimension</a:t>
            </a:r>
            <a:r>
              <a:rPr lang="it-IT" sz="1800" dirty="0"/>
              <a:t> [1x8] due to Arduino limited memory for variable </a:t>
            </a:r>
            <a:r>
              <a:rPr lang="it-IT" sz="1800" dirty="0" err="1"/>
              <a:t>storing</a:t>
            </a:r>
            <a:r>
              <a:rPr lang="it-IT" sz="1800" dirty="0"/>
              <a:t>. One sample for </a:t>
            </a:r>
            <a:r>
              <a:rPr lang="it-IT" sz="1800" dirty="0" err="1"/>
              <a:t>each</a:t>
            </a:r>
            <a:r>
              <a:rPr lang="it-IT" sz="1800" dirty="0"/>
              <a:t> state variable for </a:t>
            </a:r>
            <a:r>
              <a:rPr lang="it-IT" sz="1800" dirty="0" err="1"/>
              <a:t>four</a:t>
            </a:r>
            <a:r>
              <a:rPr lang="it-IT" sz="1800" dirty="0"/>
              <a:t> neurons </a:t>
            </a:r>
            <a:r>
              <a:rPr lang="it-IT" sz="1800" dirty="0">
                <a:sym typeface="Wingdings" panose="05000000000000000000" pitchFamily="2" charset="2"/>
              </a:rPr>
              <a:t> for control j=0,2,5,7.</a:t>
            </a:r>
          </a:p>
          <a:p>
            <a:r>
              <a:rPr lang="it-IT" sz="1800" dirty="0">
                <a:sym typeface="Wingdings" panose="05000000000000000000" pitchFamily="2" charset="2"/>
              </a:rPr>
              <a:t>Variable N_CAMP is used to </a:t>
            </a:r>
            <a:r>
              <a:rPr lang="it-IT" sz="1800" dirty="0" err="1">
                <a:sym typeface="Wingdings" panose="05000000000000000000" pitchFamily="2" charset="2"/>
              </a:rPr>
              <a:t>discard</a:t>
            </a:r>
            <a:r>
              <a:rPr lang="it-IT" sz="1800" dirty="0">
                <a:sym typeface="Wingdings" panose="05000000000000000000" pitchFamily="2" charset="2"/>
              </a:rPr>
              <a:t> sample and make a signal sampling </a:t>
            </a:r>
            <a:r>
              <a:rPr lang="it-IT" sz="1800" dirty="0" err="1">
                <a:sym typeface="Wingdings" panose="05000000000000000000" pitchFamily="2" charset="2"/>
              </a:rPr>
              <a:t>before</a:t>
            </a:r>
            <a:r>
              <a:rPr lang="it-IT" sz="1800" dirty="0">
                <a:sym typeface="Wingdings" panose="05000000000000000000" pitchFamily="2" charset="2"/>
              </a:rPr>
              <a:t> the angle </a:t>
            </a:r>
            <a:r>
              <a:rPr lang="it-IT" sz="1800" dirty="0" err="1">
                <a:sym typeface="Wingdings" panose="05000000000000000000" pitchFamily="2" charset="2"/>
              </a:rPr>
              <a:t>conversion</a:t>
            </a:r>
            <a:r>
              <a:rPr lang="it-IT" sz="1800" dirty="0">
                <a:sym typeface="Wingdings" panose="05000000000000000000" pitchFamily="2" charset="2"/>
              </a:rPr>
              <a:t>.</a:t>
            </a:r>
            <a:endParaRPr lang="it-IT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76269-D6C6-41DE-B95E-8E161F720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640" y="1405736"/>
            <a:ext cx="4852456" cy="840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A155D-5EB6-44E6-B91C-70B30FA6E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980" y="2247745"/>
            <a:ext cx="4886749" cy="2383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8DB5C70-3AF3-4602-9B38-9B1D6D5C0FFD}"/>
              </a:ext>
            </a:extLst>
          </p:cNvPr>
          <p:cNvSpPr/>
          <p:nvPr/>
        </p:nvSpPr>
        <p:spPr>
          <a:xfrm>
            <a:off x="4016640" y="1778175"/>
            <a:ext cx="3628281" cy="7935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CF5C7-A344-4693-909E-C8D257DC4917}"/>
              </a:ext>
            </a:extLst>
          </p:cNvPr>
          <p:cNvSpPr txBox="1"/>
          <p:nvPr/>
        </p:nvSpPr>
        <p:spPr>
          <a:xfrm>
            <a:off x="7863011" y="1575439"/>
            <a:ext cx="158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Two-dimensional flow dynamics for </a:t>
            </a:r>
            <a:r>
              <a:rPr lang="it-IT" sz="1200" dirty="0" err="1"/>
              <a:t>each</a:t>
            </a:r>
            <a:r>
              <a:rPr lang="it-IT" sz="1200" dirty="0"/>
              <a:t> </a:t>
            </a:r>
            <a:r>
              <a:rPr lang="it-IT" sz="1200" dirty="0" err="1"/>
              <a:t>oscillator</a:t>
            </a:r>
            <a:r>
              <a:rPr lang="it-IT" sz="1200" dirty="0"/>
              <a:t> «j»</a:t>
            </a:r>
            <a:endParaRPr lang="en-US" sz="120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CEF05F4-D491-49B2-9F10-5441D598CB09}"/>
              </a:ext>
            </a:extLst>
          </p:cNvPr>
          <p:cNvSpPr/>
          <p:nvPr/>
        </p:nvSpPr>
        <p:spPr>
          <a:xfrm rot="5952890">
            <a:off x="5475266" y="2989058"/>
            <a:ext cx="239199" cy="1130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1542F-D51E-4BD7-AFE9-57046B35E047}"/>
              </a:ext>
            </a:extLst>
          </p:cNvPr>
          <p:cNvSpPr txBox="1"/>
          <p:nvPr/>
        </p:nvSpPr>
        <p:spPr>
          <a:xfrm>
            <a:off x="6155797" y="3568703"/>
            <a:ext cx="12666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50" dirty="0"/>
              <a:t>1x8 </a:t>
            </a:r>
            <a:r>
              <a:rPr lang="it-IT" sz="1350" dirty="0" err="1"/>
              <a:t>vectors</a:t>
            </a:r>
            <a:endParaRPr lang="en-US" sz="135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915F4C-4C21-4CB4-88E6-90F0CB52709B}"/>
              </a:ext>
            </a:extLst>
          </p:cNvPr>
          <p:cNvSpPr/>
          <p:nvPr/>
        </p:nvSpPr>
        <p:spPr>
          <a:xfrm>
            <a:off x="4016640" y="4044820"/>
            <a:ext cx="2013269" cy="49236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97415C4-5588-4EB8-AA90-896DF5176480}"/>
              </a:ext>
            </a:extLst>
          </p:cNvPr>
          <p:cNvSpPr/>
          <p:nvPr/>
        </p:nvSpPr>
        <p:spPr>
          <a:xfrm rot="7059968">
            <a:off x="6272658" y="4196720"/>
            <a:ext cx="239199" cy="885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890B21-E44E-43CF-8BA3-D49D4338B91E}"/>
              </a:ext>
            </a:extLst>
          </p:cNvPr>
          <p:cNvSpPr txBox="1"/>
          <p:nvPr/>
        </p:nvSpPr>
        <p:spPr>
          <a:xfrm>
            <a:off x="6839779" y="4683055"/>
            <a:ext cx="20464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50" dirty="0"/>
              <a:t>From CPG values to </a:t>
            </a:r>
            <a:r>
              <a:rPr lang="it-IT" sz="1350" dirty="0" err="1"/>
              <a:t>angles</a:t>
            </a:r>
            <a:r>
              <a:rPr lang="it-IT" sz="1350" dirty="0"/>
              <a:t> for </a:t>
            </a:r>
            <a:r>
              <a:rPr lang="it-IT" sz="1350" dirty="0" err="1"/>
              <a:t>motors</a:t>
            </a:r>
            <a:r>
              <a:rPr lang="it-IT" sz="1350" dirty="0"/>
              <a:t>.</a:t>
            </a:r>
            <a:endParaRPr lang="en-US" sz="135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FE3B2E-D0C2-4748-B9F2-217F6E8EFB7C}"/>
              </a:ext>
            </a:extLst>
          </p:cNvPr>
          <p:cNvSpPr/>
          <p:nvPr/>
        </p:nvSpPr>
        <p:spPr>
          <a:xfrm>
            <a:off x="4045767" y="2986492"/>
            <a:ext cx="2392355" cy="2352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3F7CB02-EC40-4AF7-8592-F7558359B364}"/>
              </a:ext>
            </a:extLst>
          </p:cNvPr>
          <p:cNvSpPr/>
          <p:nvPr/>
        </p:nvSpPr>
        <p:spPr>
          <a:xfrm rot="4734092">
            <a:off x="6816632" y="2469916"/>
            <a:ext cx="227285" cy="958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5E4DE7-1980-4F36-A7F6-BB83BEFF920C}"/>
              </a:ext>
            </a:extLst>
          </p:cNvPr>
          <p:cNvSpPr txBox="1"/>
          <p:nvPr/>
        </p:nvSpPr>
        <p:spPr>
          <a:xfrm>
            <a:off x="7422428" y="2693083"/>
            <a:ext cx="459066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350" dirty="0"/>
              <a:t>RD equations</a:t>
            </a:r>
            <a:endParaRPr lang="en-US" sz="1350" dirty="0"/>
          </a:p>
        </p:txBody>
      </p:sp>
      <p:sp>
        <p:nvSpPr>
          <p:cNvPr id="4" name="Arrow: Left-Up 3">
            <a:extLst>
              <a:ext uri="{FF2B5EF4-FFF2-40B4-BE49-F238E27FC236}">
                <a16:creationId xmlns:a16="http://schemas.microsoft.com/office/drawing/2014/main" id="{48F09E2F-C686-4980-B14A-F84D1725F73F}"/>
              </a:ext>
            </a:extLst>
          </p:cNvPr>
          <p:cNvSpPr/>
          <p:nvPr/>
        </p:nvSpPr>
        <p:spPr>
          <a:xfrm>
            <a:off x="7435513" y="2242045"/>
            <a:ext cx="1001410" cy="30008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18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464A-88BB-4F70-9B52-AD927F26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FINAL MOTOR CONTROL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05E67-4581-47E0-BBC0-86FB033F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5" y="1208433"/>
            <a:ext cx="6019967" cy="1315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472E7-65F6-4399-9A28-E1F83E2DD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81" y="3399184"/>
            <a:ext cx="6440941" cy="14446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0BD078-C5D1-4B00-8F45-E2EAE13D0A6B}"/>
              </a:ext>
            </a:extLst>
          </p:cNvPr>
          <p:cNvSpPr txBox="1"/>
          <p:nvPr/>
        </p:nvSpPr>
        <p:spPr>
          <a:xfrm>
            <a:off x="6837921" y="3458767"/>
            <a:ext cx="1800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50" dirty="0"/>
              <a:t>«servo» is a function of the Dynamixel Library to control the </a:t>
            </a:r>
            <a:r>
              <a:rPr lang="it-IT" sz="1350" dirty="0" err="1"/>
              <a:t>motors</a:t>
            </a:r>
            <a:r>
              <a:rPr lang="it-IT" sz="1350" dirty="0"/>
              <a:t>.</a:t>
            </a:r>
            <a:endParaRPr 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1AEA8-5762-4833-8C9D-E9B5BF2E041A}"/>
              </a:ext>
            </a:extLst>
          </p:cNvPr>
          <p:cNvSpPr txBox="1"/>
          <p:nvPr/>
        </p:nvSpPr>
        <p:spPr>
          <a:xfrm>
            <a:off x="6416948" y="1208433"/>
            <a:ext cx="260560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50" dirty="0"/>
              <a:t>Raw </a:t>
            </a:r>
            <a:r>
              <a:rPr lang="it-IT" sz="1350" dirty="0" err="1"/>
              <a:t>Angles</a:t>
            </a:r>
            <a:r>
              <a:rPr lang="it-IT" sz="1350" dirty="0"/>
              <a:t> function </a:t>
            </a:r>
            <a:r>
              <a:rPr lang="it-IT" sz="1350" dirty="0" err="1"/>
              <a:t>needs</a:t>
            </a:r>
            <a:r>
              <a:rPr lang="it-IT" sz="1350" dirty="0"/>
              <a:t> the index of the leg and the </a:t>
            </a:r>
            <a:r>
              <a:rPr lang="it-IT" sz="1350" dirty="0" err="1"/>
              <a:t>sampled</a:t>
            </a:r>
            <a:r>
              <a:rPr lang="it-IT" sz="1350" dirty="0"/>
              <a:t> value of CPG.</a:t>
            </a:r>
          </a:p>
          <a:p>
            <a:r>
              <a:rPr lang="it-IT" sz="1350" dirty="0"/>
              <a:t>Note: </a:t>
            </a:r>
            <a:r>
              <a:rPr lang="it-IT" sz="1350" dirty="0" err="1"/>
              <a:t>you</a:t>
            </a:r>
            <a:r>
              <a:rPr lang="it-IT" sz="1350" dirty="0"/>
              <a:t> can make </a:t>
            </a:r>
            <a:r>
              <a:rPr lang="it-IT" sz="1350" dirty="0" err="1"/>
              <a:t>convergence</a:t>
            </a:r>
            <a:r>
              <a:rPr lang="it-IT" sz="1350" dirty="0"/>
              <a:t> </a:t>
            </a:r>
            <a:r>
              <a:rPr lang="it-IT" sz="1350" dirty="0" err="1"/>
              <a:t>operations</a:t>
            </a:r>
            <a:r>
              <a:rPr lang="it-IT" sz="1350" dirty="0"/>
              <a:t> by </a:t>
            </a:r>
            <a:r>
              <a:rPr lang="it-IT" sz="1350" dirty="0" err="1"/>
              <a:t>using</a:t>
            </a:r>
            <a:r>
              <a:rPr lang="it-IT" sz="1350" dirty="0"/>
              <a:t> </a:t>
            </a:r>
            <a:r>
              <a:rPr lang="it-IT" sz="1350" dirty="0" err="1"/>
              <a:t>different</a:t>
            </a:r>
            <a:r>
              <a:rPr lang="it-IT" sz="1350" dirty="0"/>
              <a:t> </a:t>
            </a:r>
            <a:r>
              <a:rPr lang="it-IT" sz="1350" dirty="0" err="1"/>
              <a:t>offsets</a:t>
            </a:r>
            <a:r>
              <a:rPr lang="it-IT" sz="1350" dirty="0"/>
              <a:t> for </a:t>
            </a:r>
            <a:r>
              <a:rPr lang="it-IT" sz="1350" dirty="0" err="1"/>
              <a:t>different</a:t>
            </a:r>
            <a:r>
              <a:rPr lang="it-IT" sz="1350" dirty="0"/>
              <a:t> legs.</a:t>
            </a:r>
            <a:endParaRPr lang="en-US" sz="135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94E43F4-F5F2-4994-A284-412EFC33DDA2}"/>
              </a:ext>
            </a:extLst>
          </p:cNvPr>
          <p:cNvSpPr/>
          <p:nvPr/>
        </p:nvSpPr>
        <p:spPr>
          <a:xfrm>
            <a:off x="3313039" y="2358699"/>
            <a:ext cx="608822" cy="1224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2105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7F59-9C86-4671-B8EC-3ACB538E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3355"/>
            <a:ext cx="7315200" cy="994172"/>
          </a:xfrm>
        </p:spPr>
        <p:txBody>
          <a:bodyPr>
            <a:noAutofit/>
          </a:bodyPr>
          <a:lstStyle/>
          <a:p>
            <a:r>
              <a:rPr lang="it-IT" sz="2600" dirty="0"/>
              <a:t>TIMER BASED STEERING – AMPLITUDE CONTROL</a:t>
            </a: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DE9A-5D21-47FD-A0DD-3332224B8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3" y="3875484"/>
            <a:ext cx="7886700" cy="11000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Notes:</a:t>
            </a:r>
          </a:p>
          <a:p>
            <a:r>
              <a:rPr lang="it-IT" dirty="0" err="1"/>
              <a:t>Downsampling</a:t>
            </a:r>
            <a:r>
              <a:rPr lang="it-IT" dirty="0"/>
              <a:t> timer is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the delay </a:t>
            </a:r>
            <a:r>
              <a:rPr lang="it-IT" dirty="0" err="1"/>
              <a:t>effect</a:t>
            </a:r>
            <a:r>
              <a:rPr lang="it-IT" dirty="0"/>
              <a:t> of the TOF on the control loop.</a:t>
            </a:r>
          </a:p>
          <a:p>
            <a:r>
              <a:rPr lang="it-IT" dirty="0" err="1"/>
              <a:t>Advantages</a:t>
            </a:r>
            <a:r>
              <a:rPr lang="it-IT" dirty="0"/>
              <a:t>: intuitive to control, </a:t>
            </a:r>
            <a:r>
              <a:rPr lang="it-IT" dirty="0" err="1"/>
              <a:t>drawbacks</a:t>
            </a:r>
            <a:r>
              <a:rPr lang="it-IT" dirty="0"/>
              <a:t>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bioinspired</a:t>
            </a:r>
            <a:endParaRPr lang="it-IT" dirty="0"/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CD91F1-C3AA-42EC-B813-2D50E43053D6}"/>
              </a:ext>
            </a:extLst>
          </p:cNvPr>
          <p:cNvSpPr/>
          <p:nvPr/>
        </p:nvSpPr>
        <p:spPr>
          <a:xfrm>
            <a:off x="314033" y="1240543"/>
            <a:ext cx="1484734" cy="790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50" dirty="0" err="1"/>
              <a:t>Downsample</a:t>
            </a:r>
            <a:r>
              <a:rPr lang="it-IT" sz="1350" dirty="0"/>
              <a:t> timer starts</a:t>
            </a:r>
            <a:endParaRPr lang="en-US" sz="135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00455A-C2A7-4661-8154-7F228EFBA276}"/>
              </a:ext>
            </a:extLst>
          </p:cNvPr>
          <p:cNvSpPr/>
          <p:nvPr/>
        </p:nvSpPr>
        <p:spPr>
          <a:xfrm>
            <a:off x="2501770" y="1240543"/>
            <a:ext cx="1484734" cy="790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50" dirty="0" err="1"/>
              <a:t>Downsample</a:t>
            </a:r>
            <a:r>
              <a:rPr lang="it-IT" sz="1350" dirty="0"/>
              <a:t> timer </a:t>
            </a:r>
            <a:r>
              <a:rPr lang="it-IT" sz="1350" dirty="0" err="1"/>
              <a:t>ends</a:t>
            </a:r>
            <a:endParaRPr lang="en-US" sz="135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15B3FD-D6E0-47AA-BCE3-67BAC512CB1E}"/>
              </a:ext>
            </a:extLst>
          </p:cNvPr>
          <p:cNvSpPr/>
          <p:nvPr/>
        </p:nvSpPr>
        <p:spPr>
          <a:xfrm>
            <a:off x="4883699" y="1240543"/>
            <a:ext cx="1484734" cy="790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50" dirty="0"/>
              <a:t>Measure distance </a:t>
            </a:r>
            <a:r>
              <a:rPr lang="it-IT" sz="1350" dirty="0" err="1"/>
              <a:t>using</a:t>
            </a:r>
            <a:r>
              <a:rPr lang="it-IT" sz="1350" dirty="0"/>
              <a:t> HC-SR04</a:t>
            </a:r>
            <a:endParaRPr lang="en-US" sz="135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105434-91E2-4C63-8EAF-77E8B33D6A34}"/>
              </a:ext>
            </a:extLst>
          </p:cNvPr>
          <p:cNvSpPr/>
          <p:nvPr/>
        </p:nvSpPr>
        <p:spPr>
          <a:xfrm>
            <a:off x="2460658" y="2693692"/>
            <a:ext cx="1602533" cy="99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50" dirty="0" err="1"/>
              <a:t>Activate</a:t>
            </a:r>
            <a:r>
              <a:rPr lang="it-IT" sz="1350" dirty="0"/>
              <a:t> a timer2</a:t>
            </a:r>
          </a:p>
          <a:p>
            <a:pPr algn="ctr"/>
            <a:r>
              <a:rPr lang="it-IT" sz="1350" dirty="0"/>
              <a:t>&amp;</a:t>
            </a:r>
          </a:p>
          <a:p>
            <a:pPr algn="ctr"/>
            <a:r>
              <a:rPr lang="it-IT" sz="1350" dirty="0" err="1"/>
              <a:t>Change</a:t>
            </a:r>
            <a:r>
              <a:rPr lang="it-IT" sz="1350" dirty="0"/>
              <a:t> </a:t>
            </a:r>
            <a:r>
              <a:rPr lang="it-IT" sz="1350" dirty="0" err="1"/>
              <a:t>offsets</a:t>
            </a:r>
            <a:r>
              <a:rPr lang="it-IT" sz="1350" dirty="0"/>
              <a:t> to </a:t>
            </a:r>
            <a:r>
              <a:rPr lang="it-IT" sz="1350" dirty="0" err="1"/>
              <a:t>steer</a:t>
            </a:r>
            <a:endParaRPr lang="en-US" sz="1350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40370BFE-F93B-46A9-BA84-8619344F25FD}"/>
              </a:ext>
            </a:extLst>
          </p:cNvPr>
          <p:cNvSpPr/>
          <p:nvPr/>
        </p:nvSpPr>
        <p:spPr>
          <a:xfrm>
            <a:off x="4572000" y="2693692"/>
            <a:ext cx="2108131" cy="9027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50" dirty="0"/>
              <a:t>If distance is </a:t>
            </a:r>
            <a:r>
              <a:rPr lang="it-IT" sz="1350" dirty="0" err="1"/>
              <a:t>lower</a:t>
            </a:r>
            <a:r>
              <a:rPr lang="it-IT" sz="1350" dirty="0"/>
              <a:t> </a:t>
            </a:r>
            <a:r>
              <a:rPr lang="it-IT" sz="1350" dirty="0" err="1"/>
              <a:t>than</a:t>
            </a:r>
            <a:r>
              <a:rPr lang="it-IT" sz="1350" dirty="0"/>
              <a:t> a threshold</a:t>
            </a:r>
            <a:endParaRPr lang="en-US" sz="135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ED80BE-2916-42CE-A709-A3D2BACC4930}"/>
              </a:ext>
            </a:extLst>
          </p:cNvPr>
          <p:cNvSpPr/>
          <p:nvPr/>
        </p:nvSpPr>
        <p:spPr>
          <a:xfrm>
            <a:off x="314033" y="2897095"/>
            <a:ext cx="1484734" cy="790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50" dirty="0"/>
              <a:t>timer2 </a:t>
            </a:r>
            <a:r>
              <a:rPr lang="it-IT" sz="1350" dirty="0" err="1"/>
              <a:t>ends</a:t>
            </a:r>
            <a:endParaRPr lang="it-IT" sz="1350" dirty="0"/>
          </a:p>
          <a:p>
            <a:pPr algn="ctr"/>
            <a:r>
              <a:rPr lang="it-IT" sz="1350" dirty="0"/>
              <a:t>Offset RESTORING</a:t>
            </a:r>
            <a:endParaRPr lang="en-US" sz="1350" dirty="0"/>
          </a:p>
        </p:txBody>
      </p:sp>
      <p:pic>
        <p:nvPicPr>
          <p:cNvPr id="1026" name="Picture 2" descr="HC-SR04 Ultrasonic Module Distance Measuring Sensore Transducer per Arduino  : Amazon.it: Commercio, Industria e Scienza">
            <a:extLst>
              <a:ext uri="{FF2B5EF4-FFF2-40B4-BE49-F238E27FC236}">
                <a16:creationId xmlns:a16="http://schemas.microsoft.com/office/drawing/2014/main" id="{1FD7A8AF-987A-4BF1-B869-80A742E40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424" y="1268016"/>
            <a:ext cx="2268736" cy="2268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A3091F2-6A33-4866-8E12-841921278993}"/>
              </a:ext>
            </a:extLst>
          </p:cNvPr>
          <p:cNvSpPr/>
          <p:nvPr/>
        </p:nvSpPr>
        <p:spPr>
          <a:xfrm>
            <a:off x="1874059" y="1282007"/>
            <a:ext cx="508809" cy="25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FE2AE88-088A-40FB-A54E-1BA0FCB4AA9A}"/>
              </a:ext>
            </a:extLst>
          </p:cNvPr>
          <p:cNvSpPr/>
          <p:nvPr/>
        </p:nvSpPr>
        <p:spPr>
          <a:xfrm>
            <a:off x="4180697" y="1332900"/>
            <a:ext cx="508809" cy="25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453D513-1458-4B37-B376-948768D65D2F}"/>
              </a:ext>
            </a:extLst>
          </p:cNvPr>
          <p:cNvSpPr/>
          <p:nvPr/>
        </p:nvSpPr>
        <p:spPr>
          <a:xfrm rot="5400000">
            <a:off x="5394439" y="2256059"/>
            <a:ext cx="463252" cy="25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F8992A-B64B-4C68-A3C6-33D172306CDB}"/>
              </a:ext>
            </a:extLst>
          </p:cNvPr>
          <p:cNvSpPr/>
          <p:nvPr/>
        </p:nvSpPr>
        <p:spPr>
          <a:xfrm rot="10800000">
            <a:off x="4126820" y="2873614"/>
            <a:ext cx="508809" cy="25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C66023-77C0-47BB-8847-466B5E46AC7E}"/>
              </a:ext>
            </a:extLst>
          </p:cNvPr>
          <p:cNvSpPr/>
          <p:nvPr/>
        </p:nvSpPr>
        <p:spPr>
          <a:xfrm rot="10800000">
            <a:off x="1888221" y="3122471"/>
            <a:ext cx="508809" cy="25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7862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Steering with CPG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we’ll explore some modifications to the CPG equations in order to implement a Bio-inspired steering for the Quadruped. </a:t>
            </a:r>
          </a:p>
          <a:p>
            <a:r>
              <a:rPr lang="en-US" dirty="0"/>
              <a:t>The main idea was to achieve different amplitudes in the CPG signals sent to a set of legs.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4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Steering with CPG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75" y="1305130"/>
            <a:ext cx="4091725" cy="1008579"/>
          </a:xfrm>
        </p:spPr>
        <p:txBody>
          <a:bodyPr/>
          <a:lstStyle/>
          <a:p>
            <a:r>
              <a:rPr lang="en-US" dirty="0"/>
              <a:t>Each leg is controlled by a Neuron.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880FEDB-DBF8-489B-BA6D-C4F5C3B03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969" y="1305130"/>
            <a:ext cx="2714021" cy="26308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81089E0-545C-45B3-9502-E937188E2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13" y="2382298"/>
            <a:ext cx="5090306" cy="5709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19D0A61-5781-4FE2-8EDF-97DDCF24338B}"/>
              </a:ext>
            </a:extLst>
          </p:cNvPr>
          <p:cNvSpPr txBox="1"/>
          <p:nvPr/>
        </p:nvSpPr>
        <p:spPr>
          <a:xfrm>
            <a:off x="480275" y="3172691"/>
            <a:ext cx="404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tune</a:t>
            </a:r>
            <a:r>
              <a:rPr lang="it-IT" dirty="0"/>
              <a:t> the </a:t>
            </a:r>
            <a:r>
              <a:rPr lang="it-IT" dirty="0" err="1"/>
              <a:t>piecewise</a:t>
            </a:r>
            <a:r>
              <a:rPr lang="it-IT" dirty="0"/>
              <a:t> </a:t>
            </a:r>
            <a:r>
              <a:rPr lang="it-IT" dirty="0" err="1"/>
              <a:t>nonlinearity</a:t>
            </a:r>
            <a:r>
              <a:rPr lang="it-IT" dirty="0"/>
              <a:t> gain «k»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neurons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33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Steering with CPG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464" y="1472687"/>
            <a:ext cx="3105771" cy="12635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gain could not be increased above 1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952C64B9-2EC9-44F3-AF6A-734279A93F21}"/>
              </a:ext>
            </a:extLst>
          </p:cNvPr>
          <p:cNvSpPr/>
          <p:nvPr/>
        </p:nvSpPr>
        <p:spPr>
          <a:xfrm>
            <a:off x="3338261" y="1918662"/>
            <a:ext cx="1228263" cy="614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DFE286-6674-4BF4-B1F7-F75BBA2B8AA1}"/>
              </a:ext>
            </a:extLst>
          </p:cNvPr>
          <p:cNvSpPr txBox="1">
            <a:spLocks/>
          </p:cNvSpPr>
          <p:nvPr/>
        </p:nvSpPr>
        <p:spPr>
          <a:xfrm>
            <a:off x="203773" y="3699876"/>
            <a:ext cx="3105771" cy="1263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tuning s1 we restored the limit cycle, therefore the oscillating behavior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4A2F88B3-3B01-4964-9D74-07ABF7447EEC}"/>
              </a:ext>
            </a:extLst>
          </p:cNvPr>
          <p:cNvSpPr/>
          <p:nvPr/>
        </p:nvSpPr>
        <p:spPr>
          <a:xfrm>
            <a:off x="3157608" y="4010831"/>
            <a:ext cx="1589568" cy="457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EAA3C34-20EB-4006-8897-AD7608234D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09" y="3188095"/>
            <a:ext cx="3960859" cy="177531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018487F-9A64-4FEF-8344-AE429BC66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90" y="1298613"/>
            <a:ext cx="3938098" cy="17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9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Steering with CPG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63B2E66-94CB-4B82-B187-ED8EAF143877}"/>
              </a:ext>
            </a:extLst>
          </p:cNvPr>
          <p:cNvSpPr txBox="1"/>
          <p:nvPr/>
        </p:nvSpPr>
        <p:spPr>
          <a:xfrm>
            <a:off x="181856" y="1841577"/>
            <a:ext cx="3482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difference</a:t>
            </a:r>
            <a:r>
              <a:rPr lang="it-IT" dirty="0"/>
              <a:t> in </a:t>
            </a:r>
            <a:r>
              <a:rPr lang="it-IT" dirty="0" err="1"/>
              <a:t>amplitude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left</a:t>
            </a:r>
            <a:r>
              <a:rPr lang="it-IT" dirty="0"/>
              <a:t> and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legs</a:t>
            </a:r>
            <a:r>
              <a:rPr lang="it-IT" dirty="0"/>
              <a:t> </a:t>
            </a:r>
            <a:r>
              <a:rPr lang="it-IT" dirty="0" err="1"/>
              <a:t>weren’t</a:t>
            </a:r>
            <a:r>
              <a:rPr lang="it-IT" dirty="0"/>
              <a:t> big </a:t>
            </a:r>
            <a:r>
              <a:rPr lang="it-IT" dirty="0" err="1"/>
              <a:t>enough</a:t>
            </a:r>
            <a:r>
              <a:rPr lang="it-IT" dirty="0"/>
              <a:t>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opted</a:t>
            </a:r>
            <a:r>
              <a:rPr lang="it-IT" dirty="0"/>
              <a:t> to use the outputs. </a:t>
            </a: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61454357-66D6-49D3-83E3-90A1F621A7BF}"/>
              </a:ext>
            </a:extLst>
          </p:cNvPr>
          <p:cNvSpPr/>
          <p:nvPr/>
        </p:nvSpPr>
        <p:spPr>
          <a:xfrm flipV="1">
            <a:off x="3664528" y="2327656"/>
            <a:ext cx="2077053" cy="521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F208632-6FA4-4C9A-9804-3CCA75A1706F}"/>
              </a:ext>
            </a:extLst>
          </p:cNvPr>
          <p:cNvSpPr txBox="1"/>
          <p:nvPr/>
        </p:nvSpPr>
        <p:spPr>
          <a:xfrm>
            <a:off x="3084383" y="3889663"/>
            <a:ext cx="3482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discoveries</a:t>
            </a:r>
            <a:r>
              <a:rPr lang="it-IT" dirty="0"/>
              <a:t> in </a:t>
            </a:r>
            <a:r>
              <a:rPr lang="it-IT" dirty="0" err="1"/>
              <a:t>matlab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in the </a:t>
            </a:r>
            <a:r>
              <a:rPr lang="it-IT" dirty="0" err="1"/>
              <a:t>arduino</a:t>
            </a:r>
            <a:r>
              <a:rPr lang="it-IT" dirty="0"/>
              <a:t> code to check </a:t>
            </a:r>
            <a:r>
              <a:rPr lang="it-IT" dirty="0" err="1"/>
              <a:t>how</a:t>
            </a:r>
            <a:r>
              <a:rPr lang="it-IT" dirty="0"/>
              <a:t> the robot </a:t>
            </a:r>
            <a:r>
              <a:rPr lang="it-IT" dirty="0" err="1"/>
              <a:t>performed</a:t>
            </a:r>
            <a:endParaRPr lang="it-IT" dirty="0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D33943A0-FFE1-44DE-AA19-678D444EB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21" y="1262229"/>
            <a:ext cx="2922244" cy="2619042"/>
          </a:xfrm>
        </p:spPr>
      </p:pic>
    </p:spTree>
    <p:extLst>
      <p:ext uri="{BB962C8B-B14F-4D97-AF65-F5344CB8AC3E}">
        <p14:creationId xmlns:p14="http://schemas.microsoft.com/office/powerpoint/2010/main" val="700261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Steering with CPG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The robot performed well, but we noted that by changing “s2” we would get better performance.</a:t>
            </a:r>
          </a:p>
          <a:p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301783A-4F00-4FFD-99CC-84C5EA28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42" y="1651888"/>
            <a:ext cx="6219315" cy="34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1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Steering with CPG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CAD1485-780F-41EB-A5B6-632CF25A4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0" y="1448473"/>
            <a:ext cx="3336583" cy="362880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23BBA59-1BDA-45E4-B619-A9666E2431CA}"/>
              </a:ext>
            </a:extLst>
          </p:cNvPr>
          <p:cNvSpPr txBox="1"/>
          <p:nvPr/>
        </p:nvSpPr>
        <p:spPr>
          <a:xfrm>
            <a:off x="3394380" y="1456207"/>
            <a:ext cx="14859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With s1=3,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got</a:t>
            </a:r>
            <a:r>
              <a:rPr lang="it-IT" sz="1400" dirty="0"/>
              <a:t> a </a:t>
            </a:r>
            <a:r>
              <a:rPr lang="it-IT" sz="1400" dirty="0" err="1"/>
              <a:t>much</a:t>
            </a:r>
            <a:r>
              <a:rPr lang="it-IT" sz="1400" dirty="0"/>
              <a:t> </a:t>
            </a:r>
            <a:r>
              <a:rPr lang="it-IT" sz="1400" dirty="0" err="1"/>
              <a:t>worse</a:t>
            </a:r>
            <a:r>
              <a:rPr lang="it-IT" sz="1400" dirty="0"/>
              <a:t> performance </a:t>
            </a:r>
            <a:r>
              <a:rPr lang="it-IT" sz="1400" dirty="0" err="1"/>
              <a:t>even</a:t>
            </a:r>
            <a:r>
              <a:rPr lang="it-IT" sz="1400" dirty="0"/>
              <a:t> </a:t>
            </a:r>
            <a:r>
              <a:rPr lang="it-IT" sz="1400" dirty="0" err="1"/>
              <a:t>though</a:t>
            </a:r>
            <a:r>
              <a:rPr lang="it-IT" sz="1400" dirty="0"/>
              <a:t> the frequency </a:t>
            </a:r>
            <a:r>
              <a:rPr lang="it-IT" sz="1400" dirty="0" err="1"/>
              <a:t>increased</a:t>
            </a:r>
            <a:r>
              <a:rPr lang="it-IT" sz="1400" dirty="0"/>
              <a:t> by </a:t>
            </a:r>
            <a:r>
              <a:rPr lang="it-IT" sz="1400" dirty="0" err="1"/>
              <a:t>quite</a:t>
            </a:r>
            <a:r>
              <a:rPr lang="it-IT" sz="1400" dirty="0"/>
              <a:t> a </a:t>
            </a:r>
            <a:r>
              <a:rPr lang="it-IT" sz="1400" dirty="0" err="1"/>
              <a:t>lot</a:t>
            </a:r>
            <a:r>
              <a:rPr lang="it-IT" sz="1400" dirty="0"/>
              <a:t>, </a:t>
            </a:r>
            <a:r>
              <a:rPr lang="it-IT" sz="1400" dirty="0" err="1"/>
              <a:t>because</a:t>
            </a:r>
            <a:r>
              <a:rPr lang="it-IT" sz="1400" dirty="0"/>
              <a:t> the robot </a:t>
            </a:r>
            <a:r>
              <a:rPr lang="it-IT" sz="1400" dirty="0" err="1"/>
              <a:t>wasn’t</a:t>
            </a:r>
            <a:r>
              <a:rPr lang="it-IT" sz="1400" dirty="0"/>
              <a:t> </a:t>
            </a:r>
            <a:r>
              <a:rPr lang="it-IT" sz="1400" dirty="0" err="1"/>
              <a:t>propelling</a:t>
            </a:r>
            <a:r>
              <a:rPr lang="it-IT" sz="1400" dirty="0"/>
              <a:t> </a:t>
            </a:r>
            <a:r>
              <a:rPr lang="it-IT" sz="1400" dirty="0" err="1"/>
              <a:t>forward</a:t>
            </a:r>
            <a:endParaRPr lang="it-IT" sz="14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EA9AA7-9688-4D2C-BA66-ED2605AA734A}"/>
              </a:ext>
            </a:extLst>
          </p:cNvPr>
          <p:cNvSpPr txBox="1"/>
          <p:nvPr/>
        </p:nvSpPr>
        <p:spPr>
          <a:xfrm>
            <a:off x="6151418" y="1263807"/>
            <a:ext cx="339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Stepping</a:t>
            </a:r>
            <a:r>
              <a:rPr lang="it-IT" dirty="0"/>
              <a:t> </a:t>
            </a:r>
            <a:r>
              <a:rPr lang="it-IT" dirty="0" err="1"/>
              <a:t>Diagram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504487D-493F-4C77-9FBE-89018EE65A76}"/>
              </a:ext>
            </a:extLst>
          </p:cNvPr>
          <p:cNvSpPr txBox="1"/>
          <p:nvPr/>
        </p:nvSpPr>
        <p:spPr>
          <a:xfrm>
            <a:off x="5343537" y="3595255"/>
            <a:ext cx="345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Curvature </a:t>
            </a:r>
            <a:r>
              <a:rPr lang="it-IT" dirty="0" err="1"/>
              <a:t>radius</a:t>
            </a:r>
            <a:r>
              <a:rPr lang="it-IT" dirty="0"/>
              <a:t> for s1=2.5 </a:t>
            </a:r>
            <a:r>
              <a:rPr lang="it-IT" dirty="0" err="1"/>
              <a:t>was</a:t>
            </a:r>
            <a:r>
              <a:rPr lang="it-IT" dirty="0"/>
              <a:t> 78cm, with s1=2.1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got</a:t>
            </a:r>
            <a:r>
              <a:rPr lang="it-IT" dirty="0"/>
              <a:t> 72cm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12102574-C40D-41FE-95BD-877FB47CBE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712" y="1671551"/>
            <a:ext cx="4033949" cy="192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1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689" y="207818"/>
            <a:ext cx="7396620" cy="82145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1" y="1177436"/>
            <a:ext cx="6680528" cy="17666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of the issues faced during the making of this project were thoroughly resolved, other issues need further tweaking and testing.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6A8F26-A09B-44A1-9079-3694660387E5}"/>
              </a:ext>
            </a:extLst>
          </p:cNvPr>
          <p:cNvSpPr txBox="1"/>
          <p:nvPr/>
        </p:nvSpPr>
        <p:spPr>
          <a:xfrm>
            <a:off x="318653" y="3092256"/>
            <a:ext cx="3151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92D050"/>
                </a:solidFill>
              </a:rPr>
              <a:t>Resolved</a:t>
            </a:r>
            <a:r>
              <a:rPr lang="it-IT" b="1" dirty="0">
                <a:solidFill>
                  <a:srgbClr val="92D050"/>
                </a:solidFill>
              </a:rPr>
              <a:t> </a:t>
            </a:r>
            <a:r>
              <a:rPr lang="it-IT" b="1" dirty="0" err="1">
                <a:solidFill>
                  <a:srgbClr val="92D050"/>
                </a:solidFill>
              </a:rPr>
              <a:t>issues</a:t>
            </a:r>
            <a:r>
              <a:rPr lang="it-IT" b="1" dirty="0">
                <a:solidFill>
                  <a:srgbClr val="92D050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err="1">
                <a:solidFill>
                  <a:srgbClr val="92D050"/>
                </a:solidFill>
              </a:rPr>
              <a:t>Deprecated</a:t>
            </a:r>
            <a:r>
              <a:rPr lang="it-IT" b="1" dirty="0">
                <a:solidFill>
                  <a:srgbClr val="92D050"/>
                </a:solidFill>
              </a:rPr>
              <a:t> libraries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92D050"/>
                </a:solidFill>
              </a:rPr>
              <a:t>New </a:t>
            </a:r>
            <a:r>
              <a:rPr lang="it-IT" b="1" dirty="0" err="1">
                <a:solidFill>
                  <a:srgbClr val="92D050"/>
                </a:solidFill>
              </a:rPr>
              <a:t>wiring</a:t>
            </a:r>
            <a:r>
              <a:rPr lang="it-IT" b="1" dirty="0">
                <a:solidFill>
                  <a:srgbClr val="92D050"/>
                </a:solidFill>
              </a:rPr>
              <a:t> and supply chain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92D050"/>
                </a:solidFill>
              </a:rPr>
              <a:t>Steering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0DD7374-253F-499B-9671-6416ED6E9418}"/>
              </a:ext>
            </a:extLst>
          </p:cNvPr>
          <p:cNvSpPr txBox="1"/>
          <p:nvPr/>
        </p:nvSpPr>
        <p:spPr>
          <a:xfrm>
            <a:off x="3893127" y="3092256"/>
            <a:ext cx="2078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Unresolved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issues</a:t>
            </a:r>
            <a:r>
              <a:rPr lang="it-IT" dirty="0">
                <a:solidFill>
                  <a:srgbClr val="FF0000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rgbClr val="FF0000"/>
                </a:solidFill>
              </a:rPr>
              <a:t>Implementation</a:t>
            </a:r>
            <a:r>
              <a:rPr lang="it-IT" dirty="0">
                <a:solidFill>
                  <a:srgbClr val="FF0000"/>
                </a:solidFill>
              </a:rPr>
              <a:t> of the steering for </a:t>
            </a:r>
            <a:r>
              <a:rPr lang="it-IT" dirty="0" err="1">
                <a:solidFill>
                  <a:srgbClr val="FF0000"/>
                </a:solidFill>
              </a:rPr>
              <a:t>every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gait</a:t>
            </a:r>
            <a:endParaRPr lang="it-IT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rgbClr val="FF0000"/>
                </a:solidFill>
              </a:rPr>
              <a:t>Robot </a:t>
            </a:r>
            <a:r>
              <a:rPr lang="it-IT" dirty="0" err="1">
                <a:solidFill>
                  <a:srgbClr val="FF0000"/>
                </a:solidFill>
              </a:rPr>
              <a:t>stability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873" y="123169"/>
            <a:ext cx="5059875" cy="844394"/>
          </a:xfrm>
        </p:spPr>
        <p:txBody>
          <a:bodyPr>
            <a:noAutofit/>
          </a:bodyPr>
          <a:lstStyle/>
          <a:p>
            <a:r>
              <a:rPr lang="en-US" sz="4400" dirty="0"/>
              <a:t>ROADMAP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327" y="1230599"/>
            <a:ext cx="6703016" cy="351106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Central Pattern Generator (CPG)</a:t>
            </a:r>
          </a:p>
          <a:p>
            <a:r>
              <a:rPr lang="en-US" dirty="0"/>
              <a:t>Wiring scheme for Control</a:t>
            </a:r>
          </a:p>
          <a:p>
            <a:r>
              <a:rPr lang="en-US" dirty="0"/>
              <a:t>Steering with CPG</a:t>
            </a:r>
          </a:p>
          <a:p>
            <a:r>
              <a:rPr lang="en-US" dirty="0"/>
              <a:t>Conclusion and future developments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689" y="207818"/>
            <a:ext cx="7396620" cy="821453"/>
          </a:xfrm>
        </p:spPr>
        <p:txBody>
          <a:bodyPr>
            <a:normAutofit/>
          </a:bodyPr>
          <a:lstStyle/>
          <a:p>
            <a:r>
              <a:rPr lang="en-US" dirty="0"/>
              <a:t>Future developments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77435"/>
            <a:ext cx="6294473" cy="3298872"/>
          </a:xfrm>
        </p:spPr>
        <p:txBody>
          <a:bodyPr>
            <a:normAutofit/>
          </a:bodyPr>
          <a:lstStyle/>
          <a:p>
            <a:r>
              <a:rPr lang="en-US" sz="1800" dirty="0"/>
              <a:t>The steering was implemented “a priori” through feedback, without real feedback from the environment. We suggest to add a camera on top of the robot and use Edge Computing technologies in order to process the images through a nearby node and send the commands to the Microcontroller</a:t>
            </a:r>
          </a:p>
          <a:p>
            <a:r>
              <a:rPr lang="en-US" sz="1800" dirty="0"/>
              <a:t>The phone-holder that we installed can be used to exploit the sensors of a phone such as accelerometer and gyroscope, and use the </a:t>
            </a:r>
            <a:r>
              <a:rPr lang="en-US" sz="1800" dirty="0" err="1"/>
              <a:t>informations</a:t>
            </a:r>
            <a:r>
              <a:rPr lang="en-US" sz="1800" dirty="0"/>
              <a:t> as “feedback” to better balance the robot. With advanced signal processing it’s also possible to recognize the terrain in which the robot is moving and adapt accordingly</a:t>
            </a:r>
          </a:p>
        </p:txBody>
      </p:sp>
    </p:spTree>
    <p:extLst>
      <p:ext uri="{BB962C8B-B14F-4D97-AF65-F5344CB8AC3E}">
        <p14:creationId xmlns:p14="http://schemas.microsoft.com/office/powerpoint/2010/main" val="2132615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8070" y="2078181"/>
            <a:ext cx="7396620" cy="821453"/>
          </a:xfrm>
        </p:spPr>
        <p:txBody>
          <a:bodyPr>
            <a:normAutofit/>
          </a:bodyPr>
          <a:lstStyle/>
          <a:p>
            <a:r>
              <a:rPr lang="en-US" dirty="0"/>
              <a:t>Thank you for bearing with us &lt;3</a:t>
            </a:r>
          </a:p>
        </p:txBody>
      </p:sp>
    </p:spTree>
    <p:extLst>
      <p:ext uri="{BB962C8B-B14F-4D97-AF65-F5344CB8AC3E}">
        <p14:creationId xmlns:p14="http://schemas.microsoft.com/office/powerpoint/2010/main" val="195086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61DC06-0CFF-4B3F-BF55-98042A67914E}"/>
              </a:ext>
            </a:extLst>
          </p:cNvPr>
          <p:cNvSpPr txBox="1">
            <a:spLocks/>
          </p:cNvSpPr>
          <p:nvPr/>
        </p:nvSpPr>
        <p:spPr>
          <a:xfrm>
            <a:off x="151255" y="233254"/>
            <a:ext cx="2580453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kern="12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355A4-54A9-4550-BB28-8C81DA0819DD}"/>
              </a:ext>
            </a:extLst>
          </p:cNvPr>
          <p:cNvSpPr txBox="1"/>
          <p:nvPr/>
        </p:nvSpPr>
        <p:spPr>
          <a:xfrm>
            <a:off x="151255" y="1346370"/>
            <a:ext cx="8246070" cy="2896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/>
              <a:t>To control the locomotion of the quadruped we used the bio-inspired algorithm called </a:t>
            </a:r>
            <a:r>
              <a:rPr lang="en-US" sz="2800" b="1" dirty="0"/>
              <a:t>CPG.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/>
              <a:t>The CPG produces rhythmic patterns of motor activity. 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/>
              <a:t>It’s experimentally found in invertebrates and vertebrates.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9AE7F8-1930-43AF-A6F3-039812FE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46" y="201355"/>
            <a:ext cx="1123793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CPG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746DC27-8B72-4083-BCCF-5746D249C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90" y="1325105"/>
                <a:ext cx="8695034" cy="353721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Locomotion is carried out by two phases: stance phase and swing phase. </a:t>
                </a:r>
              </a:p>
              <a:p>
                <a:r>
                  <a:rPr lang="en-US" sz="2400" dirty="0"/>
                  <a:t>The CPG is recreated by CNN, through coupled nonlinear dynamic systems.</a:t>
                </a:r>
              </a:p>
              <a:p>
                <a:r>
                  <a:rPr lang="it-IT" sz="2400" dirty="0"/>
                  <a:t>The </a:t>
                </a:r>
                <a:r>
                  <a:rPr lang="it-IT" sz="2400" dirty="0" err="1"/>
                  <a:t>Nonlinear</a:t>
                </a:r>
                <a:r>
                  <a:rPr lang="it-IT" sz="2400" dirty="0"/>
                  <a:t> PDE (</a:t>
                </a:r>
                <a:r>
                  <a:rPr lang="it-IT" sz="2400" dirty="0" err="1"/>
                  <a:t>called</a:t>
                </a:r>
                <a:r>
                  <a:rPr lang="it-IT" sz="2400" dirty="0"/>
                  <a:t> RD-CNN), </a:t>
                </a:r>
                <a:r>
                  <a:rPr lang="it-IT" sz="2400" dirty="0" err="1"/>
                  <a:t>who</a:t>
                </a:r>
                <a:r>
                  <a:rPr lang="it-IT" sz="2400" dirty="0"/>
                  <a:t> generate the </a:t>
                </a:r>
                <a:r>
                  <a:rPr lang="it-IT" sz="2400" dirty="0" err="1"/>
                  <a:t>waveform</a:t>
                </a:r>
                <a:r>
                  <a:rPr lang="it-IT" sz="2400" dirty="0"/>
                  <a:t> to </a:t>
                </a:r>
                <a:r>
                  <a:rPr lang="it-IT" sz="2400" dirty="0" err="1"/>
                  <a:t>sent</a:t>
                </a:r>
                <a:r>
                  <a:rPr lang="it-IT" sz="2400" dirty="0"/>
                  <a:t> to </a:t>
                </a:r>
                <a:r>
                  <a:rPr lang="it-IT" sz="2400" dirty="0" err="1"/>
                  <a:t>each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motors</a:t>
                </a:r>
                <a:r>
                  <a:rPr lang="it-IT" sz="2400" dirty="0"/>
                  <a:t>, can be </a:t>
                </a:r>
                <a:r>
                  <a:rPr lang="it-IT" sz="2400" dirty="0" err="1"/>
                  <a:t>appoximated</a:t>
                </a:r>
                <a:r>
                  <a:rPr lang="it-IT" sz="2400" dirty="0"/>
                  <a:t> by state </a:t>
                </a:r>
                <a:r>
                  <a:rPr lang="it-IT" sz="2400" dirty="0" err="1"/>
                  <a:t>equations</a:t>
                </a:r>
                <a:r>
                  <a:rPr lang="it-IT" sz="2400" dirty="0"/>
                  <a:t> of the CNN.</a:t>
                </a:r>
              </a:p>
              <a:p>
                <a:r>
                  <a:rPr lang="it-IT" sz="2400" dirty="0"/>
                  <a:t>The </a:t>
                </a:r>
                <a:r>
                  <a:rPr lang="it-IT" sz="2400" dirty="0" err="1"/>
                  <a:t>dynamic</a:t>
                </a:r>
                <a:r>
                  <a:rPr lang="it-IT" sz="2400" dirty="0"/>
                  <a:t> of the RD-CNN can be </a:t>
                </a:r>
                <a:r>
                  <a:rPr lang="it-IT" sz="2400" dirty="0" err="1"/>
                  <a:t>written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as</a:t>
                </a:r>
                <a:r>
                  <a:rPr lang="it-IT" sz="2400" dirty="0"/>
                  <a:t> 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𝑘𝐿𝑥</m:t>
                    </m:r>
                  </m:oMath>
                </a14:m>
                <a:r>
                  <a:rPr lang="it-IT" sz="2400" dirty="0"/>
                  <a:t>.</a:t>
                </a:r>
              </a:p>
              <a:p>
                <a:endParaRPr lang="en-US" sz="1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746DC27-8B72-4083-BCCF-5746D249C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90" y="1325105"/>
                <a:ext cx="8695034" cy="3537217"/>
              </a:xfrm>
              <a:blipFill>
                <a:blip r:embed="rId2"/>
                <a:stretch>
                  <a:fillRect l="-911" t="-1377" r="-11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6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DA5A-8C7E-40DD-BE0D-32858B8B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72" y="208229"/>
            <a:ext cx="1115196" cy="725349"/>
          </a:xfrm>
        </p:spPr>
        <p:txBody>
          <a:bodyPr>
            <a:normAutofit/>
          </a:bodyPr>
          <a:lstStyle/>
          <a:p>
            <a:r>
              <a:rPr lang="it-IT" dirty="0"/>
              <a:t>CPG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7313E9-9D95-4C39-AEE2-481F1CA59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7305" y="1064277"/>
            <a:ext cx="1073011" cy="10669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F94B26-ED75-48C5-8E2A-BFD795934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004" y="2333851"/>
            <a:ext cx="3277057" cy="1066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55D9A9-7E67-40E3-9E32-5322D2A0A527}"/>
              </a:ext>
            </a:extLst>
          </p:cNvPr>
          <p:cNvSpPr txBox="1"/>
          <p:nvPr/>
        </p:nvSpPr>
        <p:spPr>
          <a:xfrm>
            <a:off x="-10634" y="1118244"/>
            <a:ext cx="345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 </a:t>
            </a:r>
            <a:r>
              <a:rPr lang="it-IT" dirty="0" err="1">
                <a:solidFill>
                  <a:schemeClr val="bg1"/>
                </a:solidFill>
              </a:rPr>
              <a:t>our</a:t>
            </a:r>
            <a:r>
              <a:rPr lang="it-IT" dirty="0">
                <a:solidFill>
                  <a:schemeClr val="bg1"/>
                </a:solidFill>
              </a:rPr>
              <a:t> case the CPG </a:t>
            </a:r>
            <a:r>
              <a:rPr lang="it-IT" dirty="0" err="1">
                <a:solidFill>
                  <a:schemeClr val="bg1"/>
                </a:solidFill>
              </a:rPr>
              <a:t>scheme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E453D-A82B-4615-8460-625A959499ED}"/>
              </a:ext>
            </a:extLst>
          </p:cNvPr>
          <p:cNvSpPr txBox="1"/>
          <p:nvPr/>
        </p:nvSpPr>
        <p:spPr>
          <a:xfrm>
            <a:off x="0" y="2101351"/>
            <a:ext cx="226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The </a:t>
            </a:r>
            <a:r>
              <a:rPr lang="it-IT" dirty="0" err="1">
                <a:solidFill>
                  <a:schemeClr val="bg1"/>
                </a:solidFill>
              </a:rPr>
              <a:t>Laplacian</a:t>
            </a:r>
            <a:r>
              <a:rPr lang="it-IT" dirty="0">
                <a:solidFill>
                  <a:schemeClr val="bg1"/>
                </a:solidFill>
              </a:rPr>
              <a:t> for </a:t>
            </a:r>
            <a:r>
              <a:rPr lang="it-IT" dirty="0" err="1">
                <a:solidFill>
                  <a:schemeClr val="bg1"/>
                </a:solidFill>
              </a:rPr>
              <a:t>this</a:t>
            </a:r>
            <a:r>
              <a:rPr lang="it-IT" dirty="0">
                <a:solidFill>
                  <a:schemeClr val="bg1"/>
                </a:solidFill>
              </a:rPr>
              <a:t> network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: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69571A-1272-4CF9-88BD-5340906DB252}"/>
              </a:ext>
            </a:extLst>
          </p:cNvPr>
          <p:cNvSpPr txBox="1">
            <a:spLocks/>
          </p:cNvSpPr>
          <p:nvPr/>
        </p:nvSpPr>
        <p:spPr>
          <a:xfrm>
            <a:off x="-36577" y="3504581"/>
            <a:ext cx="2669863" cy="114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sz="1800" dirty="0"/>
              <a:t>The </a:t>
            </a:r>
            <a:r>
              <a:rPr lang="it-IT" sz="1800" dirty="0" err="1"/>
              <a:t>phase</a:t>
            </a:r>
            <a:r>
              <a:rPr lang="it-IT" sz="1800" dirty="0"/>
              <a:t> shifts </a:t>
            </a:r>
            <a:r>
              <a:rPr lang="it-IT" sz="1800" dirty="0" err="1"/>
              <a:t>between</a:t>
            </a:r>
            <a:r>
              <a:rPr lang="it-IT" sz="1800" dirty="0"/>
              <a:t> the </a:t>
            </a:r>
            <a:r>
              <a:rPr lang="it-IT" sz="1800" dirty="0" err="1"/>
              <a:t>different</a:t>
            </a:r>
            <a:r>
              <a:rPr lang="it-IT" sz="1800" dirty="0"/>
              <a:t> </a:t>
            </a:r>
            <a:r>
              <a:rPr lang="it-IT" sz="1800" dirty="0" err="1"/>
              <a:t>legs</a:t>
            </a:r>
            <a:r>
              <a:rPr lang="it-IT" sz="1800" dirty="0"/>
              <a:t> </a:t>
            </a:r>
            <a:r>
              <a:rPr lang="it-IT" sz="1800" dirty="0" err="1"/>
              <a:t>creates</a:t>
            </a:r>
            <a:r>
              <a:rPr lang="it-IT" sz="1800" dirty="0"/>
              <a:t> </a:t>
            </a:r>
            <a:r>
              <a:rPr lang="it-IT" sz="1800" dirty="0" err="1"/>
              <a:t>different</a:t>
            </a:r>
            <a:r>
              <a:rPr lang="it-IT" sz="1800" dirty="0"/>
              <a:t> </a:t>
            </a:r>
            <a:r>
              <a:rPr lang="it-IT" sz="1800" dirty="0" err="1"/>
              <a:t>type</a:t>
            </a:r>
            <a:r>
              <a:rPr lang="it-IT" sz="1800" dirty="0"/>
              <a:t> of </a:t>
            </a:r>
            <a:r>
              <a:rPr lang="it-IT" sz="1800" dirty="0" err="1"/>
              <a:t>gait</a:t>
            </a:r>
            <a:r>
              <a:rPr lang="it-IT" sz="1800" dirty="0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8BEDA0-0D69-40E1-A388-543990771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872" y="4079222"/>
            <a:ext cx="3069319" cy="95397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B45DE73-C7EF-470B-867E-F02E2B2720A2}"/>
              </a:ext>
            </a:extLst>
          </p:cNvPr>
          <p:cNvSpPr/>
          <p:nvPr/>
        </p:nvSpPr>
        <p:spPr>
          <a:xfrm>
            <a:off x="3076780" y="1204820"/>
            <a:ext cx="1381595" cy="337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B6EA83C-9254-4C7D-B5B9-37CC230682DB}"/>
              </a:ext>
            </a:extLst>
          </p:cNvPr>
          <p:cNvSpPr/>
          <p:nvPr/>
        </p:nvSpPr>
        <p:spPr>
          <a:xfrm>
            <a:off x="1130573" y="2698806"/>
            <a:ext cx="1381595" cy="337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Arrow: Left-Up 16">
            <a:extLst>
              <a:ext uri="{FF2B5EF4-FFF2-40B4-BE49-F238E27FC236}">
                <a16:creationId xmlns:a16="http://schemas.microsoft.com/office/drawing/2014/main" id="{9B62C559-EF36-4E5F-ACC3-057B45D22437}"/>
              </a:ext>
            </a:extLst>
          </p:cNvPr>
          <p:cNvSpPr/>
          <p:nvPr/>
        </p:nvSpPr>
        <p:spPr>
          <a:xfrm rot="5400000">
            <a:off x="1804860" y="3975871"/>
            <a:ext cx="384533" cy="127231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423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5CAF7D1-CE85-4880-BFE8-8BB3F4E9CAAC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latin typeface="+mj-lt"/>
                <a:ea typeface="+mj-ea"/>
                <a:cs typeface="+mj-cs"/>
              </a:rPr>
              <a:t>CPG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2034F-B8D3-4D67-A239-E4134CE8FF7D}"/>
              </a:ext>
            </a:extLst>
          </p:cNvPr>
          <p:cNvSpPr txBox="1"/>
          <p:nvPr/>
        </p:nvSpPr>
        <p:spPr>
          <a:xfrm>
            <a:off x="0" y="1444701"/>
            <a:ext cx="4572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signals generated by CPG are between [-2.5,2.5], they must be normalized between 0 and 1 and multiplied by an offset before they are sent to each legs.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purpose of the CPG is just to generate signals with some phase shift.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F467F3-D4D8-497F-BF5D-2979385A5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14" y="1817061"/>
            <a:ext cx="4038600" cy="2160651"/>
          </a:xfrm>
          <a:prstGeom prst="rect">
            <a:avLst/>
          </a:prstGeom>
          <a:noFill/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3111E301-FDBC-4130-8902-CA01BE02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44" y="205979"/>
            <a:ext cx="1115196" cy="725349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CPG</a:t>
            </a:r>
          </a:p>
        </p:txBody>
      </p:sp>
    </p:spTree>
    <p:extLst>
      <p:ext uri="{BB962C8B-B14F-4D97-AF65-F5344CB8AC3E}">
        <p14:creationId xmlns:p14="http://schemas.microsoft.com/office/powerpoint/2010/main" val="396695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DC13-E7DB-4C0A-9153-3FAD612D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WIRING SCHEME for CONTROL</a:t>
            </a:r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B51BD54-ACB7-4CE1-A16D-9D9D84BDAA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" y="1186984"/>
            <a:ext cx="3781193" cy="344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632619-71E4-4E2B-A0EB-7A3F569D976D}"/>
              </a:ext>
            </a:extLst>
          </p:cNvPr>
          <p:cNvSpPr txBox="1"/>
          <p:nvPr/>
        </p:nvSpPr>
        <p:spPr>
          <a:xfrm>
            <a:off x="4444715" y="1313713"/>
            <a:ext cx="4699285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Arduino UNO </a:t>
            </a:r>
            <a:r>
              <a:rPr lang="it-IT" dirty="0">
                <a:sym typeface="Wingdings" panose="05000000000000000000" pitchFamily="2" charset="2"/>
              </a:rPr>
              <a:t> one hardware serial port (limit to </a:t>
            </a:r>
            <a:r>
              <a:rPr lang="it-IT" dirty="0" err="1">
                <a:sym typeface="Wingdings" panose="05000000000000000000" pitchFamily="2" charset="2"/>
              </a:rPr>
              <a:t>overcome</a:t>
            </a:r>
            <a:r>
              <a:rPr lang="it-IT" dirty="0">
                <a:sym typeface="Wingdings" panose="05000000000000000000" pitchFamily="2" charset="2"/>
              </a:rPr>
              <a:t>);</a:t>
            </a:r>
            <a:endParaRPr lang="it-IT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 err="1"/>
              <a:t>External</a:t>
            </a:r>
            <a:r>
              <a:rPr lang="it-IT" dirty="0"/>
              <a:t> power supply (12V, 30 A) </a:t>
            </a:r>
            <a:r>
              <a:rPr lang="it-IT" dirty="0">
                <a:sym typeface="Wingdings" panose="05000000000000000000" pitchFamily="2" charset="2"/>
              </a:rPr>
              <a:t> safety of </a:t>
            </a:r>
            <a:r>
              <a:rPr lang="it-IT" dirty="0" err="1">
                <a:sym typeface="Wingdings" panose="05000000000000000000" pitchFamily="2" charset="2"/>
              </a:rPr>
              <a:t>microcontroller</a:t>
            </a:r>
            <a:r>
              <a:rPr lang="it-IT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Common ground </a:t>
            </a:r>
            <a:r>
              <a:rPr lang="it-IT" dirty="0" err="1"/>
              <a:t>between</a:t>
            </a:r>
            <a:r>
              <a:rPr lang="it-IT" dirty="0"/>
              <a:t> Arduino and power supply;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Use one pin to control an </a:t>
            </a:r>
            <a:r>
              <a:rPr lang="it-IT" dirty="0" err="1"/>
              <a:t>entire</a:t>
            </a:r>
            <a:r>
              <a:rPr lang="it-IT" dirty="0"/>
              <a:t> leg (two MX-28s);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05917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ADF7-D9EE-49D5-8EEA-0917D926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3590"/>
            <a:ext cx="6464595" cy="763526"/>
          </a:xfrm>
        </p:spPr>
        <p:txBody>
          <a:bodyPr/>
          <a:lstStyle/>
          <a:p>
            <a:r>
              <a:rPr lang="it-IT" dirty="0"/>
              <a:t>MOTOR ID for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5450-CC11-4F92-9E42-0BA6C1216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16" y="1198066"/>
            <a:ext cx="4320517" cy="3840956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Each</a:t>
            </a:r>
            <a:r>
              <a:rPr lang="it-IT" dirty="0"/>
              <a:t> motor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fixed ID;</a:t>
            </a:r>
          </a:p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shoulder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ID = 1 and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elbow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ID = 2;</a:t>
            </a:r>
          </a:p>
          <a:p>
            <a:r>
              <a:rPr lang="en-US" dirty="0"/>
              <a:t>Each motor is distinguished not only by the ID code but also from the leg where it is mounted;</a:t>
            </a:r>
            <a:endParaRPr lang="it-IT" dirty="0"/>
          </a:p>
          <a:p>
            <a:r>
              <a:rPr lang="en-US" dirty="0"/>
              <a:t>To control a motor, we firstly select a leg and after send the command to the higher or lower part of the leg;</a:t>
            </a: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is </a:t>
            </a:r>
            <a:r>
              <a:rPr lang="it-IT" dirty="0" err="1"/>
              <a:t>crucial</a:t>
            </a:r>
            <a:r>
              <a:rPr lang="it-IT" dirty="0"/>
              <a:t> to check the corre</a:t>
            </a:r>
            <a:r>
              <a:rPr lang="en-US" dirty="0" err="1"/>
              <a:t>ctedness</a:t>
            </a:r>
            <a:r>
              <a:rPr lang="en-US" dirty="0"/>
              <a:t> of the ID since they are used in the motors control.</a:t>
            </a:r>
          </a:p>
          <a:p>
            <a:r>
              <a:rPr lang="en-US" dirty="0"/>
              <a:t>Dynamixel code example </a:t>
            </a:r>
            <a:r>
              <a:rPr lang="en-US" dirty="0">
                <a:sym typeface="Wingdings" panose="05000000000000000000" pitchFamily="2" charset="2"/>
              </a:rPr>
              <a:t>: “Move_In_Servo_Mode” or “Baudrate_and_ID_Setup”.</a:t>
            </a:r>
            <a:endParaRPr lang="en-US" dirty="0"/>
          </a:p>
        </p:txBody>
      </p:sp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3142B8D3-F96B-4A2F-82EF-7446F9909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181" y="1890989"/>
            <a:ext cx="3530503" cy="2089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535BA0-9E17-4BDD-9F86-0A9A503EA4C5}"/>
              </a:ext>
            </a:extLst>
          </p:cNvPr>
          <p:cNvSpPr txBox="1"/>
          <p:nvPr/>
        </p:nvSpPr>
        <p:spPr>
          <a:xfrm>
            <a:off x="5493399" y="4233579"/>
            <a:ext cx="331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Sources of errors: </a:t>
            </a:r>
            <a:r>
              <a:rPr lang="it-IT" dirty="0" err="1"/>
              <a:t>wrong</a:t>
            </a:r>
            <a:r>
              <a:rPr lang="it-IT" dirty="0"/>
              <a:t> motor ID or </a:t>
            </a:r>
            <a:r>
              <a:rPr lang="it-IT" dirty="0" err="1"/>
              <a:t>wrong</a:t>
            </a:r>
            <a:r>
              <a:rPr lang="it-IT" dirty="0"/>
              <a:t> baud rate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C02D479-7F31-4764-BF67-1B8053BC307A}"/>
              </a:ext>
            </a:extLst>
          </p:cNvPr>
          <p:cNvSpPr/>
          <p:nvPr/>
        </p:nvSpPr>
        <p:spPr>
          <a:xfrm>
            <a:off x="3810595" y="4334453"/>
            <a:ext cx="1413587" cy="41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5649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9C9D-856E-403A-BF14-F87CF4C1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655"/>
            <a:ext cx="6741042" cy="763526"/>
          </a:xfrm>
        </p:spPr>
        <p:txBody>
          <a:bodyPr>
            <a:normAutofit/>
          </a:bodyPr>
          <a:lstStyle/>
          <a:p>
            <a:r>
              <a:rPr lang="it-IT" sz="2600" dirty="0"/>
              <a:t>ARDUINO CODE HIGHLIGHS: FIRST PROBLEM</a:t>
            </a: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F38BE-2BDB-4183-8F63-AECD8595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47" y="1184263"/>
            <a:ext cx="3955841" cy="3263504"/>
          </a:xfrm>
        </p:spPr>
        <p:txBody>
          <a:bodyPr>
            <a:normAutofit/>
          </a:bodyPr>
          <a:lstStyle/>
          <a:p>
            <a:r>
              <a:rPr lang="it-IT" sz="1500" dirty="0"/>
              <a:t>Arduino UNO </a:t>
            </a:r>
            <a:r>
              <a:rPr lang="it-IT" sz="1500" dirty="0" err="1"/>
              <a:t>has</a:t>
            </a:r>
            <a:r>
              <a:rPr lang="it-IT" sz="1500" dirty="0"/>
              <a:t> just one hardware serial port.</a:t>
            </a:r>
          </a:p>
          <a:p>
            <a:r>
              <a:rPr lang="it-IT" sz="1500" dirty="0" err="1"/>
              <a:t>Enable</a:t>
            </a:r>
            <a:r>
              <a:rPr lang="it-IT" sz="1500" dirty="0"/>
              <a:t> </a:t>
            </a:r>
            <a:r>
              <a:rPr lang="en-US" sz="1500" dirty="0"/>
              <a:t>software</a:t>
            </a:r>
            <a:r>
              <a:rPr lang="it-IT" sz="1500" dirty="0"/>
              <a:t> serial port to control </a:t>
            </a:r>
            <a:r>
              <a:rPr lang="it-IT" sz="1500" dirty="0" err="1"/>
              <a:t>four</a:t>
            </a:r>
            <a:r>
              <a:rPr lang="it-IT" sz="1500" dirty="0"/>
              <a:t> legs.</a:t>
            </a:r>
          </a:p>
          <a:p>
            <a:r>
              <a:rPr lang="it-IT" sz="1500" dirty="0"/>
              <a:t>Modified libraries </a:t>
            </a:r>
            <a:r>
              <a:rPr lang="it-IT" sz="1500" dirty="0" err="1"/>
              <a:t>needed</a:t>
            </a:r>
            <a:r>
              <a:rPr lang="it-IT" sz="1500" dirty="0"/>
              <a:t>.</a:t>
            </a:r>
          </a:p>
          <a:p>
            <a:pPr marL="0" indent="0">
              <a:buNone/>
            </a:pPr>
            <a:r>
              <a:rPr lang="it-IT" sz="1500" dirty="0"/>
              <a:t>Note: this setup is </a:t>
            </a:r>
            <a:r>
              <a:rPr lang="it-IT" sz="1500" dirty="0" err="1"/>
              <a:t>not</a:t>
            </a:r>
            <a:r>
              <a:rPr lang="it-IT" sz="1500" dirty="0"/>
              <a:t> complete (servo mode, max torque, rise phase of </a:t>
            </a:r>
            <a:r>
              <a:rPr lang="it-IT" sz="1500" dirty="0" err="1"/>
              <a:t>robots</a:t>
            </a:r>
            <a:r>
              <a:rPr lang="it-IT" sz="1500" dirty="0"/>
              <a:t>)</a:t>
            </a: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CA48A-2DA2-463E-BB71-0FAC6F25C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294" y="1268016"/>
            <a:ext cx="4270160" cy="3077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D3969-5D02-4CC8-9082-285169649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46" y="3022230"/>
            <a:ext cx="3955841" cy="1576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7EFF39-C84E-4C6F-B426-4BE944F5DB08}"/>
              </a:ext>
            </a:extLst>
          </p:cNvPr>
          <p:cNvSpPr txBox="1"/>
          <p:nvPr/>
        </p:nvSpPr>
        <p:spPr>
          <a:xfrm>
            <a:off x="421647" y="4598874"/>
            <a:ext cx="83867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50" dirty="0"/>
              <a:t>BINDING BETWEEN LEGS AND PORTS                                             DECLARATION OF LEGS AND SOFTWARE PORTS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8892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25A1C751C3B44A92D789C5ACB5DDFB" ma:contentTypeVersion="15" ma:contentTypeDescription="Create a new document." ma:contentTypeScope="" ma:versionID="9332fd33e50a656ec337f6ec1369d06d">
  <xsd:schema xmlns:xsd="http://www.w3.org/2001/XMLSchema" xmlns:xs="http://www.w3.org/2001/XMLSchema" xmlns:p="http://schemas.microsoft.com/office/2006/metadata/properties" xmlns:ns2="e539806c-61a2-420f-a52f-f3369be65c76" xmlns:ns3="bf6ef001-98b3-476d-8376-d537ca04385e" targetNamespace="http://schemas.microsoft.com/office/2006/metadata/properties" ma:root="true" ma:fieldsID="54cec1d4bedb17e5205ce04bc822431d" ns2:_="" ns3:_="">
    <xsd:import namespace="e539806c-61a2-420f-a52f-f3369be65c76"/>
    <xsd:import namespace="bf6ef001-98b3-476d-8376-d537ca043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39806c-61a2-420f-a52f-f3369be65c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6f36f0f-265b-493b-8451-28d1bc33e3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6ef001-98b3-476d-8376-d537ca04385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afbf1de-17d4-4c5f-82bc-53dbc3c9985a}" ma:internalName="TaxCatchAll" ma:showField="CatchAllData" ma:web="bf6ef001-98b3-476d-8376-d537ca0438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539806c-61a2-420f-a52f-f3369be65c76">
      <Terms xmlns="http://schemas.microsoft.com/office/infopath/2007/PartnerControls"/>
    </lcf76f155ced4ddcb4097134ff3c332f>
    <TaxCatchAll xmlns="bf6ef001-98b3-476d-8376-d537ca04385e" xsi:nil="true"/>
  </documentManagement>
</p:properties>
</file>

<file path=customXml/itemProps1.xml><?xml version="1.0" encoding="utf-8"?>
<ds:datastoreItem xmlns:ds="http://schemas.openxmlformats.org/officeDocument/2006/customXml" ds:itemID="{B348B613-11FC-4850-9EF3-E7C6B82B8D8B}"/>
</file>

<file path=customXml/itemProps2.xml><?xml version="1.0" encoding="utf-8"?>
<ds:datastoreItem xmlns:ds="http://schemas.openxmlformats.org/officeDocument/2006/customXml" ds:itemID="{9C6190F8-6E45-4285-8733-412EE2CDCD54}"/>
</file>

<file path=customXml/itemProps3.xml><?xml version="1.0" encoding="utf-8"?>
<ds:datastoreItem xmlns:ds="http://schemas.openxmlformats.org/officeDocument/2006/customXml" ds:itemID="{6BABF3BC-7B71-47EC-B775-710D1778259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1035</Words>
  <Application>Microsoft Office PowerPoint</Application>
  <PresentationFormat>On-screen Show (16:9)</PresentationFormat>
  <Paragraphs>111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Master’s Degree in Automation Engineering and Control of Complex Systems Complex Adaptive Systems</vt:lpstr>
      <vt:lpstr>ROADMAP</vt:lpstr>
      <vt:lpstr>PowerPoint Presentation</vt:lpstr>
      <vt:lpstr>CPG</vt:lpstr>
      <vt:lpstr>CPG</vt:lpstr>
      <vt:lpstr>CPG</vt:lpstr>
      <vt:lpstr>WIRING SCHEME for CONTROL</vt:lpstr>
      <vt:lpstr>MOTOR ID for COMMUNICATION</vt:lpstr>
      <vt:lpstr>ARDUINO CODE HIGHLIGHS: FIRST PROBLEM</vt:lpstr>
      <vt:lpstr>OPTIMIZED CPG for ARDUINO UNO</vt:lpstr>
      <vt:lpstr>FINAL MOTOR CONTROL</vt:lpstr>
      <vt:lpstr>TIMER BASED STEERING – AMPLITUDE CONTROL</vt:lpstr>
      <vt:lpstr>Steering with CPG</vt:lpstr>
      <vt:lpstr>Steering with CPG</vt:lpstr>
      <vt:lpstr>Steering with CPG</vt:lpstr>
      <vt:lpstr>Steering with CPG</vt:lpstr>
      <vt:lpstr>Steering with CPG</vt:lpstr>
      <vt:lpstr>Steering with CPG</vt:lpstr>
      <vt:lpstr>Conclusions</vt:lpstr>
      <vt:lpstr>Future developments</vt:lpstr>
      <vt:lpstr>Thank you for bearing with us &lt;3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2022-02-07T22:02:53Z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0x0101000D25A1C751C3B44A92D789C5ACB5DDFB</vt:lpwstr>
  </property>
</Properties>
</file>