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8"/>
  </p:notesMasterIdLst>
  <p:sldIdLst>
    <p:sldId id="256" r:id="rId5"/>
    <p:sldId id="259" r:id="rId6"/>
    <p:sldId id="260" r:id="rId7"/>
    <p:sldId id="261" r:id="rId8"/>
    <p:sldId id="263" r:id="rId9"/>
    <p:sldId id="264" r:id="rId10"/>
    <p:sldId id="277" r:id="rId11"/>
    <p:sldId id="257" r:id="rId12"/>
    <p:sldId id="258" r:id="rId13"/>
    <p:sldId id="265" r:id="rId14"/>
    <p:sldId id="266" r:id="rId15"/>
    <p:sldId id="267" r:id="rId16"/>
    <p:sldId id="268" r:id="rId17"/>
    <p:sldId id="269" r:id="rId18"/>
    <p:sldId id="262" r:id="rId19"/>
    <p:sldId id="270" r:id="rId20"/>
    <p:sldId id="271" r:id="rId21"/>
    <p:sldId id="272" r:id="rId22"/>
    <p:sldId id="273" r:id="rId23"/>
    <p:sldId id="274" r:id="rId24"/>
    <p:sldId id="275" r:id="rId25"/>
    <p:sldId id="278" r:id="rId26"/>
    <p:sldId id="276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A1F"/>
    <a:srgbClr val="9EFF29"/>
    <a:srgbClr val="003635"/>
    <a:srgbClr val="D6370C"/>
    <a:srgbClr val="0000CC"/>
    <a:srgbClr val="1D3A00"/>
    <a:srgbClr val="FF856D"/>
    <a:srgbClr val="FF2549"/>
    <a:srgbClr val="00585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5E26F2-F678-4F85-9CC2-B34D052CBF34}" v="1" dt="2022-09-05T14:48:27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-1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25FDAD-01A2-4E53-BCB9-3EFAF6C6A71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it-IT"/>
        </a:p>
      </dgm:t>
    </dgm:pt>
    <dgm:pt modelId="{88DFD592-2D5B-4F22-B71A-68B5A43197D4}">
      <dgm:prSet phldrT="[Testo]" phldr="1"/>
      <dgm:spPr/>
      <dgm:t>
        <a:bodyPr/>
        <a:lstStyle/>
        <a:p>
          <a:endParaRPr lang="it-IT"/>
        </a:p>
      </dgm:t>
    </dgm:pt>
    <dgm:pt modelId="{7162A08F-A346-4F66-9ADD-59C6A919A1F9}" type="parTrans" cxnId="{E8CD9873-F0CE-4E4D-B52D-1A625846DBD8}">
      <dgm:prSet/>
      <dgm:spPr/>
      <dgm:t>
        <a:bodyPr/>
        <a:lstStyle/>
        <a:p>
          <a:endParaRPr lang="it-IT"/>
        </a:p>
      </dgm:t>
    </dgm:pt>
    <dgm:pt modelId="{E027035E-4E7F-4EE9-8B86-16B070158182}" type="sibTrans" cxnId="{E8CD9873-F0CE-4E4D-B52D-1A625846DBD8}">
      <dgm:prSet/>
      <dgm:spPr/>
      <dgm:t>
        <a:bodyPr/>
        <a:lstStyle/>
        <a:p>
          <a:endParaRPr lang="it-IT"/>
        </a:p>
      </dgm:t>
    </dgm:pt>
    <dgm:pt modelId="{26B20C40-252A-4AD2-A44F-EFD02D0F0393}">
      <dgm:prSet phldrT="[Testo]" phldr="1"/>
      <dgm:spPr/>
      <dgm:t>
        <a:bodyPr/>
        <a:lstStyle/>
        <a:p>
          <a:endParaRPr lang="it-IT"/>
        </a:p>
      </dgm:t>
    </dgm:pt>
    <dgm:pt modelId="{57537BD1-EE39-4314-A87C-AD769CFD17EA}" type="parTrans" cxnId="{0DFE3071-C594-422C-897B-D9A135B12827}">
      <dgm:prSet/>
      <dgm:spPr/>
      <dgm:t>
        <a:bodyPr/>
        <a:lstStyle/>
        <a:p>
          <a:endParaRPr lang="it-IT"/>
        </a:p>
      </dgm:t>
    </dgm:pt>
    <dgm:pt modelId="{F5E60AB2-FC2F-493F-BBA1-D5328E2F3956}" type="sibTrans" cxnId="{0DFE3071-C594-422C-897B-D9A135B12827}">
      <dgm:prSet/>
      <dgm:spPr/>
      <dgm:t>
        <a:bodyPr/>
        <a:lstStyle/>
        <a:p>
          <a:endParaRPr lang="it-IT"/>
        </a:p>
      </dgm:t>
    </dgm:pt>
    <dgm:pt modelId="{BE297DBC-5D6C-4870-90B3-5B886463A099}">
      <dgm:prSet phldrT="[Testo]" phldr="1"/>
      <dgm:spPr/>
      <dgm:t>
        <a:bodyPr/>
        <a:lstStyle/>
        <a:p>
          <a:endParaRPr lang="it-IT"/>
        </a:p>
      </dgm:t>
    </dgm:pt>
    <dgm:pt modelId="{A15B0375-7ED2-448E-A583-183E5B1193E7}" type="parTrans" cxnId="{6A192AAC-BA36-4A78-B2E5-9C9ADC6E261D}">
      <dgm:prSet/>
      <dgm:spPr/>
      <dgm:t>
        <a:bodyPr/>
        <a:lstStyle/>
        <a:p>
          <a:endParaRPr lang="it-IT"/>
        </a:p>
      </dgm:t>
    </dgm:pt>
    <dgm:pt modelId="{EB1A0F96-F180-40DA-AE5E-2E0043FE362B}" type="sibTrans" cxnId="{6A192AAC-BA36-4A78-B2E5-9C9ADC6E261D}">
      <dgm:prSet/>
      <dgm:spPr/>
      <dgm:t>
        <a:bodyPr/>
        <a:lstStyle/>
        <a:p>
          <a:endParaRPr lang="it-IT"/>
        </a:p>
      </dgm:t>
    </dgm:pt>
    <dgm:pt modelId="{38B9BE2F-7BAB-40EF-A3F6-9F0001A1435E}">
      <dgm:prSet phldrT="[Testo]" phldr="1"/>
      <dgm:spPr/>
      <dgm:t>
        <a:bodyPr/>
        <a:lstStyle/>
        <a:p>
          <a:endParaRPr lang="it-IT"/>
        </a:p>
      </dgm:t>
    </dgm:pt>
    <dgm:pt modelId="{59E7ECD0-EFD9-4A55-B32C-9CAA9F2D0FE8}" type="parTrans" cxnId="{63B43541-A320-4C23-93BB-64A79A1E39D2}">
      <dgm:prSet/>
      <dgm:spPr/>
      <dgm:t>
        <a:bodyPr/>
        <a:lstStyle/>
        <a:p>
          <a:endParaRPr lang="it-IT"/>
        </a:p>
      </dgm:t>
    </dgm:pt>
    <dgm:pt modelId="{973B4BFF-D1C1-4AF7-9F7A-F1318BF016B3}" type="sibTrans" cxnId="{63B43541-A320-4C23-93BB-64A79A1E39D2}">
      <dgm:prSet/>
      <dgm:spPr/>
      <dgm:t>
        <a:bodyPr/>
        <a:lstStyle/>
        <a:p>
          <a:endParaRPr lang="it-IT"/>
        </a:p>
      </dgm:t>
    </dgm:pt>
    <dgm:pt modelId="{B7F671BB-2288-4605-A9A2-23DFBF07F429}">
      <dgm:prSet phldrT="[Testo]" phldr="1"/>
      <dgm:spPr/>
      <dgm:t>
        <a:bodyPr/>
        <a:lstStyle/>
        <a:p>
          <a:endParaRPr lang="it-IT"/>
        </a:p>
      </dgm:t>
    </dgm:pt>
    <dgm:pt modelId="{D1807FD1-2B40-4257-A462-753894DCC14C}" type="parTrans" cxnId="{00649539-9094-4CB1-8641-7642C17CED7A}">
      <dgm:prSet/>
      <dgm:spPr/>
      <dgm:t>
        <a:bodyPr/>
        <a:lstStyle/>
        <a:p>
          <a:endParaRPr lang="it-IT"/>
        </a:p>
      </dgm:t>
    </dgm:pt>
    <dgm:pt modelId="{33E17A51-9E34-454A-A408-226519C8BFEA}" type="sibTrans" cxnId="{00649539-9094-4CB1-8641-7642C17CED7A}">
      <dgm:prSet/>
      <dgm:spPr/>
      <dgm:t>
        <a:bodyPr/>
        <a:lstStyle/>
        <a:p>
          <a:endParaRPr lang="it-IT"/>
        </a:p>
      </dgm:t>
    </dgm:pt>
    <dgm:pt modelId="{B851DD69-E4A6-4C75-989A-754481700326}" type="pres">
      <dgm:prSet presAssocID="{5025FDAD-01A2-4E53-BCB9-3EFAF6C6A71A}" presName="diagram" presStyleCnt="0">
        <dgm:presLayoutVars>
          <dgm:dir/>
          <dgm:resizeHandles val="exact"/>
        </dgm:presLayoutVars>
      </dgm:prSet>
      <dgm:spPr/>
    </dgm:pt>
    <dgm:pt modelId="{E5B12D4D-87E3-4B88-8566-A7D146CFF775}" type="pres">
      <dgm:prSet presAssocID="{88DFD592-2D5B-4F22-B71A-68B5A43197D4}" presName="node" presStyleLbl="node1" presStyleIdx="0" presStyleCnt="5">
        <dgm:presLayoutVars>
          <dgm:bulletEnabled val="1"/>
        </dgm:presLayoutVars>
      </dgm:prSet>
      <dgm:spPr/>
    </dgm:pt>
    <dgm:pt modelId="{D3E78F0E-A396-47C1-B699-2B204AB3297F}" type="pres">
      <dgm:prSet presAssocID="{E027035E-4E7F-4EE9-8B86-16B070158182}" presName="sibTrans" presStyleCnt="0"/>
      <dgm:spPr/>
    </dgm:pt>
    <dgm:pt modelId="{38B40DB3-5391-4DC4-A15E-9C4EDCC03FE3}" type="pres">
      <dgm:prSet presAssocID="{26B20C40-252A-4AD2-A44F-EFD02D0F0393}" presName="node" presStyleLbl="node1" presStyleIdx="1" presStyleCnt="5">
        <dgm:presLayoutVars>
          <dgm:bulletEnabled val="1"/>
        </dgm:presLayoutVars>
      </dgm:prSet>
      <dgm:spPr/>
    </dgm:pt>
    <dgm:pt modelId="{5391BD67-E2B0-4139-984C-2E9AD11F6843}" type="pres">
      <dgm:prSet presAssocID="{F5E60AB2-FC2F-493F-BBA1-D5328E2F3956}" presName="sibTrans" presStyleCnt="0"/>
      <dgm:spPr/>
    </dgm:pt>
    <dgm:pt modelId="{AE5AA937-6A42-42E4-B77B-6A672B11E641}" type="pres">
      <dgm:prSet presAssocID="{BE297DBC-5D6C-4870-90B3-5B886463A099}" presName="node" presStyleLbl="node1" presStyleIdx="2" presStyleCnt="5">
        <dgm:presLayoutVars>
          <dgm:bulletEnabled val="1"/>
        </dgm:presLayoutVars>
      </dgm:prSet>
      <dgm:spPr/>
    </dgm:pt>
    <dgm:pt modelId="{AEE4A46B-225B-4C72-BAE8-1099C2D4EC16}" type="pres">
      <dgm:prSet presAssocID="{EB1A0F96-F180-40DA-AE5E-2E0043FE362B}" presName="sibTrans" presStyleCnt="0"/>
      <dgm:spPr/>
    </dgm:pt>
    <dgm:pt modelId="{BC4812C2-FB13-4229-BEC9-237F02EAAF21}" type="pres">
      <dgm:prSet presAssocID="{38B9BE2F-7BAB-40EF-A3F6-9F0001A1435E}" presName="node" presStyleLbl="node1" presStyleIdx="3" presStyleCnt="5">
        <dgm:presLayoutVars>
          <dgm:bulletEnabled val="1"/>
        </dgm:presLayoutVars>
      </dgm:prSet>
      <dgm:spPr/>
    </dgm:pt>
    <dgm:pt modelId="{7EAE64A8-F100-486B-8428-724A9BA69E09}" type="pres">
      <dgm:prSet presAssocID="{973B4BFF-D1C1-4AF7-9F7A-F1318BF016B3}" presName="sibTrans" presStyleCnt="0"/>
      <dgm:spPr/>
    </dgm:pt>
    <dgm:pt modelId="{35D3537B-98A0-44D0-8264-32CFB511538A}" type="pres">
      <dgm:prSet presAssocID="{B7F671BB-2288-4605-A9A2-23DFBF07F429}" presName="node" presStyleLbl="node1" presStyleIdx="4" presStyleCnt="5">
        <dgm:presLayoutVars>
          <dgm:bulletEnabled val="1"/>
        </dgm:presLayoutVars>
      </dgm:prSet>
      <dgm:spPr/>
    </dgm:pt>
  </dgm:ptLst>
  <dgm:cxnLst>
    <dgm:cxn modelId="{47357301-E4FB-4FCF-8FB7-B41A311D8D70}" type="presOf" srcId="{5025FDAD-01A2-4E53-BCB9-3EFAF6C6A71A}" destId="{B851DD69-E4A6-4C75-989A-754481700326}" srcOrd="0" destOrd="0" presId="urn:microsoft.com/office/officeart/2005/8/layout/default"/>
    <dgm:cxn modelId="{F105560D-5047-4559-9771-E234D43C03F4}" type="presOf" srcId="{88DFD592-2D5B-4F22-B71A-68B5A43197D4}" destId="{E5B12D4D-87E3-4B88-8566-A7D146CFF775}" srcOrd="0" destOrd="0" presId="urn:microsoft.com/office/officeart/2005/8/layout/default"/>
    <dgm:cxn modelId="{268FBE23-A76B-465A-93F1-9CC8938D1B4F}" type="presOf" srcId="{B7F671BB-2288-4605-A9A2-23DFBF07F429}" destId="{35D3537B-98A0-44D0-8264-32CFB511538A}" srcOrd="0" destOrd="0" presId="urn:microsoft.com/office/officeart/2005/8/layout/default"/>
    <dgm:cxn modelId="{00649539-9094-4CB1-8641-7642C17CED7A}" srcId="{5025FDAD-01A2-4E53-BCB9-3EFAF6C6A71A}" destId="{B7F671BB-2288-4605-A9A2-23DFBF07F429}" srcOrd="4" destOrd="0" parTransId="{D1807FD1-2B40-4257-A462-753894DCC14C}" sibTransId="{33E17A51-9E34-454A-A408-226519C8BFEA}"/>
    <dgm:cxn modelId="{63B43541-A320-4C23-93BB-64A79A1E39D2}" srcId="{5025FDAD-01A2-4E53-BCB9-3EFAF6C6A71A}" destId="{38B9BE2F-7BAB-40EF-A3F6-9F0001A1435E}" srcOrd="3" destOrd="0" parTransId="{59E7ECD0-EFD9-4A55-B32C-9CAA9F2D0FE8}" sibTransId="{973B4BFF-D1C1-4AF7-9F7A-F1318BF016B3}"/>
    <dgm:cxn modelId="{F9618F61-AA8A-426C-951B-19B8758F7214}" type="presOf" srcId="{38B9BE2F-7BAB-40EF-A3F6-9F0001A1435E}" destId="{BC4812C2-FB13-4229-BEC9-237F02EAAF21}" srcOrd="0" destOrd="0" presId="urn:microsoft.com/office/officeart/2005/8/layout/default"/>
    <dgm:cxn modelId="{5AE7EE4C-BC2E-4CCB-B00C-1BB5BEEEF414}" type="presOf" srcId="{BE297DBC-5D6C-4870-90B3-5B886463A099}" destId="{AE5AA937-6A42-42E4-B77B-6A672B11E641}" srcOrd="0" destOrd="0" presId="urn:microsoft.com/office/officeart/2005/8/layout/default"/>
    <dgm:cxn modelId="{0DFE3071-C594-422C-897B-D9A135B12827}" srcId="{5025FDAD-01A2-4E53-BCB9-3EFAF6C6A71A}" destId="{26B20C40-252A-4AD2-A44F-EFD02D0F0393}" srcOrd="1" destOrd="0" parTransId="{57537BD1-EE39-4314-A87C-AD769CFD17EA}" sibTransId="{F5E60AB2-FC2F-493F-BBA1-D5328E2F3956}"/>
    <dgm:cxn modelId="{E8CD9873-F0CE-4E4D-B52D-1A625846DBD8}" srcId="{5025FDAD-01A2-4E53-BCB9-3EFAF6C6A71A}" destId="{88DFD592-2D5B-4F22-B71A-68B5A43197D4}" srcOrd="0" destOrd="0" parTransId="{7162A08F-A346-4F66-9ADD-59C6A919A1F9}" sibTransId="{E027035E-4E7F-4EE9-8B86-16B070158182}"/>
    <dgm:cxn modelId="{B594E789-3DC7-4247-9D77-B9C9369531F3}" type="presOf" srcId="{26B20C40-252A-4AD2-A44F-EFD02D0F0393}" destId="{38B40DB3-5391-4DC4-A15E-9C4EDCC03FE3}" srcOrd="0" destOrd="0" presId="urn:microsoft.com/office/officeart/2005/8/layout/default"/>
    <dgm:cxn modelId="{6A192AAC-BA36-4A78-B2E5-9C9ADC6E261D}" srcId="{5025FDAD-01A2-4E53-BCB9-3EFAF6C6A71A}" destId="{BE297DBC-5D6C-4870-90B3-5B886463A099}" srcOrd="2" destOrd="0" parTransId="{A15B0375-7ED2-448E-A583-183E5B1193E7}" sibTransId="{EB1A0F96-F180-40DA-AE5E-2E0043FE362B}"/>
    <dgm:cxn modelId="{0F490E02-94E2-4B91-A616-198F108CA25C}" type="presParOf" srcId="{B851DD69-E4A6-4C75-989A-754481700326}" destId="{E5B12D4D-87E3-4B88-8566-A7D146CFF775}" srcOrd="0" destOrd="0" presId="urn:microsoft.com/office/officeart/2005/8/layout/default"/>
    <dgm:cxn modelId="{222802F7-9F4B-4CEA-ABDB-1452CD4A46E4}" type="presParOf" srcId="{B851DD69-E4A6-4C75-989A-754481700326}" destId="{D3E78F0E-A396-47C1-B699-2B204AB3297F}" srcOrd="1" destOrd="0" presId="urn:microsoft.com/office/officeart/2005/8/layout/default"/>
    <dgm:cxn modelId="{636421AB-6B94-48F4-9F47-E3CCA05C9122}" type="presParOf" srcId="{B851DD69-E4A6-4C75-989A-754481700326}" destId="{38B40DB3-5391-4DC4-A15E-9C4EDCC03FE3}" srcOrd="2" destOrd="0" presId="urn:microsoft.com/office/officeart/2005/8/layout/default"/>
    <dgm:cxn modelId="{8B8AEB14-8030-48EA-A0A9-860E6BD806FF}" type="presParOf" srcId="{B851DD69-E4A6-4C75-989A-754481700326}" destId="{5391BD67-E2B0-4139-984C-2E9AD11F6843}" srcOrd="3" destOrd="0" presId="urn:microsoft.com/office/officeart/2005/8/layout/default"/>
    <dgm:cxn modelId="{7E5F8275-FD05-45E2-A030-B35341058DCB}" type="presParOf" srcId="{B851DD69-E4A6-4C75-989A-754481700326}" destId="{AE5AA937-6A42-42E4-B77B-6A672B11E641}" srcOrd="4" destOrd="0" presId="urn:microsoft.com/office/officeart/2005/8/layout/default"/>
    <dgm:cxn modelId="{55141654-B05B-4138-AE7A-467109B133F7}" type="presParOf" srcId="{B851DD69-E4A6-4C75-989A-754481700326}" destId="{AEE4A46B-225B-4C72-BAE8-1099C2D4EC16}" srcOrd="5" destOrd="0" presId="urn:microsoft.com/office/officeart/2005/8/layout/default"/>
    <dgm:cxn modelId="{FB8E5E7C-942B-43B3-99D9-E6B45F4F4369}" type="presParOf" srcId="{B851DD69-E4A6-4C75-989A-754481700326}" destId="{BC4812C2-FB13-4229-BEC9-237F02EAAF21}" srcOrd="6" destOrd="0" presId="urn:microsoft.com/office/officeart/2005/8/layout/default"/>
    <dgm:cxn modelId="{F3C15EC8-7FE1-4391-81DB-5C82236D18F2}" type="presParOf" srcId="{B851DD69-E4A6-4C75-989A-754481700326}" destId="{7EAE64A8-F100-486B-8428-724A9BA69E09}" srcOrd="7" destOrd="0" presId="urn:microsoft.com/office/officeart/2005/8/layout/default"/>
    <dgm:cxn modelId="{DD9FD472-D9B2-4C52-98EF-9F47360799D7}" type="presParOf" srcId="{B851DD69-E4A6-4C75-989A-754481700326}" destId="{35D3537B-98A0-44D0-8264-32CFB511538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12D4D-87E3-4B88-8566-A7D146CFF775}">
      <dsp:nvSpPr>
        <dsp:cNvPr id="0" name=""/>
        <dsp:cNvSpPr/>
      </dsp:nvSpPr>
      <dsp:spPr>
        <a:xfrm>
          <a:off x="0" y="393551"/>
          <a:ext cx="2094507" cy="1256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4900" kern="1200"/>
        </a:p>
      </dsp:txBody>
      <dsp:txXfrm>
        <a:off x="0" y="393551"/>
        <a:ext cx="2094507" cy="1256704"/>
      </dsp:txXfrm>
    </dsp:sp>
    <dsp:sp modelId="{38B40DB3-5391-4DC4-A15E-9C4EDCC03FE3}">
      <dsp:nvSpPr>
        <dsp:cNvPr id="0" name=""/>
        <dsp:cNvSpPr/>
      </dsp:nvSpPr>
      <dsp:spPr>
        <a:xfrm>
          <a:off x="2303958" y="393551"/>
          <a:ext cx="2094507" cy="1256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4900" kern="1200"/>
        </a:p>
      </dsp:txBody>
      <dsp:txXfrm>
        <a:off x="2303958" y="393551"/>
        <a:ext cx="2094507" cy="1256704"/>
      </dsp:txXfrm>
    </dsp:sp>
    <dsp:sp modelId="{AE5AA937-6A42-42E4-B77B-6A672B11E641}">
      <dsp:nvSpPr>
        <dsp:cNvPr id="0" name=""/>
        <dsp:cNvSpPr/>
      </dsp:nvSpPr>
      <dsp:spPr>
        <a:xfrm>
          <a:off x="4607917" y="393551"/>
          <a:ext cx="2094507" cy="1256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4900" kern="1200"/>
        </a:p>
      </dsp:txBody>
      <dsp:txXfrm>
        <a:off x="4607917" y="393551"/>
        <a:ext cx="2094507" cy="1256704"/>
      </dsp:txXfrm>
    </dsp:sp>
    <dsp:sp modelId="{BC4812C2-FB13-4229-BEC9-237F02EAAF21}">
      <dsp:nvSpPr>
        <dsp:cNvPr id="0" name=""/>
        <dsp:cNvSpPr/>
      </dsp:nvSpPr>
      <dsp:spPr>
        <a:xfrm>
          <a:off x="1151979" y="1859706"/>
          <a:ext cx="2094507" cy="1256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4900" kern="1200"/>
        </a:p>
      </dsp:txBody>
      <dsp:txXfrm>
        <a:off x="1151979" y="1859706"/>
        <a:ext cx="2094507" cy="1256704"/>
      </dsp:txXfrm>
    </dsp:sp>
    <dsp:sp modelId="{35D3537B-98A0-44D0-8264-32CFB511538A}">
      <dsp:nvSpPr>
        <dsp:cNvPr id="0" name=""/>
        <dsp:cNvSpPr/>
      </dsp:nvSpPr>
      <dsp:spPr>
        <a:xfrm>
          <a:off x="3455937" y="1859706"/>
          <a:ext cx="2094507" cy="12567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4900" kern="1200"/>
        </a:p>
      </dsp:txBody>
      <dsp:txXfrm>
        <a:off x="3455937" y="1859706"/>
        <a:ext cx="2094507" cy="1256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65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50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02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58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37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775338"/>
            <a:ext cx="8067369" cy="159282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79496"/>
            <a:ext cx="8067368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6" y="180091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25105"/>
            <a:ext cx="8246070" cy="353721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689" y="303922"/>
            <a:ext cx="6680528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77436"/>
            <a:ext cx="6703016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10" y="233969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320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044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320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044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23" y="81126"/>
            <a:ext cx="3724508" cy="1058238"/>
          </a:xfrm>
        </p:spPr>
        <p:txBody>
          <a:bodyPr>
            <a:normAutofit fontScale="90000"/>
          </a:bodyPr>
          <a:lstStyle/>
          <a:p>
            <a:r>
              <a:rPr lang="en-US" sz="22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Master’s Degree </a:t>
            </a:r>
            <a:r>
              <a:rPr lang="en-US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22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2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Automation Engineering </a:t>
            </a:r>
            <a:br>
              <a:rPr lang="en-US" sz="22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Control of </a:t>
            </a:r>
            <a:r>
              <a:rPr lang="it-IT" sz="22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Complex Systems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0557" y="1498500"/>
            <a:ext cx="2440113" cy="400110"/>
          </a:xfrm>
        </p:spPr>
        <p:txBody>
          <a:bodyPr>
            <a:normAutofit/>
          </a:bodyPr>
          <a:lstStyle/>
          <a:p>
            <a:pPr algn="ctr"/>
            <a:r>
              <a:rPr lang="en-US" sz="2000" dirty="0" err="1"/>
              <a:t>Biorobotics</a:t>
            </a:r>
            <a:r>
              <a:rPr lang="en-US" sz="2000" dirty="0"/>
              <a:t>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F2F22-D673-42CE-8AE0-07F25C460B33}"/>
              </a:ext>
            </a:extLst>
          </p:cNvPr>
          <p:cNvSpPr txBox="1"/>
          <p:nvPr/>
        </p:nvSpPr>
        <p:spPr>
          <a:xfrm>
            <a:off x="258669" y="1893783"/>
            <a:ext cx="4263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solidFill>
                  <a:schemeClr val="bg1"/>
                </a:solidFill>
              </a:rPr>
              <a:t>Quadruped</a:t>
            </a:r>
            <a:r>
              <a:rPr lang="it-IT" sz="2000" dirty="0">
                <a:solidFill>
                  <a:schemeClr val="bg1"/>
                </a:solidFill>
              </a:rPr>
              <a:t> Locomotion and Control</a:t>
            </a:r>
          </a:p>
          <a:p>
            <a:pPr algn="ctr"/>
            <a:r>
              <a:rPr lang="it-IT" sz="2000" dirty="0" err="1">
                <a:solidFill>
                  <a:schemeClr val="bg1"/>
                </a:solidFill>
              </a:rPr>
              <a:t>through</a:t>
            </a:r>
            <a:r>
              <a:rPr lang="it-IT" sz="2000" dirty="0">
                <a:solidFill>
                  <a:schemeClr val="bg1"/>
                </a:solidFill>
              </a:rPr>
              <a:t> CPG Neural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246288-B4A7-4D13-B37A-836E889C149E}"/>
              </a:ext>
            </a:extLst>
          </p:cNvPr>
          <p:cNvSpPr txBox="1"/>
          <p:nvPr/>
        </p:nvSpPr>
        <p:spPr>
          <a:xfrm>
            <a:off x="118946" y="3885207"/>
            <a:ext cx="2866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Students: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Luca Reitano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Nabil Taher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Emanuele </a:t>
            </a:r>
            <a:r>
              <a:rPr lang="it-IT" dirty="0" err="1">
                <a:solidFill>
                  <a:schemeClr val="bg1"/>
                </a:solidFill>
              </a:rPr>
              <a:t>Manfré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030" name="Picture 6" descr="La nuova identità visiva | Università degli Studi di Catania">
            <a:extLst>
              <a:ext uri="{FF2B5EF4-FFF2-40B4-BE49-F238E27FC236}">
                <a16:creationId xmlns:a16="http://schemas.microsoft.com/office/drawing/2014/main" id="{C1C01A60-EFD5-4B71-BB42-8BA583B9C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999" y="173628"/>
            <a:ext cx="1091543" cy="8732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9C9D-856E-403A-BF14-F87CF4C1F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655"/>
            <a:ext cx="6741042" cy="763526"/>
          </a:xfrm>
        </p:spPr>
        <p:txBody>
          <a:bodyPr>
            <a:normAutofit/>
          </a:bodyPr>
          <a:lstStyle/>
          <a:p>
            <a:r>
              <a:rPr lang="it-IT" sz="2600" dirty="0"/>
              <a:t>ARDUINO CODE HIGHLIGHS: FIRST PROBLEM</a:t>
            </a:r>
            <a:endParaRPr lang="en-US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F38BE-2BDB-4183-8F63-AECD8595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546" y="1297567"/>
            <a:ext cx="4455153" cy="3263504"/>
          </a:xfrm>
        </p:spPr>
        <p:txBody>
          <a:bodyPr>
            <a:normAutofit/>
          </a:bodyPr>
          <a:lstStyle/>
          <a:p>
            <a:r>
              <a:rPr lang="it-IT" sz="1600" dirty="0"/>
              <a:t>Arduino UNO </a:t>
            </a:r>
            <a:r>
              <a:rPr lang="it-IT" sz="1600" dirty="0" err="1"/>
              <a:t>has</a:t>
            </a:r>
            <a:r>
              <a:rPr lang="it-IT" sz="1600" dirty="0"/>
              <a:t> just one hardware serial port.</a:t>
            </a:r>
          </a:p>
          <a:p>
            <a:r>
              <a:rPr lang="it-IT" sz="1600" dirty="0" err="1"/>
              <a:t>Enable</a:t>
            </a:r>
            <a:r>
              <a:rPr lang="it-IT" sz="1600" dirty="0"/>
              <a:t> </a:t>
            </a:r>
            <a:r>
              <a:rPr lang="en-US" sz="1600" dirty="0"/>
              <a:t>software</a:t>
            </a:r>
            <a:r>
              <a:rPr lang="it-IT" sz="1600" dirty="0"/>
              <a:t> serial port to control </a:t>
            </a:r>
            <a:r>
              <a:rPr lang="it-IT" sz="1600" dirty="0" err="1"/>
              <a:t>four</a:t>
            </a:r>
            <a:r>
              <a:rPr lang="it-IT" sz="1600" dirty="0"/>
              <a:t> legs </a:t>
            </a:r>
            <a:r>
              <a:rPr lang="it-IT" sz="1600" dirty="0" err="1"/>
              <a:t>also</a:t>
            </a:r>
            <a:r>
              <a:rPr lang="it-IT" sz="1600" dirty="0"/>
              <a:t> with Arduino UNO (</a:t>
            </a:r>
            <a:r>
              <a:rPr lang="it-IT" sz="1600" dirty="0" err="1"/>
              <a:t>cheaper</a:t>
            </a:r>
            <a:r>
              <a:rPr lang="it-IT" sz="1600" dirty="0"/>
              <a:t> </a:t>
            </a:r>
            <a:r>
              <a:rPr lang="it-IT" sz="1600" dirty="0" err="1"/>
              <a:t>than</a:t>
            </a:r>
            <a:r>
              <a:rPr lang="it-IT" sz="1600" dirty="0"/>
              <a:t> MEGA).</a:t>
            </a:r>
          </a:p>
          <a:p>
            <a:r>
              <a:rPr lang="it-IT" sz="1600" dirty="0"/>
              <a:t>Modified libraries </a:t>
            </a:r>
            <a:r>
              <a:rPr lang="it-IT" sz="1600" dirty="0" err="1"/>
              <a:t>needed</a:t>
            </a:r>
            <a:r>
              <a:rPr lang="it-IT" sz="1600" dirty="0"/>
              <a:t>.</a:t>
            </a:r>
          </a:p>
          <a:p>
            <a:pPr marL="0" indent="0">
              <a:buNone/>
            </a:pPr>
            <a:r>
              <a:rPr lang="it-IT" sz="1600" dirty="0"/>
              <a:t>Note: this setup is </a:t>
            </a:r>
            <a:r>
              <a:rPr lang="it-IT" sz="1600" dirty="0" err="1"/>
              <a:t>not</a:t>
            </a:r>
            <a:r>
              <a:rPr lang="it-IT" sz="1600" dirty="0"/>
              <a:t> complete (servo mode, max torque, rise phase of </a:t>
            </a:r>
            <a:r>
              <a:rPr lang="it-IT" sz="1600" dirty="0" err="1"/>
              <a:t>robots</a:t>
            </a:r>
            <a:r>
              <a:rPr lang="it-IT" sz="1600" dirty="0"/>
              <a:t>).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CA48A-2DA2-463E-BB71-0FAC6F25C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698" y="1297567"/>
            <a:ext cx="4270160" cy="3077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7D3969-5D02-4CC8-9082-285169649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46" y="3022230"/>
            <a:ext cx="3955841" cy="1576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7EFF39-C84E-4C6F-B426-4BE944F5DB08}"/>
              </a:ext>
            </a:extLst>
          </p:cNvPr>
          <p:cNvSpPr txBox="1"/>
          <p:nvPr/>
        </p:nvSpPr>
        <p:spPr>
          <a:xfrm>
            <a:off x="499317" y="4729533"/>
            <a:ext cx="83867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50" dirty="0"/>
              <a:t>BINDING BETWEEN LEGS AND PORTS                                                    DECLARATION OF LEGS AND SOFTWARE PORTS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788927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A26A-484A-46C6-8674-4583B0DE5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496" y="74227"/>
            <a:ext cx="6461249" cy="907289"/>
          </a:xfrm>
        </p:spPr>
        <p:txBody>
          <a:bodyPr>
            <a:normAutofit/>
          </a:bodyPr>
          <a:lstStyle/>
          <a:p>
            <a:r>
              <a:rPr lang="it-IT" sz="3200" dirty="0"/>
              <a:t>OPTIMIZED CPG for ARDUINO UNO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4BFF-2A2F-4EAC-B133-41EEC2CAF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92" y="1301152"/>
            <a:ext cx="3793798" cy="4089432"/>
          </a:xfrm>
        </p:spPr>
        <p:txBody>
          <a:bodyPr>
            <a:normAutofit/>
          </a:bodyPr>
          <a:lstStyle/>
          <a:p>
            <a:r>
              <a:rPr lang="it-IT" sz="1600" dirty="0"/>
              <a:t>The laplacian matrix is </a:t>
            </a:r>
            <a:r>
              <a:rPr lang="it-IT" sz="1600" dirty="0" err="1"/>
              <a:t>calculated</a:t>
            </a:r>
            <a:r>
              <a:rPr lang="it-IT" sz="1600" dirty="0"/>
              <a:t> on MATLAB and just </a:t>
            </a:r>
            <a:r>
              <a:rPr lang="it-IT" sz="1600" dirty="0" err="1"/>
              <a:t>pasted</a:t>
            </a:r>
            <a:r>
              <a:rPr lang="it-IT" sz="1600" dirty="0"/>
              <a:t> in C code for computational efficiency.</a:t>
            </a:r>
          </a:p>
          <a:p>
            <a:r>
              <a:rPr lang="it-IT" sz="1600" dirty="0" err="1"/>
              <a:t>Usage</a:t>
            </a:r>
            <a:r>
              <a:rPr lang="it-IT" sz="1600" dirty="0"/>
              <a:t> of vector of </a:t>
            </a:r>
            <a:r>
              <a:rPr lang="it-IT" sz="1600" dirty="0" err="1"/>
              <a:t>dimension</a:t>
            </a:r>
            <a:r>
              <a:rPr lang="it-IT" sz="1600" dirty="0"/>
              <a:t> [1x8] due to Arduino limited memory for variable </a:t>
            </a:r>
            <a:r>
              <a:rPr lang="it-IT" sz="1600" dirty="0" err="1"/>
              <a:t>storing</a:t>
            </a:r>
            <a:r>
              <a:rPr lang="it-IT" sz="1600" dirty="0"/>
              <a:t> (</a:t>
            </a:r>
            <a:r>
              <a:rPr lang="it-IT" sz="1600" dirty="0" err="1"/>
              <a:t>avoiding</a:t>
            </a:r>
            <a:r>
              <a:rPr lang="it-IT" sz="1600" dirty="0"/>
              <a:t> «matrix» data structure). One sample for </a:t>
            </a:r>
            <a:r>
              <a:rPr lang="it-IT" sz="1600" dirty="0" err="1"/>
              <a:t>each</a:t>
            </a:r>
            <a:r>
              <a:rPr lang="it-IT" sz="1600" dirty="0"/>
              <a:t> state variable for </a:t>
            </a:r>
            <a:r>
              <a:rPr lang="it-IT" sz="1600" dirty="0" err="1"/>
              <a:t>four</a:t>
            </a:r>
            <a:r>
              <a:rPr lang="it-IT" sz="1600" dirty="0"/>
              <a:t> neurons </a:t>
            </a:r>
            <a:r>
              <a:rPr lang="it-IT" sz="1600" dirty="0">
                <a:sym typeface="Wingdings" panose="05000000000000000000" pitchFamily="2" charset="2"/>
              </a:rPr>
              <a:t> for control j=0,2,5,7.</a:t>
            </a:r>
          </a:p>
          <a:p>
            <a:r>
              <a:rPr lang="it-IT" sz="1600" dirty="0">
                <a:sym typeface="Wingdings" panose="05000000000000000000" pitchFamily="2" charset="2"/>
              </a:rPr>
              <a:t>Variable N_CAMP is used to </a:t>
            </a:r>
            <a:r>
              <a:rPr lang="it-IT" sz="1600" dirty="0" err="1">
                <a:sym typeface="Wingdings" panose="05000000000000000000" pitchFamily="2" charset="2"/>
              </a:rPr>
              <a:t>discard</a:t>
            </a:r>
            <a:r>
              <a:rPr lang="it-IT" sz="1600" dirty="0">
                <a:sym typeface="Wingdings" panose="05000000000000000000" pitchFamily="2" charset="2"/>
              </a:rPr>
              <a:t> sample and make a signal sampling </a:t>
            </a:r>
            <a:r>
              <a:rPr lang="it-IT" sz="1600" dirty="0" err="1">
                <a:sym typeface="Wingdings" panose="05000000000000000000" pitchFamily="2" charset="2"/>
              </a:rPr>
              <a:t>before</a:t>
            </a:r>
            <a:r>
              <a:rPr lang="it-IT" sz="1600" dirty="0">
                <a:sym typeface="Wingdings" panose="05000000000000000000" pitchFamily="2" charset="2"/>
              </a:rPr>
              <a:t> the angle </a:t>
            </a:r>
            <a:r>
              <a:rPr lang="it-IT" sz="1600" dirty="0" err="1">
                <a:sym typeface="Wingdings" panose="05000000000000000000" pitchFamily="2" charset="2"/>
              </a:rPr>
              <a:t>conversion</a:t>
            </a:r>
            <a:r>
              <a:rPr lang="it-IT" sz="16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it-IT" sz="1600" dirty="0"/>
              <a:t>Note: the </a:t>
            </a:r>
            <a:r>
              <a:rPr lang="it-IT" sz="1600" dirty="0" err="1"/>
              <a:t>equation</a:t>
            </a:r>
            <a:r>
              <a:rPr lang="it-IT" sz="1600" dirty="0"/>
              <a:t> are the </a:t>
            </a:r>
            <a:r>
              <a:rPr lang="it-IT" sz="1600" dirty="0" err="1"/>
              <a:t>same</a:t>
            </a:r>
            <a:r>
              <a:rPr lang="it-IT" sz="1600" dirty="0"/>
              <a:t> </a:t>
            </a:r>
            <a:r>
              <a:rPr lang="it-IT" sz="1600" dirty="0" err="1"/>
              <a:t>shown</a:t>
            </a:r>
            <a:r>
              <a:rPr lang="it-IT" sz="1600" dirty="0"/>
              <a:t> in MATLAB.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A76269-D6C6-41DE-B95E-8E161F720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640" y="1405736"/>
            <a:ext cx="4852456" cy="840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4A155D-5EB6-44E6-B91C-70B30FA6E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980" y="2247745"/>
            <a:ext cx="4886749" cy="2383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8DB5C70-3AF3-4602-9B38-9B1D6D5C0FFD}"/>
              </a:ext>
            </a:extLst>
          </p:cNvPr>
          <p:cNvSpPr/>
          <p:nvPr/>
        </p:nvSpPr>
        <p:spPr>
          <a:xfrm>
            <a:off x="4016640" y="1778175"/>
            <a:ext cx="3628281" cy="79357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CF5C7-A344-4693-909E-C8D257DC4917}"/>
              </a:ext>
            </a:extLst>
          </p:cNvPr>
          <p:cNvSpPr txBox="1"/>
          <p:nvPr/>
        </p:nvSpPr>
        <p:spPr>
          <a:xfrm>
            <a:off x="7642584" y="1581899"/>
            <a:ext cx="158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Two-dimensional flow dynamics for </a:t>
            </a:r>
            <a:r>
              <a:rPr lang="it-IT" sz="1400" dirty="0" err="1"/>
              <a:t>each</a:t>
            </a:r>
            <a:r>
              <a:rPr lang="it-IT" sz="1400" dirty="0"/>
              <a:t> </a:t>
            </a:r>
            <a:r>
              <a:rPr lang="it-IT" sz="1400" dirty="0" err="1"/>
              <a:t>oscillator</a:t>
            </a:r>
            <a:r>
              <a:rPr lang="it-IT" sz="1400" dirty="0"/>
              <a:t> «j»</a:t>
            </a:r>
            <a:endParaRPr lang="en-US" sz="1400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CEF05F4-D491-49B2-9F10-5441D598CB09}"/>
              </a:ext>
            </a:extLst>
          </p:cNvPr>
          <p:cNvSpPr/>
          <p:nvPr/>
        </p:nvSpPr>
        <p:spPr>
          <a:xfrm rot="5952890">
            <a:off x="5475266" y="2989058"/>
            <a:ext cx="239199" cy="1130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1542F-D51E-4BD7-AFE9-57046B35E047}"/>
              </a:ext>
            </a:extLst>
          </p:cNvPr>
          <p:cNvSpPr txBox="1"/>
          <p:nvPr/>
        </p:nvSpPr>
        <p:spPr>
          <a:xfrm>
            <a:off x="6155797" y="3568703"/>
            <a:ext cx="126663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50" dirty="0"/>
              <a:t>1x8 </a:t>
            </a:r>
            <a:r>
              <a:rPr lang="it-IT" sz="1350" dirty="0" err="1"/>
              <a:t>vectors</a:t>
            </a:r>
            <a:endParaRPr lang="en-US" sz="135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2915F4C-4C21-4CB4-88E6-90F0CB52709B}"/>
              </a:ext>
            </a:extLst>
          </p:cNvPr>
          <p:cNvSpPr/>
          <p:nvPr/>
        </p:nvSpPr>
        <p:spPr>
          <a:xfrm>
            <a:off x="4016640" y="4044820"/>
            <a:ext cx="2013269" cy="49236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97415C4-5588-4EB8-AA90-896DF5176480}"/>
              </a:ext>
            </a:extLst>
          </p:cNvPr>
          <p:cNvSpPr/>
          <p:nvPr/>
        </p:nvSpPr>
        <p:spPr>
          <a:xfrm rot="7059968">
            <a:off x="6272658" y="4196720"/>
            <a:ext cx="239199" cy="8851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890B21-E44E-43CF-8BA3-D49D4338B91E}"/>
              </a:ext>
            </a:extLst>
          </p:cNvPr>
          <p:cNvSpPr txBox="1"/>
          <p:nvPr/>
        </p:nvSpPr>
        <p:spPr>
          <a:xfrm>
            <a:off x="6839779" y="4683055"/>
            <a:ext cx="20464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50" dirty="0"/>
              <a:t>From CPG values to </a:t>
            </a:r>
            <a:r>
              <a:rPr lang="it-IT" sz="1350" dirty="0" err="1"/>
              <a:t>angles</a:t>
            </a:r>
            <a:r>
              <a:rPr lang="it-IT" sz="1350" dirty="0"/>
              <a:t> for </a:t>
            </a:r>
            <a:r>
              <a:rPr lang="it-IT" sz="1350" dirty="0" err="1"/>
              <a:t>motors</a:t>
            </a:r>
            <a:r>
              <a:rPr lang="it-IT" sz="1350" dirty="0"/>
              <a:t>.</a:t>
            </a:r>
            <a:endParaRPr lang="en-US" sz="135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FE3B2E-D0C2-4748-B9F2-217F6E8EFB7C}"/>
              </a:ext>
            </a:extLst>
          </p:cNvPr>
          <p:cNvSpPr/>
          <p:nvPr/>
        </p:nvSpPr>
        <p:spPr>
          <a:xfrm>
            <a:off x="4042399" y="2964667"/>
            <a:ext cx="2392355" cy="23522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3F7CB02-EC40-4AF7-8592-F7558359B364}"/>
              </a:ext>
            </a:extLst>
          </p:cNvPr>
          <p:cNvSpPr/>
          <p:nvPr/>
        </p:nvSpPr>
        <p:spPr>
          <a:xfrm rot="4734092">
            <a:off x="6816632" y="2469916"/>
            <a:ext cx="227285" cy="958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5E4DE7-1980-4F36-A7F6-BB83BEFF920C}"/>
              </a:ext>
            </a:extLst>
          </p:cNvPr>
          <p:cNvSpPr txBox="1"/>
          <p:nvPr/>
        </p:nvSpPr>
        <p:spPr>
          <a:xfrm>
            <a:off x="7422428" y="2693083"/>
            <a:ext cx="459066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350" dirty="0"/>
              <a:t>RD equations</a:t>
            </a:r>
            <a:endParaRPr lang="en-US" sz="1350" dirty="0"/>
          </a:p>
        </p:txBody>
      </p:sp>
      <p:sp>
        <p:nvSpPr>
          <p:cNvPr id="4" name="Arrow: Left-Up 3">
            <a:extLst>
              <a:ext uri="{FF2B5EF4-FFF2-40B4-BE49-F238E27FC236}">
                <a16:creationId xmlns:a16="http://schemas.microsoft.com/office/drawing/2014/main" id="{48F09E2F-C686-4980-B14A-F84D1725F73F}"/>
              </a:ext>
            </a:extLst>
          </p:cNvPr>
          <p:cNvSpPr/>
          <p:nvPr/>
        </p:nvSpPr>
        <p:spPr>
          <a:xfrm>
            <a:off x="7435513" y="2242045"/>
            <a:ext cx="1001410" cy="30008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183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464A-88BB-4F70-9B52-AD927F26D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FINAL MOTOR CONTROL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05E67-4581-47E0-BBC0-86FB033FF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55" y="1326547"/>
            <a:ext cx="6019967" cy="1315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B472E7-65F6-4399-9A28-E1F83E2DD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55" y="3458767"/>
            <a:ext cx="6440941" cy="14446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0BD078-C5D1-4B00-8F45-E2EAE13D0A6B}"/>
              </a:ext>
            </a:extLst>
          </p:cNvPr>
          <p:cNvSpPr txBox="1"/>
          <p:nvPr/>
        </p:nvSpPr>
        <p:spPr>
          <a:xfrm>
            <a:off x="6819639" y="3458767"/>
            <a:ext cx="213107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50" dirty="0"/>
              <a:t>«servo» is a function of the Dynamixel Library to control the </a:t>
            </a:r>
            <a:r>
              <a:rPr lang="it-IT" sz="1350" dirty="0" err="1"/>
              <a:t>motors</a:t>
            </a:r>
            <a:r>
              <a:rPr lang="it-IT" sz="1350" dirty="0"/>
              <a:t>.</a:t>
            </a:r>
          </a:p>
          <a:p>
            <a:r>
              <a:rPr lang="it-IT" sz="1350" dirty="0"/>
              <a:t>This function is used in the object of Dynamixel Class «Legs».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1AEA8-5762-4833-8C9D-E9B5BF2E041A}"/>
              </a:ext>
            </a:extLst>
          </p:cNvPr>
          <p:cNvSpPr txBox="1"/>
          <p:nvPr/>
        </p:nvSpPr>
        <p:spPr>
          <a:xfrm>
            <a:off x="6416948" y="1208433"/>
            <a:ext cx="260560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50" dirty="0"/>
              <a:t>Raw </a:t>
            </a:r>
            <a:r>
              <a:rPr lang="it-IT" sz="1350" dirty="0" err="1"/>
              <a:t>Angles</a:t>
            </a:r>
            <a:r>
              <a:rPr lang="it-IT" sz="1350" dirty="0"/>
              <a:t> function </a:t>
            </a:r>
            <a:r>
              <a:rPr lang="it-IT" sz="1350" dirty="0" err="1"/>
              <a:t>needs</a:t>
            </a:r>
            <a:r>
              <a:rPr lang="it-IT" sz="1350" dirty="0"/>
              <a:t> the index of the leg and the </a:t>
            </a:r>
            <a:r>
              <a:rPr lang="it-IT" sz="1350" dirty="0" err="1"/>
              <a:t>sampled</a:t>
            </a:r>
            <a:r>
              <a:rPr lang="it-IT" sz="1350" dirty="0"/>
              <a:t> value of CPG.</a:t>
            </a:r>
          </a:p>
          <a:p>
            <a:r>
              <a:rPr lang="it-IT" sz="1350" dirty="0"/>
              <a:t>Note: </a:t>
            </a:r>
            <a:r>
              <a:rPr lang="it-IT" sz="1350" dirty="0" err="1"/>
              <a:t>you</a:t>
            </a:r>
            <a:r>
              <a:rPr lang="it-IT" sz="1350" dirty="0"/>
              <a:t> can make </a:t>
            </a:r>
            <a:r>
              <a:rPr lang="it-IT" sz="1350" dirty="0" err="1"/>
              <a:t>convergence</a:t>
            </a:r>
            <a:r>
              <a:rPr lang="it-IT" sz="1350" dirty="0"/>
              <a:t> </a:t>
            </a:r>
            <a:r>
              <a:rPr lang="it-IT" sz="1350" dirty="0" err="1"/>
              <a:t>operations</a:t>
            </a:r>
            <a:r>
              <a:rPr lang="it-IT" sz="1350" dirty="0"/>
              <a:t> by </a:t>
            </a:r>
            <a:r>
              <a:rPr lang="it-IT" sz="1350" dirty="0" err="1"/>
              <a:t>using</a:t>
            </a:r>
            <a:r>
              <a:rPr lang="it-IT" sz="1350" dirty="0"/>
              <a:t> </a:t>
            </a:r>
            <a:r>
              <a:rPr lang="it-IT" sz="1350" dirty="0" err="1"/>
              <a:t>different</a:t>
            </a:r>
            <a:r>
              <a:rPr lang="it-IT" sz="1350" dirty="0"/>
              <a:t> </a:t>
            </a:r>
            <a:r>
              <a:rPr lang="it-IT" sz="1350" dirty="0" err="1"/>
              <a:t>offsets</a:t>
            </a:r>
            <a:r>
              <a:rPr lang="it-IT" sz="1350" dirty="0"/>
              <a:t> for </a:t>
            </a:r>
            <a:r>
              <a:rPr lang="it-IT" sz="1350" dirty="0" err="1"/>
              <a:t>different</a:t>
            </a:r>
            <a:r>
              <a:rPr lang="it-IT" sz="1350" dirty="0"/>
              <a:t> legs.</a:t>
            </a:r>
            <a:endParaRPr lang="en-US" sz="1350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94E43F4-F5F2-4994-A284-412EFC33DDA2}"/>
              </a:ext>
            </a:extLst>
          </p:cNvPr>
          <p:cNvSpPr/>
          <p:nvPr/>
        </p:nvSpPr>
        <p:spPr>
          <a:xfrm>
            <a:off x="3313038" y="2682965"/>
            <a:ext cx="515547" cy="7758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521057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7F59-9C86-4671-B8EC-3ACB538E5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3355"/>
            <a:ext cx="7315200" cy="994172"/>
          </a:xfrm>
        </p:spPr>
        <p:txBody>
          <a:bodyPr>
            <a:noAutofit/>
          </a:bodyPr>
          <a:lstStyle/>
          <a:p>
            <a:r>
              <a:rPr lang="it-IT" sz="2600" dirty="0"/>
              <a:t>TIMER BASED STEERING – AMPLITUDE CONTROL</a:t>
            </a:r>
            <a:endParaRPr lang="en-US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DE9A-5D21-47FD-A0DD-3332224B8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33" y="3875484"/>
            <a:ext cx="7886700" cy="110006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/>
              <a:t>Notes:</a:t>
            </a:r>
          </a:p>
          <a:p>
            <a:r>
              <a:rPr lang="it-IT" dirty="0" err="1"/>
              <a:t>Downsampling</a:t>
            </a:r>
            <a:r>
              <a:rPr lang="it-IT" dirty="0"/>
              <a:t> timer is </a:t>
            </a:r>
            <a:r>
              <a:rPr lang="it-IT" dirty="0" err="1"/>
              <a:t>needed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the delay </a:t>
            </a:r>
            <a:r>
              <a:rPr lang="it-IT" dirty="0" err="1"/>
              <a:t>effect</a:t>
            </a:r>
            <a:r>
              <a:rPr lang="it-IT" dirty="0"/>
              <a:t> of the TOF on the control loop.</a:t>
            </a:r>
          </a:p>
          <a:p>
            <a:r>
              <a:rPr lang="it-IT" dirty="0" err="1"/>
              <a:t>Advantages</a:t>
            </a:r>
            <a:r>
              <a:rPr lang="it-IT" dirty="0"/>
              <a:t>: intuitive to control, </a:t>
            </a:r>
            <a:r>
              <a:rPr lang="it-IT" dirty="0" err="1"/>
              <a:t>drawbacks</a:t>
            </a:r>
            <a:r>
              <a:rPr lang="it-IT" dirty="0"/>
              <a:t>: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bioinspired</a:t>
            </a:r>
            <a:r>
              <a:rPr lang="it-IT" dirty="0"/>
              <a:t>.</a:t>
            </a:r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CD91F1-C3AA-42EC-B813-2D50E43053D6}"/>
              </a:ext>
            </a:extLst>
          </p:cNvPr>
          <p:cNvSpPr/>
          <p:nvPr/>
        </p:nvSpPr>
        <p:spPr>
          <a:xfrm>
            <a:off x="314033" y="1240543"/>
            <a:ext cx="1484734" cy="790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50" dirty="0" err="1"/>
              <a:t>Downsample</a:t>
            </a:r>
            <a:r>
              <a:rPr lang="it-IT" sz="1350" dirty="0"/>
              <a:t> timer starts</a:t>
            </a:r>
            <a:endParaRPr lang="en-US" sz="135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00455A-C2A7-4661-8154-7F228EFBA276}"/>
              </a:ext>
            </a:extLst>
          </p:cNvPr>
          <p:cNvSpPr/>
          <p:nvPr/>
        </p:nvSpPr>
        <p:spPr>
          <a:xfrm>
            <a:off x="2501770" y="1240543"/>
            <a:ext cx="1484734" cy="790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50" dirty="0" err="1"/>
              <a:t>Downsample</a:t>
            </a:r>
            <a:r>
              <a:rPr lang="it-IT" sz="1350" dirty="0"/>
              <a:t> timer </a:t>
            </a:r>
            <a:r>
              <a:rPr lang="it-IT" sz="1350" dirty="0" err="1"/>
              <a:t>ends</a:t>
            </a:r>
            <a:endParaRPr lang="en-US" sz="135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15B3FD-D6E0-47AA-BCE3-67BAC512CB1E}"/>
              </a:ext>
            </a:extLst>
          </p:cNvPr>
          <p:cNvSpPr/>
          <p:nvPr/>
        </p:nvSpPr>
        <p:spPr>
          <a:xfrm>
            <a:off x="4883699" y="1240543"/>
            <a:ext cx="1484734" cy="790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50" dirty="0"/>
              <a:t>Measure distance </a:t>
            </a:r>
            <a:r>
              <a:rPr lang="it-IT" sz="1350" dirty="0" err="1"/>
              <a:t>using</a:t>
            </a:r>
            <a:r>
              <a:rPr lang="it-IT" sz="1350" dirty="0"/>
              <a:t> HC-SR04</a:t>
            </a:r>
            <a:endParaRPr lang="en-US" sz="135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105434-91E2-4C63-8EAF-77E8B33D6A34}"/>
              </a:ext>
            </a:extLst>
          </p:cNvPr>
          <p:cNvSpPr/>
          <p:nvPr/>
        </p:nvSpPr>
        <p:spPr>
          <a:xfrm>
            <a:off x="2460658" y="2693692"/>
            <a:ext cx="1602533" cy="994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50" dirty="0" err="1"/>
              <a:t>Activate</a:t>
            </a:r>
            <a:r>
              <a:rPr lang="it-IT" sz="1350" dirty="0"/>
              <a:t> a timer2</a:t>
            </a:r>
          </a:p>
          <a:p>
            <a:pPr algn="ctr"/>
            <a:r>
              <a:rPr lang="it-IT" sz="1350" dirty="0"/>
              <a:t>&amp;</a:t>
            </a:r>
          </a:p>
          <a:p>
            <a:pPr algn="ctr"/>
            <a:r>
              <a:rPr lang="it-IT" sz="1350" dirty="0" err="1"/>
              <a:t>Change</a:t>
            </a:r>
            <a:r>
              <a:rPr lang="it-IT" sz="1350" dirty="0"/>
              <a:t> </a:t>
            </a:r>
            <a:r>
              <a:rPr lang="it-IT" sz="1350" dirty="0" err="1"/>
              <a:t>offsets</a:t>
            </a:r>
            <a:r>
              <a:rPr lang="it-IT" sz="1350" dirty="0"/>
              <a:t> to </a:t>
            </a:r>
            <a:r>
              <a:rPr lang="it-IT" sz="1350" dirty="0" err="1"/>
              <a:t>steer</a:t>
            </a:r>
            <a:endParaRPr lang="en-US" sz="1350" dirty="0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40370BFE-F93B-46A9-BA84-8619344F25FD}"/>
              </a:ext>
            </a:extLst>
          </p:cNvPr>
          <p:cNvSpPr/>
          <p:nvPr/>
        </p:nvSpPr>
        <p:spPr>
          <a:xfrm>
            <a:off x="4572000" y="2693692"/>
            <a:ext cx="2108131" cy="9027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50" dirty="0"/>
              <a:t>If distance is </a:t>
            </a:r>
            <a:r>
              <a:rPr lang="it-IT" sz="1350" dirty="0" err="1"/>
              <a:t>lower</a:t>
            </a:r>
            <a:r>
              <a:rPr lang="it-IT" sz="1350" dirty="0"/>
              <a:t> </a:t>
            </a:r>
            <a:r>
              <a:rPr lang="it-IT" sz="1350" dirty="0" err="1"/>
              <a:t>than</a:t>
            </a:r>
            <a:r>
              <a:rPr lang="it-IT" sz="1350" dirty="0"/>
              <a:t> a threshold</a:t>
            </a:r>
            <a:endParaRPr lang="en-US" sz="135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6ED80BE-2916-42CE-A709-A3D2BACC4930}"/>
              </a:ext>
            </a:extLst>
          </p:cNvPr>
          <p:cNvSpPr/>
          <p:nvPr/>
        </p:nvSpPr>
        <p:spPr>
          <a:xfrm>
            <a:off x="314033" y="2897095"/>
            <a:ext cx="1484734" cy="790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50" dirty="0"/>
              <a:t>timer2 </a:t>
            </a:r>
            <a:r>
              <a:rPr lang="it-IT" sz="1350" dirty="0" err="1"/>
              <a:t>ends</a:t>
            </a:r>
            <a:endParaRPr lang="it-IT" sz="1350" dirty="0"/>
          </a:p>
          <a:p>
            <a:pPr algn="ctr"/>
            <a:r>
              <a:rPr lang="it-IT" sz="1350" dirty="0"/>
              <a:t>Offset RESTORING</a:t>
            </a:r>
            <a:endParaRPr lang="en-US" sz="1350" dirty="0"/>
          </a:p>
        </p:txBody>
      </p:sp>
      <p:pic>
        <p:nvPicPr>
          <p:cNvPr id="1026" name="Picture 2" descr="HC-SR04 Ultrasonic Module Distance Measuring Sensore Transducer per Arduino  : Amazon.it: Commercio, Industria e Scienza">
            <a:extLst>
              <a:ext uri="{FF2B5EF4-FFF2-40B4-BE49-F238E27FC236}">
                <a16:creationId xmlns:a16="http://schemas.microsoft.com/office/drawing/2014/main" id="{1FD7A8AF-987A-4BF1-B869-80A742E40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424" y="1268016"/>
            <a:ext cx="2268736" cy="2268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A3091F2-6A33-4866-8E12-841921278993}"/>
              </a:ext>
            </a:extLst>
          </p:cNvPr>
          <p:cNvSpPr/>
          <p:nvPr/>
        </p:nvSpPr>
        <p:spPr>
          <a:xfrm>
            <a:off x="1874059" y="1282007"/>
            <a:ext cx="508809" cy="251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FE2AE88-088A-40FB-A54E-1BA0FCB4AA9A}"/>
              </a:ext>
            </a:extLst>
          </p:cNvPr>
          <p:cNvSpPr/>
          <p:nvPr/>
        </p:nvSpPr>
        <p:spPr>
          <a:xfrm>
            <a:off x="4180697" y="1332900"/>
            <a:ext cx="508809" cy="251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453D513-1458-4B37-B376-948768D65D2F}"/>
              </a:ext>
            </a:extLst>
          </p:cNvPr>
          <p:cNvSpPr/>
          <p:nvPr/>
        </p:nvSpPr>
        <p:spPr>
          <a:xfrm rot="5400000">
            <a:off x="5394439" y="2256059"/>
            <a:ext cx="463252" cy="251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F8992A-B64B-4C68-A3C6-33D172306CDB}"/>
              </a:ext>
            </a:extLst>
          </p:cNvPr>
          <p:cNvSpPr/>
          <p:nvPr/>
        </p:nvSpPr>
        <p:spPr>
          <a:xfrm rot="10800000">
            <a:off x="4126820" y="2873614"/>
            <a:ext cx="508809" cy="251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C66023-77C0-47BB-8847-466B5E46AC7E}"/>
              </a:ext>
            </a:extLst>
          </p:cNvPr>
          <p:cNvSpPr/>
          <p:nvPr/>
        </p:nvSpPr>
        <p:spPr>
          <a:xfrm rot="10800000">
            <a:off x="1888221" y="3122471"/>
            <a:ext cx="508809" cy="251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78621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Steering with CPG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we’ll explore some modifications to the CPG equations in order to implement a Bio-inspired steering for the Quadruped. </a:t>
            </a:r>
          </a:p>
          <a:p>
            <a:r>
              <a:rPr lang="en-US" dirty="0"/>
              <a:t>The main idea was to achieve different amplitudes in the CPG signals sent to a set of legs.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144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Steering with CPG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75" y="1305130"/>
            <a:ext cx="4091725" cy="1008579"/>
          </a:xfrm>
        </p:spPr>
        <p:txBody>
          <a:bodyPr/>
          <a:lstStyle/>
          <a:p>
            <a:r>
              <a:rPr lang="en-US" dirty="0"/>
              <a:t>Each leg is controlled by a Neuron.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880FEDB-DBF8-489B-BA6D-C4F5C3B03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969" y="1305130"/>
            <a:ext cx="2714021" cy="263080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81089E0-545C-45B3-9502-E937188E2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13" y="2382298"/>
            <a:ext cx="5090306" cy="57093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19D0A61-5781-4FE2-8EDF-97DDCF24338B}"/>
              </a:ext>
            </a:extLst>
          </p:cNvPr>
          <p:cNvSpPr txBox="1"/>
          <p:nvPr/>
        </p:nvSpPr>
        <p:spPr>
          <a:xfrm>
            <a:off x="480275" y="3172691"/>
            <a:ext cx="4043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tune</a:t>
            </a:r>
            <a:r>
              <a:rPr lang="it-IT" dirty="0"/>
              <a:t> the </a:t>
            </a:r>
            <a:r>
              <a:rPr lang="it-IT" dirty="0" err="1"/>
              <a:t>piecewise</a:t>
            </a:r>
            <a:r>
              <a:rPr lang="it-IT" dirty="0"/>
              <a:t> </a:t>
            </a:r>
            <a:r>
              <a:rPr lang="it-IT" dirty="0" err="1"/>
              <a:t>nonlinearity</a:t>
            </a:r>
            <a:r>
              <a:rPr lang="it-IT" dirty="0"/>
              <a:t> gain «k»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neurons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3337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Steering with CPG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464" y="1472687"/>
            <a:ext cx="3105771" cy="12635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gain could not be increased above 1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952C64B9-2EC9-44F3-AF6A-734279A93F21}"/>
              </a:ext>
            </a:extLst>
          </p:cNvPr>
          <p:cNvSpPr/>
          <p:nvPr/>
        </p:nvSpPr>
        <p:spPr>
          <a:xfrm>
            <a:off x="3338261" y="1918662"/>
            <a:ext cx="1228263" cy="614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DFE286-6674-4BF4-B1F7-F75BBA2B8AA1}"/>
              </a:ext>
            </a:extLst>
          </p:cNvPr>
          <p:cNvSpPr txBox="1">
            <a:spLocks/>
          </p:cNvSpPr>
          <p:nvPr/>
        </p:nvSpPr>
        <p:spPr>
          <a:xfrm>
            <a:off x="203773" y="3699876"/>
            <a:ext cx="3105771" cy="1263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 tuning s1 we restored the limit cycle, therefore the oscillating behavior</a:t>
            </a:r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4A2F88B3-3B01-4964-9D74-07ABF7447EEC}"/>
              </a:ext>
            </a:extLst>
          </p:cNvPr>
          <p:cNvSpPr/>
          <p:nvPr/>
        </p:nvSpPr>
        <p:spPr>
          <a:xfrm>
            <a:off x="3157608" y="4010831"/>
            <a:ext cx="1589568" cy="457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2EAA3C34-20EB-4006-8897-AD7608234D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609" y="3188095"/>
            <a:ext cx="3960859" cy="177531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5018487F-9A64-4FEF-8344-AE429BC666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990" y="1298613"/>
            <a:ext cx="3938098" cy="177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99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Steering with CPG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63B2E66-94CB-4B82-B187-ED8EAF143877}"/>
              </a:ext>
            </a:extLst>
          </p:cNvPr>
          <p:cNvSpPr txBox="1"/>
          <p:nvPr/>
        </p:nvSpPr>
        <p:spPr>
          <a:xfrm>
            <a:off x="181856" y="2249361"/>
            <a:ext cx="3482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difference</a:t>
            </a:r>
            <a:r>
              <a:rPr lang="it-IT" dirty="0"/>
              <a:t> in </a:t>
            </a:r>
            <a:r>
              <a:rPr lang="it-IT" dirty="0" err="1"/>
              <a:t>amplitude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left</a:t>
            </a:r>
            <a:r>
              <a:rPr lang="it-IT" dirty="0"/>
              <a:t> and </a:t>
            </a:r>
            <a:r>
              <a:rPr lang="it-IT" dirty="0" err="1"/>
              <a:t>right</a:t>
            </a:r>
            <a:r>
              <a:rPr lang="it-IT" dirty="0"/>
              <a:t> </a:t>
            </a:r>
            <a:r>
              <a:rPr lang="it-IT" dirty="0" err="1"/>
              <a:t>legs</a:t>
            </a:r>
            <a:r>
              <a:rPr lang="it-IT" dirty="0"/>
              <a:t> </a:t>
            </a:r>
            <a:r>
              <a:rPr lang="it-IT" dirty="0" err="1"/>
              <a:t>weren’t</a:t>
            </a:r>
            <a:r>
              <a:rPr lang="it-IT" dirty="0"/>
              <a:t> big </a:t>
            </a:r>
            <a:r>
              <a:rPr lang="it-IT" dirty="0" err="1"/>
              <a:t>enough</a:t>
            </a:r>
            <a:r>
              <a:rPr lang="it-IT" dirty="0"/>
              <a:t>, so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opted</a:t>
            </a:r>
            <a:r>
              <a:rPr lang="it-IT" dirty="0"/>
              <a:t> to use the outputs. </a:t>
            </a:r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61454357-66D6-49D3-83E3-90A1F621A7BF}"/>
              </a:ext>
            </a:extLst>
          </p:cNvPr>
          <p:cNvSpPr/>
          <p:nvPr/>
        </p:nvSpPr>
        <p:spPr>
          <a:xfrm flipV="1">
            <a:off x="3654332" y="2571750"/>
            <a:ext cx="2077053" cy="521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F208632-6FA4-4C9A-9804-3CCA75A1706F}"/>
              </a:ext>
            </a:extLst>
          </p:cNvPr>
          <p:cNvSpPr txBox="1"/>
          <p:nvPr/>
        </p:nvSpPr>
        <p:spPr>
          <a:xfrm>
            <a:off x="95601" y="4425945"/>
            <a:ext cx="9214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discoveries</a:t>
            </a:r>
            <a:r>
              <a:rPr lang="it-IT" dirty="0"/>
              <a:t> in matlab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in the arduino code to check </a:t>
            </a:r>
            <a:r>
              <a:rPr lang="it-IT" dirty="0" err="1"/>
              <a:t>how</a:t>
            </a:r>
            <a:r>
              <a:rPr lang="it-IT" dirty="0"/>
              <a:t> the robot </a:t>
            </a:r>
            <a:r>
              <a:rPr lang="it-IT" dirty="0" err="1"/>
              <a:t>performed</a:t>
            </a:r>
            <a:r>
              <a:rPr lang="it-IT" dirty="0"/>
              <a:t>.</a:t>
            </a:r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D33943A0-FFE1-44DE-AA19-678D444EB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784" y="1540004"/>
            <a:ext cx="2922244" cy="2619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0261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Steering with CPG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The robot performed well, but we noticed that by changing “s2” we would get better performance.</a:t>
            </a:r>
          </a:p>
          <a:p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301783A-4F00-4FFD-99CC-84C5EA2818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342" y="1651888"/>
            <a:ext cx="6219315" cy="342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12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Steering with CPG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CAD1485-780F-41EB-A5B6-632CF25A4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0" y="1448473"/>
            <a:ext cx="3336583" cy="362880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23BBA59-1BDA-45E4-B619-A9666E2431CA}"/>
              </a:ext>
            </a:extLst>
          </p:cNvPr>
          <p:cNvSpPr txBox="1"/>
          <p:nvPr/>
        </p:nvSpPr>
        <p:spPr>
          <a:xfrm>
            <a:off x="3394380" y="1456207"/>
            <a:ext cx="148596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With s1=3,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got</a:t>
            </a:r>
            <a:r>
              <a:rPr lang="it-IT" sz="1400" dirty="0"/>
              <a:t> a </a:t>
            </a:r>
            <a:r>
              <a:rPr lang="it-IT" sz="1400" dirty="0" err="1"/>
              <a:t>much</a:t>
            </a:r>
            <a:r>
              <a:rPr lang="it-IT" sz="1400" dirty="0"/>
              <a:t> </a:t>
            </a:r>
            <a:r>
              <a:rPr lang="it-IT" sz="1400" dirty="0" err="1"/>
              <a:t>worse</a:t>
            </a:r>
            <a:r>
              <a:rPr lang="it-IT" sz="1400" dirty="0"/>
              <a:t> performance </a:t>
            </a:r>
            <a:r>
              <a:rPr lang="it-IT" sz="1400" dirty="0" err="1"/>
              <a:t>even</a:t>
            </a:r>
            <a:r>
              <a:rPr lang="it-IT" sz="1400" dirty="0"/>
              <a:t> </a:t>
            </a:r>
            <a:r>
              <a:rPr lang="it-IT" sz="1400" dirty="0" err="1"/>
              <a:t>though</a:t>
            </a:r>
            <a:r>
              <a:rPr lang="it-IT" sz="1400" dirty="0"/>
              <a:t> the frequency </a:t>
            </a:r>
            <a:r>
              <a:rPr lang="it-IT" sz="1400" dirty="0" err="1"/>
              <a:t>increased</a:t>
            </a:r>
            <a:r>
              <a:rPr lang="it-IT" sz="1400" dirty="0"/>
              <a:t> by </a:t>
            </a:r>
            <a:r>
              <a:rPr lang="it-IT" sz="1400" dirty="0" err="1"/>
              <a:t>quite</a:t>
            </a:r>
            <a:r>
              <a:rPr lang="it-IT" sz="1400" dirty="0"/>
              <a:t> a </a:t>
            </a:r>
            <a:r>
              <a:rPr lang="it-IT" sz="1400" dirty="0" err="1"/>
              <a:t>lot</a:t>
            </a:r>
            <a:r>
              <a:rPr lang="it-IT" sz="1400" dirty="0"/>
              <a:t>, </a:t>
            </a:r>
            <a:r>
              <a:rPr lang="it-IT" sz="1400" dirty="0" err="1"/>
              <a:t>because</a:t>
            </a:r>
            <a:r>
              <a:rPr lang="it-IT" sz="1400" dirty="0"/>
              <a:t> the robot </a:t>
            </a:r>
            <a:r>
              <a:rPr lang="it-IT" sz="1400" dirty="0" err="1"/>
              <a:t>wasn’t</a:t>
            </a:r>
            <a:r>
              <a:rPr lang="it-IT" sz="1400" dirty="0"/>
              <a:t> </a:t>
            </a:r>
            <a:r>
              <a:rPr lang="it-IT" sz="1400" dirty="0" err="1"/>
              <a:t>propelling</a:t>
            </a:r>
            <a:r>
              <a:rPr lang="it-IT" sz="1400" dirty="0"/>
              <a:t> </a:t>
            </a:r>
            <a:r>
              <a:rPr lang="it-IT" sz="1400" dirty="0" err="1"/>
              <a:t>forward</a:t>
            </a:r>
            <a:endParaRPr lang="it-IT" sz="14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3EA9AA7-9688-4D2C-BA66-ED2605AA734A}"/>
              </a:ext>
            </a:extLst>
          </p:cNvPr>
          <p:cNvSpPr txBox="1"/>
          <p:nvPr/>
        </p:nvSpPr>
        <p:spPr>
          <a:xfrm>
            <a:off x="6151418" y="1263807"/>
            <a:ext cx="339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Stepping</a:t>
            </a:r>
            <a:r>
              <a:rPr lang="it-IT" dirty="0"/>
              <a:t> </a:t>
            </a:r>
            <a:r>
              <a:rPr lang="it-IT" dirty="0" err="1"/>
              <a:t>Diagram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504487D-493F-4C77-9FBE-89018EE65A76}"/>
              </a:ext>
            </a:extLst>
          </p:cNvPr>
          <p:cNvSpPr txBox="1"/>
          <p:nvPr/>
        </p:nvSpPr>
        <p:spPr>
          <a:xfrm>
            <a:off x="5343537" y="3595255"/>
            <a:ext cx="3458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Curvature </a:t>
            </a:r>
            <a:r>
              <a:rPr lang="it-IT" dirty="0" err="1"/>
              <a:t>radius</a:t>
            </a:r>
            <a:r>
              <a:rPr lang="it-IT" dirty="0"/>
              <a:t> for s1=2.5 </a:t>
            </a:r>
            <a:r>
              <a:rPr lang="it-IT" dirty="0" err="1"/>
              <a:t>was</a:t>
            </a:r>
            <a:r>
              <a:rPr lang="it-IT" dirty="0"/>
              <a:t> 78cm, with s1=2.1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got</a:t>
            </a:r>
            <a:r>
              <a:rPr lang="it-IT" dirty="0"/>
              <a:t> 72cm</a:t>
            </a:r>
          </a:p>
        </p:txBody>
      </p:sp>
      <p:pic>
        <p:nvPicPr>
          <p:cNvPr id="13" name="Immagine 12" descr="Immagine che contiene testo&#10;&#10;Descrizione generata automaticamente">
            <a:extLst>
              <a:ext uri="{FF2B5EF4-FFF2-40B4-BE49-F238E27FC236}">
                <a16:creationId xmlns:a16="http://schemas.microsoft.com/office/drawing/2014/main" id="{12102574-C40D-41FE-95BD-877FB47CBE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712" y="1671551"/>
            <a:ext cx="4033949" cy="19237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038927-3510-41CD-AAB2-0CAFFBC3F484}"/>
              </a:ext>
            </a:extLst>
          </p:cNvPr>
          <p:cNvSpPr txBox="1"/>
          <p:nvPr/>
        </p:nvSpPr>
        <p:spPr>
          <a:xfrm>
            <a:off x="3523784" y="4694444"/>
            <a:ext cx="550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CPG steering is </a:t>
            </a:r>
            <a:r>
              <a:rPr lang="it-IT" dirty="0" err="1"/>
              <a:t>centralized</a:t>
            </a:r>
            <a:r>
              <a:rPr lang="it-IT" dirty="0"/>
              <a:t> and </a:t>
            </a:r>
            <a:r>
              <a:rPr lang="it-IT" dirty="0" err="1"/>
              <a:t>easier</a:t>
            </a:r>
            <a:r>
              <a:rPr lang="it-IT" dirty="0"/>
              <a:t> to </a:t>
            </a:r>
            <a:r>
              <a:rPr lang="it-IT" dirty="0" err="1"/>
              <a:t>tune</a:t>
            </a:r>
            <a:r>
              <a:rPr lang="it-IT" dirty="0"/>
              <a:t> (s1 </a:t>
            </a:r>
            <a:r>
              <a:rPr lang="it-IT" dirty="0" err="1"/>
              <a:t>param</a:t>
            </a:r>
            <a:r>
              <a:rPr lang="it-IT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1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3873" y="123169"/>
            <a:ext cx="5059875" cy="844394"/>
          </a:xfrm>
        </p:spPr>
        <p:txBody>
          <a:bodyPr>
            <a:noAutofit/>
          </a:bodyPr>
          <a:lstStyle/>
          <a:p>
            <a:r>
              <a:rPr lang="en-US" sz="4400" dirty="0"/>
              <a:t>ROADMAP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327" y="1230599"/>
            <a:ext cx="6703016" cy="3511061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Central Pattern Generator (CPG)</a:t>
            </a:r>
          </a:p>
          <a:p>
            <a:r>
              <a:rPr lang="en-US" dirty="0"/>
              <a:t>Wiring scheme for Control</a:t>
            </a:r>
          </a:p>
          <a:p>
            <a:r>
              <a:rPr lang="en-US" dirty="0"/>
              <a:t>Arduino Optimizations</a:t>
            </a:r>
          </a:p>
          <a:p>
            <a:r>
              <a:rPr lang="en-US" dirty="0"/>
              <a:t>Steering with CPG</a:t>
            </a:r>
          </a:p>
          <a:p>
            <a:r>
              <a:rPr lang="en-US" dirty="0"/>
              <a:t>Conclusion and future developments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9689" y="207818"/>
            <a:ext cx="7396620" cy="82145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1" y="1177436"/>
            <a:ext cx="6680528" cy="17666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Most of the issues faced during the making of this project were thoroughly resolved, other issues need further tweaking and testing.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46A8F26-A09B-44A1-9079-3694660387E5}"/>
              </a:ext>
            </a:extLst>
          </p:cNvPr>
          <p:cNvSpPr txBox="1"/>
          <p:nvPr/>
        </p:nvSpPr>
        <p:spPr>
          <a:xfrm>
            <a:off x="318653" y="3092256"/>
            <a:ext cx="3151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92D050"/>
                </a:solidFill>
              </a:rPr>
              <a:t>Resolved</a:t>
            </a:r>
            <a:r>
              <a:rPr lang="it-IT" b="1" dirty="0">
                <a:solidFill>
                  <a:srgbClr val="92D050"/>
                </a:solidFill>
              </a:rPr>
              <a:t> </a:t>
            </a:r>
            <a:r>
              <a:rPr lang="it-IT" b="1" dirty="0" err="1">
                <a:solidFill>
                  <a:srgbClr val="92D050"/>
                </a:solidFill>
              </a:rPr>
              <a:t>issues</a:t>
            </a:r>
            <a:r>
              <a:rPr lang="it-IT" b="1" dirty="0">
                <a:solidFill>
                  <a:srgbClr val="92D050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 err="1">
                <a:solidFill>
                  <a:srgbClr val="92D050"/>
                </a:solidFill>
              </a:rPr>
              <a:t>Deprecated</a:t>
            </a:r>
            <a:r>
              <a:rPr lang="it-IT" b="1" dirty="0">
                <a:solidFill>
                  <a:srgbClr val="92D050"/>
                </a:solidFill>
              </a:rPr>
              <a:t> libraries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>
                <a:solidFill>
                  <a:srgbClr val="92D050"/>
                </a:solidFill>
              </a:rPr>
              <a:t>New </a:t>
            </a:r>
            <a:r>
              <a:rPr lang="it-IT" b="1" dirty="0" err="1">
                <a:solidFill>
                  <a:srgbClr val="92D050"/>
                </a:solidFill>
              </a:rPr>
              <a:t>wiring</a:t>
            </a:r>
            <a:r>
              <a:rPr lang="it-IT" b="1" dirty="0">
                <a:solidFill>
                  <a:srgbClr val="92D050"/>
                </a:solidFill>
              </a:rPr>
              <a:t> and supply chain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>
                <a:solidFill>
                  <a:srgbClr val="92D050"/>
                </a:solidFill>
              </a:rPr>
              <a:t>Steering on CPG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0DD7374-253F-499B-9671-6416ED6E9418}"/>
              </a:ext>
            </a:extLst>
          </p:cNvPr>
          <p:cNvSpPr txBox="1"/>
          <p:nvPr/>
        </p:nvSpPr>
        <p:spPr>
          <a:xfrm>
            <a:off x="3797465" y="3092256"/>
            <a:ext cx="2477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</a:rPr>
              <a:t>Unresolved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issues</a:t>
            </a:r>
            <a:r>
              <a:rPr lang="it-IT" b="1" dirty="0">
                <a:solidFill>
                  <a:srgbClr val="FF0000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 err="1">
                <a:solidFill>
                  <a:srgbClr val="FF0000"/>
                </a:solidFill>
              </a:rPr>
              <a:t>Implementation</a:t>
            </a:r>
            <a:r>
              <a:rPr lang="it-IT" b="1" dirty="0">
                <a:solidFill>
                  <a:srgbClr val="FF0000"/>
                </a:solidFill>
              </a:rPr>
              <a:t> of the steering for </a:t>
            </a:r>
            <a:r>
              <a:rPr lang="it-IT" b="1" dirty="0" err="1">
                <a:solidFill>
                  <a:srgbClr val="FF0000"/>
                </a:solidFill>
              </a:rPr>
              <a:t>every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gait</a:t>
            </a:r>
            <a:endParaRPr lang="it-IT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b="1" dirty="0">
                <a:solidFill>
                  <a:srgbClr val="FF0000"/>
                </a:solidFill>
              </a:rPr>
              <a:t>Robot </a:t>
            </a:r>
            <a:r>
              <a:rPr lang="it-IT" b="1" dirty="0" err="1">
                <a:solidFill>
                  <a:srgbClr val="FF0000"/>
                </a:solidFill>
              </a:rPr>
              <a:t>unbalance</a:t>
            </a:r>
            <a:r>
              <a:rPr lang="it-IT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221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9689" y="207818"/>
            <a:ext cx="7396620" cy="821453"/>
          </a:xfrm>
        </p:spPr>
        <p:txBody>
          <a:bodyPr>
            <a:normAutofit/>
          </a:bodyPr>
          <a:lstStyle/>
          <a:p>
            <a:r>
              <a:rPr lang="en-US" dirty="0"/>
              <a:t>Future developments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177435"/>
            <a:ext cx="6294473" cy="3298872"/>
          </a:xfrm>
        </p:spPr>
        <p:txBody>
          <a:bodyPr>
            <a:normAutofit/>
          </a:bodyPr>
          <a:lstStyle/>
          <a:p>
            <a:r>
              <a:rPr lang="en-US" sz="1800" dirty="0"/>
              <a:t>The steering was implemented “a priori” through feedback, without real feedback from the environment. We suggest to add a camera on top of the robot and use Edge Computing technologies in order to process the images through a nearby node and send the commands to the Microcontroller.</a:t>
            </a:r>
          </a:p>
          <a:p>
            <a:r>
              <a:rPr lang="en-US" sz="1800" dirty="0"/>
              <a:t>The phone-holder that we installed can be used to exploit the sensors of a phone such as accelerometer and gyroscope, and use the </a:t>
            </a:r>
            <a:r>
              <a:rPr lang="en-US" sz="1800" dirty="0" err="1"/>
              <a:t>informations</a:t>
            </a:r>
            <a:r>
              <a:rPr lang="en-US" sz="1800" dirty="0"/>
              <a:t> as “feedback” to better balance the robot. With advanced signal processing it’s also possible to recognize the terrain in which the robot is moving and adapt accordingly.</a:t>
            </a:r>
          </a:p>
        </p:txBody>
      </p:sp>
    </p:spTree>
    <p:extLst>
      <p:ext uri="{BB962C8B-B14F-4D97-AF65-F5344CB8AC3E}">
        <p14:creationId xmlns:p14="http://schemas.microsoft.com/office/powerpoint/2010/main" val="2132615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6B15-A519-4A0A-9753-22A0A91A6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DEMO VIDEO</a:t>
            </a:r>
            <a:endParaRPr lang="en-US"/>
          </a:p>
        </p:txBody>
      </p:sp>
      <p:graphicFrame>
        <p:nvGraphicFramePr>
          <p:cNvPr id="4" name="Diagramma 4">
            <a:extLst>
              <a:ext uri="{FF2B5EF4-FFF2-40B4-BE49-F238E27FC236}">
                <a16:creationId xmlns:a16="http://schemas.microsoft.com/office/drawing/2014/main" id="{86E3831C-FB04-E379-BE18-DE1AF5619B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177925"/>
          <a:ext cx="6702425" cy="3509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6749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8070" y="2078181"/>
            <a:ext cx="7396620" cy="821453"/>
          </a:xfrm>
        </p:spPr>
        <p:txBody>
          <a:bodyPr>
            <a:normAutofit/>
          </a:bodyPr>
          <a:lstStyle/>
          <a:p>
            <a:r>
              <a:rPr lang="en-US" dirty="0"/>
              <a:t>Thank you for bearing with us &lt;3</a:t>
            </a:r>
          </a:p>
        </p:txBody>
      </p:sp>
    </p:spTree>
    <p:extLst>
      <p:ext uri="{BB962C8B-B14F-4D97-AF65-F5344CB8AC3E}">
        <p14:creationId xmlns:p14="http://schemas.microsoft.com/office/powerpoint/2010/main" val="195086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61DC06-0CFF-4B3F-BF55-98042A67914E}"/>
              </a:ext>
            </a:extLst>
          </p:cNvPr>
          <p:cNvSpPr txBox="1">
            <a:spLocks/>
          </p:cNvSpPr>
          <p:nvPr/>
        </p:nvSpPr>
        <p:spPr>
          <a:xfrm>
            <a:off x="151255" y="233254"/>
            <a:ext cx="3313057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600" kern="1200" baseline="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355A4-54A9-4550-BB28-8C81DA0819DD}"/>
              </a:ext>
            </a:extLst>
          </p:cNvPr>
          <p:cNvSpPr txBox="1"/>
          <p:nvPr/>
        </p:nvSpPr>
        <p:spPr>
          <a:xfrm>
            <a:off x="151255" y="1346370"/>
            <a:ext cx="8246070" cy="2896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/>
              <a:t>To control the locomotion of the quadruped we used the bio-inspired algorithm called </a:t>
            </a:r>
            <a:r>
              <a:rPr lang="en-US" sz="2800" b="1" dirty="0"/>
              <a:t>CPG.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/>
              <a:t>The CPG produces rhythmic patterns of motor activity. 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/>
              <a:t>It’s experimentally found in invertebrates and vertebrates.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9AE7F8-1930-43AF-A6F3-039812FE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45" y="201355"/>
            <a:ext cx="6592731" cy="763526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CPG EQUATIONS &amp; CELLS COUPLING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746DC27-8B72-4083-BCCF-5746D249CA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4646" y="1295369"/>
                <a:ext cx="8695034" cy="353721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Locomotion is carried out by two phases: stance phase and swing phase. </a:t>
                </a:r>
              </a:p>
              <a:p>
                <a:r>
                  <a:rPr lang="en-US" sz="2400" dirty="0"/>
                  <a:t>The CPG is recreated by CNN, through coupled nonlinear dynamic systems.</a:t>
                </a:r>
              </a:p>
              <a:p>
                <a:r>
                  <a:rPr lang="it-IT" sz="2400" dirty="0"/>
                  <a:t>The Nonlinear PDE (</a:t>
                </a:r>
                <a:r>
                  <a:rPr lang="it-IT" sz="2400" dirty="0" err="1"/>
                  <a:t>called</a:t>
                </a:r>
                <a:r>
                  <a:rPr lang="it-IT" sz="2400" dirty="0"/>
                  <a:t> RD-CNN), </a:t>
                </a:r>
                <a:r>
                  <a:rPr lang="it-IT" sz="2400" dirty="0" err="1"/>
                  <a:t>who</a:t>
                </a:r>
                <a:r>
                  <a:rPr lang="it-IT" sz="2400" dirty="0"/>
                  <a:t> generate the </a:t>
                </a:r>
                <a:r>
                  <a:rPr lang="it-IT" sz="2400" dirty="0" err="1"/>
                  <a:t>waveform</a:t>
                </a:r>
                <a:r>
                  <a:rPr lang="it-IT" sz="2400" dirty="0"/>
                  <a:t> to </a:t>
                </a:r>
                <a:r>
                  <a:rPr lang="it-IT" sz="2400" dirty="0" err="1"/>
                  <a:t>sent</a:t>
                </a:r>
                <a:r>
                  <a:rPr lang="it-IT" sz="2400" dirty="0"/>
                  <a:t> to </a:t>
                </a:r>
                <a:r>
                  <a:rPr lang="it-IT" sz="2400" dirty="0" err="1"/>
                  <a:t>each</a:t>
                </a:r>
                <a:r>
                  <a:rPr lang="it-IT" sz="2400" dirty="0"/>
                  <a:t> </a:t>
                </a:r>
                <a:r>
                  <a:rPr lang="it-IT" sz="2400" dirty="0" err="1"/>
                  <a:t>motors</a:t>
                </a:r>
                <a:r>
                  <a:rPr lang="it-IT" sz="2400" dirty="0"/>
                  <a:t>, can be </a:t>
                </a:r>
                <a:r>
                  <a:rPr lang="it-IT" sz="2400" dirty="0" err="1"/>
                  <a:t>approximated</a:t>
                </a:r>
                <a:r>
                  <a:rPr lang="it-IT" sz="2400" dirty="0"/>
                  <a:t> by state equations of the CNN.</a:t>
                </a:r>
              </a:p>
              <a:p>
                <a:r>
                  <a:rPr lang="it-IT" sz="2400" dirty="0"/>
                  <a:t>The </a:t>
                </a:r>
                <a:r>
                  <a:rPr lang="it-IT" sz="2400" dirty="0" err="1"/>
                  <a:t>dynamic</a:t>
                </a:r>
                <a:r>
                  <a:rPr lang="it-IT" sz="2400" dirty="0"/>
                  <a:t> of the RD-CNN can be </a:t>
                </a:r>
                <a:r>
                  <a:rPr lang="it-IT" sz="2400" dirty="0" err="1"/>
                  <a:t>written</a:t>
                </a:r>
                <a:r>
                  <a:rPr lang="it-IT" sz="2400" dirty="0"/>
                  <a:t> </a:t>
                </a:r>
                <a:r>
                  <a:rPr lang="it-IT" sz="2400" dirty="0" err="1"/>
                  <a:t>as</a:t>
                </a:r>
                <a:r>
                  <a:rPr lang="it-IT" sz="2400" dirty="0"/>
                  <a:t> 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𝑘𝐿𝑥</m:t>
                    </m:r>
                  </m:oMath>
                </a14:m>
                <a:r>
                  <a:rPr lang="it-IT" sz="2400" dirty="0"/>
                  <a:t>.</a:t>
                </a:r>
              </a:p>
              <a:p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746DC27-8B72-4083-BCCF-5746D249CA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646" y="1295369"/>
                <a:ext cx="8695034" cy="3537217"/>
              </a:xfrm>
              <a:blipFill>
                <a:blip r:embed="rId2"/>
                <a:stretch>
                  <a:fillRect l="-982" t="-1377" r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26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DA5A-8C7E-40DD-BE0D-32858B8B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72" y="208229"/>
            <a:ext cx="2549467" cy="725349"/>
          </a:xfrm>
        </p:spPr>
        <p:txBody>
          <a:bodyPr>
            <a:normAutofit/>
          </a:bodyPr>
          <a:lstStyle/>
          <a:p>
            <a:r>
              <a:rPr lang="it-IT" dirty="0"/>
              <a:t>CPG &amp; GAIT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7313E9-9D95-4C39-AEE2-481F1CA59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4144" y="1121954"/>
            <a:ext cx="1073011" cy="1066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F94B26-ED75-48C5-8E2A-BFD795934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646" y="2437632"/>
            <a:ext cx="3277057" cy="1066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55D9A9-7E67-40E3-9E32-5322D2A0A527}"/>
              </a:ext>
            </a:extLst>
          </p:cNvPr>
          <p:cNvSpPr txBox="1"/>
          <p:nvPr/>
        </p:nvSpPr>
        <p:spPr>
          <a:xfrm>
            <a:off x="245772" y="1186282"/>
            <a:ext cx="345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 </a:t>
            </a:r>
            <a:r>
              <a:rPr lang="it-IT" dirty="0" err="1">
                <a:solidFill>
                  <a:schemeClr val="bg1"/>
                </a:solidFill>
              </a:rPr>
              <a:t>our</a:t>
            </a:r>
            <a:r>
              <a:rPr lang="it-IT" dirty="0">
                <a:solidFill>
                  <a:schemeClr val="bg1"/>
                </a:solidFill>
              </a:rPr>
              <a:t> case the CPG </a:t>
            </a:r>
            <a:r>
              <a:rPr lang="it-IT" dirty="0" err="1">
                <a:solidFill>
                  <a:schemeClr val="bg1"/>
                </a:solidFill>
              </a:rPr>
              <a:t>scheme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is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DE453D-A82B-4615-8460-625A959499ED}"/>
              </a:ext>
            </a:extLst>
          </p:cNvPr>
          <p:cNvSpPr txBox="1"/>
          <p:nvPr/>
        </p:nvSpPr>
        <p:spPr>
          <a:xfrm>
            <a:off x="243958" y="2171086"/>
            <a:ext cx="2261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The Laplacian for this network is: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D69571A-1272-4CF9-88BD-5340906DB252}"/>
              </a:ext>
            </a:extLst>
          </p:cNvPr>
          <p:cNvSpPr txBox="1">
            <a:spLocks/>
          </p:cNvSpPr>
          <p:nvPr/>
        </p:nvSpPr>
        <p:spPr>
          <a:xfrm>
            <a:off x="243958" y="3434866"/>
            <a:ext cx="2669863" cy="1149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it-IT" sz="1800" dirty="0"/>
              <a:t>The </a:t>
            </a:r>
            <a:r>
              <a:rPr lang="it-IT" sz="1800" dirty="0" err="1"/>
              <a:t>phase</a:t>
            </a:r>
            <a:r>
              <a:rPr lang="it-IT" sz="1800" dirty="0"/>
              <a:t> shifts </a:t>
            </a:r>
            <a:r>
              <a:rPr lang="it-IT" sz="1800" dirty="0" err="1"/>
              <a:t>between</a:t>
            </a:r>
            <a:r>
              <a:rPr lang="it-IT" sz="1800" dirty="0"/>
              <a:t> the </a:t>
            </a:r>
            <a:r>
              <a:rPr lang="it-IT" sz="1800" dirty="0" err="1"/>
              <a:t>different</a:t>
            </a:r>
            <a:r>
              <a:rPr lang="it-IT" sz="1800" dirty="0"/>
              <a:t> </a:t>
            </a:r>
            <a:r>
              <a:rPr lang="it-IT" sz="1800" dirty="0" err="1"/>
              <a:t>legs</a:t>
            </a:r>
            <a:r>
              <a:rPr lang="it-IT" sz="1800" dirty="0"/>
              <a:t> </a:t>
            </a:r>
            <a:r>
              <a:rPr lang="it-IT" sz="1800" dirty="0" err="1"/>
              <a:t>creates</a:t>
            </a:r>
            <a:r>
              <a:rPr lang="it-IT" sz="1800" dirty="0"/>
              <a:t> </a:t>
            </a:r>
            <a:r>
              <a:rPr lang="it-IT" sz="1800" dirty="0" err="1"/>
              <a:t>different</a:t>
            </a:r>
            <a:r>
              <a:rPr lang="it-IT" sz="1800" dirty="0"/>
              <a:t> </a:t>
            </a:r>
            <a:r>
              <a:rPr lang="it-IT" sz="1800" dirty="0" err="1"/>
              <a:t>type</a:t>
            </a:r>
            <a:r>
              <a:rPr lang="it-IT" sz="1800" dirty="0"/>
              <a:t> of </a:t>
            </a:r>
            <a:r>
              <a:rPr lang="it-IT" sz="1800" dirty="0" err="1"/>
              <a:t>gait</a:t>
            </a:r>
            <a:r>
              <a:rPr lang="it-IT" sz="1800" dirty="0"/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8BEDA0-0D69-40E1-A388-543990771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836" y="4079222"/>
            <a:ext cx="3069319" cy="953978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B45DE73-C7EF-470B-867E-F02E2B2720A2}"/>
              </a:ext>
            </a:extLst>
          </p:cNvPr>
          <p:cNvSpPr/>
          <p:nvPr/>
        </p:nvSpPr>
        <p:spPr>
          <a:xfrm>
            <a:off x="3381580" y="1202429"/>
            <a:ext cx="1381595" cy="337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B6EA83C-9254-4C7D-B5B9-37CC230682DB}"/>
              </a:ext>
            </a:extLst>
          </p:cNvPr>
          <p:cNvSpPr/>
          <p:nvPr/>
        </p:nvSpPr>
        <p:spPr>
          <a:xfrm>
            <a:off x="1497371" y="2747705"/>
            <a:ext cx="1381595" cy="337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Arrow: Left-Up 16">
            <a:extLst>
              <a:ext uri="{FF2B5EF4-FFF2-40B4-BE49-F238E27FC236}">
                <a16:creationId xmlns:a16="http://schemas.microsoft.com/office/drawing/2014/main" id="{9B62C559-EF36-4E5F-ACC3-057B45D22437}"/>
              </a:ext>
            </a:extLst>
          </p:cNvPr>
          <p:cNvSpPr/>
          <p:nvPr/>
        </p:nvSpPr>
        <p:spPr>
          <a:xfrm rot="5400000">
            <a:off x="2022781" y="3920052"/>
            <a:ext cx="384533" cy="127231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423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5CAF7D1-CE85-4880-BFE8-8BB3F4E9CAAC}"/>
              </a:ext>
            </a:extLst>
          </p:cNvPr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>
                <a:latin typeface="+mj-lt"/>
                <a:ea typeface="+mj-ea"/>
                <a:cs typeface="+mj-cs"/>
              </a:rPr>
              <a:t>CPG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A2034F-B8D3-4D67-A239-E4134CE8FF7D}"/>
              </a:ext>
            </a:extLst>
          </p:cNvPr>
          <p:cNvSpPr txBox="1"/>
          <p:nvPr/>
        </p:nvSpPr>
        <p:spPr>
          <a:xfrm>
            <a:off x="171344" y="1226746"/>
            <a:ext cx="8898315" cy="1091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The purpose of the CPG is just to generate signals with phase shift (imposed by the desired gait through laplacian).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All the equation (dynamics and coupling) were reproduced in MATLAB.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F467F3-D4D8-497F-BF5D-2979385A5F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3672" y="2470790"/>
            <a:ext cx="2936525" cy="2102202"/>
          </a:xfrm>
          <a:prstGeom prst="rect">
            <a:avLst/>
          </a:prstGeom>
          <a:noFill/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3111E301-FDBC-4130-8902-CA01BE02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44" y="205979"/>
            <a:ext cx="2965866" cy="725349"/>
          </a:xfrm>
        </p:spPr>
        <p:txBody>
          <a:bodyPr>
            <a:normAutofit fontScale="90000"/>
          </a:bodyPr>
          <a:lstStyle/>
          <a:p>
            <a:r>
              <a:rPr lang="it-IT" sz="3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CPG on MATLAB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74BB57-EB46-4FA1-8E08-5958E14D85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8570" y="2450466"/>
            <a:ext cx="2772179" cy="21528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0BF0EB-D703-44A2-94B8-DBD9045529D9}"/>
              </a:ext>
            </a:extLst>
          </p:cNvPr>
          <p:cNvSpPr txBox="1"/>
          <p:nvPr/>
        </p:nvSpPr>
        <p:spPr>
          <a:xfrm>
            <a:off x="104437" y="4722691"/>
            <a:ext cx="3676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Control with state variable [+2.4,-2.4]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6C55E-89D7-4A09-9869-63FA6D727895}"/>
              </a:ext>
            </a:extLst>
          </p:cNvPr>
          <p:cNvSpPr txBox="1"/>
          <p:nvPr/>
        </p:nvSpPr>
        <p:spPr>
          <a:xfrm>
            <a:off x="6384192" y="4709831"/>
            <a:ext cx="2772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Control with output variable [+1,-1]</a:t>
            </a: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87D724-5DDA-429A-9F9B-977D96253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715" y="3505238"/>
            <a:ext cx="2263336" cy="411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98615B-156B-4EC9-9DE9-10FEF52A6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9646" y="4382475"/>
            <a:ext cx="2019475" cy="381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71DA7D-4208-4521-9504-C40521F1D8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197" y="2372770"/>
            <a:ext cx="2882374" cy="615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85FA9739-41AD-4808-9294-25D23CAFC03A}"/>
              </a:ext>
            </a:extLst>
          </p:cNvPr>
          <p:cNvSpPr/>
          <p:nvPr/>
        </p:nvSpPr>
        <p:spPr>
          <a:xfrm>
            <a:off x="4479252" y="3060121"/>
            <a:ext cx="282497" cy="4115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D3C6296B-ADEE-4E1F-A552-51F06BA8935D}"/>
              </a:ext>
            </a:extLst>
          </p:cNvPr>
          <p:cNvSpPr/>
          <p:nvPr/>
        </p:nvSpPr>
        <p:spPr>
          <a:xfrm>
            <a:off x="4479252" y="3970959"/>
            <a:ext cx="282497" cy="4115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5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8C23-4B09-4685-BD01-79BF4C51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>
                <a:solidFill>
                  <a:schemeClr val="tx2">
                    <a:lumMod val="40000"/>
                    <a:lumOff val="60000"/>
                  </a:schemeClr>
                </a:solidFill>
              </a:rPr>
              <a:t>Using CPG for CONTROL 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52038-3526-4181-9521-DA7B64765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386" y="1325062"/>
            <a:ext cx="8203581" cy="85725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The signals generated by CPG are in the interval [-2.4,2.4].</a:t>
            </a:r>
          </a:p>
          <a:p>
            <a:r>
              <a:rPr lang="en-US" dirty="0"/>
              <a:t>You can use both cells state variables or cells outputs.</a:t>
            </a:r>
            <a:endParaRPr lang="en-US" sz="2800" dirty="0"/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42D65C-54FC-490D-8E9A-DC78C72DB1F8}"/>
              </a:ext>
            </a:extLst>
          </p:cNvPr>
          <p:cNvSpPr/>
          <p:nvPr/>
        </p:nvSpPr>
        <p:spPr>
          <a:xfrm>
            <a:off x="3888987" y="2297309"/>
            <a:ext cx="1457093" cy="773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CPG signal sampling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E0B0D1-870E-44F8-A42E-E4C4AFCB83DA}"/>
              </a:ext>
            </a:extLst>
          </p:cNvPr>
          <p:cNvSpPr/>
          <p:nvPr/>
        </p:nvSpPr>
        <p:spPr>
          <a:xfrm>
            <a:off x="444189" y="2182312"/>
            <a:ext cx="2263698" cy="1003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Measure maximum </a:t>
            </a:r>
            <a:r>
              <a:rPr lang="it-IT" dirty="0" err="1"/>
              <a:t>amplitude</a:t>
            </a:r>
            <a:r>
              <a:rPr lang="it-IT" dirty="0"/>
              <a:t> of CPG </a:t>
            </a:r>
            <a:r>
              <a:rPr lang="it-IT" dirty="0" err="1"/>
              <a:t>signals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F6D953-A8CA-430E-AD03-5CF93EC978A2}"/>
              </a:ext>
            </a:extLst>
          </p:cNvPr>
          <p:cNvSpPr/>
          <p:nvPr/>
        </p:nvSpPr>
        <p:spPr>
          <a:xfrm>
            <a:off x="6527180" y="2182312"/>
            <a:ext cx="2263698" cy="1003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Normalize</a:t>
            </a:r>
            <a:r>
              <a:rPr lang="it-IT" dirty="0"/>
              <a:t> the samples in the </a:t>
            </a:r>
            <a:r>
              <a:rPr lang="it-IT" dirty="0" err="1"/>
              <a:t>interval</a:t>
            </a:r>
            <a:r>
              <a:rPr lang="it-IT" dirty="0"/>
              <a:t> [0,1] 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B7D4F1-41A9-477D-86C4-B273A5CBA3FB}"/>
              </a:ext>
            </a:extLst>
          </p:cNvPr>
          <p:cNvSpPr/>
          <p:nvPr/>
        </p:nvSpPr>
        <p:spPr>
          <a:xfrm>
            <a:off x="5346080" y="3934375"/>
            <a:ext cx="2263698" cy="1003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Multiply</a:t>
            </a:r>
            <a:r>
              <a:rPr lang="it-IT" dirty="0"/>
              <a:t> for an offset value to </a:t>
            </a:r>
            <a:r>
              <a:rPr lang="it-IT" dirty="0" err="1"/>
              <a:t>obtain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the gait </a:t>
            </a:r>
            <a:r>
              <a:rPr lang="it-IT" dirty="0" err="1"/>
              <a:t>amplitude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BDD8E12-2B70-4426-8110-F8AD466AE7E0}"/>
              </a:ext>
            </a:extLst>
          </p:cNvPr>
          <p:cNvSpPr/>
          <p:nvPr/>
        </p:nvSpPr>
        <p:spPr>
          <a:xfrm>
            <a:off x="1312127" y="3934375"/>
            <a:ext cx="2263698" cy="1003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Send</a:t>
            </a:r>
            <a:r>
              <a:rPr lang="it-IT" dirty="0"/>
              <a:t> the </a:t>
            </a:r>
            <a:r>
              <a:rPr lang="it-IT" dirty="0" err="1"/>
              <a:t>result</a:t>
            </a:r>
            <a:r>
              <a:rPr lang="it-IT" dirty="0"/>
              <a:t> to the </a:t>
            </a:r>
            <a:r>
              <a:rPr lang="it-IT" dirty="0" err="1"/>
              <a:t>motors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3C918D5-31A5-445C-B354-D58802C3B4E4}"/>
              </a:ext>
            </a:extLst>
          </p:cNvPr>
          <p:cNvSpPr/>
          <p:nvPr/>
        </p:nvSpPr>
        <p:spPr>
          <a:xfrm>
            <a:off x="2859358" y="2534115"/>
            <a:ext cx="878158" cy="306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22A624F-50C7-4AAC-970B-CE8D7CD6EC3C}"/>
              </a:ext>
            </a:extLst>
          </p:cNvPr>
          <p:cNvSpPr/>
          <p:nvPr/>
        </p:nvSpPr>
        <p:spPr>
          <a:xfrm>
            <a:off x="5519854" y="2530640"/>
            <a:ext cx="878158" cy="306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05E6DA9-CB16-4713-987F-B3FB8C7681EF}"/>
              </a:ext>
            </a:extLst>
          </p:cNvPr>
          <p:cNvSpPr/>
          <p:nvPr/>
        </p:nvSpPr>
        <p:spPr>
          <a:xfrm rot="7846532">
            <a:off x="7501984" y="3464800"/>
            <a:ext cx="878158" cy="306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F34C1F3-7BA0-4717-8307-7B39BA3AEF45}"/>
              </a:ext>
            </a:extLst>
          </p:cNvPr>
          <p:cNvSpPr/>
          <p:nvPr/>
        </p:nvSpPr>
        <p:spPr>
          <a:xfrm rot="10800000">
            <a:off x="4021873" y="4282703"/>
            <a:ext cx="878158" cy="306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6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DC13-E7DB-4C0A-9153-3FAD612D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WIRING SCHEME for CONTROL</a:t>
            </a:r>
            <a:endParaRPr lang="en-US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0B51BD54-ACB7-4CE1-A16D-9D9D84BDAA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29" y="1410357"/>
            <a:ext cx="3781193" cy="3449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632619-71E4-4E2B-A0EB-7A3F569D976D}"/>
              </a:ext>
            </a:extLst>
          </p:cNvPr>
          <p:cNvSpPr txBox="1"/>
          <p:nvPr/>
        </p:nvSpPr>
        <p:spPr>
          <a:xfrm>
            <a:off x="4444715" y="1790280"/>
            <a:ext cx="4699285" cy="3070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/>
              <a:t>Arduino UNO </a:t>
            </a:r>
            <a:r>
              <a:rPr lang="it-IT" dirty="0">
                <a:sym typeface="Wingdings" panose="05000000000000000000" pitchFamily="2" charset="2"/>
              </a:rPr>
              <a:t> one hardware serial port (limit to </a:t>
            </a:r>
            <a:r>
              <a:rPr lang="it-IT" dirty="0" err="1">
                <a:sym typeface="Wingdings" panose="05000000000000000000" pitchFamily="2" charset="2"/>
              </a:rPr>
              <a:t>overcome</a:t>
            </a:r>
            <a:r>
              <a:rPr lang="it-IT" dirty="0">
                <a:sym typeface="Wingdings" panose="05000000000000000000" pitchFamily="2" charset="2"/>
              </a:rPr>
              <a:t>)  Software Serial Ports</a:t>
            </a:r>
            <a:endParaRPr lang="it-IT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 err="1"/>
              <a:t>External</a:t>
            </a:r>
            <a:r>
              <a:rPr lang="it-IT" dirty="0"/>
              <a:t> power supply (12V, 30 A) </a:t>
            </a:r>
            <a:r>
              <a:rPr lang="it-IT" dirty="0">
                <a:sym typeface="Wingdings" panose="05000000000000000000" pitchFamily="2" charset="2"/>
              </a:rPr>
              <a:t> safety of </a:t>
            </a:r>
            <a:r>
              <a:rPr lang="it-IT" dirty="0" err="1">
                <a:sym typeface="Wingdings" panose="05000000000000000000" pitchFamily="2" charset="2"/>
              </a:rPr>
              <a:t>microcontroller</a:t>
            </a:r>
            <a:r>
              <a:rPr lang="it-IT" dirty="0"/>
              <a:t>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/>
              <a:t>Common ground </a:t>
            </a:r>
            <a:r>
              <a:rPr lang="it-IT" dirty="0" err="1"/>
              <a:t>between</a:t>
            </a:r>
            <a:r>
              <a:rPr lang="it-IT" dirty="0"/>
              <a:t> Arduino and power supply;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/>
              <a:t>Use one pin to control an </a:t>
            </a:r>
            <a:r>
              <a:rPr lang="it-IT" dirty="0" err="1"/>
              <a:t>entire</a:t>
            </a:r>
            <a:r>
              <a:rPr lang="it-IT" dirty="0"/>
              <a:t> leg (two MX-28s) </a:t>
            </a:r>
            <a:r>
              <a:rPr lang="it-IT" dirty="0">
                <a:sym typeface="Wingdings" panose="05000000000000000000" pitchFamily="2" charset="2"/>
              </a:rPr>
              <a:t> communication bus;</a:t>
            </a:r>
            <a:endParaRPr lang="it-IT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/>
              <a:t>This scheme is for the motor locomotion, </a:t>
            </a:r>
            <a:r>
              <a:rPr lang="it-IT" dirty="0" err="1"/>
              <a:t>not</a:t>
            </a:r>
            <a:r>
              <a:rPr lang="it-IT" dirty="0"/>
              <a:t> for setup.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059176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ADF7-D9EE-49D5-8EEA-0917D9267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3590"/>
            <a:ext cx="6464595" cy="763526"/>
          </a:xfrm>
        </p:spPr>
        <p:txBody>
          <a:bodyPr/>
          <a:lstStyle/>
          <a:p>
            <a:r>
              <a:rPr lang="it-IT" dirty="0"/>
              <a:t>MOTOR ID for COMMUNICATION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5450-CC11-4F92-9E42-0BA6C1216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83" y="1302544"/>
            <a:ext cx="4320517" cy="3840956"/>
          </a:xfrm>
        </p:spPr>
        <p:txBody>
          <a:bodyPr>
            <a:normAutofit fontScale="62500" lnSpcReduction="20000"/>
          </a:bodyPr>
          <a:lstStyle/>
          <a:p>
            <a:r>
              <a:rPr lang="it-IT" dirty="0" err="1"/>
              <a:t>Each</a:t>
            </a:r>
            <a:r>
              <a:rPr lang="it-IT" dirty="0"/>
              <a:t> motor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his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fixed ID;</a:t>
            </a:r>
          </a:p>
          <a:p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shoulder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ID = 1 and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elbow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ID = 2;</a:t>
            </a:r>
          </a:p>
          <a:p>
            <a:r>
              <a:rPr lang="en-US" dirty="0"/>
              <a:t>Each motor is distinguished not only by the ID code but also from the leg where it is mounted;</a:t>
            </a:r>
            <a:endParaRPr lang="it-IT" dirty="0"/>
          </a:p>
          <a:p>
            <a:r>
              <a:rPr lang="en-US" dirty="0"/>
              <a:t>To control a motor, we firstly select a leg and after send the command to the higher or lower part of the leg;</a:t>
            </a:r>
            <a:endParaRPr lang="it-IT" dirty="0"/>
          </a:p>
          <a:p>
            <a:r>
              <a:rPr lang="it-IT" dirty="0" err="1"/>
              <a:t>It</a:t>
            </a:r>
            <a:r>
              <a:rPr lang="it-IT" dirty="0"/>
              <a:t> is </a:t>
            </a:r>
            <a:r>
              <a:rPr lang="it-IT" dirty="0" err="1"/>
              <a:t>crucial</a:t>
            </a:r>
            <a:r>
              <a:rPr lang="it-IT" dirty="0"/>
              <a:t> to check the corre</a:t>
            </a:r>
            <a:r>
              <a:rPr lang="en-US" dirty="0" err="1"/>
              <a:t>ctedness</a:t>
            </a:r>
            <a:r>
              <a:rPr lang="en-US" dirty="0"/>
              <a:t> of the ID since they are used in the motors control.</a:t>
            </a:r>
          </a:p>
          <a:p>
            <a:r>
              <a:rPr lang="en-US" dirty="0"/>
              <a:t>Dynamixel code example </a:t>
            </a:r>
            <a:r>
              <a:rPr lang="en-US" dirty="0">
                <a:sym typeface="Wingdings" panose="05000000000000000000" pitchFamily="2" charset="2"/>
              </a:rPr>
              <a:t>: “Move_In_Servo_Mode” or “Baudrate_and_ID_Setup”.</a:t>
            </a:r>
            <a:endParaRPr lang="en-US" dirty="0"/>
          </a:p>
        </p:txBody>
      </p:sp>
      <p:pic>
        <p:nvPicPr>
          <p:cNvPr id="5" name="Picture 4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3142B8D3-F96B-4A2F-82EF-7446F9909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16" y="1240690"/>
            <a:ext cx="4068501" cy="2408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535BA0-9E17-4BDD-9F86-0A9A503EA4C5}"/>
              </a:ext>
            </a:extLst>
          </p:cNvPr>
          <p:cNvSpPr txBox="1"/>
          <p:nvPr/>
        </p:nvSpPr>
        <p:spPr>
          <a:xfrm>
            <a:off x="5575484" y="4233579"/>
            <a:ext cx="3449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Sources of errors: </a:t>
            </a:r>
            <a:r>
              <a:rPr lang="it-IT" dirty="0" err="1"/>
              <a:t>wrong</a:t>
            </a:r>
            <a:r>
              <a:rPr lang="it-IT" dirty="0"/>
              <a:t> motor ID or </a:t>
            </a:r>
            <a:r>
              <a:rPr lang="it-IT" dirty="0" err="1"/>
              <a:t>wrong</a:t>
            </a:r>
            <a:r>
              <a:rPr lang="it-IT" dirty="0"/>
              <a:t> baud rate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C02D479-7F31-4764-BF67-1B8053BC307A}"/>
              </a:ext>
            </a:extLst>
          </p:cNvPr>
          <p:cNvSpPr/>
          <p:nvPr/>
        </p:nvSpPr>
        <p:spPr>
          <a:xfrm>
            <a:off x="3436336" y="4350304"/>
            <a:ext cx="2057063" cy="41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8BA29-97E1-44EE-9571-BAD320913E1E}"/>
              </a:ext>
            </a:extLst>
          </p:cNvPr>
          <p:cNvSpPr txBox="1"/>
          <p:nvPr/>
        </p:nvSpPr>
        <p:spPr>
          <a:xfrm>
            <a:off x="4743624" y="3648996"/>
            <a:ext cx="4229283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dirty="0"/>
              <a:t>Wiring Connection for Single Motor and ID check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6490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539806c-61a2-420f-a52f-f3369be65c76">
      <Terms xmlns="http://schemas.microsoft.com/office/infopath/2007/PartnerControls"/>
    </lcf76f155ced4ddcb4097134ff3c332f>
    <TaxCatchAll xmlns="bf6ef001-98b3-476d-8376-d537ca04385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25A1C751C3B44A92D789C5ACB5DDFB" ma:contentTypeVersion="15" ma:contentTypeDescription="Create a new document." ma:contentTypeScope="" ma:versionID="9332fd33e50a656ec337f6ec1369d06d">
  <xsd:schema xmlns:xsd="http://www.w3.org/2001/XMLSchema" xmlns:xs="http://www.w3.org/2001/XMLSchema" xmlns:p="http://schemas.microsoft.com/office/2006/metadata/properties" xmlns:ns2="e539806c-61a2-420f-a52f-f3369be65c76" xmlns:ns3="bf6ef001-98b3-476d-8376-d537ca04385e" targetNamespace="http://schemas.microsoft.com/office/2006/metadata/properties" ma:root="true" ma:fieldsID="54cec1d4bedb17e5205ce04bc822431d" ns2:_="" ns3:_="">
    <xsd:import namespace="e539806c-61a2-420f-a52f-f3369be65c76"/>
    <xsd:import namespace="bf6ef001-98b3-476d-8376-d537ca0438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39806c-61a2-420f-a52f-f3369be65c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6f36f0f-265b-493b-8451-28d1bc33e3f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6ef001-98b3-476d-8376-d537ca04385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afbf1de-17d4-4c5f-82bc-53dbc3c9985a}" ma:internalName="TaxCatchAll" ma:showField="CatchAllData" ma:web="bf6ef001-98b3-476d-8376-d537ca04385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ABF3BC-7B71-47EC-B775-710D1778259B}">
  <ds:schemaRefs>
    <ds:schemaRef ds:uri="http://schemas.microsoft.com/office/2006/metadata/properties"/>
    <ds:schemaRef ds:uri="http://schemas.microsoft.com/office/infopath/2007/PartnerControls"/>
    <ds:schemaRef ds:uri="e539806c-61a2-420f-a52f-f3369be65c76"/>
    <ds:schemaRef ds:uri="bf6ef001-98b3-476d-8376-d537ca04385e"/>
  </ds:schemaRefs>
</ds:datastoreItem>
</file>

<file path=customXml/itemProps2.xml><?xml version="1.0" encoding="utf-8"?>
<ds:datastoreItem xmlns:ds="http://schemas.openxmlformats.org/officeDocument/2006/customXml" ds:itemID="{9EA17F29-86B8-43A2-BFAB-E819873E40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39806c-61a2-420f-a52f-f3369be65c76"/>
    <ds:schemaRef ds:uri="bf6ef001-98b3-476d-8376-d537ca0438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6190F8-6E45-4285-8733-412EE2CDCD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1203</Words>
  <Application>Microsoft Office PowerPoint</Application>
  <PresentationFormat>Presentazione su schermo (16:9)</PresentationFormat>
  <Paragraphs>130</Paragraphs>
  <Slides>23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4" baseType="lpstr">
      <vt:lpstr>Office Theme</vt:lpstr>
      <vt:lpstr>Master’s Degree in  Automation Engineering  and Control of Complex Systems</vt:lpstr>
      <vt:lpstr>ROADMAP</vt:lpstr>
      <vt:lpstr>Presentazione standard di PowerPoint</vt:lpstr>
      <vt:lpstr>CPG EQUATIONS &amp; CELLS COUPLING</vt:lpstr>
      <vt:lpstr>CPG &amp; GAIT </vt:lpstr>
      <vt:lpstr>CPG on MATLAB</vt:lpstr>
      <vt:lpstr>Using CPG for CONTROL </vt:lpstr>
      <vt:lpstr>WIRING SCHEME for CONTROL</vt:lpstr>
      <vt:lpstr>MOTOR ID for COMMUNICATION</vt:lpstr>
      <vt:lpstr>ARDUINO CODE HIGHLIGHS: FIRST PROBLEM</vt:lpstr>
      <vt:lpstr>OPTIMIZED CPG for ARDUINO UNO</vt:lpstr>
      <vt:lpstr>FINAL MOTOR CONTROL</vt:lpstr>
      <vt:lpstr>TIMER BASED STEERING – AMPLITUDE CONTROL</vt:lpstr>
      <vt:lpstr>Steering with CPG</vt:lpstr>
      <vt:lpstr>Steering with CPG</vt:lpstr>
      <vt:lpstr>Steering with CPG</vt:lpstr>
      <vt:lpstr>Steering with CPG</vt:lpstr>
      <vt:lpstr>Steering with CPG</vt:lpstr>
      <vt:lpstr>Steering with CPG</vt:lpstr>
      <vt:lpstr>Conclusions</vt:lpstr>
      <vt:lpstr>Future developments</vt:lpstr>
      <vt:lpstr>DEMO VIDEO</vt:lpstr>
      <vt:lpstr>Thank you for bearing with us &lt;3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Master’s Degree in  Automation Engineering  and Control of Complex Systems</dc:title>
  <dc:creator/>
  <cp:lastModifiedBy/>
  <cp:revision>2</cp:revision>
  <dcterms:created xsi:type="dcterms:W3CDTF">2017-08-01T15:40:51Z</dcterms:created>
  <dcterms:modified xsi:type="dcterms:W3CDTF">2022-09-05T14:48:27Z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0x0101000D25A1C751C3B44A92D789C5ACB5DDFB</vt:lpwstr>
  </property>
  <property fmtid="{D5CDD505-2E9C-101B-9397-08002B2CF9AE}" pid="3" name="MediaServiceImageTags">
    <vt:lpwstr/>
  </property>
</Properties>
</file>