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CBA2-B4BF-4B54-864D-C02820B15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1AAF-817F-4167-819B-479DBB263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1ACA-7259-4FD1-8923-B68EC174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0403-6C7F-48F7-B3FE-BD0B38D1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8B5C-751A-4F73-83DB-065F465F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054C-45FA-45D3-9A8E-7BC64EC3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1E3FD-76EB-4C0D-B85C-584983D3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1A14-BAE2-44D6-9A5A-2DD26B7F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1B99-ABCD-4DE1-99FA-5261D923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DBDD-6BD9-4CD2-B688-AA422E46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1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388D1-F807-460D-8B0F-149871187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3A0CF-35F5-4269-84D7-DA7DFB6E9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AB63-4130-431C-B3F8-6936CC48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E2B77-1B95-4A89-9F44-E7B9B1F4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BC036-04C2-490F-A72F-1784F7D4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E7E8-8DE6-4416-B423-763E78C3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2121-8044-47EC-AE83-2481BDF8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8FD5-5F68-4DE1-96A3-D13A38A1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761C-3D8A-4127-B5FD-1E4634BE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5D37-747B-4338-9326-64EC0B1D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11C-1B3B-45AF-AF4F-F7AC7975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EC6D2-AB16-478D-B14F-D7437678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CC91-9CF8-483E-B05B-E8649BA5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7418A-5445-4753-8D3C-71813E8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1AAA8-2B5B-4B90-8CBF-D2531F6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EBEF-2EFA-471C-80B7-B99125E1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88F2-1E6F-4E94-B01B-2763943B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E618E-D3AB-42C4-8F03-30917DE3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AE9A9-FA29-4DF6-9255-6E479F91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8B01F-16D4-4E2F-82F2-B331AFCE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41DE5-246B-4B94-9983-844013E3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CAFE-632B-438D-A897-C562079C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E5CA1-6F6A-4104-B5BF-C5D53F37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BE97F-576C-464E-9579-82907F7EC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A3317-335B-45DC-81CB-C4B318738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D785-2068-4A9A-A4AE-6C78452D1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ECFA4-AFFD-4F2E-A686-C6368C79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7E3D5-C20B-47DA-BC3D-FB6B5F4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EC00-BE55-4584-94F0-FCC1D300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4343-93D2-4716-81E8-927BDA11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550FC-40EB-4A8C-81B3-2E4A578D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1B4B0-441B-4A8D-9328-F1B87EA2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F6466-AFD5-4D81-8891-FCA87E59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D9DCD-6DE1-4C0B-98F9-6B2E03FF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1E4F7-5FEA-4495-BDCA-8E8D1BF3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1A30A-287B-4376-A7F6-0C160557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1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6185-CDF2-40B1-8C64-F092D769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B55-1B0A-4CC1-9488-1E847B056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109BF-6531-48AA-963C-943C82E88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33783-C6AB-4B79-8C18-8C5D9619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5CA25-0347-49AA-9134-2EFCDB3D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E1E40-D1A3-4EA3-88EC-1BCE5E04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C7FF-C246-4B01-BAA8-729ED2A8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7B3FE-752A-446B-AAD3-66B6C4499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0B2EE-D2E4-4FDD-9979-FFD91A18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BD1A9-C05D-46B2-A992-F1F48580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59640-C34A-4507-8A05-26321F0B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74CF7-9A4E-4E34-A4D6-224C8E47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4F6ED-F5B1-41F6-8D4F-793D3129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72B68-9F48-4FA9-88BE-6206EE2C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432E-D935-41B4-8665-F8EF20F2F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5B92-2288-4B96-AB5C-E61610883FF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1B06-B9DB-4737-9835-ED68EF899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552E-C3A4-4A49-9355-542DFC763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2D2E-A115-437A-B848-739469D27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DC13-E7DB-4C0A-9153-3FAD612D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WIRING SCHEME for CONTROL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51BD54-ACB7-4CE1-A16D-9D9D84BD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9" y="1582645"/>
            <a:ext cx="5041591" cy="4599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32619-71E4-4E2B-A0EB-7A3F569D976D}"/>
              </a:ext>
            </a:extLst>
          </p:cNvPr>
          <p:cNvSpPr txBox="1"/>
          <p:nvPr/>
        </p:nvSpPr>
        <p:spPr>
          <a:xfrm>
            <a:off x="5940258" y="1582645"/>
            <a:ext cx="62657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Arduino UNO </a:t>
            </a:r>
            <a:r>
              <a:rPr lang="it-IT" sz="2400" dirty="0">
                <a:sym typeface="Wingdings" panose="05000000000000000000" pitchFamily="2" charset="2"/>
              </a:rPr>
              <a:t> one hardware serial port (limit to </a:t>
            </a:r>
            <a:r>
              <a:rPr lang="it-IT" sz="2400" dirty="0" err="1">
                <a:sym typeface="Wingdings" panose="05000000000000000000" pitchFamily="2" charset="2"/>
              </a:rPr>
              <a:t>overcome</a:t>
            </a:r>
            <a:r>
              <a:rPr lang="it-IT" sz="2400" dirty="0">
                <a:sym typeface="Wingdings" panose="05000000000000000000" pitchFamily="2" charset="2"/>
              </a:rPr>
              <a:t>);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External</a:t>
            </a:r>
            <a:r>
              <a:rPr lang="it-IT" sz="2400" dirty="0"/>
              <a:t> power supply (12V, 30 A) </a:t>
            </a:r>
            <a:r>
              <a:rPr lang="it-IT" sz="2400" dirty="0">
                <a:sym typeface="Wingdings" panose="05000000000000000000" pitchFamily="2" charset="2"/>
              </a:rPr>
              <a:t> safety of </a:t>
            </a:r>
            <a:r>
              <a:rPr lang="it-IT" sz="2400" dirty="0" err="1">
                <a:sym typeface="Wingdings" panose="05000000000000000000" pitchFamily="2" charset="2"/>
              </a:rPr>
              <a:t>microcontroller</a:t>
            </a:r>
            <a:r>
              <a:rPr lang="it-IT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Common ground </a:t>
            </a:r>
            <a:r>
              <a:rPr lang="it-IT" sz="2400" dirty="0" err="1"/>
              <a:t>between</a:t>
            </a:r>
            <a:r>
              <a:rPr lang="it-IT" sz="2400" dirty="0"/>
              <a:t> Arduino and power supply;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Use one pin to control an </a:t>
            </a:r>
            <a:r>
              <a:rPr lang="it-IT" sz="2400" dirty="0" err="1"/>
              <a:t>entire</a:t>
            </a:r>
            <a:r>
              <a:rPr lang="it-IT" sz="2400" dirty="0"/>
              <a:t> leg (two MX-28s);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7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ADF7-D9EE-49D5-8EEA-0917D926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MOTOR ID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5450-CC11-4F92-9E42-0BA6C121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87" y="1597420"/>
            <a:ext cx="5760689" cy="5121275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Each</a:t>
            </a:r>
            <a:r>
              <a:rPr lang="it-IT" dirty="0"/>
              <a:t> motor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fixed ID;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shoulder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ID = 1 and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elbow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ID = 2;</a:t>
            </a:r>
          </a:p>
          <a:p>
            <a:r>
              <a:rPr lang="en-US" dirty="0"/>
              <a:t>Each motor is distinguished not only by the ID code but also from the leg where it is mounted;</a:t>
            </a:r>
            <a:endParaRPr lang="it-IT" dirty="0"/>
          </a:p>
          <a:p>
            <a:r>
              <a:rPr lang="en-US" dirty="0"/>
              <a:t>To control a motor, we firstly select a leg and after send the command to the higher or lower part of the leg;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is </a:t>
            </a:r>
            <a:r>
              <a:rPr lang="it-IT" dirty="0" err="1"/>
              <a:t>crucial</a:t>
            </a:r>
            <a:r>
              <a:rPr lang="it-IT" dirty="0"/>
              <a:t> to check the corre</a:t>
            </a:r>
            <a:r>
              <a:rPr lang="en-US" dirty="0" err="1"/>
              <a:t>ctedness</a:t>
            </a:r>
            <a:r>
              <a:rPr lang="en-US" dirty="0"/>
              <a:t> of the ID since they are used in the motors control.</a:t>
            </a:r>
          </a:p>
          <a:p>
            <a:r>
              <a:rPr lang="en-US" dirty="0"/>
              <a:t>Dynamixel code example </a:t>
            </a:r>
            <a:r>
              <a:rPr lang="en-US" dirty="0">
                <a:sym typeface="Wingdings" panose="05000000000000000000" pitchFamily="2" charset="2"/>
              </a:rPr>
              <a:t>: “Move_In_Servo_Mode” or “Baudrate_and_ID_Setup”.</a:t>
            </a:r>
            <a:endParaRPr lang="en-US" dirty="0"/>
          </a:p>
        </p:txBody>
      </p:sp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3142B8D3-F96B-4A2F-82EF-7446F990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576" y="2035771"/>
            <a:ext cx="4707337" cy="2786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35BA0-9E17-4BDD-9F86-0A9A503EA4C5}"/>
              </a:ext>
            </a:extLst>
          </p:cNvPr>
          <p:cNvSpPr txBox="1"/>
          <p:nvPr/>
        </p:nvSpPr>
        <p:spPr>
          <a:xfrm>
            <a:off x="7324531" y="5644771"/>
            <a:ext cx="4422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Sources of errors: </a:t>
            </a:r>
            <a:r>
              <a:rPr lang="it-IT" sz="2400" dirty="0" err="1"/>
              <a:t>wrong</a:t>
            </a:r>
            <a:r>
              <a:rPr lang="it-IT" sz="2400" dirty="0"/>
              <a:t> motor ID or </a:t>
            </a:r>
            <a:r>
              <a:rPr lang="it-IT" sz="2400" dirty="0" err="1"/>
              <a:t>wrong</a:t>
            </a:r>
            <a:r>
              <a:rPr lang="it-IT" sz="2400" dirty="0"/>
              <a:t> baud rate</a:t>
            </a:r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02D479-7F31-4764-BF67-1B8053BC307A}"/>
              </a:ext>
            </a:extLst>
          </p:cNvPr>
          <p:cNvSpPr/>
          <p:nvPr/>
        </p:nvSpPr>
        <p:spPr>
          <a:xfrm>
            <a:off x="5080794" y="5779271"/>
            <a:ext cx="1884782" cy="550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9C9D-856E-403A-BF14-F87CF4C1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ARDUINO CODE HIGHLIGHS: FIRST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38BE-2BDB-4183-8F63-AECD8595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36" y="1579019"/>
            <a:ext cx="5274454" cy="4351338"/>
          </a:xfrm>
        </p:spPr>
        <p:txBody>
          <a:bodyPr>
            <a:normAutofit/>
          </a:bodyPr>
          <a:lstStyle/>
          <a:p>
            <a:r>
              <a:rPr lang="it-IT" sz="2000" dirty="0"/>
              <a:t>Arduino UNO </a:t>
            </a:r>
            <a:r>
              <a:rPr lang="it-IT" sz="2000" dirty="0" err="1"/>
              <a:t>has</a:t>
            </a:r>
            <a:r>
              <a:rPr lang="it-IT" sz="2000" dirty="0"/>
              <a:t> just one hardware serial port.</a:t>
            </a:r>
          </a:p>
          <a:p>
            <a:r>
              <a:rPr lang="it-IT" sz="2000" dirty="0" err="1"/>
              <a:t>Enable</a:t>
            </a:r>
            <a:r>
              <a:rPr lang="it-IT" sz="2000" dirty="0"/>
              <a:t> </a:t>
            </a:r>
            <a:r>
              <a:rPr lang="en-US" sz="2000" dirty="0"/>
              <a:t>software</a:t>
            </a:r>
            <a:r>
              <a:rPr lang="it-IT" sz="2000" dirty="0"/>
              <a:t> serial port to control </a:t>
            </a:r>
            <a:r>
              <a:rPr lang="it-IT" sz="2000" dirty="0" err="1"/>
              <a:t>four</a:t>
            </a:r>
            <a:r>
              <a:rPr lang="it-IT" sz="2000" dirty="0"/>
              <a:t> legs.</a:t>
            </a:r>
          </a:p>
          <a:p>
            <a:r>
              <a:rPr lang="it-IT" sz="2000" dirty="0"/>
              <a:t>Modified libraries </a:t>
            </a:r>
            <a:r>
              <a:rPr lang="it-IT" sz="2000" dirty="0" err="1"/>
              <a:t>needed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Note: this setup is </a:t>
            </a:r>
            <a:r>
              <a:rPr lang="it-IT" sz="2000" dirty="0" err="1"/>
              <a:t>not</a:t>
            </a:r>
            <a:r>
              <a:rPr lang="it-IT" sz="2000" dirty="0"/>
              <a:t> complete (servo mode, max torque, rise phase of </a:t>
            </a:r>
            <a:r>
              <a:rPr lang="it-IT" sz="2000" dirty="0" err="1"/>
              <a:t>robots</a:t>
            </a:r>
            <a:r>
              <a:rPr lang="it-IT" sz="2000" dirty="0"/>
              <a:t>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CA48A-2DA2-463E-BB71-0FAC6F25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1690688"/>
            <a:ext cx="5693547" cy="4103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D3969-5D02-4CC8-9082-28516964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45" y="3705439"/>
            <a:ext cx="5274454" cy="2102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EFF39-C84E-4C6F-B426-4BE944F5DB08}"/>
              </a:ext>
            </a:extLst>
          </p:cNvPr>
          <p:cNvSpPr txBox="1"/>
          <p:nvPr/>
        </p:nvSpPr>
        <p:spPr>
          <a:xfrm>
            <a:off x="590550" y="6053082"/>
            <a:ext cx="1118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BINDING BETWEEN LEGS AND PORTS                                             DECLARATION OF LEGS AND SOFTWARE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2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A26A-484A-46C6-8674-4583B0DE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OPTIMIZED CPG for ARDUINO UNO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BFF-2A2F-4EAC-B133-41EEC2CA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8" y="1549798"/>
            <a:ext cx="4362901" cy="5308202"/>
          </a:xfrm>
        </p:spPr>
        <p:txBody>
          <a:bodyPr>
            <a:normAutofit/>
          </a:bodyPr>
          <a:lstStyle/>
          <a:p>
            <a:r>
              <a:rPr lang="it-IT" sz="2400" dirty="0"/>
              <a:t>The laplacian matrix is </a:t>
            </a:r>
            <a:r>
              <a:rPr lang="it-IT" sz="2400" dirty="0" err="1"/>
              <a:t>calculated</a:t>
            </a:r>
            <a:r>
              <a:rPr lang="it-IT" sz="2400" dirty="0"/>
              <a:t> on MATLAB and just </a:t>
            </a:r>
            <a:r>
              <a:rPr lang="it-IT" sz="2400" dirty="0" err="1"/>
              <a:t>pasted</a:t>
            </a:r>
            <a:r>
              <a:rPr lang="it-IT" sz="2400" dirty="0"/>
              <a:t> in C code for computational efficiency.</a:t>
            </a:r>
          </a:p>
          <a:p>
            <a:r>
              <a:rPr lang="it-IT" sz="2400" dirty="0" err="1"/>
              <a:t>Usage</a:t>
            </a:r>
            <a:r>
              <a:rPr lang="it-IT" sz="2400" dirty="0"/>
              <a:t> of vector of </a:t>
            </a:r>
            <a:r>
              <a:rPr lang="it-IT" sz="2400" dirty="0" err="1"/>
              <a:t>dimension</a:t>
            </a:r>
            <a:r>
              <a:rPr lang="it-IT" sz="2400" dirty="0"/>
              <a:t> [1x8] due to Arduino limited memory for variable </a:t>
            </a:r>
            <a:r>
              <a:rPr lang="it-IT" sz="2400" dirty="0" err="1"/>
              <a:t>storing</a:t>
            </a:r>
            <a:r>
              <a:rPr lang="it-IT" sz="2400" dirty="0"/>
              <a:t>. One sample for </a:t>
            </a:r>
            <a:r>
              <a:rPr lang="it-IT" sz="2400" dirty="0" err="1"/>
              <a:t>each</a:t>
            </a:r>
            <a:r>
              <a:rPr lang="it-IT" sz="2400" dirty="0"/>
              <a:t> state variable for </a:t>
            </a:r>
            <a:r>
              <a:rPr lang="it-IT" sz="2400" dirty="0" err="1"/>
              <a:t>four</a:t>
            </a:r>
            <a:r>
              <a:rPr lang="it-IT" sz="2400" dirty="0"/>
              <a:t> neurons </a:t>
            </a:r>
            <a:r>
              <a:rPr lang="it-IT" sz="2400" dirty="0">
                <a:sym typeface="Wingdings" panose="05000000000000000000" pitchFamily="2" charset="2"/>
              </a:rPr>
              <a:t> for control j=0,2,5,7.</a:t>
            </a:r>
          </a:p>
          <a:p>
            <a:r>
              <a:rPr lang="it-IT" sz="2400" dirty="0">
                <a:sym typeface="Wingdings" panose="05000000000000000000" pitchFamily="2" charset="2"/>
              </a:rPr>
              <a:t>Variable N_CAMP is used to </a:t>
            </a:r>
            <a:r>
              <a:rPr lang="it-IT" sz="2400" dirty="0" err="1">
                <a:sym typeface="Wingdings" panose="05000000000000000000" pitchFamily="2" charset="2"/>
              </a:rPr>
              <a:t>discard</a:t>
            </a:r>
            <a:r>
              <a:rPr lang="it-IT" sz="2400" dirty="0">
                <a:sym typeface="Wingdings" panose="05000000000000000000" pitchFamily="2" charset="2"/>
              </a:rPr>
              <a:t> sample and make a signal sampling </a:t>
            </a:r>
            <a:r>
              <a:rPr lang="it-IT" sz="2400" dirty="0" err="1">
                <a:sym typeface="Wingdings" panose="05000000000000000000" pitchFamily="2" charset="2"/>
              </a:rPr>
              <a:t>before</a:t>
            </a:r>
            <a:r>
              <a:rPr lang="it-IT" sz="2400" dirty="0">
                <a:sym typeface="Wingdings" panose="05000000000000000000" pitchFamily="2" charset="2"/>
              </a:rPr>
              <a:t> the angle </a:t>
            </a:r>
            <a:r>
              <a:rPr lang="it-IT" sz="2400" dirty="0" err="1">
                <a:sym typeface="Wingdings" panose="05000000000000000000" pitchFamily="2" charset="2"/>
              </a:rPr>
              <a:t>conversion</a:t>
            </a:r>
            <a:r>
              <a:rPr lang="it-IT" sz="2400" dirty="0">
                <a:sym typeface="Wingdings" panose="05000000000000000000" pitchFamily="2" charset="2"/>
              </a:rPr>
              <a:t>.</a:t>
            </a:r>
            <a:endParaRPr lang="it-IT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76269-D6C6-41DE-B95E-8E161F72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20" y="1874314"/>
            <a:ext cx="6469941" cy="1120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A155D-5EB6-44E6-B91C-70B30FA6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659" y="3012007"/>
            <a:ext cx="6515665" cy="317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DB5C70-3AF3-4602-9B38-9B1D6D5C0FFD}"/>
              </a:ext>
            </a:extLst>
          </p:cNvPr>
          <p:cNvSpPr/>
          <p:nvPr/>
        </p:nvSpPr>
        <p:spPr>
          <a:xfrm>
            <a:off x="5355520" y="2370899"/>
            <a:ext cx="4837708" cy="105810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86B5E5D-0DDE-4555-A6E8-249C36D03141}"/>
              </a:ext>
            </a:extLst>
          </p:cNvPr>
          <p:cNvSpPr/>
          <p:nvPr/>
        </p:nvSpPr>
        <p:spPr>
          <a:xfrm rot="1563137">
            <a:off x="9521291" y="1287155"/>
            <a:ext cx="427280" cy="1212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CF5C7-A344-4693-909E-C8D257DC4917}"/>
              </a:ext>
            </a:extLst>
          </p:cNvPr>
          <p:cNvSpPr txBox="1"/>
          <p:nvPr/>
        </p:nvSpPr>
        <p:spPr>
          <a:xfrm>
            <a:off x="9276633" y="472730"/>
            <a:ext cx="2463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Two-dimensional flow dynamics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oscillator</a:t>
            </a:r>
            <a:r>
              <a:rPr lang="it-IT" dirty="0"/>
              <a:t> «j»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CEF05F4-D491-49B2-9F10-5441D598CB09}"/>
              </a:ext>
            </a:extLst>
          </p:cNvPr>
          <p:cNvSpPr/>
          <p:nvPr/>
        </p:nvSpPr>
        <p:spPr>
          <a:xfrm rot="5952890">
            <a:off x="7300354" y="3985410"/>
            <a:ext cx="318932" cy="1507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1542F-D51E-4BD7-AFE9-57046B35E047}"/>
              </a:ext>
            </a:extLst>
          </p:cNvPr>
          <p:cNvSpPr txBox="1"/>
          <p:nvPr/>
        </p:nvSpPr>
        <p:spPr>
          <a:xfrm>
            <a:off x="8207729" y="4758271"/>
            <a:ext cx="168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1x8 </a:t>
            </a:r>
            <a:r>
              <a:rPr lang="it-IT" dirty="0" err="1"/>
              <a:t>vectors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915F4C-4C21-4CB4-88E6-90F0CB52709B}"/>
              </a:ext>
            </a:extLst>
          </p:cNvPr>
          <p:cNvSpPr/>
          <p:nvPr/>
        </p:nvSpPr>
        <p:spPr>
          <a:xfrm>
            <a:off x="5355520" y="5393093"/>
            <a:ext cx="2684358" cy="6564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7415C4-5588-4EB8-AA90-896DF5176480}"/>
              </a:ext>
            </a:extLst>
          </p:cNvPr>
          <p:cNvSpPr/>
          <p:nvPr/>
        </p:nvSpPr>
        <p:spPr>
          <a:xfrm rot="7059968">
            <a:off x="8363544" y="5595627"/>
            <a:ext cx="318932" cy="1180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90B21-E44E-43CF-8BA3-D49D4338B91E}"/>
              </a:ext>
            </a:extLst>
          </p:cNvPr>
          <p:cNvSpPr txBox="1"/>
          <p:nvPr/>
        </p:nvSpPr>
        <p:spPr>
          <a:xfrm>
            <a:off x="9119706" y="6244073"/>
            <a:ext cx="272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From CPG values to </a:t>
            </a:r>
            <a:r>
              <a:rPr lang="it-IT" dirty="0" err="1"/>
              <a:t>angles</a:t>
            </a:r>
            <a:r>
              <a:rPr lang="it-IT" dirty="0"/>
              <a:t> for </a:t>
            </a:r>
            <a:r>
              <a:rPr lang="it-IT" dirty="0" err="1"/>
              <a:t>motors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FE3B2E-D0C2-4748-B9F2-217F6E8EFB7C}"/>
              </a:ext>
            </a:extLst>
          </p:cNvPr>
          <p:cNvSpPr/>
          <p:nvPr/>
        </p:nvSpPr>
        <p:spPr>
          <a:xfrm>
            <a:off x="5394355" y="3981988"/>
            <a:ext cx="3189807" cy="31362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3F7CB02-EC40-4AF7-8592-F7558359B364}"/>
              </a:ext>
            </a:extLst>
          </p:cNvPr>
          <p:cNvSpPr/>
          <p:nvPr/>
        </p:nvSpPr>
        <p:spPr>
          <a:xfrm rot="4734092">
            <a:off x="9088843" y="3293221"/>
            <a:ext cx="303046" cy="1277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E4DE7-1980-4F36-A7F6-BB83BEFF920C}"/>
              </a:ext>
            </a:extLst>
          </p:cNvPr>
          <p:cNvSpPr txBox="1"/>
          <p:nvPr/>
        </p:nvSpPr>
        <p:spPr>
          <a:xfrm>
            <a:off x="9896570" y="3590777"/>
            <a:ext cx="61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RD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8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64A-88BB-4F70-9B52-AD927F26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 MOTOR CONTROL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05E67-4581-47E0-BBC0-86FB033F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7" y="1532646"/>
            <a:ext cx="8026623" cy="1753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472E7-65F6-4399-9A28-E1F83E2D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07" y="4532244"/>
            <a:ext cx="8587921" cy="1926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BD078-C5D1-4B00-8F45-E2EAE13D0A6B}"/>
              </a:ext>
            </a:extLst>
          </p:cNvPr>
          <p:cNvSpPr txBox="1"/>
          <p:nvPr/>
        </p:nvSpPr>
        <p:spPr>
          <a:xfrm>
            <a:off x="9117228" y="4611689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«servo» is a function of the Dynamixel Library to control the </a:t>
            </a:r>
            <a:r>
              <a:rPr lang="it-IT" dirty="0" err="1"/>
              <a:t>motors</a:t>
            </a:r>
            <a:r>
              <a:rPr lang="it-IT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1AEA8-5762-4833-8C9D-E9B5BF2E041A}"/>
              </a:ext>
            </a:extLst>
          </p:cNvPr>
          <p:cNvSpPr txBox="1"/>
          <p:nvPr/>
        </p:nvSpPr>
        <p:spPr>
          <a:xfrm>
            <a:off x="8555930" y="1611244"/>
            <a:ext cx="34741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Raw </a:t>
            </a:r>
            <a:r>
              <a:rPr lang="it-IT" dirty="0" err="1"/>
              <a:t>Angles</a:t>
            </a:r>
            <a:r>
              <a:rPr lang="it-IT" dirty="0"/>
              <a:t> function </a:t>
            </a:r>
            <a:r>
              <a:rPr lang="it-IT" dirty="0" err="1"/>
              <a:t>needs</a:t>
            </a:r>
            <a:r>
              <a:rPr lang="it-IT" dirty="0"/>
              <a:t> the index of the leg and the </a:t>
            </a:r>
            <a:r>
              <a:rPr lang="it-IT" dirty="0" err="1"/>
              <a:t>sampled</a:t>
            </a:r>
            <a:r>
              <a:rPr lang="it-IT" dirty="0"/>
              <a:t> value of CPG.</a:t>
            </a:r>
          </a:p>
          <a:p>
            <a:r>
              <a:rPr lang="it-IT" dirty="0"/>
              <a:t>Note: </a:t>
            </a:r>
            <a:r>
              <a:rPr lang="it-IT" dirty="0" err="1"/>
              <a:t>you</a:t>
            </a:r>
            <a:r>
              <a:rPr lang="it-IT" dirty="0"/>
              <a:t> can make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offsets</a:t>
            </a:r>
            <a:r>
              <a:rPr lang="it-IT" dirty="0"/>
              <a:t> for </a:t>
            </a:r>
            <a:r>
              <a:rPr lang="it-IT" dirty="0" err="1"/>
              <a:t>different</a:t>
            </a:r>
            <a:r>
              <a:rPr lang="it-IT" dirty="0"/>
              <a:t> legs.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4E43F4-F5F2-4994-A284-412EFC33DDA2}"/>
              </a:ext>
            </a:extLst>
          </p:cNvPr>
          <p:cNvSpPr/>
          <p:nvPr/>
        </p:nvSpPr>
        <p:spPr>
          <a:xfrm>
            <a:off x="4417385" y="3003773"/>
            <a:ext cx="811763" cy="1926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7F59-9C86-4671-B8EC-3ACB538E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336541"/>
            <a:ext cx="11529914" cy="1325563"/>
          </a:xfrm>
        </p:spPr>
        <p:txBody>
          <a:bodyPr/>
          <a:lstStyle/>
          <a:p>
            <a:r>
              <a:rPr lang="it-IT" dirty="0"/>
              <a:t>TIMER BASED STEERING – AMPLITUDE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DE9A-5D21-47FD-A0DD-3332224B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10" y="5167312"/>
            <a:ext cx="10515600" cy="1466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Notes:</a:t>
            </a:r>
          </a:p>
          <a:p>
            <a:r>
              <a:rPr lang="it-IT" dirty="0" err="1"/>
              <a:t>Downsampling</a:t>
            </a:r>
            <a:r>
              <a:rPr lang="it-IT" dirty="0"/>
              <a:t> timer is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the delay </a:t>
            </a:r>
            <a:r>
              <a:rPr lang="it-IT" dirty="0" err="1"/>
              <a:t>effect</a:t>
            </a:r>
            <a:r>
              <a:rPr lang="it-IT" dirty="0"/>
              <a:t> of the TOF on the control loop.</a:t>
            </a:r>
          </a:p>
          <a:p>
            <a:r>
              <a:rPr lang="it-IT" dirty="0" err="1"/>
              <a:t>Advantages</a:t>
            </a:r>
            <a:r>
              <a:rPr lang="it-IT" dirty="0"/>
              <a:t>: intuitive to control, </a:t>
            </a:r>
            <a:r>
              <a:rPr lang="it-IT" dirty="0" err="1"/>
              <a:t>drawbacks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bioinspired</a:t>
            </a:r>
            <a:endParaRPr lang="it-IT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CD91F1-C3AA-42EC-B813-2D50E43053D6}"/>
              </a:ext>
            </a:extLst>
          </p:cNvPr>
          <p:cNvSpPr/>
          <p:nvPr/>
        </p:nvSpPr>
        <p:spPr>
          <a:xfrm>
            <a:off x="418710" y="1654056"/>
            <a:ext cx="1979645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Downsample</a:t>
            </a:r>
            <a:r>
              <a:rPr lang="it-IT" dirty="0"/>
              <a:t> timer starts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00455A-C2A7-4661-8154-7F228EFBA276}"/>
              </a:ext>
            </a:extLst>
          </p:cNvPr>
          <p:cNvSpPr/>
          <p:nvPr/>
        </p:nvSpPr>
        <p:spPr>
          <a:xfrm>
            <a:off x="3335693" y="1654056"/>
            <a:ext cx="1979645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Downsample</a:t>
            </a:r>
            <a:r>
              <a:rPr lang="it-IT" dirty="0"/>
              <a:t> timer </a:t>
            </a:r>
            <a:r>
              <a:rPr lang="it-IT" dirty="0" err="1"/>
              <a:t>ends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15B3FD-D6E0-47AA-BCE3-67BAC512CB1E}"/>
              </a:ext>
            </a:extLst>
          </p:cNvPr>
          <p:cNvSpPr/>
          <p:nvPr/>
        </p:nvSpPr>
        <p:spPr>
          <a:xfrm>
            <a:off x="6511598" y="1654056"/>
            <a:ext cx="1979645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Measure distance </a:t>
            </a:r>
            <a:r>
              <a:rPr lang="it-IT" dirty="0" err="1"/>
              <a:t>using</a:t>
            </a:r>
            <a:r>
              <a:rPr lang="it-IT" dirty="0"/>
              <a:t> HC-SR04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105434-91E2-4C63-8EAF-77E8B33D6A34}"/>
              </a:ext>
            </a:extLst>
          </p:cNvPr>
          <p:cNvSpPr/>
          <p:nvPr/>
        </p:nvSpPr>
        <p:spPr>
          <a:xfrm>
            <a:off x="3280878" y="3591589"/>
            <a:ext cx="2136710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Activate</a:t>
            </a:r>
            <a:r>
              <a:rPr lang="it-IT" dirty="0"/>
              <a:t> a timer2</a:t>
            </a:r>
          </a:p>
          <a:p>
            <a:pPr algn="ctr"/>
            <a:r>
              <a:rPr lang="it-IT" dirty="0"/>
              <a:t>&amp;</a:t>
            </a:r>
          </a:p>
          <a:p>
            <a:pPr algn="ctr"/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offsets</a:t>
            </a:r>
            <a:r>
              <a:rPr lang="it-IT" dirty="0"/>
              <a:t> to </a:t>
            </a:r>
            <a:r>
              <a:rPr lang="it-IT" dirty="0" err="1"/>
              <a:t>steer</a:t>
            </a:r>
            <a:endParaRPr lang="en-US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0370BFE-F93B-46A9-BA84-8619344F25FD}"/>
              </a:ext>
            </a:extLst>
          </p:cNvPr>
          <p:cNvSpPr/>
          <p:nvPr/>
        </p:nvSpPr>
        <p:spPr>
          <a:xfrm>
            <a:off x="6096000" y="3591589"/>
            <a:ext cx="2810841" cy="12036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If distance is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a threshold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ED80BE-2916-42CE-A709-A3D2BACC4930}"/>
              </a:ext>
            </a:extLst>
          </p:cNvPr>
          <p:cNvSpPr/>
          <p:nvPr/>
        </p:nvSpPr>
        <p:spPr>
          <a:xfrm>
            <a:off x="418710" y="3862793"/>
            <a:ext cx="1979645" cy="1054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timer2 </a:t>
            </a:r>
            <a:r>
              <a:rPr lang="it-IT" dirty="0" err="1"/>
              <a:t>ends</a:t>
            </a:r>
            <a:endParaRPr lang="it-IT" dirty="0"/>
          </a:p>
          <a:p>
            <a:pPr algn="ctr"/>
            <a:r>
              <a:rPr lang="it-IT" dirty="0"/>
              <a:t>Offset RESTORING</a:t>
            </a:r>
            <a:endParaRPr lang="en-US" dirty="0"/>
          </a:p>
        </p:txBody>
      </p:sp>
      <p:pic>
        <p:nvPicPr>
          <p:cNvPr id="1026" name="Picture 2" descr="HC-SR04 Ultrasonic Module Distance Measuring Sensore Transducer per Arduino  : Amazon.it: Commercio, Industria e Scienza">
            <a:extLst>
              <a:ext uri="{FF2B5EF4-FFF2-40B4-BE49-F238E27FC236}">
                <a16:creationId xmlns:a16="http://schemas.microsoft.com/office/drawing/2014/main" id="{1FD7A8AF-987A-4BF1-B869-80A742E4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231" y="1690688"/>
            <a:ext cx="3024981" cy="3024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3091F2-6A33-4866-8E12-841921278993}"/>
              </a:ext>
            </a:extLst>
          </p:cNvPr>
          <p:cNvSpPr/>
          <p:nvPr/>
        </p:nvSpPr>
        <p:spPr>
          <a:xfrm>
            <a:off x="2498745" y="1709343"/>
            <a:ext cx="678412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E2AE88-088A-40FB-A54E-1BA0FCB4AA9A}"/>
              </a:ext>
            </a:extLst>
          </p:cNvPr>
          <p:cNvSpPr/>
          <p:nvPr/>
        </p:nvSpPr>
        <p:spPr>
          <a:xfrm>
            <a:off x="5574262" y="1777200"/>
            <a:ext cx="678412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53D513-1458-4B37-B376-948768D65D2F}"/>
              </a:ext>
            </a:extLst>
          </p:cNvPr>
          <p:cNvSpPr/>
          <p:nvPr/>
        </p:nvSpPr>
        <p:spPr>
          <a:xfrm rot="5400000">
            <a:off x="7192585" y="3008079"/>
            <a:ext cx="617669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F8992A-B64B-4C68-A3C6-33D172306CDB}"/>
              </a:ext>
            </a:extLst>
          </p:cNvPr>
          <p:cNvSpPr/>
          <p:nvPr/>
        </p:nvSpPr>
        <p:spPr>
          <a:xfrm rot="10800000">
            <a:off x="5502427" y="3831485"/>
            <a:ext cx="678412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C66023-77C0-47BB-8847-466B5E46AC7E}"/>
              </a:ext>
            </a:extLst>
          </p:cNvPr>
          <p:cNvSpPr/>
          <p:nvPr/>
        </p:nvSpPr>
        <p:spPr>
          <a:xfrm rot="10800000">
            <a:off x="2517628" y="4163295"/>
            <a:ext cx="678412" cy="335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25A1C751C3B44A92D789C5ACB5DDFB" ma:contentTypeVersion="15" ma:contentTypeDescription="Creare un nuovo documento." ma:contentTypeScope="" ma:versionID="4ab4d19fb4fb44b888fc0015cdc7bc7d">
  <xsd:schema xmlns:xsd="http://www.w3.org/2001/XMLSchema" xmlns:xs="http://www.w3.org/2001/XMLSchema" xmlns:p="http://schemas.microsoft.com/office/2006/metadata/properties" xmlns:ns2="e539806c-61a2-420f-a52f-f3369be65c76" xmlns:ns3="bf6ef001-98b3-476d-8376-d537ca04385e" targetNamespace="http://schemas.microsoft.com/office/2006/metadata/properties" ma:root="true" ma:fieldsID="fdc535a5548b593a740180e1e607389f" ns2:_="" ns3:_="">
    <xsd:import namespace="e539806c-61a2-420f-a52f-f3369be65c76"/>
    <xsd:import namespace="bf6ef001-98b3-476d-8376-d537ca043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39806c-61a2-420f-a52f-f3369be65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Tag immagine" ma:readOnly="false" ma:fieldId="{5cf76f15-5ced-4ddc-b409-7134ff3c332f}" ma:taxonomyMulti="true" ma:sspId="c6f36f0f-265b-493b-8451-28d1bc33e3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ef001-98b3-476d-8376-d537ca043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afbf1de-17d4-4c5f-82bc-53dbc3c9985a}" ma:internalName="TaxCatchAll" ma:showField="CatchAllData" ma:web="bf6ef001-98b3-476d-8376-d537ca0438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39806c-61a2-420f-a52f-f3369be65c76">
      <Terms xmlns="http://schemas.microsoft.com/office/infopath/2007/PartnerControls"/>
    </lcf76f155ced4ddcb4097134ff3c332f>
    <TaxCatchAll xmlns="bf6ef001-98b3-476d-8376-d537ca04385e" xsi:nil="true"/>
  </documentManagement>
</p:properties>
</file>

<file path=customXml/itemProps1.xml><?xml version="1.0" encoding="utf-8"?>
<ds:datastoreItem xmlns:ds="http://schemas.openxmlformats.org/officeDocument/2006/customXml" ds:itemID="{0A738D9E-3443-4398-8D63-7BB040F11A5A}"/>
</file>

<file path=customXml/itemProps2.xml><?xml version="1.0" encoding="utf-8"?>
<ds:datastoreItem xmlns:ds="http://schemas.openxmlformats.org/officeDocument/2006/customXml" ds:itemID="{52563C39-399C-4C01-BC95-7ACFECD2EA52}"/>
</file>

<file path=customXml/itemProps3.xml><?xml version="1.0" encoding="utf-8"?>
<ds:datastoreItem xmlns:ds="http://schemas.openxmlformats.org/officeDocument/2006/customXml" ds:itemID="{E5E0EE9D-5E4B-44EF-A6E5-63076F2FA84C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441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WIRING SCHEME for CONTROL</vt:lpstr>
      <vt:lpstr>MOTOR ID for COMMUNICATION</vt:lpstr>
      <vt:lpstr>ARDUINO CODE HIGHLIGHS: FIRST PROBLEM</vt:lpstr>
      <vt:lpstr>OPTIMIZED CPG for ARDUINO UNO</vt:lpstr>
      <vt:lpstr>FINAL MOTOR CONTROL</vt:lpstr>
      <vt:lpstr>TIMER BASED STEERING – AMPLITUDE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SCHEME for CONTROL</dc:title>
  <dc:creator>LUCA CONCETTO CARMELO REITANO</dc:creator>
  <cp:lastModifiedBy>LUCA CONCETTO CARMELO REITANO</cp:lastModifiedBy>
  <cp:revision>1</cp:revision>
  <dcterms:created xsi:type="dcterms:W3CDTF">2022-02-07T18:09:13Z</dcterms:created>
  <dcterms:modified xsi:type="dcterms:W3CDTF">2022-02-07T19:18:11Z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0x0101000D25A1C751C3B44A92D789C5ACB5DDFB</vt:lpwstr>
  </property>
</Properties>
</file>