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5"/>
  </p:notesMasterIdLst>
  <p:sldIdLst>
    <p:sldId id="271" r:id="rId2"/>
    <p:sldId id="257" r:id="rId3"/>
    <p:sldId id="272" r:id="rId4"/>
    <p:sldId id="258" r:id="rId5"/>
    <p:sldId id="259" r:id="rId6"/>
    <p:sldId id="273" r:id="rId7"/>
    <p:sldId id="274" r:id="rId8"/>
    <p:sldId id="261" r:id="rId9"/>
    <p:sldId id="262" r:id="rId10"/>
    <p:sldId id="275" r:id="rId11"/>
    <p:sldId id="276" r:id="rId12"/>
    <p:sldId id="277" r:id="rId13"/>
    <p:sldId id="263" r:id="rId14"/>
    <p:sldId id="260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8" r:id="rId23"/>
    <p:sldId id="279" r:id="rId24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003" autoAdjust="0"/>
    <p:restoredTop sz="94660"/>
  </p:normalViewPr>
  <p:slideViewPr>
    <p:cSldViewPr snapToGrid="0">
      <p:cViewPr varScale="1">
        <p:scale>
          <a:sx n="68" d="100"/>
          <a:sy n="68" d="100"/>
        </p:scale>
        <p:origin x="4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CFC8E-776D-49F7-8B24-E45E7DF502D5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C1415-E2E6-457A-BD9C-55045CF3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71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219a927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219a927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219a927c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219a927c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219a927c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219a927c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7e639b0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7e639b0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7e639b0c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7e639b0c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7e639b0c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7e639b0c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7e639b0c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7e639b0c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01b920a6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01b920a6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559E35-93F0-46C3-9F54-137A51BC2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467A8EF-CA93-4B46-9AAA-2DBB52C2A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D4682F1-8FAF-4940-8D55-E40EA7FCF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95D4-7430-48E6-B4FA-5DB285BA9DBA}" type="datetimeFigureOut">
              <a:rPr lang="en-IL" smtClean="0"/>
              <a:t>07/03/2022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65EE2BB-6D2E-428A-A5CD-EC566DB05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9F6D2B2-9DD3-42E6-A18A-988508597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FB38-5E80-4391-9BC4-E37A59FC2EB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651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3D4E7E4-CF5A-40CB-A5A1-A5A756D4E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3377C9C-3F2E-4389-BB32-0AB1806B3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6B8AC0B-EE21-4F2B-9BBC-256081802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95D4-7430-48E6-B4FA-5DB285BA9DBA}" type="datetimeFigureOut">
              <a:rPr lang="en-IL" smtClean="0"/>
              <a:t>07/03/2022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DCC42AA-92E8-4482-92DD-D481231B0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9D70FFD-5D59-40D8-BED8-A39C0F095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FB38-5E80-4391-9BC4-E37A59FC2EB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01891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C98C30C1-2794-4BE6-BDE3-A7E908E9F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70FA506-8BB6-484C-96AF-28C69EEB5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01883BE-B7E3-459D-8020-8463BC40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95D4-7430-48E6-B4FA-5DB285BA9DBA}" type="datetimeFigureOut">
              <a:rPr lang="en-IL" smtClean="0"/>
              <a:t>07/03/2022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3FF9EA7-4D44-4B38-8176-0B5E3EA01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A9909AC-3A24-480A-8630-025CF58D0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FB38-5E80-4391-9BC4-E37A59FC2EB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84601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rtl="0"/>
            <a:fld id="{00000000-1234-1234-1234-123412341234}" type="slidenum">
              <a:rPr lang="he" smtClean="0"/>
              <a:pPr rtl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383129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B8AB4F-EA70-4CAF-B7D4-58C429156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8404C58-989A-4B91-A8AD-E21764223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4543891-714E-4175-807B-D7B13F188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95D4-7430-48E6-B4FA-5DB285BA9DBA}" type="datetimeFigureOut">
              <a:rPr lang="en-IL" smtClean="0"/>
              <a:t>07/03/2022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A4AA7FD-C8E1-4585-87A1-3AC8B80EC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30BD0F1-A040-4688-8E38-80CF0F927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FB38-5E80-4391-9BC4-E37A59FC2EB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2182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3D65F2A-16B9-4431-99F0-841B7A84C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2AF0099-DEA8-4922-9E92-4D95B40A6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ABBFFF6-72C5-4BA6-82FE-F67F03B07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95D4-7430-48E6-B4FA-5DB285BA9DBA}" type="datetimeFigureOut">
              <a:rPr lang="en-IL" smtClean="0"/>
              <a:t>07/03/2022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35BD754-4EA8-4E46-99BB-D4E76612F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A26551E-0006-4D6B-BA21-89C0B47E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FB38-5E80-4391-9BC4-E37A59FC2EB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59482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23918B5-2751-45D1-82D7-000388C6D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2943BB8-09CF-4990-B99B-4D61C8470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CBD8B81-FCFF-4239-A600-2CBA8001D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F578DDC-D304-4068-AC48-13093782C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95D4-7430-48E6-B4FA-5DB285BA9DBA}" type="datetimeFigureOut">
              <a:rPr lang="en-IL" smtClean="0"/>
              <a:t>07/03/2022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5F9B1E2-80DD-4F98-924C-3C311175B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C4CE28E-39A7-4EF4-A7CE-9D554F11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FB38-5E80-4391-9BC4-E37A59FC2EB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0071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5A6DC09-DA2F-497F-9FDC-ED2AE4610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0E67C4D-0292-4424-B5B4-C8403D977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7AB61E0-29ED-486F-B0F6-A4BDA3948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D17C9F13-15F5-4261-B552-DEB168CDB4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0E2E394-3F70-407D-B516-9365A07A7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C721111B-3DD3-4145-AF86-317B50C0A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95D4-7430-48E6-B4FA-5DB285BA9DBA}" type="datetimeFigureOut">
              <a:rPr lang="en-IL" smtClean="0"/>
              <a:t>07/03/2022</a:t>
            </a:fld>
            <a:endParaRPr lang="en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B108CE54-A121-423D-9C29-1B18AC90C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3AC93793-74B9-4211-939E-22263F8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FB38-5E80-4391-9BC4-E37A59FC2EB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5348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C5547A7-D3F1-442A-91FE-6A7304434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10C7C3EC-EE87-43B3-9D9A-86108B9D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95D4-7430-48E6-B4FA-5DB285BA9DBA}" type="datetimeFigureOut">
              <a:rPr lang="en-IL" smtClean="0"/>
              <a:t>07/03/2022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42C369D-A4C8-4140-B992-372F4E679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24E47EA-78EA-4A2E-ABEE-B3518534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FB38-5E80-4391-9BC4-E37A59FC2EB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7727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3821DAF3-8DB9-42C3-B092-BB7AE7F3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95D4-7430-48E6-B4FA-5DB285BA9DBA}" type="datetimeFigureOut">
              <a:rPr lang="en-IL" smtClean="0"/>
              <a:t>07/03/2022</a:t>
            </a:fld>
            <a:endParaRPr lang="en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7FC8FFD-5C96-4DBD-8295-2FE143313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6BD7F7B-CD0A-4043-8DC6-80B1328AC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FB38-5E80-4391-9BC4-E37A59FC2EB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34158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36CCC0-D60B-4116-9070-71BA7653A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4F4EEB3-D4CE-4F20-BDD0-4A8989D32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9268E2B-D5DC-45CA-8E35-E9C9E1A3B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1AC71C4-2A40-4959-A5F1-713A835F6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95D4-7430-48E6-B4FA-5DB285BA9DBA}" type="datetimeFigureOut">
              <a:rPr lang="en-IL" smtClean="0"/>
              <a:t>07/03/2022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E7D7BD9-3D10-4636-A855-AD61987E2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2E3BBC4-9CC0-49EA-973F-A237FD89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FB38-5E80-4391-9BC4-E37A59FC2EB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0643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34EA083-1467-46CE-8023-CC2DAE93C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701F20BA-28E5-4FDD-A39B-ECA6CB2CAD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BB3D130-62CE-4BC3-A225-3E9537FCE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3EEED7C-F39A-441A-9781-E79CCDF75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95D4-7430-48E6-B4FA-5DB285BA9DBA}" type="datetimeFigureOut">
              <a:rPr lang="en-IL" smtClean="0"/>
              <a:t>07/03/2022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40DEB14-2FDB-4962-84D2-2C27C10FB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01C92B2-2400-4DD3-8E02-4ADDB3853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FB38-5E80-4391-9BC4-E37A59FC2EB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6023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5BB19C0F-018E-4890-89F6-677C97958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12AC751-9CD6-4E91-A87E-38109A5B0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F4CE625-55AE-4AF1-B271-858719B73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295D4-7430-48E6-B4FA-5DB285BA9DBA}" type="datetimeFigureOut">
              <a:rPr lang="en-IL" smtClean="0"/>
              <a:t>07/03/2022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596E190-9916-4F2A-AA3D-449C4CA35E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D75F14F-3129-489C-87F6-6820E9B20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6FB38-5E80-4391-9BC4-E37A59FC2EB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2066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huggingface.co/spaces/dalle-mini/dalle-mini" TargetMode="External"/><Relationship Id="rId3" Type="http://schemas.openxmlformats.org/officeDocument/2006/relationships/hyperlink" Target="https://github.com/FIRST-Tech-Challenge/FtcRobotController" TargetMode="External"/><Relationship Id="rId7" Type="http://schemas.openxmlformats.org/officeDocument/2006/relationships/hyperlink" Target="https://www.amazon.com/s?k=rubber+ducks" TargetMode="External"/><Relationship Id="rId2" Type="http://schemas.openxmlformats.org/officeDocument/2006/relationships/hyperlink" Target="https://github.com/Tatooine12201-ftc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m0.org/" TargetMode="External"/><Relationship Id="rId5" Type="http://schemas.openxmlformats.org/officeDocument/2006/relationships/hyperlink" Target="https://www.google.co.il/" TargetMode="External"/><Relationship Id="rId10" Type="http://schemas.openxmlformats.org/officeDocument/2006/relationships/hyperlink" Target="https://pointerpointer.com/" TargetMode="External"/><Relationship Id="rId4" Type="http://schemas.openxmlformats.org/officeDocument/2006/relationships/hyperlink" Target="https://git-scm.com/docs/git" TargetMode="External"/><Relationship Id="rId9" Type="http://schemas.openxmlformats.org/officeDocument/2006/relationships/hyperlink" Target="https://thispersondoesnotexist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QujH0ElTUg?feature=oembe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b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iw"/>
              <a:t>מצגת Git ו GitHub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t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iw"/>
              <a:t>סתדרו אין רקע היום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t" anchorCtr="0">
            <a:normAutofit fontScale="90000"/>
          </a:bodyPr>
          <a:lstStyle/>
          <a:p>
            <a:r>
              <a:rPr lang="iw"/>
              <a:t>יצירת פרויקט גיט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t" anchorCtr="0">
            <a:normAutofit/>
          </a:bodyPr>
          <a:lstStyle/>
          <a:p>
            <a:pPr marL="0" indent="0">
              <a:buNone/>
            </a:pPr>
            <a:r>
              <a:rPr lang="iw" dirty="0"/>
              <a:t>פרויקט הגיט, זו התיקיה שבה הפרויקט/קוד שלך שמור. ולכן, אם כל הקוד שלכם נמצא בתיקיה שקוראים לה </a:t>
            </a:r>
            <a:r>
              <a:rPr lang="en-US" dirty="0"/>
              <a:t>Tatooine</a:t>
            </a:r>
            <a:r>
              <a:rPr lang="iw" dirty="0"/>
              <a:t>2022Code, וזאת התיקיה הראשית של הקוד, שם תיצרו את הפרויקט.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buNone/>
            </a:pPr>
            <a:r>
              <a:rPr lang="iw" dirty="0"/>
              <a:t>כדי להתחיל פרויקט, נרשום את הפקודה הפשוטה:</a:t>
            </a:r>
            <a:endParaRPr dirty="0"/>
          </a:p>
          <a:p>
            <a:pPr marL="0" indent="0" algn="l" rtl="0">
              <a:spcBef>
                <a:spcPts val="1600"/>
              </a:spcBef>
              <a:buNone/>
            </a:pPr>
            <a:r>
              <a:rPr lang="iw" dirty="0"/>
              <a:t>git init</a:t>
            </a: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iw" dirty="0"/>
              <a:t>הפקודה תיצור בתיקיה בה הרצתם את הפקודות תיקיה שנקראת git. שם יהיה שמור כל המידע איתו הגיט עובד, אין לכם סיבה להתעסק עם התיקיה הזאת.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t" anchorCtr="0">
            <a:normAutofit fontScale="90000"/>
          </a:bodyPr>
          <a:lstStyle/>
          <a:p>
            <a:r>
              <a:rPr lang="iw"/>
              <a:t>הוספת הקוד הקיים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t" anchorCtr="0">
            <a:normAutofit/>
          </a:bodyPr>
          <a:lstStyle/>
          <a:p>
            <a:pPr marL="0" indent="0">
              <a:buNone/>
            </a:pPr>
            <a:r>
              <a:rPr lang="iw"/>
              <a:t>דבר ראשון, אנחנו רוצים להחליט לאיזה קבצים שנערכו בהם שינויים אנחנו רוצים לעשות קומיט. לכן נשתמש בפקודה  . git add שתוסיף את כל הקבצים שנערכו בהם שינויים לקומיט שאנחנו רצים לבצע.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t" anchorCtr="0">
            <a:normAutofit fontScale="90000"/>
          </a:bodyPr>
          <a:lstStyle/>
          <a:p>
            <a:pPr algn="l" rtl="0"/>
            <a:r>
              <a:rPr lang="iw"/>
              <a:t>Commit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t" anchorCtr="0">
            <a:normAutofit lnSpcReduction="10000"/>
          </a:bodyPr>
          <a:lstStyle/>
          <a:p>
            <a:pPr marL="0" indent="0">
              <a:buNone/>
            </a:pPr>
            <a:r>
              <a:rPr lang="iw"/>
              <a:t>קומיט, זאת הפקודה העיקרית, כשאתם עובדים עם גיט.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iw"/>
              <a:t>קומיט מעלה את הגרסה הנוכחית של הקוד, לרצף הזמן של הפרויקט.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iw"/>
              <a:t>עושים קומיט אחרי שמבצעים שינוי חשוב בקוד, כדוגמא: הוספה של מנגנון, סידור מבנה התיקיות, סידור הקוד…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iw"/>
              <a:t>כאשר אתם רוצים להעלות את הקוד לענן, אתם שולחים את הקומיט האחרון שביצעתם. ולכן, נבצע קומיט כל כמה שינויים בקוד מאותו נושא.</a:t>
            </a:r>
            <a:endParaRPr/>
          </a:p>
          <a:p>
            <a:pPr marL="0"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iw"/>
              <a:t>עכשיו, אחרי שבחרנו את הקבצים ואנחנו רוצים לבצע את הקומיט עצמו, נריץ את הפקודה:</a:t>
            </a:r>
            <a:br>
              <a:rPr lang="iw"/>
            </a:br>
            <a:r>
              <a:rPr lang="iw"/>
              <a:t>  "" git commit -m כאשר בתוך המרכאות, נשים תיאור של מה שחדש בגרסה הזאת.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t" anchorCtr="0">
            <a:normAutofit fontScale="90000"/>
          </a:bodyPr>
          <a:lstStyle/>
          <a:p>
            <a:r>
              <a:rPr lang="iw"/>
              <a:t>שימוש בענן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t" anchorCtr="0">
            <a:normAutofit/>
          </a:bodyPr>
          <a:lstStyle/>
          <a:p>
            <a:pPr marL="0" indent="0">
              <a:buNone/>
            </a:pPr>
            <a:r>
              <a:rPr lang="iw"/>
              <a:t>שמירה של פרויקט גיט בענן, יכולה לתת לנו אפשרות לגשת אליו מכל מקום, ואת היכולת לשחזר אותו במידה ונמחק.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iw"/>
              <a:t>נעלה את הפרויקט לענן כל פעם שאנחנו מסיימים תוספת לקוד, ולא באופן יומי.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iw"/>
              <a:t>הפקודות בהן נשתמש הן:</a:t>
            </a:r>
            <a:br>
              <a:rPr lang="iw"/>
            </a:br>
            <a:r>
              <a:rPr lang="iw"/>
              <a:t>כדי להתחבר לענן(חד פעמי, בתחילת הפרויקט) - git remote add origin URL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iw"/>
              <a:t>כדי להעלות את הקומיטים האחרונים לענן - git push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DC507A90-0000-4193-8466-C1251F993231}"/>
              </a:ext>
            </a:extLst>
          </p:cNvPr>
          <p:cNvSpPr txBox="1"/>
          <p:nvPr/>
        </p:nvSpPr>
        <p:spPr>
          <a:xfrm>
            <a:off x="-363244" y="1753337"/>
            <a:ext cx="7918141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900" b="1" dirty="0"/>
              <a:t>Git</a:t>
            </a:r>
            <a:endParaRPr lang="en-IL" sz="16900" b="1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E9A1A308-4835-4478-BD07-30B65EBFD55E}"/>
              </a:ext>
            </a:extLst>
          </p:cNvPr>
          <p:cNvSpPr txBox="1"/>
          <p:nvPr/>
        </p:nvSpPr>
        <p:spPr>
          <a:xfrm>
            <a:off x="4886650" y="1753337"/>
            <a:ext cx="4119238" cy="26930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16900" b="1" dirty="0"/>
              <a:t>Hub</a:t>
            </a:r>
            <a:endParaRPr lang="en-IL" sz="16900" b="1" dirty="0"/>
          </a:p>
        </p:txBody>
      </p:sp>
      <p:pic>
        <p:nvPicPr>
          <p:cNvPr id="1026" name="Picture 2" descr="Github : all about this code hosting platform - DSX Hub">
            <a:extLst>
              <a:ext uri="{FF2B5EF4-FFF2-40B4-BE49-F238E27FC236}">
                <a16:creationId xmlns:a16="http://schemas.microsoft.com/office/drawing/2014/main" id="{A3F6CADA-A4F8-487A-A701-DC8732C90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050" y="238862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מה זה Git, מה זה גיט, למה Github | קורל טכנולוגיות">
            <a:extLst>
              <a:ext uri="{FF2B5EF4-FFF2-40B4-BE49-F238E27FC236}">
                <a16:creationId xmlns:a16="http://schemas.microsoft.com/office/drawing/2014/main" id="{0EADFDFB-142E-4BA3-99C5-A6F77DD5D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71" y="96819"/>
            <a:ext cx="2011532" cy="201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372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מציין מיקום תוכן 4" descr="תמונה שמכילה טקסט, צילום מסך, טלפון, טלפון סלולרי&#10;&#10;התיאור נוצר באופן אוטומטי">
            <a:extLst>
              <a:ext uri="{FF2B5EF4-FFF2-40B4-BE49-F238E27FC236}">
                <a16:creationId xmlns:a16="http://schemas.microsoft.com/office/drawing/2014/main" id="{60BEAE29-E5B3-4B78-B3AB-144AB761D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766" y="457200"/>
            <a:ext cx="6992468" cy="5943600"/>
          </a:xfrm>
          <a:prstGeom prst="rect">
            <a:avLst/>
          </a:prstGeom>
        </p:spPr>
      </p:pic>
      <p:sp>
        <p:nvSpPr>
          <p:cNvPr id="13" name="חץ: למעלה 12">
            <a:extLst>
              <a:ext uri="{FF2B5EF4-FFF2-40B4-BE49-F238E27FC236}">
                <a16:creationId xmlns:a16="http://schemas.microsoft.com/office/drawing/2014/main" id="{D2672070-E7FB-448E-8DED-6F6C1C4CCAAC}"/>
              </a:ext>
            </a:extLst>
          </p:cNvPr>
          <p:cNvSpPr/>
          <p:nvPr/>
        </p:nvSpPr>
        <p:spPr>
          <a:xfrm rot="8748237">
            <a:off x="8168290" y="3240474"/>
            <a:ext cx="498824" cy="683781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391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9A27C694-848E-444B-9C0B-B7AA56762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01" y="457200"/>
            <a:ext cx="9359998" cy="5943600"/>
          </a:xfrm>
          <a:prstGeom prst="rect">
            <a:avLst/>
          </a:prstGeom>
        </p:spPr>
      </p:pic>
      <p:sp>
        <p:nvSpPr>
          <p:cNvPr id="11" name="חץ: למעלה 10">
            <a:extLst>
              <a:ext uri="{FF2B5EF4-FFF2-40B4-BE49-F238E27FC236}">
                <a16:creationId xmlns:a16="http://schemas.microsoft.com/office/drawing/2014/main" id="{62E4BCE8-4D5D-412F-9E1F-E45EB1C316A2}"/>
              </a:ext>
            </a:extLst>
          </p:cNvPr>
          <p:cNvSpPr/>
          <p:nvPr/>
        </p:nvSpPr>
        <p:spPr>
          <a:xfrm rot="14251212">
            <a:off x="7688553" y="5200777"/>
            <a:ext cx="486610" cy="76146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238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42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46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תמונה 10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792BF5C9-0B68-4D44-AFEB-42BCF7338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16" y="457200"/>
            <a:ext cx="10661167" cy="5943600"/>
          </a:xfrm>
          <a:prstGeom prst="rect">
            <a:avLst/>
          </a:prstGeom>
        </p:spPr>
      </p:pic>
      <p:sp>
        <p:nvSpPr>
          <p:cNvPr id="30" name="חץ: למעלה 29">
            <a:extLst>
              <a:ext uri="{FF2B5EF4-FFF2-40B4-BE49-F238E27FC236}">
                <a16:creationId xmlns:a16="http://schemas.microsoft.com/office/drawing/2014/main" id="{84241A73-7D2F-4740-BD49-20D01135C0F1}"/>
              </a:ext>
            </a:extLst>
          </p:cNvPr>
          <p:cNvSpPr/>
          <p:nvPr/>
        </p:nvSpPr>
        <p:spPr>
          <a:xfrm rot="2997327">
            <a:off x="9273060" y="2376186"/>
            <a:ext cx="355600" cy="3937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273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תמונה 2" descr="תמונה שמכילה טקסט, צג, צילום מסך, מסך&#10;&#10;התיאור נוצר באופן אוטומטי">
            <a:extLst>
              <a:ext uri="{FF2B5EF4-FFF2-40B4-BE49-F238E27FC236}">
                <a16:creationId xmlns:a16="http://schemas.microsoft.com/office/drawing/2014/main" id="{2A674F3E-AAE5-485C-B55F-A08748A927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8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sp>
        <p:nvSpPr>
          <p:cNvPr id="12" name="חץ: למעלה 11">
            <a:extLst>
              <a:ext uri="{FF2B5EF4-FFF2-40B4-BE49-F238E27FC236}">
                <a16:creationId xmlns:a16="http://schemas.microsoft.com/office/drawing/2014/main" id="{DA78AC47-4142-4B70-B583-7D1B2409E19B}"/>
              </a:ext>
            </a:extLst>
          </p:cNvPr>
          <p:cNvSpPr/>
          <p:nvPr/>
        </p:nvSpPr>
        <p:spPr>
          <a:xfrm rot="2997327">
            <a:off x="10452084" y="2029350"/>
            <a:ext cx="355600" cy="3937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15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תמונה 2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B07B575C-14A3-4B98-A4A1-3C7E61B99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795" y="457200"/>
            <a:ext cx="608040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60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63923D2-B8CD-4DF6-AE3C-1F0EB7DCF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0659"/>
            <a:ext cx="10515600" cy="1325563"/>
          </a:xfrm>
        </p:spPr>
        <p:txBody>
          <a:bodyPr/>
          <a:lstStyle/>
          <a:p>
            <a:pPr algn="ctr"/>
            <a:r>
              <a:rPr lang="he-IL" u="sng" dirty="0">
                <a:latin typeface="Guttman Hatzvi" panose="02010401010101010101" pitchFamily="2" charset="-79"/>
                <a:cs typeface="Guttman Hatzvi" panose="02010401010101010101" pitchFamily="2" charset="-79"/>
              </a:rPr>
              <a:t>מה זה </a:t>
            </a:r>
            <a:r>
              <a:rPr lang="he-IL" u="sng"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גיט</a:t>
            </a:r>
            <a:r>
              <a:rPr lang="he-IL" u="sng" dirty="0">
                <a:latin typeface="Guttman Hatzvi" panose="02010401010101010101" pitchFamily="2" charset="-79"/>
                <a:cs typeface="Guttman Hatzvi" panose="02010401010101010101" pitchFamily="2" charset="-79"/>
              </a:rPr>
              <a:t>?</a:t>
            </a:r>
            <a:endParaRPr lang="en-IL" u="sng" dirty="0">
              <a:cs typeface="Guttman Hatzvi" panose="02010401010101010101" pitchFamily="2" charset="-79"/>
            </a:endParaRPr>
          </a:p>
        </p:txBody>
      </p:sp>
      <p:pic>
        <p:nvPicPr>
          <p:cNvPr id="5" name="תמונה 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6804ACBC-180B-413C-8C03-045969833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504" y="1690688"/>
            <a:ext cx="9925316" cy="383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55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תמונה 5" descr="תמונה שמכילה טקסט, צג, צילום מסך, שחור&#10;&#10;התיאור נוצר באופן אוטומטי">
            <a:extLst>
              <a:ext uri="{FF2B5EF4-FFF2-40B4-BE49-F238E27FC236}">
                <a16:creationId xmlns:a16="http://schemas.microsoft.com/office/drawing/2014/main" id="{FD4DDC1E-E189-412C-8356-157EAE28A2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8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46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69F05D5A-5966-45D5-B02E-B1B6803CA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24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30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t" anchorCtr="0">
            <a:normAutofit fontScale="90000"/>
          </a:bodyPr>
          <a:lstStyle/>
          <a:p>
            <a:r>
              <a:rPr lang="iw"/>
              <a:t>בראנצ'ים</a:t>
            </a:r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t" anchorCtr="0">
            <a:normAutofit/>
          </a:bodyPr>
          <a:lstStyle/>
          <a:p>
            <a:pPr marL="0" indent="0">
              <a:buNone/>
            </a:pPr>
            <a:r>
              <a:rPr lang="iw"/>
              <a:t>בראנץ' הוא בעצם ענף עבודה. משתמשים בבראנצ'ים כאשר רוצים לפתח כמה חלקים של הקוד במקביל.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iw"/>
              <a:t>בצורה הזאת כל אחד יכול להתקדם עם החלק שלו בקוד, וכאשר הוא מסיים עם החלק, ניתן לשלב את שני הבראנצ'ים לבראנץ' אחד(בדרך כלל לבראנץ' הראשי - master) בו יש את שני החלקים.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96D6-51C2-C5D3-DA44-939C7E20C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קישורים חשובים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630BA-E41F-99F0-B838-A6288F94F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err="1"/>
              <a:t>הגיט</a:t>
            </a:r>
            <a:r>
              <a:rPr lang="he-IL" dirty="0"/>
              <a:t> של </a:t>
            </a:r>
            <a:r>
              <a:rPr lang="he-IL" dirty="0" err="1"/>
              <a:t>טטוין</a:t>
            </a:r>
            <a:r>
              <a:rPr lang="he-IL" dirty="0"/>
              <a:t> - </a:t>
            </a:r>
            <a:r>
              <a:rPr lang="en-US" dirty="0">
                <a:hlinkClick r:id="rId2"/>
              </a:rPr>
              <a:t>https://github.com/Tatooine12201-ftc</a:t>
            </a:r>
            <a:endParaRPr lang="en-US" dirty="0"/>
          </a:p>
          <a:p>
            <a:r>
              <a:rPr lang="he-IL" dirty="0" err="1"/>
              <a:t>הגיט</a:t>
            </a:r>
            <a:r>
              <a:rPr lang="he-IL" dirty="0"/>
              <a:t> של הספרייה של </a:t>
            </a:r>
            <a:r>
              <a:rPr lang="en-US" dirty="0"/>
              <a:t>FTC</a:t>
            </a:r>
            <a:r>
              <a:rPr lang="he-IL" dirty="0"/>
              <a:t> </a:t>
            </a:r>
            <a:r>
              <a:rPr lang="en-US" dirty="0">
                <a:hlinkClick r:id="rId3"/>
              </a:rPr>
              <a:t>https://github.com/FIRST-Tech-Challenge/FtcRobotController</a:t>
            </a:r>
            <a:endParaRPr lang="he-IL" dirty="0"/>
          </a:p>
          <a:p>
            <a:r>
              <a:rPr lang="he-IL" dirty="0"/>
              <a:t>רשימת פקודות של </a:t>
            </a:r>
            <a:r>
              <a:rPr lang="he-IL" dirty="0" err="1"/>
              <a:t>גיט</a:t>
            </a:r>
            <a:r>
              <a:rPr lang="he-IL" dirty="0"/>
              <a:t> -</a:t>
            </a:r>
            <a:r>
              <a:rPr lang="en-US" dirty="0"/>
              <a:t>  </a:t>
            </a:r>
            <a:r>
              <a:rPr lang="en-US" dirty="0">
                <a:hlinkClick r:id="rId4"/>
              </a:rPr>
              <a:t>https://git-scm.com/docs/git</a:t>
            </a:r>
            <a:endParaRPr lang="en-US" dirty="0"/>
          </a:p>
          <a:p>
            <a:r>
              <a:rPr lang="en-US" dirty="0"/>
              <a:t>Google - </a:t>
            </a:r>
            <a:r>
              <a:rPr lang="en-US" dirty="0">
                <a:hlinkClick r:id="rId5"/>
              </a:rPr>
              <a:t>https://www.google.co.il/</a:t>
            </a:r>
            <a:endParaRPr lang="he-IL" dirty="0"/>
          </a:p>
          <a:p>
            <a:r>
              <a:rPr lang="he-IL" dirty="0"/>
              <a:t>מקור המידע הכי טוב בקשר ל </a:t>
            </a:r>
            <a:r>
              <a:rPr lang="en-US" dirty="0"/>
              <a:t>FTC</a:t>
            </a:r>
            <a:r>
              <a:rPr lang="he-IL" dirty="0"/>
              <a:t> - </a:t>
            </a:r>
            <a:r>
              <a:rPr lang="en-US" dirty="0">
                <a:hlinkClick r:id="rId6"/>
              </a:rPr>
              <a:t>https://gm0.org</a:t>
            </a:r>
            <a:endParaRPr lang="en-US" dirty="0"/>
          </a:p>
          <a:p>
            <a:r>
              <a:rPr lang="he-IL" dirty="0"/>
              <a:t>ברווזי גומי - </a:t>
            </a:r>
            <a:r>
              <a:rPr lang="en-US" dirty="0">
                <a:hlinkClick r:id="rId7"/>
              </a:rPr>
              <a:t>https://www.amazon.com/s?k=rubber+ducks</a:t>
            </a:r>
            <a:endParaRPr lang="he-IL" dirty="0"/>
          </a:p>
          <a:p>
            <a:r>
              <a:rPr lang="he-IL" dirty="0"/>
              <a:t>סיבה לחיות - </a:t>
            </a:r>
            <a:r>
              <a:rPr lang="en-US" dirty="0">
                <a:hlinkClick r:id="rId8"/>
              </a:rPr>
              <a:t>https://huggingface.co/spaces/dalle-mini/dalle-mini</a:t>
            </a:r>
            <a:endParaRPr lang="he-IL" dirty="0"/>
          </a:p>
          <a:p>
            <a:r>
              <a:rPr lang="he-IL" dirty="0"/>
              <a:t>אנשים שלא קיימים - </a:t>
            </a:r>
            <a:r>
              <a:rPr lang="en-US" dirty="0">
                <a:hlinkClick r:id="rId9"/>
              </a:rPr>
              <a:t>https://thispersondoesnotexist.com/</a:t>
            </a:r>
            <a:endParaRPr lang="en-US" dirty="0"/>
          </a:p>
          <a:p>
            <a:r>
              <a:rPr lang="he-IL" dirty="0"/>
              <a:t>אנשים שמצביעים על העכבר שלך - </a:t>
            </a:r>
            <a:r>
              <a:rPr lang="en-US" dirty="0">
                <a:hlinkClick r:id="rId10"/>
              </a:rPr>
              <a:t>https://pointerpointer.com/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t" anchorCtr="0">
            <a:normAutofit fontScale="90000"/>
          </a:bodyPr>
          <a:lstStyle/>
          <a:p>
            <a:r>
              <a:rPr lang="iw"/>
              <a:t>מה זה Git?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t" anchorCtr="0">
            <a:normAutofit/>
          </a:bodyPr>
          <a:lstStyle/>
          <a:p>
            <a:pPr marL="0" indent="0">
              <a:buNone/>
            </a:pPr>
            <a:r>
              <a:rPr lang="iw"/>
              <a:t>גיט, זה מערכת שמירת וארגון גרסאות, שמשתמשים כמעט באופן מוחלט, בעולם התכנות.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iw"/>
              <a:t>מה גיט נותן לכם: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iw"/>
              <a:t>*גיט נותן לך להעלות למחשב(ולענן), גרסאות של התוכנה עליה אתם עובדים, בהן נכלל הקוד שלכם, תיאור שינויים, תאריכים ועוד.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iw"/>
              <a:t>*גיט נותן אפשרות לפיתוח שני רעיונות לקוד במקביל, ואז לשלבן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iw"/>
              <a:t>*הוא נותן לחזור אחורה בגרסאות של התוכנה, אם עשיתם שינויים שאתם מתחרטים עליהן, ועוד.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D8F1113-2E3C-46E3-B54F-B7F421EEF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65DDECC-A11E-434E-87B2-8997CD38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B54A4D14-513F-4121-92D3-5CCB46896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C3411F1-AD17-499D-AFEF-2F300F6DF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0BF2CBE-B1E9-4C42-89DC-C35E4E651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72C95A87-DCDB-41C4-B774-744B3ECBE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BCB97515-32FF-43A6-A51C-B140193A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9C6379D3-7045-4B76-9409-6D23D753D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C324CDD-B30F-47DD-8627-E2171D5E8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61B1C1DE-4201-4989-BE65-41ADC2472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0A9092BE-A36C-4833-8E71-2850F4AF7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806398CC-D327-4E06-838C-31119BD5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1E3F0C5B-76A9-4A8F-A1CB-35C0DE83A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70A741CC-E736-448A-A94E-5C8BB9711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202722D1-549B-407E-BF75-2A1E8DB5B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5CA8D742-18BD-41B5-9C00-FCFFAED257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BF81081-4C33-488E-A37E-B95567D0B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462F0DE0-CEBA-420B-8032-FB60893B8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79C8D19E-E3D6-45A6-BCA2-5918A37D7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43280283-E04A-43CA-BFA1-F285486A2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38328CB6-0FC5-4AEA-BC7E-489267CB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4D809667-8B37-49BB-ACE7-02340F6CD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16" y="4399932"/>
            <a:ext cx="8081960" cy="9439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/>
            <a:r>
              <a:rPr lang="en-US" sz="4000" kern="1200" dirty="0" err="1">
                <a:solidFill>
                  <a:schemeClr val="tx1"/>
                </a:solidFill>
                <a:cs typeface="Guttman Hatzvi" panose="02010401010101010101" pitchFamily="2" charset="-79"/>
              </a:rPr>
              <a:t>ניהול</a:t>
            </a:r>
            <a:r>
              <a:rPr lang="en-US" sz="4000" kern="1200" dirty="0">
                <a:solidFill>
                  <a:schemeClr val="tx1"/>
                </a:solidFill>
                <a:cs typeface="Guttman Hatzvi" panose="02010401010101010101" pitchFamily="2" charset="-79"/>
              </a:rPr>
              <a:t> </a:t>
            </a:r>
            <a:r>
              <a:rPr lang="en-US" sz="4000" kern="1200" dirty="0" err="1">
                <a:solidFill>
                  <a:schemeClr val="tx1"/>
                </a:solidFill>
                <a:cs typeface="Guttman Hatzvi" panose="02010401010101010101" pitchFamily="2" charset="-79"/>
              </a:rPr>
              <a:t>גרסאות</a:t>
            </a:r>
            <a:r>
              <a:rPr lang="en-US" sz="4000" kern="1200" dirty="0">
                <a:solidFill>
                  <a:schemeClr val="tx1"/>
                </a:solidFill>
                <a:cs typeface="Guttman Hatzvi" panose="02010401010101010101" pitchFamily="2" charset="-79"/>
              </a:rPr>
              <a:t> </a:t>
            </a:r>
            <a:r>
              <a:rPr lang="en-US" sz="4000" kern="1200" dirty="0" err="1">
                <a:solidFill>
                  <a:schemeClr val="tx1"/>
                </a:solidFill>
                <a:cs typeface="Guttman Hatzvi" panose="02010401010101010101" pitchFamily="2" charset="-79"/>
              </a:rPr>
              <a:t>ולמה</a:t>
            </a:r>
            <a:r>
              <a:rPr lang="en-US" sz="4000" kern="1200" dirty="0">
                <a:solidFill>
                  <a:schemeClr val="tx1"/>
                </a:solidFill>
                <a:cs typeface="Guttman Hatzvi" panose="02010401010101010101" pitchFamily="2" charset="-79"/>
              </a:rPr>
              <a:t> </a:t>
            </a:r>
            <a:r>
              <a:rPr lang="en-US" sz="4000" kern="1200" dirty="0" err="1">
                <a:solidFill>
                  <a:schemeClr val="tx1"/>
                </a:solidFill>
                <a:cs typeface="Guttman Hatzvi" panose="02010401010101010101" pitchFamily="2" charset="-79"/>
              </a:rPr>
              <a:t>גיט</a:t>
            </a:r>
            <a:r>
              <a:rPr lang="he-IL" sz="4000" kern="1200" dirty="0">
                <a:solidFill>
                  <a:schemeClr val="tx1"/>
                </a:solidFill>
                <a:latin typeface="Guttman Hatzvi" panose="02010401010101010101" pitchFamily="2" charset="-79"/>
                <a:cs typeface="Guttman Hatzvi" panose="02010401010101010101" pitchFamily="2" charset="-79"/>
              </a:rPr>
              <a:t>?</a:t>
            </a:r>
            <a:endParaRPr lang="en-US" sz="4000" kern="1200" dirty="0">
              <a:solidFill>
                <a:schemeClr val="tx1"/>
              </a:solidFill>
              <a:cs typeface="Guttman Hatzvi" panose="02010401010101010101" pitchFamily="2" charset="-79"/>
            </a:endParaRPr>
          </a:p>
        </p:txBody>
      </p:sp>
      <p:sp>
        <p:nvSpPr>
          <p:cNvPr id="34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892384" y="4386808"/>
            <a:ext cx="407233" cy="351063"/>
          </a:xfrm>
          <a:prstGeom prst="triangle">
            <a:avLst/>
          </a:prstGeom>
          <a:solidFill>
            <a:srgbClr val="59B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6E168E2-3256-43A5-9298-9E5A6AE8F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2847" y="954593"/>
            <a:ext cx="6086306" cy="3432215"/>
          </a:xfrm>
          <a:prstGeom prst="rect">
            <a:avLst/>
          </a:prstGeom>
          <a:solidFill>
            <a:schemeClr val="bg1"/>
          </a:solidFill>
          <a:ln w="19050">
            <a:solidFill>
              <a:srgbClr val="59BFA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מדיה מקוונת 4" title="What is Version Control? - Git Guides (2020)">
            <a:hlinkClick r:id="" action="ppaction://media"/>
            <a:extLst>
              <a:ext uri="{FF2B5EF4-FFF2-40B4-BE49-F238E27FC236}">
                <a16:creationId xmlns:a16="http://schemas.microsoft.com/office/drawing/2014/main" id="{4717F053-A2E0-481E-B84B-76DDEBBA2DF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352800" y="1120792"/>
            <a:ext cx="5486400" cy="3099816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237001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043AE06-ACB7-46D3-B617-83A1985D0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he-IL" sz="2400" dirty="0">
              <a:solidFill>
                <a:srgbClr val="FEFFFF"/>
              </a:solidFill>
            </a:endParaRPr>
          </a:p>
          <a:p>
            <a:pPr marL="0" indent="0" algn="ctr">
              <a:buNone/>
            </a:pPr>
            <a:r>
              <a:rPr lang="he-IL" sz="4000" b="1" dirty="0">
                <a:solidFill>
                  <a:srgbClr val="FEFFFF"/>
                </a:solidFill>
                <a:latin typeface="Guttman Hatzvi" panose="02010401010101010101" pitchFamily="2" charset="-79"/>
                <a:cs typeface="Guttman Hatzvi" panose="02010401010101010101" pitchFamily="2" charset="-79"/>
              </a:rPr>
              <a:t>אז פגשנו את </a:t>
            </a:r>
            <a:r>
              <a:rPr lang="he-IL" sz="4000" b="1" dirty="0" err="1">
                <a:solidFill>
                  <a:srgbClr val="FEFFFF"/>
                </a:solidFill>
                <a:latin typeface="Guttman Hatzvi" panose="02010401010101010101" pitchFamily="2" charset="-79"/>
                <a:cs typeface="Guttman Hatzvi" panose="02010401010101010101" pitchFamily="2" charset="-79"/>
              </a:rPr>
              <a:t>גיט</a:t>
            </a:r>
            <a:r>
              <a:rPr lang="he-IL" sz="4000" b="1" dirty="0">
                <a:solidFill>
                  <a:srgbClr val="FEFFFF"/>
                </a:solidFill>
                <a:latin typeface="Guttman Hatzvi" panose="02010401010101010101" pitchFamily="2" charset="-79"/>
                <a:cs typeface="Guttman Hatzvi" panose="02010401010101010101" pitchFamily="2" charset="-79"/>
              </a:rPr>
              <a:t>, מי זה?</a:t>
            </a:r>
          </a:p>
          <a:p>
            <a:pPr marL="0" indent="0" algn="ctr">
              <a:buNone/>
            </a:pPr>
            <a:endParaRPr lang="he-IL" sz="4000" b="1" dirty="0">
              <a:solidFill>
                <a:srgbClr val="FEFFFF"/>
              </a:solidFill>
              <a:latin typeface="Guttman Hatzvi" panose="02010401010101010101" pitchFamily="2" charset="-79"/>
              <a:cs typeface="Guttman Hatzvi" panose="02010401010101010101" pitchFamily="2" charset="-79"/>
            </a:endParaRPr>
          </a:p>
          <a:p>
            <a:pPr marL="0" indent="0" algn="ctr">
              <a:buNone/>
            </a:pPr>
            <a:r>
              <a:rPr lang="he-IL" sz="4000" b="1" dirty="0">
                <a:solidFill>
                  <a:srgbClr val="FEFFFF"/>
                </a:solidFill>
                <a:latin typeface="Guttman Hatzvi" panose="02010401010101010101" pitchFamily="2" charset="-79"/>
                <a:cs typeface="Guttman Hatzvi" panose="02010401010101010101" pitchFamily="2" charset="-79"/>
              </a:rPr>
              <a:t>למה </a:t>
            </a:r>
            <a:r>
              <a:rPr lang="he-IL" sz="4000" b="1" dirty="0" err="1">
                <a:solidFill>
                  <a:srgbClr val="FEFFFF"/>
                </a:solidFill>
                <a:latin typeface="Guttman Hatzvi" panose="02010401010101010101" pitchFamily="2" charset="-79"/>
                <a:cs typeface="Guttman Hatzvi" panose="02010401010101010101" pitchFamily="2" charset="-79"/>
              </a:rPr>
              <a:t>גיט</a:t>
            </a:r>
            <a:r>
              <a:rPr lang="he-IL" sz="4000" b="1" dirty="0">
                <a:solidFill>
                  <a:srgbClr val="FEFFFF"/>
                </a:solidFill>
                <a:latin typeface="Guttman Hatzvi" panose="02010401010101010101" pitchFamily="2" charset="-79"/>
                <a:cs typeface="Guttman Hatzvi" panose="02010401010101010101" pitchFamily="2" charset="-79"/>
              </a:rPr>
              <a:t>?</a:t>
            </a:r>
          </a:p>
          <a:p>
            <a:pPr marL="0" indent="0" algn="ctr">
              <a:buNone/>
            </a:pPr>
            <a:endParaRPr lang="he-IL" sz="4000" b="1" dirty="0">
              <a:solidFill>
                <a:srgbClr val="FEFFFF"/>
              </a:solidFill>
              <a:latin typeface="Guttman Hatzvi" panose="02010401010101010101" pitchFamily="2" charset="-79"/>
              <a:cs typeface="Guttman Hatzvi" panose="02010401010101010101" pitchFamily="2" charset="-79"/>
            </a:endParaRPr>
          </a:p>
          <a:p>
            <a:pPr marL="0" indent="0" algn="ctr">
              <a:buNone/>
            </a:pPr>
            <a:r>
              <a:rPr lang="he-IL" sz="4000" b="1" dirty="0">
                <a:solidFill>
                  <a:srgbClr val="FEFFFF"/>
                </a:solidFill>
                <a:latin typeface="Guttman Hatzvi" panose="02010401010101010101" pitchFamily="2" charset="-79"/>
                <a:cs typeface="Guttman Hatzvi" panose="02010401010101010101" pitchFamily="2" charset="-79"/>
              </a:rPr>
              <a:t>איך </a:t>
            </a:r>
            <a:r>
              <a:rPr lang="he-IL" sz="4000" b="1" dirty="0" err="1">
                <a:solidFill>
                  <a:srgbClr val="FEFFFF"/>
                </a:solidFill>
                <a:latin typeface="Guttman Hatzvi" panose="02010401010101010101" pitchFamily="2" charset="-79"/>
                <a:cs typeface="Guttman Hatzvi" panose="02010401010101010101" pitchFamily="2" charset="-79"/>
              </a:rPr>
              <a:t>גיט</a:t>
            </a:r>
            <a:r>
              <a:rPr lang="he-IL" sz="4000" b="1" dirty="0">
                <a:solidFill>
                  <a:srgbClr val="FEFFFF"/>
                </a:solidFill>
                <a:latin typeface="Guttman Hatzvi" panose="02010401010101010101" pitchFamily="2" charset="-79"/>
                <a:cs typeface="Guttman Hatzvi" panose="02010401010101010101" pitchFamily="2" charset="-79"/>
              </a:rPr>
              <a:t>?</a:t>
            </a:r>
            <a:endParaRPr lang="en-IL" sz="4000" b="1" dirty="0">
              <a:solidFill>
                <a:srgbClr val="FEFFFF"/>
              </a:solidFill>
              <a:cs typeface="Guttman Hatzvi" panose="02010401010101010101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37023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t" anchorCtr="0">
            <a:normAutofit fontScale="90000"/>
          </a:bodyPr>
          <a:lstStyle/>
          <a:p>
            <a:r>
              <a:rPr lang="iw" dirty="0"/>
              <a:t>שלבי העבודה עם גיט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t" anchorCtr="0">
            <a:normAutofit/>
          </a:bodyPr>
          <a:lstStyle/>
          <a:p>
            <a:pPr marL="0" indent="0">
              <a:buNone/>
            </a:pPr>
            <a:r>
              <a:rPr lang="iw" dirty="0"/>
              <a:t>כדי להתחיל לעבוד עם גיט ולהשתמש בפונקציונליות שלו, עלינו לעבור על השלבים הבאים:</a:t>
            </a:r>
            <a:endParaRPr lang="en-US" dirty="0"/>
          </a:p>
          <a:p>
            <a:pPr marL="0" indent="0">
              <a:buNone/>
            </a:pPr>
            <a:r>
              <a:rPr lang="he-IL" dirty="0"/>
              <a:t>בפרויקט חדש:</a:t>
            </a:r>
            <a:endParaRPr dirty="0"/>
          </a:p>
          <a:p>
            <a:pPr>
              <a:spcBef>
                <a:spcPts val="1600"/>
              </a:spcBef>
              <a:buAutoNum type="arabicPeriod"/>
            </a:pPr>
            <a:r>
              <a:rPr lang="iw" dirty="0"/>
              <a:t>ליצור פרויקט גיט</a:t>
            </a:r>
            <a:endParaRPr dirty="0"/>
          </a:p>
          <a:p>
            <a:pPr>
              <a:buAutoNum type="arabicPeriod"/>
            </a:pPr>
            <a:r>
              <a:rPr lang="iw" dirty="0"/>
              <a:t>להוסיף אליו את הקוד הקיים</a:t>
            </a:r>
            <a:endParaRPr dirty="0"/>
          </a:p>
          <a:p>
            <a:pPr>
              <a:buAutoNum type="arabicPeriod"/>
            </a:pPr>
            <a:r>
              <a:rPr lang="iw" dirty="0"/>
              <a:t>לעשות commit לקוד הנוכחי</a:t>
            </a:r>
            <a:endParaRPr dirty="0"/>
          </a:p>
          <a:p>
            <a:pPr>
              <a:buAutoNum type="arabicPeriod"/>
            </a:pPr>
            <a:r>
              <a:rPr lang="iw" dirty="0"/>
              <a:t>להתחבר לענן(במידה ויש)</a:t>
            </a:r>
            <a:endParaRPr dirty="0"/>
          </a:p>
          <a:p>
            <a:pPr>
              <a:buAutoNum type="arabicPeriod"/>
            </a:pPr>
            <a:r>
              <a:rPr lang="iw" dirty="0"/>
              <a:t>להעלות את הקוד לענן</a:t>
            </a: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iw" dirty="0"/>
              <a:t>בואו נחלק את השלבים לשקופיות.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60BCD2-7FFA-AF92-187A-D612BED68A64}"/>
              </a:ext>
            </a:extLst>
          </p:cNvPr>
          <p:cNvSpPr txBox="1"/>
          <p:nvPr/>
        </p:nvSpPr>
        <p:spPr>
          <a:xfrm>
            <a:off x="575035" y="2725203"/>
            <a:ext cx="59860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dirty="0">
                <a:highlight>
                  <a:srgbClr val="FFFF00"/>
                </a:highlight>
              </a:rPr>
              <a:t>בפרויקט קיים</a:t>
            </a:r>
          </a:p>
          <a:p>
            <a:endParaRPr lang="he-IL" sz="2800" dirty="0"/>
          </a:p>
          <a:p>
            <a:r>
              <a:rPr lang="he-IL" sz="2800" dirty="0"/>
              <a:t>0. לעשות </a:t>
            </a:r>
            <a:r>
              <a:rPr lang="en-US" sz="2800" dirty="0"/>
              <a:t>Pull</a:t>
            </a:r>
            <a:r>
              <a:rPr lang="he-IL" sz="2800" dirty="0"/>
              <a:t> אם לא אומרים לכם לא</a:t>
            </a:r>
          </a:p>
          <a:p>
            <a:pPr marL="514350" indent="-514350">
              <a:buAutoNum type="arabicPeriod"/>
            </a:pPr>
            <a:r>
              <a:rPr lang="he-IL" sz="2800" dirty="0"/>
              <a:t>לשנות את מה שאתם צריכים</a:t>
            </a:r>
          </a:p>
          <a:p>
            <a:pPr marL="514350" indent="-514350">
              <a:buAutoNum type="arabicPeriod"/>
            </a:pPr>
            <a:r>
              <a:rPr lang="he-IL" sz="2800" dirty="0"/>
              <a:t>לבדוק שהקוד עובד!!!</a:t>
            </a:r>
          </a:p>
          <a:p>
            <a:pPr marL="514350" indent="-514350">
              <a:buAutoNum type="arabicPeriod"/>
            </a:pPr>
            <a:r>
              <a:rPr lang="he-IL" sz="2800" dirty="0"/>
              <a:t>לעשות קומית פוש</a:t>
            </a:r>
          </a:p>
          <a:p>
            <a:pPr marL="514350" indent="-514350">
              <a:buAutoNum type="arabicPeriod"/>
            </a:pPr>
            <a:r>
              <a:rPr lang="he-IL" sz="2800" dirty="0"/>
              <a:t>לעדכן את כולם מה עשיתם</a:t>
            </a:r>
          </a:p>
          <a:p>
            <a:pPr marL="514350" indent="-514350">
              <a:buAutoNum type="arabicPeriod"/>
            </a:pP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t" anchorCtr="0">
            <a:normAutofit fontScale="90000"/>
          </a:bodyPr>
          <a:lstStyle/>
          <a:p>
            <a:r>
              <a:rPr lang="iw"/>
              <a:t>התקנה של גיט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t" anchorCtr="0">
            <a:normAutofit/>
          </a:bodyPr>
          <a:lstStyle/>
          <a:p>
            <a:pPr marL="0" indent="0">
              <a:buNone/>
            </a:pPr>
            <a:r>
              <a:rPr lang="iw" dirty="0"/>
              <a:t>ההתקנה של גיט פשוטה מאוד, עליכם ללכת לאתר: </a:t>
            </a:r>
            <a:r>
              <a:rPr lang="iw" u="sng" dirty="0">
                <a:solidFill>
                  <a:schemeClr val="hlink"/>
                </a:solidFill>
                <a:hlinkClick r:id="rId3"/>
              </a:rPr>
              <a:t>https://git-scm.com/downloads</a:t>
            </a:r>
            <a:r>
              <a:rPr lang="iw" dirty="0"/>
              <a:t>, לבחור את הגרסה המתאימה לווינדוס, ולהתקין אותה על המחשב שלכם.</a:t>
            </a: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iw" dirty="0"/>
              <a:t>במידה ואתם באמת מתקינים גיט, לא מומלץ להתעסק מדי עם ההגדרות של ההתקנה, מלבד ביטול ההתקנה של Git GUI(אפליקציה לא שימושית ונוחה).</a:t>
            </a:r>
            <a:endParaRPr lang="he-IL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he-IL" dirty="0"/>
              <a:t>ועכשיו תראו איך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74" name="Google Shape;74;p16"/>
          <p:cNvSpPr txBox="1"/>
          <p:nvPr/>
        </p:nvSpPr>
        <p:spPr>
          <a:xfrm>
            <a:off x="132500" y="151434"/>
            <a:ext cx="883200" cy="389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w" sz="933"/>
              <a:t>ביצה</a:t>
            </a:r>
            <a:endParaRPr sz="933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מציין מיקום תוכן 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09629A31-A2D5-4BBE-BFAB-9B3490EEF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91540"/>
            <a:ext cx="11277600" cy="5074920"/>
          </a:xfrm>
          <a:prstGeom prst="rect">
            <a:avLst/>
          </a:prstGeom>
        </p:spPr>
      </p:pic>
      <p:sp>
        <p:nvSpPr>
          <p:cNvPr id="9" name="חץ: למעלה 8">
            <a:extLst>
              <a:ext uri="{FF2B5EF4-FFF2-40B4-BE49-F238E27FC236}">
                <a16:creationId xmlns:a16="http://schemas.microsoft.com/office/drawing/2014/main" id="{EF5C54B7-9CFC-44F6-9821-701BA39C5BD2}"/>
              </a:ext>
            </a:extLst>
          </p:cNvPr>
          <p:cNvSpPr/>
          <p:nvPr/>
        </p:nvSpPr>
        <p:spPr>
          <a:xfrm rot="2997327">
            <a:off x="10617199" y="4610100"/>
            <a:ext cx="355600" cy="3937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054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F34B2466-9E5E-4F41-B275-D09FE3EB64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3" r="-1" b="-1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  <p:sp>
        <p:nvSpPr>
          <p:cNvPr id="5" name="חץ: למעלה 4">
            <a:extLst>
              <a:ext uri="{FF2B5EF4-FFF2-40B4-BE49-F238E27FC236}">
                <a16:creationId xmlns:a16="http://schemas.microsoft.com/office/drawing/2014/main" id="{878B5CBC-A420-4288-B640-AC8BA21E4112}"/>
              </a:ext>
            </a:extLst>
          </p:cNvPr>
          <p:cNvSpPr/>
          <p:nvPr/>
        </p:nvSpPr>
        <p:spPr>
          <a:xfrm rot="14133495">
            <a:off x="10223499" y="5257800"/>
            <a:ext cx="355600" cy="3937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56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</TotalTime>
  <Words>729</Words>
  <Application>Microsoft Office PowerPoint</Application>
  <PresentationFormat>Widescreen</PresentationFormat>
  <Paragraphs>71</Paragraphs>
  <Slides>23</Slides>
  <Notes>9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Guttman Hatzvi</vt:lpstr>
      <vt:lpstr>ערכת נושא Office</vt:lpstr>
      <vt:lpstr>מצגת Git ו GitHub</vt:lpstr>
      <vt:lpstr>מה זה גיט?</vt:lpstr>
      <vt:lpstr>מה זה Git?</vt:lpstr>
      <vt:lpstr>ניהול גרסאות ולמה גיט?</vt:lpstr>
      <vt:lpstr>PowerPoint Presentation</vt:lpstr>
      <vt:lpstr>שלבי העבודה עם גיט</vt:lpstr>
      <vt:lpstr>התקנה של גיט</vt:lpstr>
      <vt:lpstr>PowerPoint Presentation</vt:lpstr>
      <vt:lpstr>PowerPoint Presentation</vt:lpstr>
      <vt:lpstr>יצירת פרויקט גיט</vt:lpstr>
      <vt:lpstr>הוספת הקוד הקיים</vt:lpstr>
      <vt:lpstr>Commit</vt:lpstr>
      <vt:lpstr>שימוש בענן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בראנצ'ים</vt:lpstr>
      <vt:lpstr>קישורים חשובים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אמי מויאל</dc:creator>
  <cp:lastModifiedBy>סטפאן זלמן</cp:lastModifiedBy>
  <cp:revision>17</cp:revision>
  <dcterms:created xsi:type="dcterms:W3CDTF">2021-07-20T17:28:03Z</dcterms:created>
  <dcterms:modified xsi:type="dcterms:W3CDTF">2022-07-04T18:02:10Z</dcterms:modified>
</cp:coreProperties>
</file>