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8"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44" d="100"/>
          <a:sy n="44" d="100"/>
        </p:scale>
        <p:origin x="57" y="16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4/3/2023</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362238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4/3/2023</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40018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4/3/2023</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581366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4/3/2023</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26104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4/3/2023</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70474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4/3/2023</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600894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4/3/2023</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80193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4/3/2023</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90855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4/3/2023</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675458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4/3/2023</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77410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4/3/2023</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15939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4/3/2023</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1633257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49F27440-68B5-6B82-FF5F-467ECE926D4B}"/>
              </a:ext>
            </a:extLst>
          </p:cNvPr>
          <p:cNvPicPr>
            <a:picLocks noChangeAspect="1"/>
          </p:cNvPicPr>
          <p:nvPr/>
        </p:nvPicPr>
        <p:blipFill rotWithShape="1">
          <a:blip r:embed="rId2"/>
          <a:srcRect t="15730"/>
          <a:stretch/>
        </p:blipFill>
        <p:spPr>
          <a:xfrm>
            <a:off x="20" y="10"/>
            <a:ext cx="12191977" cy="6857990"/>
          </a:xfrm>
          <a:prstGeom prst="rect">
            <a:avLst/>
          </a:prstGeom>
        </p:spPr>
      </p:pic>
      <p:sp>
        <p:nvSpPr>
          <p:cNvPr id="2" name="Title 1">
            <a:extLst>
              <a:ext uri="{FF2B5EF4-FFF2-40B4-BE49-F238E27FC236}">
                <a16:creationId xmlns:a16="http://schemas.microsoft.com/office/drawing/2014/main" id="{53FBAA64-7361-22EF-F5DD-D721943DC25D}"/>
              </a:ext>
            </a:extLst>
          </p:cNvPr>
          <p:cNvSpPr>
            <a:spLocks noGrp="1"/>
          </p:cNvSpPr>
          <p:nvPr>
            <p:ph type="ctrTitle"/>
          </p:nvPr>
        </p:nvSpPr>
        <p:spPr>
          <a:xfrm>
            <a:off x="762000" y="3651624"/>
            <a:ext cx="10668000" cy="1775010"/>
          </a:xfrm>
        </p:spPr>
        <p:txBody>
          <a:bodyPr>
            <a:normAutofit/>
          </a:bodyPr>
          <a:lstStyle/>
          <a:p>
            <a:pPr algn="l"/>
            <a:r>
              <a:rPr lang="en-US" sz="5600">
                <a:solidFill>
                  <a:schemeClr val="bg1"/>
                </a:solidFill>
              </a:rPr>
              <a:t>Don’t Make Me Turn This Chairlift Around</a:t>
            </a:r>
          </a:p>
        </p:txBody>
      </p:sp>
      <p:sp>
        <p:nvSpPr>
          <p:cNvPr id="3" name="Subtitle 2">
            <a:extLst>
              <a:ext uri="{FF2B5EF4-FFF2-40B4-BE49-F238E27FC236}">
                <a16:creationId xmlns:a16="http://schemas.microsoft.com/office/drawing/2014/main" id="{6C641162-A66B-F927-A2C3-CF310F9A68F1}"/>
              </a:ext>
            </a:extLst>
          </p:cNvPr>
          <p:cNvSpPr>
            <a:spLocks noGrp="1"/>
          </p:cNvSpPr>
          <p:nvPr>
            <p:ph type="subTitle" idx="1"/>
          </p:nvPr>
        </p:nvSpPr>
        <p:spPr>
          <a:xfrm>
            <a:off x="762000" y="5426635"/>
            <a:ext cx="10668000" cy="797860"/>
          </a:xfrm>
        </p:spPr>
        <p:txBody>
          <a:bodyPr>
            <a:normAutofit/>
          </a:bodyPr>
          <a:lstStyle/>
          <a:p>
            <a:pPr algn="l"/>
            <a:r>
              <a:rPr lang="en-US">
                <a:solidFill>
                  <a:schemeClr val="bg1"/>
                </a:solidFill>
              </a:rPr>
              <a:t>A Guided Capstone Case Study on Big Mountain Resort</a:t>
            </a:r>
          </a:p>
        </p:txBody>
      </p:sp>
    </p:spTree>
    <p:extLst>
      <p:ext uri="{BB962C8B-B14F-4D97-AF65-F5344CB8AC3E}">
        <p14:creationId xmlns:p14="http://schemas.microsoft.com/office/powerpoint/2010/main" val="2780358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F0F837-5E55-0DAA-42F4-200FA16FF9F7}"/>
              </a:ext>
            </a:extLst>
          </p:cNvPr>
          <p:cNvSpPr>
            <a:spLocks noGrp="1"/>
          </p:cNvSpPr>
          <p:nvPr>
            <p:ph type="title"/>
          </p:nvPr>
        </p:nvSpPr>
        <p:spPr>
          <a:xfrm>
            <a:off x="1517904" y="1517904"/>
            <a:ext cx="9144000" cy="2798064"/>
          </a:xfrm>
        </p:spPr>
        <p:txBody>
          <a:bodyPr vert="horz" lIns="91440" tIns="45720" rIns="91440" bIns="45720" rtlCol="0" anchor="ctr">
            <a:normAutofit/>
          </a:bodyPr>
          <a:lstStyle/>
          <a:p>
            <a:r>
              <a:rPr lang="en-US" sz="6000" dirty="0"/>
              <a:t>Conclusion</a:t>
            </a:r>
            <a:endParaRPr lang="en-US" sz="6000"/>
          </a:p>
        </p:txBody>
      </p:sp>
    </p:spTree>
    <p:extLst>
      <p:ext uri="{BB962C8B-B14F-4D97-AF65-F5344CB8AC3E}">
        <p14:creationId xmlns:p14="http://schemas.microsoft.com/office/powerpoint/2010/main" val="3478113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192000" cy="6095999"/>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A4B32B-0792-D606-AFB9-8A0B1C53D79A}"/>
              </a:ext>
            </a:extLst>
          </p:cNvPr>
          <p:cNvSpPr>
            <a:spLocks noGrp="1"/>
          </p:cNvSpPr>
          <p:nvPr>
            <p:ph type="title"/>
          </p:nvPr>
        </p:nvSpPr>
        <p:spPr>
          <a:xfrm>
            <a:off x="555171" y="-1434307"/>
            <a:ext cx="9899650" cy="1344613"/>
          </a:xfrm>
        </p:spPr>
        <p:txBody>
          <a:bodyPr>
            <a:normAutofit/>
          </a:bodyPr>
          <a:lstStyle/>
          <a:p>
            <a:pPr algn="ctr"/>
            <a:endParaRPr lang="en-US" dirty="0"/>
          </a:p>
        </p:txBody>
      </p:sp>
      <p:sp>
        <p:nvSpPr>
          <p:cNvPr id="3" name="Content Placeholder 2">
            <a:extLst>
              <a:ext uri="{FF2B5EF4-FFF2-40B4-BE49-F238E27FC236}">
                <a16:creationId xmlns:a16="http://schemas.microsoft.com/office/drawing/2014/main" id="{469EB0B3-3608-B182-7C32-67EF79CA163C}"/>
              </a:ext>
            </a:extLst>
          </p:cNvPr>
          <p:cNvSpPr>
            <a:spLocks noGrp="1"/>
          </p:cNvSpPr>
          <p:nvPr>
            <p:ph idx="1"/>
          </p:nvPr>
        </p:nvSpPr>
        <p:spPr>
          <a:xfrm>
            <a:off x="555171" y="1413556"/>
            <a:ext cx="9899650" cy="3125787"/>
          </a:xfrm>
        </p:spPr>
        <p:txBody>
          <a:bodyPr>
            <a:normAutofit/>
          </a:bodyPr>
          <a:lstStyle/>
          <a:p>
            <a:r>
              <a:rPr lang="en-US" dirty="0"/>
              <a:t>I believe we have a strong plan to move forward to create an increase in revenue to cover the rise in operating costs, without cutting labor/salaries.</a:t>
            </a:r>
          </a:p>
          <a:p>
            <a:endParaRPr lang="en-US" dirty="0"/>
          </a:p>
          <a:p>
            <a:r>
              <a:rPr lang="en-US" dirty="0"/>
              <a:t>If you have any questions, please contact my lead Andrea.</a:t>
            </a:r>
          </a:p>
        </p:txBody>
      </p:sp>
    </p:spTree>
    <p:extLst>
      <p:ext uri="{BB962C8B-B14F-4D97-AF65-F5344CB8AC3E}">
        <p14:creationId xmlns:p14="http://schemas.microsoft.com/office/powerpoint/2010/main" val="4049238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20">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9" name="Rectangle 22">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4">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6">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F0FF62-3AE0-F411-76E4-B2A147D95DB3}"/>
              </a:ext>
            </a:extLst>
          </p:cNvPr>
          <p:cNvSpPr>
            <a:spLocks noGrp="1"/>
          </p:cNvSpPr>
          <p:nvPr>
            <p:ph type="title"/>
          </p:nvPr>
        </p:nvSpPr>
        <p:spPr>
          <a:xfrm>
            <a:off x="5291667" y="1517904"/>
            <a:ext cx="5370237" cy="2796945"/>
          </a:xfrm>
        </p:spPr>
        <p:txBody>
          <a:bodyPr vert="horz" lIns="91440" tIns="45720" rIns="91440" bIns="45720" rtlCol="0" anchor="ctr">
            <a:normAutofit/>
          </a:bodyPr>
          <a:lstStyle/>
          <a:p>
            <a:r>
              <a:rPr lang="en-US" sz="6000"/>
              <a:t>Problem Identification</a:t>
            </a:r>
          </a:p>
        </p:txBody>
      </p:sp>
      <p:pic>
        <p:nvPicPr>
          <p:cNvPr id="16" name="Graphic 5" descr="Magnifying glass">
            <a:extLst>
              <a:ext uri="{FF2B5EF4-FFF2-40B4-BE49-F238E27FC236}">
                <a16:creationId xmlns:a16="http://schemas.microsoft.com/office/drawing/2014/main" id="{77BEC473-61FE-6D6F-6569-7D91C7D191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5467" y="1807634"/>
            <a:ext cx="3242732" cy="3242732"/>
          </a:xfrm>
          <a:prstGeom prst="rect">
            <a:avLst/>
          </a:prstGeom>
        </p:spPr>
      </p:pic>
    </p:spTree>
    <p:extLst>
      <p:ext uri="{BB962C8B-B14F-4D97-AF65-F5344CB8AC3E}">
        <p14:creationId xmlns:p14="http://schemas.microsoft.com/office/powerpoint/2010/main" val="318123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192000" cy="6095999"/>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CEF4EB-7F53-39DC-6136-BA6914FCA970}"/>
              </a:ext>
            </a:extLst>
          </p:cNvPr>
          <p:cNvSpPr>
            <a:spLocks noGrp="1"/>
          </p:cNvSpPr>
          <p:nvPr>
            <p:ph type="title"/>
          </p:nvPr>
        </p:nvSpPr>
        <p:spPr>
          <a:xfrm>
            <a:off x="762000" y="1517650"/>
            <a:ext cx="9899650" cy="1344613"/>
          </a:xfrm>
        </p:spPr>
        <p:txBody>
          <a:bodyPr>
            <a:normAutofit/>
          </a:bodyPr>
          <a:lstStyle/>
          <a:p>
            <a:pPr algn="ctr"/>
            <a:r>
              <a:rPr lang="en-US" dirty="0"/>
              <a:t>Big Mountain Resort bought a new chairlift</a:t>
            </a:r>
          </a:p>
        </p:txBody>
      </p:sp>
      <p:sp>
        <p:nvSpPr>
          <p:cNvPr id="3" name="Content Placeholder 2">
            <a:extLst>
              <a:ext uri="{FF2B5EF4-FFF2-40B4-BE49-F238E27FC236}">
                <a16:creationId xmlns:a16="http://schemas.microsoft.com/office/drawing/2014/main" id="{DA8541B0-2F71-56FA-820C-C36561864371}"/>
              </a:ext>
            </a:extLst>
          </p:cNvPr>
          <p:cNvSpPr>
            <a:spLocks noGrp="1"/>
          </p:cNvSpPr>
          <p:nvPr>
            <p:ph idx="1"/>
          </p:nvPr>
        </p:nvSpPr>
        <p:spPr>
          <a:xfrm>
            <a:off x="762000" y="2970213"/>
            <a:ext cx="9899650" cy="3125787"/>
          </a:xfrm>
        </p:spPr>
        <p:txBody>
          <a:bodyPr>
            <a:normAutofit/>
          </a:bodyPr>
          <a:lstStyle/>
          <a:p>
            <a:r>
              <a:rPr lang="en-US" dirty="0"/>
              <a:t>Big Mountain is one of the top resorts in Montana</a:t>
            </a:r>
          </a:p>
          <a:p>
            <a:r>
              <a:rPr lang="en-US" dirty="0"/>
              <a:t>They recently purchased a new chair lift, adding about $1.4 million USD in operation costs</a:t>
            </a:r>
          </a:p>
          <a:p>
            <a:r>
              <a:rPr lang="en-US" dirty="0"/>
              <a:t>They are looking for ways to increase revenue</a:t>
            </a:r>
          </a:p>
        </p:txBody>
      </p:sp>
    </p:spTree>
    <p:extLst>
      <p:ext uri="{BB962C8B-B14F-4D97-AF65-F5344CB8AC3E}">
        <p14:creationId xmlns:p14="http://schemas.microsoft.com/office/powerpoint/2010/main" val="189469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0">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12">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23EFBE-399C-684B-9636-365154D529CF}"/>
              </a:ext>
            </a:extLst>
          </p:cNvPr>
          <p:cNvSpPr>
            <a:spLocks noGrp="1"/>
          </p:cNvSpPr>
          <p:nvPr>
            <p:ph type="title"/>
          </p:nvPr>
        </p:nvSpPr>
        <p:spPr>
          <a:xfrm>
            <a:off x="1517904" y="1517904"/>
            <a:ext cx="9144000" cy="2798064"/>
          </a:xfrm>
        </p:spPr>
        <p:txBody>
          <a:bodyPr vert="horz" lIns="91440" tIns="45720" rIns="91440" bIns="45720" rtlCol="0" anchor="ctr">
            <a:normAutofit/>
          </a:bodyPr>
          <a:lstStyle/>
          <a:p>
            <a:pPr algn="ctr"/>
            <a:r>
              <a:rPr lang="en-US" sz="6000" dirty="0"/>
              <a:t>Recommendations and Key Findings</a:t>
            </a:r>
            <a:endParaRPr lang="en-US" sz="6000"/>
          </a:p>
        </p:txBody>
      </p:sp>
    </p:spTree>
    <p:extLst>
      <p:ext uri="{BB962C8B-B14F-4D97-AF65-F5344CB8AC3E}">
        <p14:creationId xmlns:p14="http://schemas.microsoft.com/office/powerpoint/2010/main" val="3783562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0">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12">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37A24D-8B4B-A029-1009-5993133FA2B0}"/>
              </a:ext>
            </a:extLst>
          </p:cNvPr>
          <p:cNvSpPr>
            <a:spLocks noGrp="1"/>
          </p:cNvSpPr>
          <p:nvPr>
            <p:ph type="title"/>
          </p:nvPr>
        </p:nvSpPr>
        <p:spPr>
          <a:xfrm>
            <a:off x="762000" y="1517905"/>
            <a:ext cx="9899904" cy="1083782"/>
          </a:xfrm>
        </p:spPr>
        <p:txBody>
          <a:bodyPr vert="horz" lIns="91440" tIns="45720" rIns="91440" bIns="45720" rtlCol="0" anchor="ctr">
            <a:normAutofit/>
          </a:bodyPr>
          <a:lstStyle/>
          <a:p>
            <a:r>
              <a:rPr lang="en-US" sz="6000" dirty="0"/>
              <a:t>A Two Prongs Strategy</a:t>
            </a:r>
          </a:p>
        </p:txBody>
      </p:sp>
      <p:sp>
        <p:nvSpPr>
          <p:cNvPr id="15" name="TextBox 14">
            <a:extLst>
              <a:ext uri="{FF2B5EF4-FFF2-40B4-BE49-F238E27FC236}">
                <a16:creationId xmlns:a16="http://schemas.microsoft.com/office/drawing/2014/main" id="{904A2216-2890-C942-F402-25112411A818}"/>
              </a:ext>
            </a:extLst>
          </p:cNvPr>
          <p:cNvSpPr txBox="1"/>
          <p:nvPr/>
        </p:nvSpPr>
        <p:spPr>
          <a:xfrm>
            <a:off x="620486" y="2775857"/>
            <a:ext cx="11103428" cy="3785652"/>
          </a:xfrm>
          <a:prstGeom prst="rect">
            <a:avLst/>
          </a:prstGeom>
          <a:noFill/>
        </p:spPr>
        <p:txBody>
          <a:bodyPr wrap="square" rtlCol="0">
            <a:spAutoFit/>
          </a:bodyPr>
          <a:lstStyle/>
          <a:p>
            <a:r>
              <a:rPr lang="en-US" sz="2400" dirty="0"/>
              <a:t>Ultimately, we decided on raising ticket prices by $10.</a:t>
            </a:r>
          </a:p>
          <a:p>
            <a:endParaRPr lang="en-US" sz="2400" dirty="0"/>
          </a:p>
          <a:p>
            <a:r>
              <a:rPr lang="en-US" sz="2400" dirty="0"/>
              <a:t>The way we justify this price rise is by using a two prongs strategy:</a:t>
            </a:r>
          </a:p>
          <a:p>
            <a:endParaRPr lang="en-US" sz="2400" dirty="0"/>
          </a:p>
          <a:p>
            <a:pPr marL="457200" indent="-457200">
              <a:buAutoNum type="arabicPeriod"/>
            </a:pPr>
            <a:r>
              <a:rPr lang="en-US" sz="2400" dirty="0"/>
              <a:t>Research which run is the lowest performing/hardest to maintain, and close one of them </a:t>
            </a:r>
          </a:p>
          <a:p>
            <a:pPr marL="457200" indent="-457200">
              <a:buAutoNum type="arabicPeriod"/>
            </a:pPr>
            <a:r>
              <a:rPr lang="en-US" sz="2400" dirty="0"/>
              <a:t>Create a new run that begins 150 feet higher than the highest run, thus raising the vertical drop at the resort, and increase snowing making capabilities for more guaranteed powder, which would increase appeal to the customer base.</a:t>
            </a:r>
          </a:p>
        </p:txBody>
      </p:sp>
    </p:spTree>
    <p:extLst>
      <p:ext uri="{BB962C8B-B14F-4D97-AF65-F5344CB8AC3E}">
        <p14:creationId xmlns:p14="http://schemas.microsoft.com/office/powerpoint/2010/main" val="3498342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8">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17F7A5-735F-4650-8B93-04F85F84EC18}"/>
              </a:ext>
            </a:extLst>
          </p:cNvPr>
          <p:cNvSpPr>
            <a:spLocks noGrp="1"/>
          </p:cNvSpPr>
          <p:nvPr>
            <p:ph type="title"/>
          </p:nvPr>
        </p:nvSpPr>
        <p:spPr>
          <a:xfrm>
            <a:off x="5291667" y="1517904"/>
            <a:ext cx="5370237" cy="2796945"/>
          </a:xfrm>
        </p:spPr>
        <p:txBody>
          <a:bodyPr vert="horz" lIns="91440" tIns="45720" rIns="91440" bIns="45720" rtlCol="0" anchor="ctr">
            <a:normAutofit/>
          </a:bodyPr>
          <a:lstStyle/>
          <a:p>
            <a:r>
              <a:rPr lang="en-US" sz="6000" dirty="0"/>
              <a:t>Modeling Results and Analysis</a:t>
            </a:r>
            <a:endParaRPr lang="en-US" sz="6000"/>
          </a:p>
        </p:txBody>
      </p:sp>
      <p:pic>
        <p:nvPicPr>
          <p:cNvPr id="4" name="Picture 3" descr="Magnifying glass showing decling performance">
            <a:extLst>
              <a:ext uri="{FF2B5EF4-FFF2-40B4-BE49-F238E27FC236}">
                <a16:creationId xmlns:a16="http://schemas.microsoft.com/office/drawing/2014/main" id="{96C90DF1-5BD3-48BA-DBB4-D60F2B38CFA4}"/>
              </a:ext>
            </a:extLst>
          </p:cNvPr>
          <p:cNvPicPr>
            <a:picLocks noChangeAspect="1"/>
          </p:cNvPicPr>
          <p:nvPr/>
        </p:nvPicPr>
        <p:blipFill rotWithShape="1">
          <a:blip r:embed="rId2"/>
          <a:srcRect l="1393" r="31955" b="-2"/>
          <a:stretch/>
        </p:blipFill>
        <p:spPr>
          <a:xfrm>
            <a:off x="1405467" y="1805218"/>
            <a:ext cx="3242732" cy="3247563"/>
          </a:xfrm>
          <a:prstGeom prst="rect">
            <a:avLst/>
          </a:prstGeom>
        </p:spPr>
      </p:pic>
    </p:spTree>
    <p:extLst>
      <p:ext uri="{BB962C8B-B14F-4D97-AF65-F5344CB8AC3E}">
        <p14:creationId xmlns:p14="http://schemas.microsoft.com/office/powerpoint/2010/main" val="420431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192000" cy="6095999"/>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1D0158-5E6B-FCA8-5E0A-2C43283601F2}"/>
              </a:ext>
            </a:extLst>
          </p:cNvPr>
          <p:cNvSpPr>
            <a:spLocks noGrp="1"/>
          </p:cNvSpPr>
          <p:nvPr>
            <p:ph type="title"/>
          </p:nvPr>
        </p:nvSpPr>
        <p:spPr>
          <a:xfrm>
            <a:off x="762000" y="881743"/>
            <a:ext cx="9899650" cy="54428"/>
          </a:xfrm>
        </p:spPr>
        <p:txBody>
          <a:bodyPr>
            <a:normAutofit fontScale="90000"/>
          </a:bodyPr>
          <a:lstStyle/>
          <a:p>
            <a:pPr algn="ctr"/>
            <a:endParaRPr lang="en-US" dirty="0"/>
          </a:p>
        </p:txBody>
      </p:sp>
      <p:pic>
        <p:nvPicPr>
          <p:cNvPr id="9" name="Content Placeholder 8" descr="Chart, histogram&#10;&#10;Description automatically generated">
            <a:extLst>
              <a:ext uri="{FF2B5EF4-FFF2-40B4-BE49-F238E27FC236}">
                <a16:creationId xmlns:a16="http://schemas.microsoft.com/office/drawing/2014/main" id="{0C296129-1E5A-8585-3D6D-E954B98F45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411051"/>
            <a:ext cx="5334000" cy="4329585"/>
          </a:xfrm>
        </p:spPr>
      </p:pic>
      <p:sp>
        <p:nvSpPr>
          <p:cNvPr id="11" name="TextBox 10">
            <a:extLst>
              <a:ext uri="{FF2B5EF4-FFF2-40B4-BE49-F238E27FC236}">
                <a16:creationId xmlns:a16="http://schemas.microsoft.com/office/drawing/2014/main" id="{699A34F8-437E-ECD1-DA83-89B1F3455E19}"/>
              </a:ext>
            </a:extLst>
          </p:cNvPr>
          <p:cNvSpPr txBox="1"/>
          <p:nvPr/>
        </p:nvSpPr>
        <p:spPr>
          <a:xfrm>
            <a:off x="6694714" y="1567543"/>
            <a:ext cx="5138057" cy="3046988"/>
          </a:xfrm>
          <a:prstGeom prst="rect">
            <a:avLst/>
          </a:prstGeom>
          <a:noFill/>
        </p:spPr>
        <p:txBody>
          <a:bodyPr wrap="square" rtlCol="0">
            <a:spAutoFit/>
          </a:bodyPr>
          <a:lstStyle/>
          <a:p>
            <a:r>
              <a:rPr lang="en-US" sz="2400" dirty="0"/>
              <a:t>When looking at the model using a random forest regressor, we found the four most popular features in resorts across the country. They are:</a:t>
            </a:r>
          </a:p>
          <a:p>
            <a:pPr marL="342900" indent="-342900">
              <a:buFont typeface="Arial" panose="020B0604020202020204" pitchFamily="34" charset="0"/>
              <a:buChar char="•"/>
            </a:pPr>
            <a:r>
              <a:rPr lang="en-US" sz="2400" dirty="0"/>
              <a:t>Fast Quads</a:t>
            </a:r>
          </a:p>
          <a:p>
            <a:pPr marL="342900" indent="-342900">
              <a:buFont typeface="Arial" panose="020B0604020202020204" pitchFamily="34" charset="0"/>
              <a:buChar char="•"/>
            </a:pPr>
            <a:r>
              <a:rPr lang="en-US" sz="2400" dirty="0"/>
              <a:t>Runs (number of)</a:t>
            </a:r>
          </a:p>
          <a:p>
            <a:pPr marL="342900" indent="-342900">
              <a:buFont typeface="Arial" panose="020B0604020202020204" pitchFamily="34" charset="0"/>
              <a:buChar char="•"/>
            </a:pPr>
            <a:r>
              <a:rPr lang="en-US" sz="2400" dirty="0"/>
              <a:t>Snow Making</a:t>
            </a:r>
          </a:p>
          <a:p>
            <a:pPr marL="342900" indent="-342900">
              <a:buFont typeface="Arial" panose="020B0604020202020204" pitchFamily="34" charset="0"/>
              <a:buChar char="•"/>
            </a:pPr>
            <a:r>
              <a:rPr lang="en-US" sz="2400" dirty="0"/>
              <a:t>Vertical Drop</a:t>
            </a:r>
          </a:p>
        </p:txBody>
      </p:sp>
    </p:spTree>
    <p:extLst>
      <p:ext uri="{BB962C8B-B14F-4D97-AF65-F5344CB8AC3E}">
        <p14:creationId xmlns:p14="http://schemas.microsoft.com/office/powerpoint/2010/main" val="2243909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192000" cy="6095999"/>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8BB8C4-653A-8898-0B2D-429DF3420DBB}"/>
              </a:ext>
            </a:extLst>
          </p:cNvPr>
          <p:cNvSpPr>
            <a:spLocks noGrp="1"/>
          </p:cNvSpPr>
          <p:nvPr>
            <p:ph type="title"/>
          </p:nvPr>
        </p:nvSpPr>
        <p:spPr>
          <a:xfrm>
            <a:off x="508826" y="147622"/>
            <a:ext cx="9899650" cy="93436"/>
          </a:xfrm>
        </p:spPr>
        <p:txBody>
          <a:bodyPr>
            <a:normAutofit fontScale="90000"/>
          </a:bodyPr>
          <a:lstStyle/>
          <a:p>
            <a:pPr algn="ctr"/>
            <a:endParaRPr lang="en-US" dirty="0"/>
          </a:p>
        </p:txBody>
      </p:sp>
      <p:pic>
        <p:nvPicPr>
          <p:cNvPr id="9" name="Content Placeholder 8" descr="Chart, line chart&#10;&#10;Description automatically generated">
            <a:extLst>
              <a:ext uri="{FF2B5EF4-FFF2-40B4-BE49-F238E27FC236}">
                <a16:creationId xmlns:a16="http://schemas.microsoft.com/office/drawing/2014/main" id="{E9F499FA-6E46-B77A-3EA7-E1C628A530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826" y="1517651"/>
            <a:ext cx="7720773" cy="4992983"/>
          </a:xfrm>
        </p:spPr>
      </p:pic>
      <p:sp>
        <p:nvSpPr>
          <p:cNvPr id="11" name="TextBox 10">
            <a:extLst>
              <a:ext uri="{FF2B5EF4-FFF2-40B4-BE49-F238E27FC236}">
                <a16:creationId xmlns:a16="http://schemas.microsoft.com/office/drawing/2014/main" id="{79607447-55C9-4934-C697-863B3DA42CF9}"/>
              </a:ext>
            </a:extLst>
          </p:cNvPr>
          <p:cNvSpPr txBox="1"/>
          <p:nvPr/>
        </p:nvSpPr>
        <p:spPr>
          <a:xfrm>
            <a:off x="8654144" y="1824839"/>
            <a:ext cx="3320142" cy="3970318"/>
          </a:xfrm>
          <a:prstGeom prst="rect">
            <a:avLst/>
          </a:prstGeom>
          <a:noFill/>
        </p:spPr>
        <p:txBody>
          <a:bodyPr wrap="square" rtlCol="0">
            <a:spAutoFit/>
          </a:bodyPr>
          <a:lstStyle/>
          <a:p>
            <a:r>
              <a:rPr lang="en-US" sz="2800" dirty="0"/>
              <a:t>When comparing closing up to 10 runs we saw how the revenue was directly affected, but noticed that closing one run does not make a difference.</a:t>
            </a:r>
          </a:p>
        </p:txBody>
      </p:sp>
    </p:spTree>
    <p:extLst>
      <p:ext uri="{BB962C8B-B14F-4D97-AF65-F5344CB8AC3E}">
        <p14:creationId xmlns:p14="http://schemas.microsoft.com/office/powerpoint/2010/main" val="380642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192000" cy="6095999"/>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A278C1-9CB4-8EF9-D3DE-017A6A9EAC5C}"/>
              </a:ext>
            </a:extLst>
          </p:cNvPr>
          <p:cNvSpPr>
            <a:spLocks noGrp="1"/>
          </p:cNvSpPr>
          <p:nvPr>
            <p:ph type="title"/>
          </p:nvPr>
        </p:nvSpPr>
        <p:spPr>
          <a:xfrm>
            <a:off x="762000" y="-1725615"/>
            <a:ext cx="9899650" cy="1344613"/>
          </a:xfrm>
        </p:spPr>
        <p:txBody>
          <a:bodyPr>
            <a:normAutofit/>
          </a:bodyPr>
          <a:lstStyle/>
          <a:p>
            <a:pPr algn="ctr"/>
            <a:endParaRPr lang="en-US" dirty="0"/>
          </a:p>
        </p:txBody>
      </p:sp>
      <p:pic>
        <p:nvPicPr>
          <p:cNvPr id="9" name="Content Placeholder 8" descr="Graphical user interface, text, application&#10;&#10;Description automatically generated">
            <a:extLst>
              <a:ext uri="{FF2B5EF4-FFF2-40B4-BE49-F238E27FC236}">
                <a16:creationId xmlns:a16="http://schemas.microsoft.com/office/drawing/2014/main" id="{E0F667A4-9EC9-F7B2-9BCD-653284A07D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80177" y="1054605"/>
            <a:ext cx="4920343" cy="5510785"/>
          </a:xfrm>
        </p:spPr>
      </p:pic>
      <p:sp>
        <p:nvSpPr>
          <p:cNvPr id="11" name="TextBox 10">
            <a:extLst>
              <a:ext uri="{FF2B5EF4-FFF2-40B4-BE49-F238E27FC236}">
                <a16:creationId xmlns:a16="http://schemas.microsoft.com/office/drawing/2014/main" id="{160B5C31-079F-A130-2FC5-18EA15B5EA63}"/>
              </a:ext>
            </a:extLst>
          </p:cNvPr>
          <p:cNvSpPr txBox="1"/>
          <p:nvPr/>
        </p:nvSpPr>
        <p:spPr>
          <a:xfrm>
            <a:off x="562882" y="1393952"/>
            <a:ext cx="5148943" cy="4832092"/>
          </a:xfrm>
          <a:prstGeom prst="rect">
            <a:avLst/>
          </a:prstGeom>
          <a:noFill/>
        </p:spPr>
        <p:txBody>
          <a:bodyPr wrap="square" rtlCol="0">
            <a:spAutoFit/>
          </a:bodyPr>
          <a:lstStyle/>
          <a:p>
            <a:r>
              <a:rPr lang="en-US" sz="2800" dirty="0"/>
              <a:t>Using an excerpt from our modeling </a:t>
            </a:r>
            <a:r>
              <a:rPr lang="en-US" sz="2800" dirty="0" err="1"/>
              <a:t>Jupyter</a:t>
            </a:r>
            <a:r>
              <a:rPr lang="en-US" sz="2800" dirty="0"/>
              <a:t> Notebook, we can see that running both scenarios of adding a run, increasing vertical drop, and installing a chair lift (which was already done), we can see that the added bonus of creating more snow is a minimal change in the cost of ticket price.</a:t>
            </a:r>
          </a:p>
        </p:txBody>
      </p:sp>
    </p:spTree>
    <p:extLst>
      <p:ext uri="{BB962C8B-B14F-4D97-AF65-F5344CB8AC3E}">
        <p14:creationId xmlns:p14="http://schemas.microsoft.com/office/powerpoint/2010/main" val="414639387"/>
      </p:ext>
    </p:extLst>
  </p:cSld>
  <p:clrMapOvr>
    <a:masterClrMapping/>
  </p:clrMapOvr>
</p:sld>
</file>

<file path=ppt/theme/theme1.xml><?xml version="1.0" encoding="utf-8"?>
<a:theme xmlns:a="http://schemas.openxmlformats.org/drawingml/2006/main" name="Prismatic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emplate/>
  <TotalTime>91</TotalTime>
  <Words>325</Words>
  <Application>Microsoft Office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Aharoni</vt:lpstr>
      <vt:lpstr>Arial</vt:lpstr>
      <vt:lpstr>Avenir Next LT Pro</vt:lpstr>
      <vt:lpstr>PrismaticVTI</vt:lpstr>
      <vt:lpstr>Don’t Make Me Turn This Chairlift Around</vt:lpstr>
      <vt:lpstr>Problem Identification</vt:lpstr>
      <vt:lpstr>Big Mountain Resort bought a new chairlift</vt:lpstr>
      <vt:lpstr>Recommendations and Key Findings</vt:lpstr>
      <vt:lpstr>A Two Prongs Strategy</vt:lpstr>
      <vt:lpstr>Modeling Results and Analysis</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Don’t Make Me Turn This Chairlift Around</dc:title>
  <dc:creator>Lisa Peterson</dc:creator>
  <cp:lastModifiedBy>Lisa Peterson</cp:lastModifiedBy>
  <cp:revision>1</cp:revision>
  <dcterms:created xsi:type="dcterms:W3CDTF">2023-04-03T17:07:38Z</dcterms:created>
  <dcterms:modified xsi:type="dcterms:W3CDTF">2023-04-03T18:38:45Z</dcterms:modified>
</cp:coreProperties>
</file>