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239E5E2-B307-4792-BB94-EB391D9EBC92}" type="datetimeFigureOut">
              <a:rPr lang="en-US" smtClean="0"/>
              <a:pPr/>
              <a:t>7/23/2021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5568F803-3E0B-4768-A930-A78E33475E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39E5E2-B307-4792-BB94-EB391D9EBC92}"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F803-3E0B-4768-A930-A78E33475E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39E5E2-B307-4792-BB94-EB391D9EBC92}"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F803-3E0B-4768-A930-A78E33475E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239E5E2-B307-4792-BB94-EB391D9EBC92}" type="datetimeFigureOut">
              <a:rPr lang="en-US" smtClean="0"/>
              <a:pPr/>
              <a:t>7/23/2021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5568F803-3E0B-4768-A930-A78E33475E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F239E5E2-B307-4792-BB94-EB391D9EBC92}" type="datetimeFigureOut">
              <a:rPr lang="en-US" smtClean="0"/>
              <a:pPr/>
              <a:t>7/23/2021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5568F803-3E0B-4768-A930-A78E33475E11}"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F239E5E2-B307-4792-BB94-EB391D9EBC92}" type="datetimeFigureOut">
              <a:rPr lang="en-US" smtClean="0"/>
              <a:pPr/>
              <a:t>7/23/2021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568F803-3E0B-4768-A930-A78E33475E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F239E5E2-B307-4792-BB94-EB391D9EBC92}" type="datetimeFigureOut">
              <a:rPr lang="en-US" smtClean="0"/>
              <a:pPr/>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5568F803-3E0B-4768-A930-A78E33475E11}"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239E5E2-B307-4792-BB94-EB391D9EBC92}" type="datetimeFigureOut">
              <a:rPr lang="en-US" smtClean="0"/>
              <a:pPr/>
              <a:t>7/23/2021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F803-3E0B-4768-A930-A78E33475E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39E5E2-B307-4792-BB94-EB391D9EBC92}" type="datetimeFigureOut">
              <a:rPr lang="en-US" smtClean="0"/>
              <a:pPr/>
              <a:t>7/23/2021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F803-3E0B-4768-A930-A78E33475E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239E5E2-B307-4792-BB94-EB391D9EBC92}" type="datetimeFigureOut">
              <a:rPr lang="en-US" smtClean="0"/>
              <a:pPr/>
              <a:t>7/23/2021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F803-3E0B-4768-A930-A78E33475E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F239E5E2-B307-4792-BB94-EB391D9EBC92}"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568F803-3E0B-4768-A930-A78E33475E11}"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239E5E2-B307-4792-BB94-EB391D9EBC92}" type="datetimeFigureOut">
              <a:rPr lang="en-US" smtClean="0"/>
              <a:pPr/>
              <a:t>7/23/2021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568F803-3E0B-4768-A930-A78E33475E11}"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5429264"/>
            <a:ext cx="8458200" cy="1222375"/>
          </a:xfrm>
        </p:spPr>
        <p:txBody>
          <a:bodyPr/>
          <a:lstStyle/>
          <a:p>
            <a:r>
              <a:rPr lang="en-US" dirty="0" smtClean="0">
                <a:latin typeface="Calibri" pitchFamily="34" charset="0"/>
                <a:cs typeface="Calibri" pitchFamily="34" charset="0"/>
              </a:rPr>
              <a:t>NAME: NITIN SINGH TATRARI</a:t>
            </a:r>
            <a:br>
              <a:rPr lang="en-US" dirty="0" smtClean="0">
                <a:latin typeface="Calibri" pitchFamily="34" charset="0"/>
                <a:cs typeface="Calibri" pitchFamily="34" charset="0"/>
              </a:rPr>
            </a:br>
            <a:r>
              <a:rPr lang="en-US" dirty="0" smtClean="0">
                <a:latin typeface="Calibri" pitchFamily="34" charset="0"/>
                <a:cs typeface="Calibri" pitchFamily="34" charset="0"/>
              </a:rPr>
              <a:t>BRANCH: 1825</a:t>
            </a:r>
            <a:endParaRPr lang="en-US" dirty="0">
              <a:latin typeface="Calibri" pitchFamily="34" charset="0"/>
              <a:cs typeface="Calibri" pitchFamily="34" charset="0"/>
            </a:endParaRPr>
          </a:p>
        </p:txBody>
      </p:sp>
      <p:sp>
        <p:nvSpPr>
          <p:cNvPr id="3" name="Subtitle 2"/>
          <p:cNvSpPr>
            <a:spLocks noGrp="1"/>
          </p:cNvSpPr>
          <p:nvPr>
            <p:ph type="subTitle" idx="1"/>
          </p:nvPr>
        </p:nvSpPr>
        <p:spPr>
          <a:xfrm>
            <a:off x="857224" y="714356"/>
            <a:ext cx="7358114" cy="914400"/>
          </a:xfrm>
        </p:spPr>
        <p:txBody>
          <a:bodyPr>
            <a:normAutofit/>
          </a:bodyPr>
          <a:lstStyle/>
          <a:p>
            <a:pPr algn="ctr"/>
            <a:r>
              <a:rPr lang="en-US" sz="3600" dirty="0" smtClean="0">
                <a:latin typeface="Calibri" pitchFamily="34" charset="0"/>
                <a:cs typeface="Calibri" pitchFamily="34" charset="0"/>
              </a:rPr>
              <a:t>FAKE NEWS DETECTION</a:t>
            </a:r>
            <a:endParaRPr lang="en-US" sz="3600" dirty="0">
              <a:latin typeface="Calibri" pitchFamily="34" charset="0"/>
              <a:cs typeface="Calibri" pitchFamily="34" charset="0"/>
            </a:endParaRPr>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107055" y="2362200"/>
            <a:ext cx="2929890" cy="21336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57232"/>
          </a:xfrm>
        </p:spPr>
        <p:txBody>
          <a:bodyPr>
            <a:normAutofit/>
          </a:bodyPr>
          <a:lstStyle/>
          <a:p>
            <a:r>
              <a:rPr lang="en-US" sz="2800" dirty="0" smtClean="0"/>
              <a:t>(5) Preprocessing</a:t>
            </a:r>
            <a:endParaRPr lang="en-US" sz="2800" dirty="0"/>
          </a:p>
        </p:txBody>
      </p:sp>
      <p:pic>
        <p:nvPicPr>
          <p:cNvPr id="21506" name="Picture 2" descr="C:\Users\Nitin Singh Tatrari\Desktop\28.png"/>
          <p:cNvPicPr>
            <a:picLocks noChangeAspect="1" noChangeArrowheads="1"/>
          </p:cNvPicPr>
          <p:nvPr/>
        </p:nvPicPr>
        <p:blipFill>
          <a:blip r:embed="rId2"/>
          <a:srcRect/>
          <a:stretch>
            <a:fillRect/>
          </a:stretch>
        </p:blipFill>
        <p:spPr bwMode="auto">
          <a:xfrm>
            <a:off x="571472" y="1357298"/>
            <a:ext cx="7858180" cy="1285884"/>
          </a:xfrm>
          <a:prstGeom prst="rect">
            <a:avLst/>
          </a:prstGeom>
          <a:noFill/>
        </p:spPr>
      </p:pic>
      <p:sp>
        <p:nvSpPr>
          <p:cNvPr id="4" name="TextBox 3"/>
          <p:cNvSpPr txBox="1"/>
          <p:nvPr/>
        </p:nvSpPr>
        <p:spPr>
          <a:xfrm>
            <a:off x="1571604" y="3143248"/>
            <a:ext cx="6357982" cy="369332"/>
          </a:xfrm>
          <a:prstGeom prst="rect">
            <a:avLst/>
          </a:prstGeom>
          <a:noFill/>
        </p:spPr>
        <p:txBody>
          <a:bodyPr wrap="square" rtlCol="0">
            <a:spAutoFit/>
          </a:bodyPr>
          <a:lstStyle/>
          <a:p>
            <a:r>
              <a:rPr lang="en-US" dirty="0" smtClean="0"/>
              <a:t>We transform the text into vector using </a:t>
            </a:r>
            <a:r>
              <a:rPr lang="en-US" dirty="0" err="1" smtClean="0"/>
              <a:t>Tfidf</a:t>
            </a:r>
            <a:r>
              <a:rPr lang="en-US" dirty="0" smtClean="0"/>
              <a:t> </a:t>
            </a:r>
            <a:r>
              <a:rPr lang="en-US" dirty="0" err="1" smtClean="0"/>
              <a:t>Vectorizer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41248"/>
          </a:xfrm>
        </p:spPr>
        <p:txBody>
          <a:bodyPr>
            <a:normAutofit/>
          </a:bodyPr>
          <a:lstStyle/>
          <a:p>
            <a:r>
              <a:rPr lang="en-US" sz="2800" dirty="0" smtClean="0">
                <a:latin typeface="Calibri" pitchFamily="34" charset="0"/>
                <a:cs typeface="Calibri" pitchFamily="34" charset="0"/>
              </a:rPr>
              <a:t>(6) Model selection</a:t>
            </a:r>
            <a:endParaRPr lang="en-US" sz="2800" dirty="0">
              <a:latin typeface="Calibri" pitchFamily="34" charset="0"/>
              <a:cs typeface="Calibri" pitchFamily="34" charset="0"/>
            </a:endParaRPr>
          </a:p>
        </p:txBody>
      </p:sp>
      <p:pic>
        <p:nvPicPr>
          <p:cNvPr id="22530" name="Picture 2" descr="C:\Users\Nitin Singh Tatrari\Desktop\29.png"/>
          <p:cNvPicPr>
            <a:picLocks noChangeAspect="1" noChangeArrowheads="1"/>
          </p:cNvPicPr>
          <p:nvPr/>
        </p:nvPicPr>
        <p:blipFill>
          <a:blip r:embed="rId2"/>
          <a:srcRect/>
          <a:stretch>
            <a:fillRect/>
          </a:stretch>
        </p:blipFill>
        <p:spPr bwMode="auto">
          <a:xfrm>
            <a:off x="142844" y="1214422"/>
            <a:ext cx="8786874" cy="1143008"/>
          </a:xfrm>
          <a:prstGeom prst="rect">
            <a:avLst/>
          </a:prstGeom>
          <a:noFill/>
        </p:spPr>
      </p:pic>
      <p:pic>
        <p:nvPicPr>
          <p:cNvPr id="22531" name="Picture 3" descr="C:\Users\Nitin Singh Tatrari\Desktop\30.png"/>
          <p:cNvPicPr>
            <a:picLocks noChangeAspect="1" noChangeArrowheads="1"/>
          </p:cNvPicPr>
          <p:nvPr/>
        </p:nvPicPr>
        <p:blipFill>
          <a:blip r:embed="rId3"/>
          <a:srcRect/>
          <a:stretch>
            <a:fillRect/>
          </a:stretch>
        </p:blipFill>
        <p:spPr bwMode="auto">
          <a:xfrm>
            <a:off x="714348" y="3000372"/>
            <a:ext cx="7500990" cy="457200"/>
          </a:xfrm>
          <a:prstGeom prst="rect">
            <a:avLst/>
          </a:prstGeom>
          <a:noFill/>
        </p:spPr>
      </p:pic>
      <p:sp>
        <p:nvSpPr>
          <p:cNvPr id="5" name="TextBox 4"/>
          <p:cNvSpPr txBox="1"/>
          <p:nvPr/>
        </p:nvSpPr>
        <p:spPr>
          <a:xfrm>
            <a:off x="2071670" y="2500306"/>
            <a:ext cx="4857784" cy="369332"/>
          </a:xfrm>
          <a:prstGeom prst="rect">
            <a:avLst/>
          </a:prstGeom>
          <a:noFill/>
        </p:spPr>
        <p:txBody>
          <a:bodyPr wrap="square" rtlCol="0">
            <a:spAutoFit/>
          </a:bodyPr>
          <a:lstStyle/>
          <a:p>
            <a:r>
              <a:rPr lang="en-US" dirty="0" smtClean="0"/>
              <a:t>Importing all algorithms and performance metric</a:t>
            </a:r>
            <a:endParaRPr lang="en-US" dirty="0"/>
          </a:p>
        </p:txBody>
      </p:sp>
      <p:sp>
        <p:nvSpPr>
          <p:cNvPr id="6" name="TextBox 5"/>
          <p:cNvSpPr txBox="1"/>
          <p:nvPr/>
        </p:nvSpPr>
        <p:spPr>
          <a:xfrm>
            <a:off x="2500298" y="3571876"/>
            <a:ext cx="3643338" cy="369332"/>
          </a:xfrm>
          <a:prstGeom prst="rect">
            <a:avLst/>
          </a:prstGeom>
          <a:noFill/>
        </p:spPr>
        <p:txBody>
          <a:bodyPr wrap="square" rtlCol="0">
            <a:spAutoFit/>
          </a:bodyPr>
          <a:lstStyle/>
          <a:p>
            <a:r>
              <a:rPr lang="en-US" dirty="0" smtClean="0"/>
              <a:t>We split the data into train and text</a:t>
            </a:r>
            <a:endParaRPr lang="en-US" dirty="0"/>
          </a:p>
        </p:txBody>
      </p:sp>
      <p:pic>
        <p:nvPicPr>
          <p:cNvPr id="22532" name="Picture 4" descr="C:\Users\Nitin Singh Tatrari\Desktop\31.png"/>
          <p:cNvPicPr>
            <a:picLocks noChangeAspect="1" noChangeArrowheads="1"/>
          </p:cNvPicPr>
          <p:nvPr/>
        </p:nvPicPr>
        <p:blipFill>
          <a:blip r:embed="rId4"/>
          <a:srcRect/>
          <a:stretch>
            <a:fillRect/>
          </a:stretch>
        </p:blipFill>
        <p:spPr bwMode="auto">
          <a:xfrm>
            <a:off x="928662" y="4071942"/>
            <a:ext cx="6927850" cy="1890712"/>
          </a:xfrm>
          <a:prstGeom prst="rect">
            <a:avLst/>
          </a:prstGeom>
          <a:noFill/>
        </p:spPr>
      </p:pic>
      <p:sp>
        <p:nvSpPr>
          <p:cNvPr id="8" name="TextBox 7"/>
          <p:cNvSpPr txBox="1"/>
          <p:nvPr/>
        </p:nvSpPr>
        <p:spPr>
          <a:xfrm>
            <a:off x="2428860" y="6143644"/>
            <a:ext cx="4286280" cy="369332"/>
          </a:xfrm>
          <a:prstGeom prst="rect">
            <a:avLst/>
          </a:prstGeom>
          <a:noFill/>
        </p:spPr>
        <p:txBody>
          <a:bodyPr wrap="square" rtlCol="0">
            <a:spAutoFit/>
          </a:bodyPr>
          <a:lstStyle/>
          <a:p>
            <a:r>
              <a:rPr lang="en-US" dirty="0" smtClean="0"/>
              <a:t>We train the data with different algorithm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Nitin Singh Tatrari\Desktop\32.png"/>
          <p:cNvPicPr>
            <a:picLocks noChangeAspect="1" noChangeArrowheads="1"/>
          </p:cNvPicPr>
          <p:nvPr/>
        </p:nvPicPr>
        <p:blipFill>
          <a:blip r:embed="rId2"/>
          <a:srcRect/>
          <a:stretch>
            <a:fillRect/>
          </a:stretch>
        </p:blipFill>
        <p:spPr bwMode="auto">
          <a:xfrm>
            <a:off x="214282" y="142852"/>
            <a:ext cx="2643206" cy="2454275"/>
          </a:xfrm>
          <a:prstGeom prst="rect">
            <a:avLst/>
          </a:prstGeom>
          <a:noFill/>
        </p:spPr>
      </p:pic>
      <p:pic>
        <p:nvPicPr>
          <p:cNvPr id="23555" name="Picture 3" descr="C:\Users\Nitin Singh Tatrari\Desktop\33.png"/>
          <p:cNvPicPr>
            <a:picLocks noChangeAspect="1" noChangeArrowheads="1"/>
          </p:cNvPicPr>
          <p:nvPr/>
        </p:nvPicPr>
        <p:blipFill>
          <a:blip r:embed="rId3"/>
          <a:srcRect/>
          <a:stretch>
            <a:fillRect/>
          </a:stretch>
        </p:blipFill>
        <p:spPr bwMode="auto">
          <a:xfrm>
            <a:off x="3143240" y="142852"/>
            <a:ext cx="2714644" cy="2468563"/>
          </a:xfrm>
          <a:prstGeom prst="rect">
            <a:avLst/>
          </a:prstGeom>
          <a:noFill/>
        </p:spPr>
      </p:pic>
      <p:pic>
        <p:nvPicPr>
          <p:cNvPr id="23556" name="Picture 4" descr="C:\Users\Nitin Singh Tatrari\Desktop\34.png"/>
          <p:cNvPicPr>
            <a:picLocks noChangeAspect="1" noChangeArrowheads="1"/>
          </p:cNvPicPr>
          <p:nvPr/>
        </p:nvPicPr>
        <p:blipFill>
          <a:blip r:embed="rId4"/>
          <a:srcRect/>
          <a:stretch>
            <a:fillRect/>
          </a:stretch>
        </p:blipFill>
        <p:spPr bwMode="auto">
          <a:xfrm>
            <a:off x="6215074" y="142852"/>
            <a:ext cx="2711444" cy="2484438"/>
          </a:xfrm>
          <a:prstGeom prst="rect">
            <a:avLst/>
          </a:prstGeom>
          <a:noFill/>
        </p:spPr>
      </p:pic>
      <p:pic>
        <p:nvPicPr>
          <p:cNvPr id="23557" name="Picture 5" descr="C:\Users\Nitin Singh Tatrari\Desktop\35.png"/>
          <p:cNvPicPr>
            <a:picLocks noChangeAspect="1" noChangeArrowheads="1"/>
          </p:cNvPicPr>
          <p:nvPr/>
        </p:nvPicPr>
        <p:blipFill>
          <a:blip r:embed="rId5"/>
          <a:srcRect/>
          <a:stretch>
            <a:fillRect/>
          </a:stretch>
        </p:blipFill>
        <p:spPr bwMode="auto">
          <a:xfrm>
            <a:off x="4714876" y="2714620"/>
            <a:ext cx="2643206" cy="2506662"/>
          </a:xfrm>
          <a:prstGeom prst="rect">
            <a:avLst/>
          </a:prstGeom>
          <a:noFill/>
        </p:spPr>
      </p:pic>
      <p:pic>
        <p:nvPicPr>
          <p:cNvPr id="23558" name="Picture 6" descr="C:\Users\Nitin Singh Tatrari\Desktop\36.png"/>
          <p:cNvPicPr>
            <a:picLocks noChangeAspect="1" noChangeArrowheads="1"/>
          </p:cNvPicPr>
          <p:nvPr/>
        </p:nvPicPr>
        <p:blipFill>
          <a:blip r:embed="rId6"/>
          <a:srcRect/>
          <a:stretch>
            <a:fillRect/>
          </a:stretch>
        </p:blipFill>
        <p:spPr bwMode="auto">
          <a:xfrm>
            <a:off x="1643042" y="2714620"/>
            <a:ext cx="2714644" cy="2506662"/>
          </a:xfrm>
          <a:prstGeom prst="rect">
            <a:avLst/>
          </a:prstGeom>
          <a:noFill/>
        </p:spPr>
      </p:pic>
      <p:sp>
        <p:nvSpPr>
          <p:cNvPr id="7" name="TextBox 6"/>
          <p:cNvSpPr txBox="1"/>
          <p:nvPr/>
        </p:nvSpPr>
        <p:spPr>
          <a:xfrm>
            <a:off x="2357422" y="5572140"/>
            <a:ext cx="4143404" cy="1200329"/>
          </a:xfrm>
          <a:prstGeom prst="rect">
            <a:avLst/>
          </a:prstGeom>
          <a:noFill/>
        </p:spPr>
        <p:txBody>
          <a:bodyPr wrap="square" rtlCol="0">
            <a:spAutoFit/>
          </a:bodyPr>
          <a:lstStyle/>
          <a:p>
            <a:r>
              <a:rPr lang="en-US" dirty="0" smtClean="0"/>
              <a:t>1) The maximum accuracy of 94.8% is given by SVC()</a:t>
            </a:r>
          </a:p>
          <a:p>
            <a:r>
              <a:rPr lang="en-US" dirty="0" smtClean="0"/>
              <a:t>2) Minimum log loss of 1.78 is given by SVC()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41248"/>
          </a:xfrm>
        </p:spPr>
        <p:txBody>
          <a:bodyPr>
            <a:normAutofit/>
          </a:bodyPr>
          <a:lstStyle/>
          <a:p>
            <a:r>
              <a:rPr lang="en-US" sz="2800" dirty="0" smtClean="0">
                <a:latin typeface="Calibri" pitchFamily="34" charset="0"/>
                <a:cs typeface="Calibri" pitchFamily="34" charset="0"/>
              </a:rPr>
              <a:t>(7) Cross Validation</a:t>
            </a:r>
            <a:endParaRPr lang="en-US" sz="2800" dirty="0">
              <a:latin typeface="Calibri" pitchFamily="34" charset="0"/>
              <a:cs typeface="Calibri" pitchFamily="34" charset="0"/>
            </a:endParaRPr>
          </a:p>
        </p:txBody>
      </p:sp>
      <p:pic>
        <p:nvPicPr>
          <p:cNvPr id="24578" name="Picture 2" descr="C:\Users\Nitin Singh Tatrari\Desktop\37.png"/>
          <p:cNvPicPr>
            <a:picLocks noChangeAspect="1" noChangeArrowheads="1"/>
          </p:cNvPicPr>
          <p:nvPr/>
        </p:nvPicPr>
        <p:blipFill>
          <a:blip r:embed="rId2"/>
          <a:srcRect/>
          <a:stretch>
            <a:fillRect/>
          </a:stretch>
        </p:blipFill>
        <p:spPr bwMode="auto">
          <a:xfrm>
            <a:off x="1071538" y="1214422"/>
            <a:ext cx="6786610" cy="1158875"/>
          </a:xfrm>
          <a:prstGeom prst="rect">
            <a:avLst/>
          </a:prstGeom>
          <a:noFill/>
        </p:spPr>
      </p:pic>
      <p:pic>
        <p:nvPicPr>
          <p:cNvPr id="24579" name="Picture 3" descr="C:\Users\Nitin Singh Tatrari\Desktop\38.png"/>
          <p:cNvPicPr>
            <a:picLocks noChangeAspect="1" noChangeArrowheads="1"/>
          </p:cNvPicPr>
          <p:nvPr/>
        </p:nvPicPr>
        <p:blipFill>
          <a:blip r:embed="rId3"/>
          <a:srcRect/>
          <a:stretch>
            <a:fillRect/>
          </a:stretch>
        </p:blipFill>
        <p:spPr bwMode="auto">
          <a:xfrm>
            <a:off x="500034" y="2786058"/>
            <a:ext cx="4252913" cy="3643312"/>
          </a:xfrm>
          <a:prstGeom prst="rect">
            <a:avLst/>
          </a:prstGeom>
          <a:noFill/>
        </p:spPr>
      </p:pic>
      <p:sp>
        <p:nvSpPr>
          <p:cNvPr id="5" name="TextBox 4"/>
          <p:cNvSpPr txBox="1"/>
          <p:nvPr/>
        </p:nvSpPr>
        <p:spPr>
          <a:xfrm>
            <a:off x="5143504" y="4071942"/>
            <a:ext cx="3714776" cy="923330"/>
          </a:xfrm>
          <a:prstGeom prst="rect">
            <a:avLst/>
          </a:prstGeom>
          <a:noFill/>
        </p:spPr>
        <p:txBody>
          <a:bodyPr wrap="square" rtlCol="0">
            <a:spAutoFit/>
          </a:bodyPr>
          <a:lstStyle/>
          <a:p>
            <a:r>
              <a:rPr lang="en-US" dirty="0" smtClean="0"/>
              <a:t>The standard deviation in the accuracy score of all algorithm is acceptance.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41248"/>
          </a:xfrm>
        </p:spPr>
        <p:txBody>
          <a:bodyPr>
            <a:normAutofit/>
          </a:bodyPr>
          <a:lstStyle/>
          <a:p>
            <a:r>
              <a:rPr lang="en-US" sz="2800" dirty="0" smtClean="0"/>
              <a:t>(8) Ensemble technique</a:t>
            </a:r>
            <a:endParaRPr lang="en-US" sz="2800" dirty="0"/>
          </a:p>
        </p:txBody>
      </p:sp>
      <p:pic>
        <p:nvPicPr>
          <p:cNvPr id="25602" name="Picture 2" descr="C:\Users\Nitin Singh Tatrari\Desktop\39.png"/>
          <p:cNvPicPr>
            <a:picLocks noChangeAspect="1" noChangeArrowheads="1"/>
          </p:cNvPicPr>
          <p:nvPr/>
        </p:nvPicPr>
        <p:blipFill>
          <a:blip r:embed="rId2"/>
          <a:srcRect/>
          <a:stretch>
            <a:fillRect/>
          </a:stretch>
        </p:blipFill>
        <p:spPr bwMode="auto">
          <a:xfrm>
            <a:off x="285720" y="1285860"/>
            <a:ext cx="4071966" cy="3929090"/>
          </a:xfrm>
          <a:prstGeom prst="rect">
            <a:avLst/>
          </a:prstGeom>
          <a:noFill/>
        </p:spPr>
      </p:pic>
      <p:pic>
        <p:nvPicPr>
          <p:cNvPr id="25603" name="Picture 3" descr="C:\Users\Nitin Singh Tatrari\Desktop\40.png"/>
          <p:cNvPicPr>
            <a:picLocks noChangeAspect="1" noChangeArrowheads="1"/>
          </p:cNvPicPr>
          <p:nvPr/>
        </p:nvPicPr>
        <p:blipFill>
          <a:blip r:embed="rId3"/>
          <a:srcRect/>
          <a:stretch>
            <a:fillRect/>
          </a:stretch>
        </p:blipFill>
        <p:spPr bwMode="auto">
          <a:xfrm>
            <a:off x="4714876" y="1285860"/>
            <a:ext cx="4071966" cy="3948113"/>
          </a:xfrm>
          <a:prstGeom prst="rect">
            <a:avLst/>
          </a:prstGeom>
          <a:noFill/>
        </p:spPr>
      </p:pic>
      <p:sp>
        <p:nvSpPr>
          <p:cNvPr id="5" name="TextBox 4"/>
          <p:cNvSpPr txBox="1"/>
          <p:nvPr/>
        </p:nvSpPr>
        <p:spPr>
          <a:xfrm>
            <a:off x="1000100" y="5500702"/>
            <a:ext cx="7000924" cy="646331"/>
          </a:xfrm>
          <a:prstGeom prst="rect">
            <a:avLst/>
          </a:prstGeom>
          <a:noFill/>
        </p:spPr>
        <p:txBody>
          <a:bodyPr wrap="square" rtlCol="0">
            <a:spAutoFit/>
          </a:bodyPr>
          <a:lstStyle/>
          <a:p>
            <a:r>
              <a:rPr lang="en-US" dirty="0" smtClean="0"/>
              <a:t>Thus we can SVC() gives better accuracy score than ensemble technique.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41248"/>
          </a:xfrm>
        </p:spPr>
        <p:txBody>
          <a:bodyPr>
            <a:normAutofit/>
          </a:bodyPr>
          <a:lstStyle/>
          <a:p>
            <a:r>
              <a:rPr lang="en-US" sz="2800" dirty="0" smtClean="0"/>
              <a:t>(9) Hyper parameter tuning</a:t>
            </a:r>
            <a:endParaRPr lang="en-US" sz="2800" dirty="0"/>
          </a:p>
        </p:txBody>
      </p:sp>
      <p:pic>
        <p:nvPicPr>
          <p:cNvPr id="26626" name="Picture 2" descr="C:\Users\Nitin Singh Tatrari\Desktop\41.png"/>
          <p:cNvPicPr>
            <a:picLocks noChangeAspect="1" noChangeArrowheads="1"/>
          </p:cNvPicPr>
          <p:nvPr/>
        </p:nvPicPr>
        <p:blipFill>
          <a:blip r:embed="rId2"/>
          <a:srcRect/>
          <a:stretch>
            <a:fillRect/>
          </a:stretch>
        </p:blipFill>
        <p:spPr bwMode="auto">
          <a:xfrm>
            <a:off x="500034" y="1285860"/>
            <a:ext cx="8143932" cy="2149475"/>
          </a:xfrm>
          <a:prstGeom prst="rect">
            <a:avLst/>
          </a:prstGeom>
          <a:noFill/>
        </p:spPr>
      </p:pic>
      <p:sp>
        <p:nvSpPr>
          <p:cNvPr id="4" name="TextBox 3"/>
          <p:cNvSpPr txBox="1"/>
          <p:nvPr/>
        </p:nvSpPr>
        <p:spPr>
          <a:xfrm>
            <a:off x="1571604" y="3786190"/>
            <a:ext cx="6072230" cy="646331"/>
          </a:xfrm>
          <a:prstGeom prst="rect">
            <a:avLst/>
          </a:prstGeom>
          <a:noFill/>
        </p:spPr>
        <p:txBody>
          <a:bodyPr wrap="square" rtlCol="0">
            <a:spAutoFit/>
          </a:bodyPr>
          <a:lstStyle/>
          <a:p>
            <a:r>
              <a:rPr lang="en-US" dirty="0" smtClean="0"/>
              <a:t>Best parameter is given by radial basis function (</a:t>
            </a:r>
            <a:r>
              <a:rPr lang="en-US" dirty="0" err="1" smtClean="0"/>
              <a:t>rbf</a:t>
            </a:r>
            <a:r>
              <a:rPr lang="en-US" dirty="0" smtClean="0"/>
              <a:t>) kernel</a:t>
            </a:r>
          </a:p>
          <a:p>
            <a:r>
              <a:rPr lang="en-US" dirty="0" smtClean="0"/>
              <a:t>And C value 10.</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41248"/>
          </a:xfrm>
        </p:spPr>
        <p:txBody>
          <a:bodyPr>
            <a:normAutofit/>
          </a:bodyPr>
          <a:lstStyle/>
          <a:p>
            <a:r>
              <a:rPr lang="en-US" sz="2800" dirty="0" smtClean="0">
                <a:latin typeface="Calibri" pitchFamily="34" charset="0"/>
                <a:cs typeface="Calibri" pitchFamily="34" charset="0"/>
              </a:rPr>
              <a:t>(10) Saving the best model</a:t>
            </a:r>
            <a:endParaRPr lang="en-US" sz="2800" dirty="0">
              <a:latin typeface="Calibri" pitchFamily="34" charset="0"/>
              <a:cs typeface="Calibri" pitchFamily="34" charset="0"/>
            </a:endParaRPr>
          </a:p>
        </p:txBody>
      </p:sp>
      <p:pic>
        <p:nvPicPr>
          <p:cNvPr id="27650" name="Picture 2" descr="C:\Users\Nitin Singh Tatrari\Desktop\42.png"/>
          <p:cNvPicPr>
            <a:picLocks noChangeAspect="1" noChangeArrowheads="1"/>
          </p:cNvPicPr>
          <p:nvPr/>
        </p:nvPicPr>
        <p:blipFill>
          <a:blip r:embed="rId2"/>
          <a:srcRect/>
          <a:stretch>
            <a:fillRect/>
          </a:stretch>
        </p:blipFill>
        <p:spPr bwMode="auto">
          <a:xfrm>
            <a:off x="1285852" y="1142984"/>
            <a:ext cx="6500858" cy="3071834"/>
          </a:xfrm>
          <a:prstGeom prst="rect">
            <a:avLst/>
          </a:prstGeom>
          <a:noFill/>
        </p:spPr>
      </p:pic>
      <p:pic>
        <p:nvPicPr>
          <p:cNvPr id="27651" name="Picture 3" descr="C:\Users\Nitin Singh Tatrari\Desktop\44.png"/>
          <p:cNvPicPr>
            <a:picLocks noChangeAspect="1" noChangeArrowheads="1"/>
          </p:cNvPicPr>
          <p:nvPr/>
        </p:nvPicPr>
        <p:blipFill>
          <a:blip r:embed="rId3"/>
          <a:srcRect/>
          <a:stretch>
            <a:fillRect/>
          </a:stretch>
        </p:blipFill>
        <p:spPr bwMode="auto">
          <a:xfrm>
            <a:off x="2428860" y="4929198"/>
            <a:ext cx="4286280" cy="974725"/>
          </a:xfrm>
          <a:prstGeom prst="rect">
            <a:avLst/>
          </a:prstGeom>
          <a:noFill/>
        </p:spPr>
      </p:pic>
      <p:sp>
        <p:nvSpPr>
          <p:cNvPr id="5" name="TextBox 4"/>
          <p:cNvSpPr txBox="1"/>
          <p:nvPr/>
        </p:nvSpPr>
        <p:spPr>
          <a:xfrm>
            <a:off x="1357290" y="4357694"/>
            <a:ext cx="6357982" cy="369332"/>
          </a:xfrm>
          <a:prstGeom prst="rect">
            <a:avLst/>
          </a:prstGeom>
          <a:noFill/>
        </p:spPr>
        <p:txBody>
          <a:bodyPr wrap="square" rtlCol="0">
            <a:spAutoFit/>
          </a:bodyPr>
          <a:lstStyle/>
          <a:p>
            <a:r>
              <a:rPr lang="en-US" dirty="0" smtClean="0"/>
              <a:t>Best accuracy score of 95.7% is achieved with log loss of 1.48.</a:t>
            </a:r>
            <a:endParaRPr lang="en-US" dirty="0"/>
          </a:p>
        </p:txBody>
      </p:sp>
      <p:sp>
        <p:nvSpPr>
          <p:cNvPr id="6" name="TextBox 5"/>
          <p:cNvSpPr txBox="1"/>
          <p:nvPr/>
        </p:nvSpPr>
        <p:spPr>
          <a:xfrm>
            <a:off x="3571868" y="6072206"/>
            <a:ext cx="1857388" cy="369332"/>
          </a:xfrm>
          <a:prstGeom prst="rect">
            <a:avLst/>
          </a:prstGeom>
          <a:noFill/>
        </p:spPr>
        <p:txBody>
          <a:bodyPr wrap="square" rtlCol="0">
            <a:spAutoFit/>
          </a:bodyPr>
          <a:lstStyle/>
          <a:p>
            <a:r>
              <a:rPr lang="en-US" dirty="0" smtClean="0"/>
              <a:t>Saving the model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0364" y="3071810"/>
            <a:ext cx="3000396" cy="707886"/>
          </a:xfrm>
          <a:prstGeom prst="rect">
            <a:avLst/>
          </a:prstGeom>
          <a:noFill/>
        </p:spPr>
        <p:txBody>
          <a:bodyPr wrap="square" rtlCol="0">
            <a:spAutoFit/>
          </a:bodyPr>
          <a:lstStyle/>
          <a:p>
            <a:r>
              <a:rPr lang="en-US" sz="4000" dirty="0" smtClean="0">
                <a:latin typeface="Calibri" pitchFamily="34" charset="0"/>
                <a:cs typeface="Calibri" pitchFamily="34" charset="0"/>
              </a:rPr>
              <a:t>Thank you!!!</a:t>
            </a:r>
            <a:endParaRPr lang="en-US" sz="4000" dirty="0">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r>
              <a:rPr lang="en-US" sz="2800" dirty="0" smtClean="0">
                <a:latin typeface="Calibri" pitchFamily="34" charset="0"/>
                <a:cs typeface="Calibri" pitchFamily="34" charset="0"/>
              </a:rPr>
              <a:t>Problem statement</a:t>
            </a:r>
            <a:endParaRPr lang="en-US" sz="2800" dirty="0"/>
          </a:p>
        </p:txBody>
      </p:sp>
      <p:sp>
        <p:nvSpPr>
          <p:cNvPr id="3" name="Content Placeholder 2"/>
          <p:cNvSpPr>
            <a:spLocks noGrp="1"/>
          </p:cNvSpPr>
          <p:nvPr>
            <p:ph idx="1"/>
          </p:nvPr>
        </p:nvSpPr>
        <p:spPr/>
        <p:txBody>
          <a:bodyPr>
            <a:normAutofit fontScale="85000" lnSpcReduction="20000"/>
          </a:bodyPr>
          <a:lstStyle/>
          <a:p>
            <a:r>
              <a:rPr lang="en-IN" dirty="0" smtClean="0"/>
              <a:t>With the advancement of technology, digital news is more widely exposed to users globally and contributes to the increment of spreading </a:t>
            </a:r>
            <a:r>
              <a:rPr lang="en-IN" dirty="0" smtClean="0">
                <a:solidFill>
                  <a:schemeClr val="tx1"/>
                </a:solidFill>
              </a:rPr>
              <a:t>hoaxes</a:t>
            </a:r>
            <a:r>
              <a:rPr lang="en-IN" dirty="0" smtClean="0"/>
              <a:t> and disinformation online. Fake news can be found through popular platforms such as social media and the Internet and even print media. The rise of fake news affects not only individuals, narratives, and the platforms that publish them, but also businesses and jobs across all manner of industries, as well. Thus this false news can adversely impact the businesses, as they can alienate their portion of target market due to false fact spread to them. </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41248"/>
          </a:xfrm>
        </p:spPr>
        <p:txBody>
          <a:bodyPr>
            <a:normAutofit/>
          </a:bodyPr>
          <a:lstStyle/>
          <a:p>
            <a:r>
              <a:rPr lang="en-US" sz="2800" dirty="0" smtClean="0">
                <a:latin typeface="Calibri" pitchFamily="34" charset="0"/>
                <a:cs typeface="Calibri" pitchFamily="34" charset="0"/>
              </a:rPr>
              <a:t>Steps followed(1): Loading the data</a:t>
            </a:r>
            <a:endParaRPr lang="en-US" sz="2800" dirty="0">
              <a:latin typeface="Calibri" pitchFamily="34" charset="0"/>
              <a:cs typeface="Calibri" pitchFamily="34" charset="0"/>
            </a:endParaRPr>
          </a:p>
        </p:txBody>
      </p:sp>
      <p:pic>
        <p:nvPicPr>
          <p:cNvPr id="1026" name="Picture 2" descr="C:\Users\Nitin Singh Tatrari\Desktop\1.png"/>
          <p:cNvPicPr>
            <a:picLocks noChangeAspect="1" noChangeArrowheads="1"/>
          </p:cNvPicPr>
          <p:nvPr/>
        </p:nvPicPr>
        <p:blipFill>
          <a:blip r:embed="rId2"/>
          <a:srcRect/>
          <a:stretch>
            <a:fillRect/>
          </a:stretch>
        </p:blipFill>
        <p:spPr bwMode="auto">
          <a:xfrm>
            <a:off x="142844" y="1142984"/>
            <a:ext cx="3214710" cy="1357322"/>
          </a:xfrm>
          <a:prstGeom prst="rect">
            <a:avLst/>
          </a:prstGeom>
          <a:noFill/>
        </p:spPr>
      </p:pic>
      <p:pic>
        <p:nvPicPr>
          <p:cNvPr id="1028" name="Picture 4" descr="C:\Users\Nitin Singh Tatrari\Desktop\3.png"/>
          <p:cNvPicPr>
            <a:picLocks noChangeAspect="1" noChangeArrowheads="1"/>
          </p:cNvPicPr>
          <p:nvPr/>
        </p:nvPicPr>
        <p:blipFill>
          <a:blip r:embed="rId3"/>
          <a:srcRect/>
          <a:stretch>
            <a:fillRect/>
          </a:stretch>
        </p:blipFill>
        <p:spPr bwMode="auto">
          <a:xfrm>
            <a:off x="642910" y="3786190"/>
            <a:ext cx="7929619" cy="2157413"/>
          </a:xfrm>
          <a:prstGeom prst="rect">
            <a:avLst/>
          </a:prstGeom>
          <a:noFill/>
        </p:spPr>
      </p:pic>
      <p:pic>
        <p:nvPicPr>
          <p:cNvPr id="1029" name="Picture 5" descr="C:\Users\Nitin Singh Tatrari\Desktop\43.png"/>
          <p:cNvPicPr>
            <a:picLocks noChangeAspect="1" noChangeArrowheads="1"/>
          </p:cNvPicPr>
          <p:nvPr/>
        </p:nvPicPr>
        <p:blipFill>
          <a:blip r:embed="rId4"/>
          <a:srcRect/>
          <a:stretch>
            <a:fillRect/>
          </a:stretch>
        </p:blipFill>
        <p:spPr bwMode="auto">
          <a:xfrm>
            <a:off x="214282" y="2714620"/>
            <a:ext cx="3143272" cy="495300"/>
          </a:xfrm>
          <a:prstGeom prst="rect">
            <a:avLst/>
          </a:prstGeom>
          <a:noFill/>
        </p:spPr>
      </p:pic>
      <p:sp>
        <p:nvSpPr>
          <p:cNvPr id="7" name="TextBox 6"/>
          <p:cNvSpPr txBox="1"/>
          <p:nvPr/>
        </p:nvSpPr>
        <p:spPr>
          <a:xfrm>
            <a:off x="3929058" y="1571612"/>
            <a:ext cx="2000264" cy="369332"/>
          </a:xfrm>
          <a:prstGeom prst="rect">
            <a:avLst/>
          </a:prstGeom>
          <a:noFill/>
        </p:spPr>
        <p:txBody>
          <a:bodyPr wrap="square" rtlCol="0">
            <a:spAutoFit/>
          </a:bodyPr>
          <a:lstStyle/>
          <a:p>
            <a:r>
              <a:rPr lang="en-US" dirty="0" smtClean="0"/>
              <a:t>Loading libraries</a:t>
            </a:r>
            <a:endParaRPr lang="en-US" dirty="0"/>
          </a:p>
        </p:txBody>
      </p:sp>
      <p:sp>
        <p:nvSpPr>
          <p:cNvPr id="8" name="TextBox 7"/>
          <p:cNvSpPr txBox="1"/>
          <p:nvPr/>
        </p:nvSpPr>
        <p:spPr>
          <a:xfrm>
            <a:off x="4000496" y="2714620"/>
            <a:ext cx="4500594" cy="369332"/>
          </a:xfrm>
          <a:prstGeom prst="rect">
            <a:avLst/>
          </a:prstGeom>
          <a:noFill/>
        </p:spPr>
        <p:txBody>
          <a:bodyPr wrap="square" rtlCol="0">
            <a:spAutoFit/>
          </a:bodyPr>
          <a:lstStyle/>
          <a:p>
            <a:r>
              <a:rPr lang="en-US" dirty="0" smtClean="0"/>
              <a:t>Uploading  data from ‘train_news.csv’</a:t>
            </a:r>
            <a:endParaRPr lang="en-US" dirty="0"/>
          </a:p>
        </p:txBody>
      </p:sp>
      <p:sp>
        <p:nvSpPr>
          <p:cNvPr id="9" name="TextBox 8"/>
          <p:cNvSpPr txBox="1"/>
          <p:nvPr/>
        </p:nvSpPr>
        <p:spPr>
          <a:xfrm>
            <a:off x="3000364" y="6143644"/>
            <a:ext cx="3143272" cy="369332"/>
          </a:xfrm>
          <a:prstGeom prst="rect">
            <a:avLst/>
          </a:prstGeom>
          <a:noFill/>
        </p:spPr>
        <p:txBody>
          <a:bodyPr wrap="square" rtlCol="0">
            <a:spAutoFit/>
          </a:bodyPr>
          <a:lstStyle/>
          <a:p>
            <a:r>
              <a:rPr lang="en-US" dirty="0" smtClean="0"/>
              <a:t>Loading data into Data Frame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41248"/>
          </a:xfrm>
        </p:spPr>
        <p:txBody>
          <a:bodyPr>
            <a:normAutofit/>
          </a:bodyPr>
          <a:lstStyle/>
          <a:p>
            <a:r>
              <a:rPr lang="en-US" sz="2800" dirty="0" smtClean="0"/>
              <a:t>(2) Understanding the data</a:t>
            </a:r>
            <a:endParaRPr lang="en-US" sz="2800" dirty="0"/>
          </a:p>
        </p:txBody>
      </p:sp>
      <p:pic>
        <p:nvPicPr>
          <p:cNvPr id="1026" name="Picture 2" descr="C:\Users\Nitin Singh Tatrari\Desktop\4.png"/>
          <p:cNvPicPr>
            <a:picLocks noChangeAspect="1" noChangeArrowheads="1"/>
          </p:cNvPicPr>
          <p:nvPr/>
        </p:nvPicPr>
        <p:blipFill>
          <a:blip r:embed="rId2"/>
          <a:srcRect/>
          <a:stretch>
            <a:fillRect/>
          </a:stretch>
        </p:blipFill>
        <p:spPr bwMode="auto">
          <a:xfrm>
            <a:off x="142844" y="1142984"/>
            <a:ext cx="5021263" cy="1500198"/>
          </a:xfrm>
          <a:prstGeom prst="rect">
            <a:avLst/>
          </a:prstGeom>
          <a:noFill/>
        </p:spPr>
      </p:pic>
      <p:pic>
        <p:nvPicPr>
          <p:cNvPr id="1028" name="Picture 4" descr="C:\Users\Nitin Singh Tatrari\Desktop\5.png"/>
          <p:cNvPicPr>
            <a:picLocks noChangeAspect="1" noChangeArrowheads="1"/>
          </p:cNvPicPr>
          <p:nvPr/>
        </p:nvPicPr>
        <p:blipFill>
          <a:blip r:embed="rId3"/>
          <a:srcRect/>
          <a:stretch>
            <a:fillRect/>
          </a:stretch>
        </p:blipFill>
        <p:spPr bwMode="auto">
          <a:xfrm>
            <a:off x="5357818" y="2143116"/>
            <a:ext cx="3571868" cy="457200"/>
          </a:xfrm>
          <a:prstGeom prst="rect">
            <a:avLst/>
          </a:prstGeom>
          <a:noFill/>
        </p:spPr>
      </p:pic>
      <p:pic>
        <p:nvPicPr>
          <p:cNvPr id="1029" name="Picture 5" descr="C:\Users\Nitin Singh Tatrari\Desktop\6.png"/>
          <p:cNvPicPr>
            <a:picLocks noChangeAspect="1" noChangeArrowheads="1"/>
          </p:cNvPicPr>
          <p:nvPr/>
        </p:nvPicPr>
        <p:blipFill>
          <a:blip r:embed="rId4"/>
          <a:srcRect/>
          <a:stretch>
            <a:fillRect/>
          </a:stretch>
        </p:blipFill>
        <p:spPr bwMode="auto">
          <a:xfrm>
            <a:off x="214282" y="2786058"/>
            <a:ext cx="1616075" cy="1196975"/>
          </a:xfrm>
          <a:prstGeom prst="rect">
            <a:avLst/>
          </a:prstGeom>
          <a:noFill/>
        </p:spPr>
      </p:pic>
      <p:pic>
        <p:nvPicPr>
          <p:cNvPr id="1030" name="Picture 6" descr="C:\Users\Nitin Singh Tatrari\Desktop\8.png"/>
          <p:cNvPicPr>
            <a:picLocks noChangeAspect="1" noChangeArrowheads="1"/>
          </p:cNvPicPr>
          <p:nvPr/>
        </p:nvPicPr>
        <p:blipFill>
          <a:blip r:embed="rId5"/>
          <a:srcRect/>
          <a:stretch>
            <a:fillRect/>
          </a:stretch>
        </p:blipFill>
        <p:spPr bwMode="auto">
          <a:xfrm>
            <a:off x="4786314" y="2714620"/>
            <a:ext cx="2011363" cy="1425575"/>
          </a:xfrm>
          <a:prstGeom prst="rect">
            <a:avLst/>
          </a:prstGeom>
          <a:noFill/>
        </p:spPr>
      </p:pic>
      <p:sp>
        <p:nvSpPr>
          <p:cNvPr id="1031" name="Rectangle 7"/>
          <p:cNvSpPr>
            <a:spLocks noChangeArrowheads="1"/>
          </p:cNvSpPr>
          <p:nvPr/>
        </p:nvSpPr>
        <p:spPr bwMode="auto">
          <a:xfrm>
            <a:off x="5286380" y="1142984"/>
            <a:ext cx="385762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Since column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Unnammed</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0’ is just index column and column ‘Id’ have all unique values, we can drop them.</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Box 9"/>
          <p:cNvSpPr txBox="1"/>
          <p:nvPr/>
        </p:nvSpPr>
        <p:spPr>
          <a:xfrm>
            <a:off x="2000232" y="2786058"/>
            <a:ext cx="2857520" cy="1477328"/>
          </a:xfrm>
          <a:prstGeom prst="rect">
            <a:avLst/>
          </a:prstGeom>
          <a:noFill/>
        </p:spPr>
        <p:txBody>
          <a:bodyPr wrap="square" rtlCol="0">
            <a:spAutoFit/>
          </a:bodyPr>
          <a:lstStyle/>
          <a:p>
            <a:r>
              <a:rPr lang="en-IN" dirty="0" smtClean="0">
                <a:latin typeface="Calibri" pitchFamily="34" charset="0"/>
                <a:cs typeface="Calibri" pitchFamily="34" charset="0"/>
              </a:rPr>
              <a:t>All the variables have string data type expect target variable ‘label’ which is integer type.  </a:t>
            </a:r>
            <a:endParaRPr lang="en-US" dirty="0" smtClean="0">
              <a:latin typeface="Calibri" pitchFamily="34" charset="0"/>
              <a:cs typeface="Calibri" pitchFamily="34" charset="0"/>
            </a:endParaRPr>
          </a:p>
          <a:p>
            <a:endParaRPr lang="en-US" dirty="0"/>
          </a:p>
        </p:txBody>
      </p:sp>
      <p:pic>
        <p:nvPicPr>
          <p:cNvPr id="1032" name="Picture 8" descr="C:\Users\Nitin Singh Tatrari\Desktop\9.png"/>
          <p:cNvPicPr>
            <a:picLocks noChangeAspect="1" noChangeArrowheads="1"/>
          </p:cNvPicPr>
          <p:nvPr/>
        </p:nvPicPr>
        <p:blipFill>
          <a:blip r:embed="rId6"/>
          <a:srcRect/>
          <a:stretch>
            <a:fillRect/>
          </a:stretch>
        </p:blipFill>
        <p:spPr bwMode="auto">
          <a:xfrm>
            <a:off x="428596" y="4357694"/>
            <a:ext cx="3786214" cy="500066"/>
          </a:xfrm>
          <a:prstGeom prst="rect">
            <a:avLst/>
          </a:prstGeom>
          <a:noFill/>
        </p:spPr>
      </p:pic>
      <p:pic>
        <p:nvPicPr>
          <p:cNvPr id="1033" name="Picture 9" descr="C:\Users\Nitin Singh Tatrari\Desktop\10.png"/>
          <p:cNvPicPr>
            <a:picLocks noChangeAspect="1" noChangeArrowheads="1"/>
          </p:cNvPicPr>
          <p:nvPr/>
        </p:nvPicPr>
        <p:blipFill>
          <a:blip r:embed="rId7"/>
          <a:srcRect/>
          <a:stretch>
            <a:fillRect/>
          </a:stretch>
        </p:blipFill>
        <p:spPr bwMode="auto">
          <a:xfrm>
            <a:off x="4857752" y="4357694"/>
            <a:ext cx="3857652" cy="500066"/>
          </a:xfrm>
          <a:prstGeom prst="rect">
            <a:avLst/>
          </a:prstGeom>
          <a:noFill/>
        </p:spPr>
      </p:pic>
      <p:sp>
        <p:nvSpPr>
          <p:cNvPr id="13" name="TextBox 12"/>
          <p:cNvSpPr txBox="1"/>
          <p:nvPr/>
        </p:nvSpPr>
        <p:spPr>
          <a:xfrm>
            <a:off x="6929454" y="2786058"/>
            <a:ext cx="2214546" cy="923330"/>
          </a:xfrm>
          <a:prstGeom prst="rect">
            <a:avLst/>
          </a:prstGeom>
          <a:noFill/>
        </p:spPr>
        <p:txBody>
          <a:bodyPr wrap="square" rtlCol="0">
            <a:spAutoFit/>
          </a:bodyPr>
          <a:lstStyle/>
          <a:p>
            <a:r>
              <a:rPr lang="en-US" dirty="0" smtClean="0">
                <a:latin typeface="Calibri" pitchFamily="34" charset="0"/>
                <a:cs typeface="Calibri" pitchFamily="34" charset="0"/>
              </a:rPr>
              <a:t>There are null values in ‘headline’, ’</a:t>
            </a:r>
            <a:r>
              <a:rPr lang="en-US" dirty="0" err="1" smtClean="0">
                <a:latin typeface="Calibri" pitchFamily="34" charset="0"/>
                <a:cs typeface="Calibri" pitchFamily="34" charset="0"/>
              </a:rPr>
              <a:t>written_by</a:t>
            </a:r>
            <a:r>
              <a:rPr lang="en-US" dirty="0" smtClean="0">
                <a:latin typeface="Calibri" pitchFamily="34" charset="0"/>
                <a:cs typeface="Calibri" pitchFamily="34" charset="0"/>
              </a:rPr>
              <a:t>’&amp; news.</a:t>
            </a:r>
            <a:endParaRPr lang="en-US" dirty="0">
              <a:latin typeface="Calibri" pitchFamily="34" charset="0"/>
              <a:cs typeface="Calibri" pitchFamily="34" charset="0"/>
            </a:endParaRPr>
          </a:p>
        </p:txBody>
      </p:sp>
      <p:sp>
        <p:nvSpPr>
          <p:cNvPr id="14" name="TextBox 13"/>
          <p:cNvSpPr txBox="1"/>
          <p:nvPr/>
        </p:nvSpPr>
        <p:spPr>
          <a:xfrm>
            <a:off x="785786" y="5000636"/>
            <a:ext cx="3071834" cy="646331"/>
          </a:xfrm>
          <a:prstGeom prst="rect">
            <a:avLst/>
          </a:prstGeom>
          <a:noFill/>
        </p:spPr>
        <p:txBody>
          <a:bodyPr wrap="square" rtlCol="0">
            <a:spAutoFit/>
          </a:bodyPr>
          <a:lstStyle/>
          <a:p>
            <a:pPr algn="ctr"/>
            <a:r>
              <a:rPr lang="en-US" dirty="0" smtClean="0">
                <a:latin typeface="Calibri" pitchFamily="34" charset="0"/>
                <a:cs typeface="Calibri" pitchFamily="34" charset="0"/>
              </a:rPr>
              <a:t>We drop all rows having null values in ‘news’ column</a:t>
            </a:r>
            <a:endParaRPr lang="en-US" dirty="0">
              <a:latin typeface="Calibri" pitchFamily="34" charset="0"/>
              <a:cs typeface="Calibri" pitchFamily="34" charset="0"/>
            </a:endParaRPr>
          </a:p>
        </p:txBody>
      </p:sp>
      <p:sp>
        <p:nvSpPr>
          <p:cNvPr id="15" name="TextBox 14"/>
          <p:cNvSpPr txBox="1"/>
          <p:nvPr/>
        </p:nvSpPr>
        <p:spPr>
          <a:xfrm>
            <a:off x="5072066" y="5000636"/>
            <a:ext cx="3357586" cy="923330"/>
          </a:xfrm>
          <a:prstGeom prst="rect">
            <a:avLst/>
          </a:prstGeom>
          <a:noFill/>
        </p:spPr>
        <p:txBody>
          <a:bodyPr wrap="square" rtlCol="0">
            <a:spAutoFit/>
          </a:bodyPr>
          <a:lstStyle/>
          <a:p>
            <a:pPr algn="ctr"/>
            <a:r>
              <a:rPr lang="en-US" dirty="0" smtClean="0"/>
              <a:t>We fill all null values in ‘</a:t>
            </a:r>
            <a:r>
              <a:rPr lang="en-US" dirty="0" err="1" smtClean="0"/>
              <a:t>written_by</a:t>
            </a:r>
            <a:r>
              <a:rPr lang="en-US" dirty="0" smtClean="0"/>
              <a:t>’ columns with ‘</a:t>
            </a:r>
            <a:r>
              <a:rPr lang="en-US" dirty="0" err="1" smtClean="0"/>
              <a:t>No_data</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Nitin Singh Tatrari\Desktop\7.png"/>
          <p:cNvPicPr>
            <a:picLocks noChangeAspect="1" noChangeArrowheads="1"/>
          </p:cNvPicPr>
          <p:nvPr/>
        </p:nvPicPr>
        <p:blipFill>
          <a:blip r:embed="rId2"/>
          <a:srcRect/>
          <a:stretch>
            <a:fillRect/>
          </a:stretch>
        </p:blipFill>
        <p:spPr bwMode="auto">
          <a:xfrm>
            <a:off x="428596" y="357166"/>
            <a:ext cx="3500462" cy="1303337"/>
          </a:xfrm>
          <a:prstGeom prst="rect">
            <a:avLst/>
          </a:prstGeom>
          <a:noFill/>
        </p:spPr>
      </p:pic>
      <p:sp>
        <p:nvSpPr>
          <p:cNvPr id="3" name="TextBox 2"/>
          <p:cNvSpPr txBox="1"/>
          <p:nvPr/>
        </p:nvSpPr>
        <p:spPr>
          <a:xfrm>
            <a:off x="4500562" y="571480"/>
            <a:ext cx="4143404" cy="646331"/>
          </a:xfrm>
          <a:prstGeom prst="rect">
            <a:avLst/>
          </a:prstGeom>
          <a:noFill/>
        </p:spPr>
        <p:txBody>
          <a:bodyPr wrap="square" rtlCol="0">
            <a:spAutoFit/>
          </a:bodyPr>
          <a:lstStyle/>
          <a:p>
            <a:r>
              <a:rPr lang="en-US" dirty="0" smtClean="0">
                <a:latin typeface="Calibri" pitchFamily="34" charset="0"/>
                <a:cs typeface="Calibri" pitchFamily="34" charset="0"/>
              </a:rPr>
              <a:t>There 109 duplicate rows.</a:t>
            </a:r>
          </a:p>
          <a:p>
            <a:r>
              <a:rPr lang="en-US" dirty="0" smtClean="0">
                <a:latin typeface="Calibri" pitchFamily="34" charset="0"/>
                <a:cs typeface="Calibri" pitchFamily="34" charset="0"/>
              </a:rPr>
              <a:t>We drop them.</a:t>
            </a:r>
            <a:endParaRPr lang="en-US" dirty="0">
              <a:latin typeface="Calibri" pitchFamily="34" charset="0"/>
              <a:cs typeface="Calibri" pitchFamily="34" charset="0"/>
            </a:endParaRPr>
          </a:p>
        </p:txBody>
      </p:sp>
      <p:pic>
        <p:nvPicPr>
          <p:cNvPr id="16387" name="Picture 3" descr="C:\Users\Nitin Singh Tatrari\Desktop\11.png"/>
          <p:cNvPicPr>
            <a:picLocks noChangeAspect="1" noChangeArrowheads="1"/>
          </p:cNvPicPr>
          <p:nvPr/>
        </p:nvPicPr>
        <p:blipFill>
          <a:blip r:embed="rId3"/>
          <a:srcRect/>
          <a:stretch>
            <a:fillRect/>
          </a:stretch>
        </p:blipFill>
        <p:spPr bwMode="auto">
          <a:xfrm>
            <a:off x="428596" y="1928802"/>
            <a:ext cx="8286808" cy="2133600"/>
          </a:xfrm>
          <a:prstGeom prst="rect">
            <a:avLst/>
          </a:prstGeom>
          <a:noFill/>
        </p:spPr>
      </p:pic>
      <p:sp>
        <p:nvSpPr>
          <p:cNvPr id="5" name="TextBox 4"/>
          <p:cNvSpPr txBox="1"/>
          <p:nvPr/>
        </p:nvSpPr>
        <p:spPr>
          <a:xfrm>
            <a:off x="928662" y="4286256"/>
            <a:ext cx="7286676" cy="369332"/>
          </a:xfrm>
          <a:prstGeom prst="rect">
            <a:avLst/>
          </a:prstGeom>
          <a:noFill/>
        </p:spPr>
        <p:txBody>
          <a:bodyPr wrap="square" rtlCol="0">
            <a:spAutoFit/>
          </a:bodyPr>
          <a:lstStyle/>
          <a:p>
            <a:r>
              <a:rPr lang="en-US" dirty="0" smtClean="0"/>
              <a:t>We add new column ‘length’ which shows length of text in ‘news’ column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41248"/>
          </a:xfrm>
        </p:spPr>
        <p:txBody>
          <a:bodyPr>
            <a:normAutofit/>
          </a:bodyPr>
          <a:lstStyle/>
          <a:p>
            <a:r>
              <a:rPr lang="en-US" sz="2800" dirty="0" smtClean="0">
                <a:latin typeface="Calibri" pitchFamily="34" charset="0"/>
                <a:cs typeface="Calibri" pitchFamily="34" charset="0"/>
              </a:rPr>
              <a:t>(3) Cleaning the data</a:t>
            </a:r>
            <a:endParaRPr lang="en-US" sz="2800" dirty="0">
              <a:latin typeface="Calibri" pitchFamily="34" charset="0"/>
              <a:cs typeface="Calibri" pitchFamily="34" charset="0"/>
            </a:endParaRPr>
          </a:p>
        </p:txBody>
      </p:sp>
      <p:pic>
        <p:nvPicPr>
          <p:cNvPr id="17410" name="Picture 2" descr="C:\Users\Nitin Singh Tatrari\Desktop\12.png"/>
          <p:cNvPicPr>
            <a:picLocks noChangeAspect="1" noChangeArrowheads="1"/>
          </p:cNvPicPr>
          <p:nvPr/>
        </p:nvPicPr>
        <p:blipFill>
          <a:blip r:embed="rId2"/>
          <a:srcRect/>
          <a:stretch>
            <a:fillRect/>
          </a:stretch>
        </p:blipFill>
        <p:spPr bwMode="auto">
          <a:xfrm>
            <a:off x="214282" y="1214422"/>
            <a:ext cx="4411663" cy="1785950"/>
          </a:xfrm>
          <a:prstGeom prst="rect">
            <a:avLst/>
          </a:prstGeom>
          <a:noFill/>
        </p:spPr>
      </p:pic>
      <p:pic>
        <p:nvPicPr>
          <p:cNvPr id="17411" name="Picture 3" descr="C:\Users\Nitin Singh Tatrari\Desktop\13.png"/>
          <p:cNvPicPr>
            <a:picLocks noChangeAspect="1" noChangeArrowheads="1"/>
          </p:cNvPicPr>
          <p:nvPr/>
        </p:nvPicPr>
        <p:blipFill>
          <a:blip r:embed="rId3"/>
          <a:srcRect/>
          <a:stretch>
            <a:fillRect/>
          </a:stretch>
        </p:blipFill>
        <p:spPr bwMode="auto">
          <a:xfrm>
            <a:off x="214282" y="3214686"/>
            <a:ext cx="4429155" cy="1500198"/>
          </a:xfrm>
          <a:prstGeom prst="rect">
            <a:avLst/>
          </a:prstGeom>
          <a:noFill/>
        </p:spPr>
      </p:pic>
      <p:pic>
        <p:nvPicPr>
          <p:cNvPr id="17412" name="Picture 4" descr="C:\Users\Nitin Singh Tatrari\Desktop\14.png"/>
          <p:cNvPicPr>
            <a:picLocks noChangeAspect="1" noChangeArrowheads="1"/>
          </p:cNvPicPr>
          <p:nvPr/>
        </p:nvPicPr>
        <p:blipFill>
          <a:blip r:embed="rId4"/>
          <a:srcRect/>
          <a:stretch>
            <a:fillRect/>
          </a:stretch>
        </p:blipFill>
        <p:spPr bwMode="auto">
          <a:xfrm>
            <a:off x="642910" y="4929198"/>
            <a:ext cx="7929618" cy="1012825"/>
          </a:xfrm>
          <a:prstGeom prst="rect">
            <a:avLst/>
          </a:prstGeom>
          <a:noFill/>
        </p:spPr>
      </p:pic>
      <p:sp>
        <p:nvSpPr>
          <p:cNvPr id="6" name="TextBox 5"/>
          <p:cNvSpPr txBox="1"/>
          <p:nvPr/>
        </p:nvSpPr>
        <p:spPr>
          <a:xfrm>
            <a:off x="4786314" y="1643050"/>
            <a:ext cx="3929090" cy="1200329"/>
          </a:xfrm>
          <a:prstGeom prst="rect">
            <a:avLst/>
          </a:prstGeom>
          <a:noFill/>
        </p:spPr>
        <p:txBody>
          <a:bodyPr wrap="square" rtlCol="0">
            <a:spAutoFit/>
          </a:bodyPr>
          <a:lstStyle/>
          <a:p>
            <a:r>
              <a:rPr lang="en-US" dirty="0" smtClean="0"/>
              <a:t>1) Converted the text into lower case.</a:t>
            </a:r>
          </a:p>
          <a:p>
            <a:r>
              <a:rPr lang="en-US" dirty="0" smtClean="0"/>
              <a:t>2) Removed punctuation</a:t>
            </a:r>
          </a:p>
          <a:p>
            <a:r>
              <a:rPr lang="en-US" dirty="0" smtClean="0"/>
              <a:t>3) Replace whitespaces</a:t>
            </a:r>
          </a:p>
          <a:p>
            <a:endParaRPr lang="en-US" dirty="0"/>
          </a:p>
        </p:txBody>
      </p:sp>
      <p:sp>
        <p:nvSpPr>
          <p:cNvPr id="7" name="TextBox 6"/>
          <p:cNvSpPr txBox="1"/>
          <p:nvPr/>
        </p:nvSpPr>
        <p:spPr>
          <a:xfrm>
            <a:off x="4929190" y="3786190"/>
            <a:ext cx="3643338" cy="369332"/>
          </a:xfrm>
          <a:prstGeom prst="rect">
            <a:avLst/>
          </a:prstGeom>
          <a:noFill/>
        </p:spPr>
        <p:txBody>
          <a:bodyPr wrap="square" rtlCol="0">
            <a:spAutoFit/>
          </a:bodyPr>
          <a:lstStyle/>
          <a:p>
            <a:r>
              <a:rPr lang="en-US" dirty="0" smtClean="0"/>
              <a:t>We have remove stop word</a:t>
            </a:r>
            <a:endParaRPr lang="en-US" dirty="0"/>
          </a:p>
        </p:txBody>
      </p:sp>
      <p:sp>
        <p:nvSpPr>
          <p:cNvPr id="8" name="TextBox 7"/>
          <p:cNvSpPr txBox="1"/>
          <p:nvPr/>
        </p:nvSpPr>
        <p:spPr>
          <a:xfrm>
            <a:off x="2285984" y="6072206"/>
            <a:ext cx="4286280" cy="369332"/>
          </a:xfrm>
          <a:prstGeom prst="rect">
            <a:avLst/>
          </a:prstGeom>
          <a:noFill/>
        </p:spPr>
        <p:txBody>
          <a:bodyPr wrap="square" rtlCol="0">
            <a:spAutoFit/>
          </a:bodyPr>
          <a:lstStyle/>
          <a:p>
            <a:r>
              <a:rPr lang="en-US" dirty="0" smtClean="0"/>
              <a:t>We lemmatized the text in ‘news’ column.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41248"/>
          </a:xfrm>
        </p:spPr>
        <p:txBody>
          <a:bodyPr>
            <a:normAutofit/>
          </a:bodyPr>
          <a:lstStyle/>
          <a:p>
            <a:r>
              <a:rPr lang="en-US" sz="2800" dirty="0" smtClean="0">
                <a:latin typeface="Calibri" pitchFamily="34" charset="0"/>
                <a:cs typeface="Calibri" pitchFamily="34" charset="0"/>
              </a:rPr>
              <a:t>(4) Graphical Analysis</a:t>
            </a:r>
            <a:endParaRPr lang="en-US" sz="2800" dirty="0">
              <a:latin typeface="Calibri" pitchFamily="34" charset="0"/>
              <a:cs typeface="Calibri" pitchFamily="34" charset="0"/>
            </a:endParaRPr>
          </a:p>
        </p:txBody>
      </p:sp>
      <p:pic>
        <p:nvPicPr>
          <p:cNvPr id="18434" name="Picture 2" descr="C:\Users\Nitin Singh Tatrari\Desktop\17.png"/>
          <p:cNvPicPr>
            <a:picLocks noChangeAspect="1" noChangeArrowheads="1"/>
          </p:cNvPicPr>
          <p:nvPr/>
        </p:nvPicPr>
        <p:blipFill>
          <a:blip r:embed="rId2"/>
          <a:srcRect/>
          <a:stretch>
            <a:fillRect/>
          </a:stretch>
        </p:blipFill>
        <p:spPr bwMode="auto">
          <a:xfrm>
            <a:off x="428596" y="1142984"/>
            <a:ext cx="3929090" cy="1714512"/>
          </a:xfrm>
          <a:prstGeom prst="rect">
            <a:avLst/>
          </a:prstGeom>
          <a:noFill/>
        </p:spPr>
      </p:pic>
      <p:pic>
        <p:nvPicPr>
          <p:cNvPr id="18435" name="Picture 3" descr="C:\Users\Nitin Singh Tatrari\Desktop\18.png"/>
          <p:cNvPicPr>
            <a:picLocks noChangeAspect="1" noChangeArrowheads="1"/>
          </p:cNvPicPr>
          <p:nvPr/>
        </p:nvPicPr>
        <p:blipFill>
          <a:blip r:embed="rId3"/>
          <a:srcRect/>
          <a:stretch>
            <a:fillRect/>
          </a:stretch>
        </p:blipFill>
        <p:spPr bwMode="auto">
          <a:xfrm>
            <a:off x="428596" y="3143248"/>
            <a:ext cx="3857652" cy="2720975"/>
          </a:xfrm>
          <a:prstGeom prst="rect">
            <a:avLst/>
          </a:prstGeom>
          <a:noFill/>
        </p:spPr>
      </p:pic>
      <p:pic>
        <p:nvPicPr>
          <p:cNvPr id="18436" name="Picture 4" descr="C:\Users\Nitin Singh Tatrari\Desktop\19.png"/>
          <p:cNvPicPr>
            <a:picLocks noChangeAspect="1" noChangeArrowheads="1"/>
          </p:cNvPicPr>
          <p:nvPr/>
        </p:nvPicPr>
        <p:blipFill>
          <a:blip r:embed="rId4"/>
          <a:srcRect/>
          <a:stretch>
            <a:fillRect/>
          </a:stretch>
        </p:blipFill>
        <p:spPr bwMode="auto">
          <a:xfrm>
            <a:off x="4857752" y="3143248"/>
            <a:ext cx="3929090" cy="2705100"/>
          </a:xfrm>
          <a:prstGeom prst="rect">
            <a:avLst/>
          </a:prstGeom>
          <a:noFill/>
        </p:spPr>
      </p:pic>
      <p:sp>
        <p:nvSpPr>
          <p:cNvPr id="6" name="TextBox 5"/>
          <p:cNvSpPr txBox="1"/>
          <p:nvPr/>
        </p:nvSpPr>
        <p:spPr>
          <a:xfrm>
            <a:off x="4857752" y="1214422"/>
            <a:ext cx="3929090" cy="1200329"/>
          </a:xfrm>
          <a:prstGeom prst="rect">
            <a:avLst/>
          </a:prstGeom>
          <a:noFill/>
        </p:spPr>
        <p:txBody>
          <a:bodyPr wrap="square" rtlCol="0">
            <a:spAutoFit/>
          </a:bodyPr>
          <a:lstStyle/>
          <a:p>
            <a:r>
              <a:rPr lang="en-US" dirty="0" smtClean="0"/>
              <a:t>1) We can the data is balanced</a:t>
            </a:r>
          </a:p>
          <a:p>
            <a:r>
              <a:rPr lang="en-US" dirty="0" smtClean="0"/>
              <a:t>2) The target variable have nearly equal values of 0(no fake news) &amp; 1 (fake news)</a:t>
            </a:r>
            <a:endParaRPr lang="en-US" dirty="0"/>
          </a:p>
        </p:txBody>
      </p:sp>
      <p:sp>
        <p:nvSpPr>
          <p:cNvPr id="7" name="TextBox 6"/>
          <p:cNvSpPr txBox="1"/>
          <p:nvPr/>
        </p:nvSpPr>
        <p:spPr>
          <a:xfrm>
            <a:off x="1357290" y="6143644"/>
            <a:ext cx="6072230" cy="369332"/>
          </a:xfrm>
          <a:prstGeom prst="rect">
            <a:avLst/>
          </a:prstGeom>
          <a:noFill/>
        </p:spPr>
        <p:txBody>
          <a:bodyPr wrap="square" rtlCol="0">
            <a:spAutoFit/>
          </a:bodyPr>
          <a:lstStyle/>
          <a:p>
            <a:r>
              <a:rPr lang="en-IN" dirty="0" smtClean="0"/>
              <a:t>We can see the length is reduced significantly after cleaning.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Nitin Singh Tatrari\Desktop\20.png"/>
          <p:cNvPicPr>
            <a:picLocks noChangeAspect="1" noChangeArrowheads="1"/>
          </p:cNvPicPr>
          <p:nvPr/>
        </p:nvPicPr>
        <p:blipFill>
          <a:blip r:embed="rId2"/>
          <a:srcRect/>
          <a:stretch>
            <a:fillRect/>
          </a:stretch>
        </p:blipFill>
        <p:spPr bwMode="auto">
          <a:xfrm>
            <a:off x="361950" y="922338"/>
            <a:ext cx="3924298" cy="2781300"/>
          </a:xfrm>
          <a:prstGeom prst="rect">
            <a:avLst/>
          </a:prstGeom>
          <a:noFill/>
        </p:spPr>
      </p:pic>
      <p:pic>
        <p:nvPicPr>
          <p:cNvPr id="19459" name="Picture 3" descr="C:\Users\Nitin Singh Tatrari\Desktop\21.png"/>
          <p:cNvPicPr>
            <a:picLocks noChangeAspect="1" noChangeArrowheads="1"/>
          </p:cNvPicPr>
          <p:nvPr/>
        </p:nvPicPr>
        <p:blipFill>
          <a:blip r:embed="rId3"/>
          <a:srcRect/>
          <a:stretch>
            <a:fillRect/>
          </a:stretch>
        </p:blipFill>
        <p:spPr bwMode="auto">
          <a:xfrm>
            <a:off x="4714876" y="928670"/>
            <a:ext cx="3929090" cy="2792413"/>
          </a:xfrm>
          <a:prstGeom prst="rect">
            <a:avLst/>
          </a:prstGeom>
          <a:noFill/>
        </p:spPr>
      </p:pic>
      <p:sp>
        <p:nvSpPr>
          <p:cNvPr id="4" name="TextBox 3"/>
          <p:cNvSpPr txBox="1"/>
          <p:nvPr/>
        </p:nvSpPr>
        <p:spPr>
          <a:xfrm>
            <a:off x="428596" y="4071942"/>
            <a:ext cx="3857652" cy="1477328"/>
          </a:xfrm>
          <a:prstGeom prst="rect">
            <a:avLst/>
          </a:prstGeom>
          <a:noFill/>
        </p:spPr>
        <p:txBody>
          <a:bodyPr wrap="square" rtlCol="0">
            <a:spAutoFit/>
          </a:bodyPr>
          <a:lstStyle/>
          <a:p>
            <a:pPr marL="342900" indent="-342900">
              <a:buAutoNum type="arabicParenR"/>
            </a:pPr>
            <a:r>
              <a:rPr lang="en-IN" dirty="0" smtClean="0">
                <a:latin typeface="Calibri" pitchFamily="34" charset="0"/>
                <a:cs typeface="Calibri" pitchFamily="34" charset="0"/>
              </a:rPr>
              <a:t>We can see news which is not fake have length not more than 55000. </a:t>
            </a:r>
          </a:p>
          <a:p>
            <a:pPr marL="342900" indent="-342900"/>
            <a:endParaRPr lang="en-IN" dirty="0" smtClean="0">
              <a:latin typeface="Calibri" pitchFamily="34" charset="0"/>
              <a:cs typeface="Calibri" pitchFamily="34" charset="0"/>
            </a:endParaRPr>
          </a:p>
          <a:p>
            <a:r>
              <a:rPr lang="en-IN" dirty="0" smtClean="0">
                <a:latin typeface="Calibri" pitchFamily="34" charset="0"/>
                <a:cs typeface="Calibri" pitchFamily="34" charset="0"/>
              </a:rPr>
              <a:t>2) The mean length is around 3000.</a:t>
            </a:r>
            <a:endParaRPr lang="en-US" dirty="0" smtClean="0">
              <a:latin typeface="Calibri" pitchFamily="34" charset="0"/>
              <a:cs typeface="Calibri" pitchFamily="34" charset="0"/>
            </a:endParaRPr>
          </a:p>
          <a:p>
            <a:endParaRPr lang="en-US" dirty="0"/>
          </a:p>
        </p:txBody>
      </p:sp>
      <p:sp>
        <p:nvSpPr>
          <p:cNvPr id="5" name="TextBox 4"/>
          <p:cNvSpPr txBox="1"/>
          <p:nvPr/>
        </p:nvSpPr>
        <p:spPr>
          <a:xfrm>
            <a:off x="4857752" y="4071942"/>
            <a:ext cx="3714776" cy="1477328"/>
          </a:xfrm>
          <a:prstGeom prst="rect">
            <a:avLst/>
          </a:prstGeom>
          <a:noFill/>
        </p:spPr>
        <p:txBody>
          <a:bodyPr wrap="square" rtlCol="0">
            <a:spAutoFit/>
          </a:bodyPr>
          <a:lstStyle/>
          <a:p>
            <a:pPr marL="342900" indent="-342900">
              <a:buAutoNum type="arabicParenR"/>
            </a:pPr>
            <a:r>
              <a:rPr lang="en-IN" dirty="0" smtClean="0">
                <a:latin typeface="Calibri" pitchFamily="34" charset="0"/>
                <a:cs typeface="Calibri" pitchFamily="34" charset="0"/>
              </a:rPr>
              <a:t>We can see fake news could have length more than 55000 lengths.</a:t>
            </a:r>
          </a:p>
          <a:p>
            <a:pPr marL="342900" indent="-342900">
              <a:buAutoNum type="arabicParenR"/>
            </a:pPr>
            <a:endParaRPr lang="en-IN" dirty="0" smtClean="0">
              <a:latin typeface="Calibri" pitchFamily="34" charset="0"/>
              <a:cs typeface="Calibri" pitchFamily="34" charset="0"/>
            </a:endParaRPr>
          </a:p>
          <a:p>
            <a:pPr marL="342900" indent="-342900">
              <a:buAutoNum type="arabicParenR"/>
            </a:pPr>
            <a:r>
              <a:rPr lang="en-IN" dirty="0" smtClean="0">
                <a:latin typeface="Calibri" pitchFamily="34" charset="0"/>
                <a:cs typeface="Calibri" pitchFamily="34" charset="0"/>
              </a:rPr>
              <a:t> </a:t>
            </a:r>
            <a:r>
              <a:rPr lang="en-IN" dirty="0" smtClean="0">
                <a:latin typeface="Calibri" pitchFamily="34" charset="0"/>
                <a:cs typeface="Calibri" pitchFamily="34" charset="0"/>
              </a:rPr>
              <a:t>The </a:t>
            </a:r>
            <a:r>
              <a:rPr lang="en-IN" dirty="0" smtClean="0">
                <a:latin typeface="Calibri" pitchFamily="34" charset="0"/>
                <a:cs typeface="Calibri" pitchFamily="34" charset="0"/>
              </a:rPr>
              <a:t>mean length is around 1000.</a:t>
            </a:r>
            <a:endParaRPr lang="en-US" dirty="0" smtClean="0">
              <a:latin typeface="Calibri" pitchFamily="34" charset="0"/>
              <a:cs typeface="Calibri" pitchFamily="34"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Nitin Singh Tatrari\Desktop\25.png"/>
          <p:cNvPicPr>
            <a:picLocks noChangeAspect="1" noChangeArrowheads="1"/>
          </p:cNvPicPr>
          <p:nvPr/>
        </p:nvPicPr>
        <p:blipFill>
          <a:blip r:embed="rId2"/>
          <a:srcRect/>
          <a:stretch>
            <a:fillRect/>
          </a:stretch>
        </p:blipFill>
        <p:spPr bwMode="auto">
          <a:xfrm>
            <a:off x="571472" y="285728"/>
            <a:ext cx="7929618" cy="1912938"/>
          </a:xfrm>
          <a:prstGeom prst="rect">
            <a:avLst/>
          </a:prstGeom>
          <a:noFill/>
        </p:spPr>
      </p:pic>
      <p:pic>
        <p:nvPicPr>
          <p:cNvPr id="20483" name="Picture 3" descr="C:\Users\Nitin Singh Tatrari\Desktop\26.png"/>
          <p:cNvPicPr>
            <a:picLocks noChangeAspect="1" noChangeArrowheads="1"/>
          </p:cNvPicPr>
          <p:nvPr/>
        </p:nvPicPr>
        <p:blipFill>
          <a:blip r:embed="rId3"/>
          <a:srcRect/>
          <a:stretch>
            <a:fillRect/>
          </a:stretch>
        </p:blipFill>
        <p:spPr bwMode="auto">
          <a:xfrm>
            <a:off x="285720" y="2428868"/>
            <a:ext cx="4071966" cy="3117854"/>
          </a:xfrm>
          <a:prstGeom prst="rect">
            <a:avLst/>
          </a:prstGeom>
          <a:noFill/>
        </p:spPr>
      </p:pic>
      <p:pic>
        <p:nvPicPr>
          <p:cNvPr id="20484" name="Picture 4" descr="C:\Users\Nitin Singh Tatrari\Desktop\27.png"/>
          <p:cNvPicPr>
            <a:picLocks noChangeAspect="1" noChangeArrowheads="1"/>
          </p:cNvPicPr>
          <p:nvPr/>
        </p:nvPicPr>
        <p:blipFill>
          <a:blip r:embed="rId4"/>
          <a:srcRect/>
          <a:stretch>
            <a:fillRect/>
          </a:stretch>
        </p:blipFill>
        <p:spPr bwMode="auto">
          <a:xfrm>
            <a:off x="4714876" y="2428868"/>
            <a:ext cx="4075108" cy="3071834"/>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178</TotalTime>
  <Words>442</Words>
  <Application>Microsoft Office PowerPoint</Application>
  <PresentationFormat>On-screen Show (4:3)</PresentationFormat>
  <Paragraphs>52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Trek</vt:lpstr>
      <vt:lpstr>NAME: NITIN SINGH TATRARI BRANCH: 1825</vt:lpstr>
      <vt:lpstr>Problem statement</vt:lpstr>
      <vt:lpstr>Steps followed(1): Loading the data</vt:lpstr>
      <vt:lpstr>(2) Understanding the data</vt:lpstr>
      <vt:lpstr>Slide 5</vt:lpstr>
      <vt:lpstr>(3) Cleaning the data</vt:lpstr>
      <vt:lpstr>(4) Graphical Analysis</vt:lpstr>
      <vt:lpstr>Slide 8</vt:lpstr>
      <vt:lpstr>Slide 9</vt:lpstr>
      <vt:lpstr>(5) Preprocessing</vt:lpstr>
      <vt:lpstr>(6) Model selection</vt:lpstr>
      <vt:lpstr>Slide 12</vt:lpstr>
      <vt:lpstr>(7) Cross Validation</vt:lpstr>
      <vt:lpstr>(8) Ensemble technique</vt:lpstr>
      <vt:lpstr>(9) Hyper parameter tuning</vt:lpstr>
      <vt:lpstr>(10) Saving the best model</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NITIN SINGH TATRARI BRANCH: 1825</dc:title>
  <dc:creator>Nitin Singh Tatrari</dc:creator>
  <cp:lastModifiedBy>Nitin Singh Tatrari</cp:lastModifiedBy>
  <cp:revision>15</cp:revision>
  <dcterms:created xsi:type="dcterms:W3CDTF">2021-07-21T17:54:59Z</dcterms:created>
  <dcterms:modified xsi:type="dcterms:W3CDTF">2021-07-23T12:35:51Z</dcterms:modified>
</cp:coreProperties>
</file>