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57" r:id="rId4"/>
    <p:sldId id="258" r:id="rId5"/>
    <p:sldId id="259" r:id="rId6"/>
    <p:sldId id="260" r:id="rId7"/>
    <p:sldId id="261" r:id="rId8"/>
    <p:sldId id="262" r:id="rId9"/>
    <p:sldId id="263" r:id="rId10"/>
    <p:sldId id="264" r:id="rId11"/>
    <p:sldId id="265" r:id="rId12"/>
    <p:sldId id="266" r:id="rId13"/>
    <p:sldId id="267" r:id="rId14"/>
    <p:sldId id="268" r:id="rId15"/>
    <p:sldId id="271"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4B2D39E-5E2E-4C94-8884-A291F02CEBF0}" type="datetimeFigureOut">
              <a:rPr lang="en-US" smtClean="0"/>
              <a:pPr/>
              <a:t>7/17/2021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A98DF19-6E88-4EFB-BC04-109242C35079}"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B2D39E-5E2E-4C94-8884-A291F02CEBF0}" type="datetimeFigureOut">
              <a:rPr lang="en-US" smtClean="0"/>
              <a:pPr/>
              <a:t>7/17/2021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A98DF19-6E88-4EFB-BC04-109242C350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B2D39E-5E2E-4C94-8884-A291F02CEBF0}" type="datetimeFigureOut">
              <a:rPr lang="en-US" smtClean="0"/>
              <a:pPr/>
              <a:t>7/17/2021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A98DF19-6E88-4EFB-BC04-109242C350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B2D39E-5E2E-4C94-8884-A291F02CEBF0}" type="datetimeFigureOut">
              <a:rPr lang="en-US" smtClean="0"/>
              <a:pPr/>
              <a:t>7/17/2021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A98DF19-6E88-4EFB-BC04-109242C350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B2D39E-5E2E-4C94-8884-A291F02CEBF0}" type="datetimeFigureOut">
              <a:rPr lang="en-US" smtClean="0"/>
              <a:pPr/>
              <a:t>7/17/2021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A98DF19-6E88-4EFB-BC04-109242C35079}"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B2D39E-5E2E-4C94-8884-A291F02CEBF0}" type="datetimeFigureOut">
              <a:rPr lang="en-US" smtClean="0"/>
              <a:pPr/>
              <a:t>7/17/2021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A98DF19-6E88-4EFB-BC04-109242C350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B2D39E-5E2E-4C94-8884-A291F02CEBF0}" type="datetimeFigureOut">
              <a:rPr lang="en-US" smtClean="0"/>
              <a:pPr/>
              <a:t>7/17/2021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A98DF19-6E88-4EFB-BC04-109242C350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4B2D39E-5E2E-4C94-8884-A291F02CEBF0}" type="datetimeFigureOut">
              <a:rPr lang="en-US" smtClean="0"/>
              <a:pPr/>
              <a:t>7/17/2021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A98DF19-6E88-4EFB-BC04-109242C350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4B2D39E-5E2E-4C94-8884-A291F02CEBF0}" type="datetimeFigureOut">
              <a:rPr lang="en-US" smtClean="0"/>
              <a:pPr/>
              <a:t>7/17/2021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A98DF19-6E88-4EFB-BC04-109242C35079}"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B2D39E-5E2E-4C94-8884-A291F02CEBF0}" type="datetimeFigureOut">
              <a:rPr lang="en-US" smtClean="0"/>
              <a:pPr/>
              <a:t>7/17/2021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A98DF19-6E88-4EFB-BC04-109242C350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54B2D39E-5E2E-4C94-8884-A291F02CEBF0}" type="datetimeFigureOut">
              <a:rPr lang="en-US" smtClean="0"/>
              <a:pPr/>
              <a:t>7/17/2021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A98DF19-6E88-4EFB-BC04-109242C35079}"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4B2D39E-5E2E-4C94-8884-A291F02CEBF0}" type="datetimeFigureOut">
              <a:rPr lang="en-US" smtClean="0"/>
              <a:pPr/>
              <a:t>7/17/2021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A98DF19-6E88-4EFB-BC04-109242C35079}"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Malignant comment classifier</a:t>
            </a:r>
            <a:endParaRPr lang="en-US" dirty="0"/>
          </a:p>
        </p:txBody>
      </p:sp>
      <p:sp>
        <p:nvSpPr>
          <p:cNvPr id="3" name="Subtitle 2"/>
          <p:cNvSpPr>
            <a:spLocks noGrp="1"/>
          </p:cNvSpPr>
          <p:nvPr>
            <p:ph type="subTitle" idx="1"/>
          </p:nvPr>
        </p:nvSpPr>
        <p:spPr>
          <a:xfrm>
            <a:off x="1737360" y="4786322"/>
            <a:ext cx="7406640" cy="1752600"/>
          </a:xfrm>
        </p:spPr>
        <p:txBody>
          <a:bodyPr/>
          <a:lstStyle/>
          <a:p>
            <a:r>
              <a:rPr lang="en-US" dirty="0" smtClean="0"/>
              <a:t>Name: NITIN SINGH TATRARI</a:t>
            </a:r>
          </a:p>
          <a:p>
            <a:r>
              <a:rPr lang="en-US" dirty="0" smtClean="0"/>
              <a:t>BATCH No. : 1825</a:t>
            </a:r>
            <a:endParaRPr lang="en-US" dirty="0"/>
          </a:p>
        </p:txBody>
      </p:sp>
      <p:pic>
        <p:nvPicPr>
          <p:cNvPr id="4" name="Picture 3"/>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3286116" y="2357430"/>
            <a:ext cx="2929890" cy="21336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0"/>
            <a:ext cx="7498080" cy="642918"/>
          </a:xfrm>
        </p:spPr>
        <p:txBody>
          <a:bodyPr>
            <a:normAutofit/>
          </a:bodyPr>
          <a:lstStyle/>
          <a:p>
            <a:r>
              <a:rPr lang="en-US" sz="2800" dirty="0" smtClean="0">
                <a:latin typeface="Calibri" pitchFamily="34" charset="0"/>
                <a:cs typeface="Calibri" pitchFamily="34" charset="0"/>
              </a:rPr>
              <a:t>(6) Model Selection</a:t>
            </a:r>
            <a:endParaRPr lang="en-US" sz="2800" dirty="0">
              <a:latin typeface="Calibri" pitchFamily="34" charset="0"/>
              <a:cs typeface="Calibri" pitchFamily="34" charset="0"/>
            </a:endParaRPr>
          </a:p>
        </p:txBody>
      </p:sp>
      <p:pic>
        <p:nvPicPr>
          <p:cNvPr id="3074" name="Picture 2" descr="C:\Users\Nitin Singh Tatrari\Desktop\36.png"/>
          <p:cNvPicPr>
            <a:picLocks noChangeAspect="1" noChangeArrowheads="1"/>
          </p:cNvPicPr>
          <p:nvPr/>
        </p:nvPicPr>
        <p:blipFill>
          <a:blip r:embed="rId2"/>
          <a:srcRect/>
          <a:stretch>
            <a:fillRect/>
          </a:stretch>
        </p:blipFill>
        <p:spPr bwMode="auto">
          <a:xfrm>
            <a:off x="1071538" y="642918"/>
            <a:ext cx="5072098" cy="1066800"/>
          </a:xfrm>
          <a:prstGeom prst="rect">
            <a:avLst/>
          </a:prstGeom>
          <a:noFill/>
        </p:spPr>
      </p:pic>
      <p:pic>
        <p:nvPicPr>
          <p:cNvPr id="3075" name="Picture 3" descr="C:\Users\Nitin Singh Tatrari\Desktop\38.png"/>
          <p:cNvPicPr>
            <a:picLocks noChangeAspect="1" noChangeArrowheads="1"/>
          </p:cNvPicPr>
          <p:nvPr/>
        </p:nvPicPr>
        <p:blipFill>
          <a:blip r:embed="rId3"/>
          <a:srcRect/>
          <a:stretch>
            <a:fillRect/>
          </a:stretch>
        </p:blipFill>
        <p:spPr bwMode="auto">
          <a:xfrm>
            <a:off x="1071538" y="1785926"/>
            <a:ext cx="5072098" cy="838200"/>
          </a:xfrm>
          <a:prstGeom prst="rect">
            <a:avLst/>
          </a:prstGeom>
          <a:noFill/>
        </p:spPr>
      </p:pic>
      <p:pic>
        <p:nvPicPr>
          <p:cNvPr id="3076" name="Picture 4" descr="C:\Users\Nitin Singh Tatrari\Desktop\39.png"/>
          <p:cNvPicPr>
            <a:picLocks noChangeAspect="1" noChangeArrowheads="1"/>
          </p:cNvPicPr>
          <p:nvPr/>
        </p:nvPicPr>
        <p:blipFill>
          <a:blip r:embed="rId4"/>
          <a:srcRect/>
          <a:stretch>
            <a:fillRect/>
          </a:stretch>
        </p:blipFill>
        <p:spPr bwMode="auto">
          <a:xfrm>
            <a:off x="1357290" y="2928934"/>
            <a:ext cx="7429552" cy="1570038"/>
          </a:xfrm>
          <a:prstGeom prst="rect">
            <a:avLst/>
          </a:prstGeom>
          <a:noFill/>
        </p:spPr>
      </p:pic>
      <p:sp>
        <p:nvSpPr>
          <p:cNvPr id="6" name="TextBox 5"/>
          <p:cNvSpPr txBox="1"/>
          <p:nvPr/>
        </p:nvSpPr>
        <p:spPr>
          <a:xfrm>
            <a:off x="6286512" y="642918"/>
            <a:ext cx="2714644" cy="646331"/>
          </a:xfrm>
          <a:prstGeom prst="rect">
            <a:avLst/>
          </a:prstGeom>
          <a:noFill/>
        </p:spPr>
        <p:txBody>
          <a:bodyPr wrap="square" rtlCol="0">
            <a:spAutoFit/>
          </a:bodyPr>
          <a:lstStyle/>
          <a:p>
            <a:r>
              <a:rPr lang="en-US" dirty="0" smtClean="0"/>
              <a:t>We imports all the algorithm to be applied</a:t>
            </a:r>
            <a:endParaRPr lang="en-US" dirty="0"/>
          </a:p>
        </p:txBody>
      </p:sp>
      <p:sp>
        <p:nvSpPr>
          <p:cNvPr id="7" name="TextBox 6"/>
          <p:cNvSpPr txBox="1"/>
          <p:nvPr/>
        </p:nvSpPr>
        <p:spPr>
          <a:xfrm>
            <a:off x="6215074" y="1643050"/>
            <a:ext cx="2928926" cy="1200329"/>
          </a:xfrm>
          <a:prstGeom prst="rect">
            <a:avLst/>
          </a:prstGeom>
          <a:noFill/>
        </p:spPr>
        <p:txBody>
          <a:bodyPr wrap="square" rtlCol="0">
            <a:spAutoFit/>
          </a:bodyPr>
          <a:lstStyle/>
          <a:p>
            <a:r>
              <a:rPr lang="en-US" dirty="0" smtClean="0"/>
              <a:t>We import </a:t>
            </a:r>
            <a:r>
              <a:rPr lang="en-US" dirty="0" err="1" smtClean="0"/>
              <a:t>scikit</a:t>
            </a:r>
            <a:r>
              <a:rPr lang="en-US" dirty="0" smtClean="0"/>
              <a:t>_ </a:t>
            </a:r>
            <a:r>
              <a:rPr lang="en-US" dirty="0" err="1" smtClean="0"/>
              <a:t>multilearn</a:t>
            </a:r>
            <a:r>
              <a:rPr lang="en-US" dirty="0" smtClean="0"/>
              <a:t> libraries to convert multi label variables into multi-class variable</a:t>
            </a:r>
            <a:endParaRPr lang="en-US" dirty="0"/>
          </a:p>
        </p:txBody>
      </p:sp>
      <p:sp>
        <p:nvSpPr>
          <p:cNvPr id="8" name="TextBox 7"/>
          <p:cNvSpPr txBox="1"/>
          <p:nvPr/>
        </p:nvSpPr>
        <p:spPr>
          <a:xfrm>
            <a:off x="1928794" y="4786322"/>
            <a:ext cx="6429420" cy="923330"/>
          </a:xfrm>
          <a:prstGeom prst="rect">
            <a:avLst/>
          </a:prstGeom>
          <a:noFill/>
        </p:spPr>
        <p:txBody>
          <a:bodyPr wrap="square" rtlCol="0">
            <a:spAutoFit/>
          </a:bodyPr>
          <a:lstStyle/>
          <a:p>
            <a:r>
              <a:rPr lang="en-US" dirty="0" smtClean="0"/>
              <a:t>We define a function to build a model. Firstly, we convert the multi-label variable to multi-class variable , then apply different algorithms and metrics.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Nitin Singh Tatrari\Desktop\40.png"/>
          <p:cNvPicPr>
            <a:picLocks noChangeAspect="1" noChangeArrowheads="1"/>
          </p:cNvPicPr>
          <p:nvPr/>
        </p:nvPicPr>
        <p:blipFill>
          <a:blip r:embed="rId2"/>
          <a:srcRect/>
          <a:stretch>
            <a:fillRect/>
          </a:stretch>
        </p:blipFill>
        <p:spPr bwMode="auto">
          <a:xfrm>
            <a:off x="1071539" y="0"/>
            <a:ext cx="2357453" cy="3025775"/>
          </a:xfrm>
          <a:prstGeom prst="rect">
            <a:avLst/>
          </a:prstGeom>
          <a:noFill/>
        </p:spPr>
      </p:pic>
      <p:pic>
        <p:nvPicPr>
          <p:cNvPr id="4099" name="Picture 3" descr="C:\Users\Nitin Singh Tatrari\Desktop\41.png"/>
          <p:cNvPicPr>
            <a:picLocks noChangeAspect="1" noChangeArrowheads="1"/>
          </p:cNvPicPr>
          <p:nvPr/>
        </p:nvPicPr>
        <p:blipFill>
          <a:blip r:embed="rId3"/>
          <a:srcRect/>
          <a:stretch>
            <a:fillRect/>
          </a:stretch>
        </p:blipFill>
        <p:spPr bwMode="auto">
          <a:xfrm>
            <a:off x="3643306" y="0"/>
            <a:ext cx="2428892" cy="3017837"/>
          </a:xfrm>
          <a:prstGeom prst="rect">
            <a:avLst/>
          </a:prstGeom>
          <a:noFill/>
        </p:spPr>
      </p:pic>
      <p:pic>
        <p:nvPicPr>
          <p:cNvPr id="4100" name="Picture 4" descr="C:\Users\Nitin Singh Tatrari\Desktop\42.png"/>
          <p:cNvPicPr>
            <a:picLocks noChangeAspect="1" noChangeArrowheads="1"/>
          </p:cNvPicPr>
          <p:nvPr/>
        </p:nvPicPr>
        <p:blipFill>
          <a:blip r:embed="rId4"/>
          <a:srcRect/>
          <a:stretch>
            <a:fillRect/>
          </a:stretch>
        </p:blipFill>
        <p:spPr bwMode="auto">
          <a:xfrm>
            <a:off x="6429388" y="0"/>
            <a:ext cx="2470167" cy="3025775"/>
          </a:xfrm>
          <a:prstGeom prst="rect">
            <a:avLst/>
          </a:prstGeom>
          <a:noFill/>
        </p:spPr>
      </p:pic>
      <p:pic>
        <p:nvPicPr>
          <p:cNvPr id="4101" name="Picture 5" descr="C:\Users\Nitin Singh Tatrari\Desktop\52.png"/>
          <p:cNvPicPr>
            <a:picLocks noChangeAspect="1" noChangeArrowheads="1"/>
          </p:cNvPicPr>
          <p:nvPr/>
        </p:nvPicPr>
        <p:blipFill>
          <a:blip r:embed="rId5"/>
          <a:srcRect/>
          <a:stretch>
            <a:fillRect/>
          </a:stretch>
        </p:blipFill>
        <p:spPr bwMode="auto">
          <a:xfrm>
            <a:off x="1071539" y="3357562"/>
            <a:ext cx="2571767" cy="3033713"/>
          </a:xfrm>
          <a:prstGeom prst="rect">
            <a:avLst/>
          </a:prstGeom>
          <a:noFill/>
        </p:spPr>
      </p:pic>
      <p:pic>
        <p:nvPicPr>
          <p:cNvPr id="4102" name="Picture 6" descr="C:\Users\Nitin Singh Tatrari\Desktop\43.png"/>
          <p:cNvPicPr>
            <a:picLocks noChangeAspect="1" noChangeArrowheads="1"/>
          </p:cNvPicPr>
          <p:nvPr/>
        </p:nvPicPr>
        <p:blipFill>
          <a:blip r:embed="rId6"/>
          <a:srcRect/>
          <a:stretch>
            <a:fillRect/>
          </a:stretch>
        </p:blipFill>
        <p:spPr bwMode="auto">
          <a:xfrm>
            <a:off x="3786182" y="3357562"/>
            <a:ext cx="2500330" cy="2971800"/>
          </a:xfrm>
          <a:prstGeom prst="rect">
            <a:avLst/>
          </a:prstGeom>
          <a:noFill/>
        </p:spPr>
      </p:pic>
      <p:pic>
        <p:nvPicPr>
          <p:cNvPr id="4103" name="Picture 7" descr="C:\Users\Nitin Singh Tatrari\Desktop\44.png"/>
          <p:cNvPicPr>
            <a:picLocks noChangeAspect="1" noChangeArrowheads="1"/>
          </p:cNvPicPr>
          <p:nvPr/>
        </p:nvPicPr>
        <p:blipFill>
          <a:blip r:embed="rId7"/>
          <a:srcRect/>
          <a:stretch>
            <a:fillRect/>
          </a:stretch>
        </p:blipFill>
        <p:spPr bwMode="auto">
          <a:xfrm>
            <a:off x="6500826" y="3357562"/>
            <a:ext cx="2500330" cy="3033713"/>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0"/>
            <a:ext cx="7498080" cy="571480"/>
          </a:xfrm>
        </p:spPr>
        <p:txBody>
          <a:bodyPr>
            <a:normAutofit/>
          </a:bodyPr>
          <a:lstStyle/>
          <a:p>
            <a:r>
              <a:rPr lang="en-US" sz="2800" dirty="0" smtClean="0">
                <a:latin typeface="Calibri" pitchFamily="34" charset="0"/>
                <a:cs typeface="Calibri" pitchFamily="34" charset="0"/>
              </a:rPr>
              <a:t>(7) Ensemble Technique</a:t>
            </a:r>
            <a:endParaRPr lang="en-US" sz="2800" dirty="0">
              <a:latin typeface="Calibri" pitchFamily="34" charset="0"/>
              <a:cs typeface="Calibri" pitchFamily="34" charset="0"/>
            </a:endParaRPr>
          </a:p>
        </p:txBody>
      </p:sp>
      <p:pic>
        <p:nvPicPr>
          <p:cNvPr id="5122" name="Picture 2" descr="C:\Users\Nitin Singh Tatrari\Desktop\45.png"/>
          <p:cNvPicPr>
            <a:picLocks noChangeAspect="1" noChangeArrowheads="1"/>
          </p:cNvPicPr>
          <p:nvPr/>
        </p:nvPicPr>
        <p:blipFill>
          <a:blip r:embed="rId2"/>
          <a:srcRect/>
          <a:stretch>
            <a:fillRect/>
          </a:stretch>
        </p:blipFill>
        <p:spPr bwMode="auto">
          <a:xfrm>
            <a:off x="1142976" y="642918"/>
            <a:ext cx="5429288" cy="2714644"/>
          </a:xfrm>
          <a:prstGeom prst="rect">
            <a:avLst/>
          </a:prstGeom>
          <a:noFill/>
        </p:spPr>
      </p:pic>
      <p:pic>
        <p:nvPicPr>
          <p:cNvPr id="5123" name="Picture 3" descr="C:\Users\Nitin Singh Tatrari\Desktop\46.png"/>
          <p:cNvPicPr>
            <a:picLocks noChangeAspect="1" noChangeArrowheads="1"/>
          </p:cNvPicPr>
          <p:nvPr/>
        </p:nvPicPr>
        <p:blipFill>
          <a:blip r:embed="rId3"/>
          <a:srcRect/>
          <a:stretch>
            <a:fillRect/>
          </a:stretch>
        </p:blipFill>
        <p:spPr bwMode="auto">
          <a:xfrm>
            <a:off x="1142976" y="3643314"/>
            <a:ext cx="5429288" cy="2503506"/>
          </a:xfrm>
          <a:prstGeom prst="rect">
            <a:avLst/>
          </a:prstGeom>
          <a:noFill/>
        </p:spPr>
      </p:pic>
      <p:sp>
        <p:nvSpPr>
          <p:cNvPr id="5" name="TextBox 4"/>
          <p:cNvSpPr txBox="1"/>
          <p:nvPr/>
        </p:nvSpPr>
        <p:spPr>
          <a:xfrm>
            <a:off x="6715140" y="1000108"/>
            <a:ext cx="2428860" cy="1200329"/>
          </a:xfrm>
          <a:prstGeom prst="rect">
            <a:avLst/>
          </a:prstGeom>
          <a:noFill/>
        </p:spPr>
        <p:txBody>
          <a:bodyPr wrap="square" rtlCol="0">
            <a:spAutoFit/>
          </a:bodyPr>
          <a:lstStyle/>
          <a:p>
            <a:r>
              <a:rPr lang="en-US" dirty="0" smtClean="0"/>
              <a:t>Except </a:t>
            </a:r>
            <a:r>
              <a:rPr lang="en-US" dirty="0" err="1" smtClean="0"/>
              <a:t>Gaussain</a:t>
            </a:r>
            <a:r>
              <a:rPr lang="en-US" dirty="0" smtClean="0"/>
              <a:t> NB(), all the algorithm gave a accuracy score of between 88-92%. </a:t>
            </a:r>
            <a:endParaRPr lang="en-US" dirty="0"/>
          </a:p>
        </p:txBody>
      </p:sp>
      <p:sp>
        <p:nvSpPr>
          <p:cNvPr id="6" name="TextBox 5"/>
          <p:cNvSpPr txBox="1"/>
          <p:nvPr/>
        </p:nvSpPr>
        <p:spPr>
          <a:xfrm>
            <a:off x="6715140" y="3714752"/>
            <a:ext cx="2286016" cy="1477328"/>
          </a:xfrm>
          <a:prstGeom prst="rect">
            <a:avLst/>
          </a:prstGeom>
          <a:noFill/>
        </p:spPr>
        <p:txBody>
          <a:bodyPr wrap="square" rtlCol="0">
            <a:spAutoFit/>
          </a:bodyPr>
          <a:lstStyle/>
          <a:p>
            <a:r>
              <a:rPr lang="en-US" dirty="0" err="1" smtClean="0"/>
              <a:t>MultinomialNB</a:t>
            </a:r>
            <a:r>
              <a:rPr lang="en-US" dirty="0" smtClean="0"/>
              <a:t>() with </a:t>
            </a:r>
            <a:r>
              <a:rPr lang="en-US" dirty="0" err="1" smtClean="0"/>
              <a:t>classifer</a:t>
            </a:r>
            <a:r>
              <a:rPr lang="en-US" dirty="0" smtClean="0"/>
              <a:t> chain gave the least </a:t>
            </a:r>
            <a:r>
              <a:rPr lang="en-US" dirty="0" err="1" smtClean="0"/>
              <a:t>log_loss</a:t>
            </a:r>
            <a:r>
              <a:rPr lang="en-US" dirty="0" smtClean="0"/>
              <a:t> of 0.49.</a:t>
            </a:r>
          </a:p>
          <a:p>
            <a:r>
              <a:rPr lang="en-US" dirty="0" smtClean="0"/>
              <a:t>Thus we move forward with it.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0"/>
            <a:ext cx="8143900" cy="571480"/>
          </a:xfrm>
        </p:spPr>
        <p:txBody>
          <a:bodyPr>
            <a:normAutofit/>
          </a:bodyPr>
          <a:lstStyle/>
          <a:p>
            <a:r>
              <a:rPr lang="en-US" sz="2800" dirty="0" smtClean="0">
                <a:latin typeface="Calibri" pitchFamily="34" charset="0"/>
                <a:cs typeface="Calibri" pitchFamily="34" charset="0"/>
              </a:rPr>
              <a:t>(8) </a:t>
            </a:r>
            <a:r>
              <a:rPr lang="en-US" sz="2800" dirty="0" err="1" smtClean="0">
                <a:latin typeface="Calibri" pitchFamily="34" charset="0"/>
                <a:cs typeface="Calibri" pitchFamily="34" charset="0"/>
              </a:rPr>
              <a:t>HyperParameter</a:t>
            </a:r>
            <a:r>
              <a:rPr lang="en-US" sz="2800" dirty="0" smtClean="0">
                <a:latin typeface="Calibri" pitchFamily="34" charset="0"/>
                <a:cs typeface="Calibri" pitchFamily="34" charset="0"/>
              </a:rPr>
              <a:t> </a:t>
            </a:r>
            <a:r>
              <a:rPr lang="en-US" sz="2800" dirty="0" err="1" smtClean="0">
                <a:latin typeface="Calibri" pitchFamily="34" charset="0"/>
                <a:cs typeface="Calibri" pitchFamily="34" charset="0"/>
              </a:rPr>
              <a:t>tunning</a:t>
            </a:r>
            <a:endParaRPr lang="en-US" sz="2800" dirty="0">
              <a:latin typeface="Calibri" pitchFamily="34" charset="0"/>
              <a:cs typeface="Calibri" pitchFamily="34" charset="0"/>
            </a:endParaRPr>
          </a:p>
        </p:txBody>
      </p:sp>
      <p:pic>
        <p:nvPicPr>
          <p:cNvPr id="6146" name="Picture 2" descr="C:\Users\Nitin Singh Tatrari\Desktop\48.png"/>
          <p:cNvPicPr>
            <a:picLocks noChangeAspect="1" noChangeArrowheads="1"/>
          </p:cNvPicPr>
          <p:nvPr/>
        </p:nvPicPr>
        <p:blipFill>
          <a:blip r:embed="rId2"/>
          <a:srcRect/>
          <a:stretch>
            <a:fillRect/>
          </a:stretch>
        </p:blipFill>
        <p:spPr bwMode="auto">
          <a:xfrm>
            <a:off x="1142976" y="857232"/>
            <a:ext cx="7870823" cy="2408237"/>
          </a:xfrm>
          <a:prstGeom prst="rect">
            <a:avLst/>
          </a:prstGeom>
          <a:noFill/>
        </p:spPr>
      </p:pic>
      <p:sp>
        <p:nvSpPr>
          <p:cNvPr id="4" name="TextBox 3"/>
          <p:cNvSpPr txBox="1"/>
          <p:nvPr/>
        </p:nvSpPr>
        <p:spPr>
          <a:xfrm>
            <a:off x="1214414" y="3857628"/>
            <a:ext cx="7500990" cy="646331"/>
          </a:xfrm>
          <a:prstGeom prst="rect">
            <a:avLst/>
          </a:prstGeom>
          <a:noFill/>
        </p:spPr>
        <p:txBody>
          <a:bodyPr wrap="square" rtlCol="0">
            <a:spAutoFit/>
          </a:bodyPr>
          <a:lstStyle/>
          <a:p>
            <a:r>
              <a:rPr lang="en-US" dirty="0" smtClean="0"/>
              <a:t>Thus, we get the best accuracy at </a:t>
            </a:r>
            <a:r>
              <a:rPr lang="en-US" dirty="0" err="1" smtClean="0"/>
              <a:t>aplha</a:t>
            </a:r>
            <a:r>
              <a:rPr lang="en-US" dirty="0" smtClean="0"/>
              <a:t> value of 0.00001 for </a:t>
            </a:r>
            <a:r>
              <a:rPr lang="en-US" dirty="0" err="1" smtClean="0"/>
              <a:t>MultinomialNB</a:t>
            </a:r>
            <a:r>
              <a:rPr lang="en-US" dirty="0" smtClean="0"/>
              <a:t>() with classifier chain.</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0"/>
            <a:ext cx="7498080" cy="571480"/>
          </a:xfrm>
        </p:spPr>
        <p:txBody>
          <a:bodyPr>
            <a:normAutofit/>
          </a:bodyPr>
          <a:lstStyle/>
          <a:p>
            <a:r>
              <a:rPr lang="en-US" sz="2800" dirty="0" smtClean="0">
                <a:latin typeface="Calibri" pitchFamily="34" charset="0"/>
                <a:cs typeface="Calibri" pitchFamily="34" charset="0"/>
              </a:rPr>
              <a:t>(9) Saving the best model</a:t>
            </a:r>
            <a:endParaRPr lang="en-US" sz="2800" dirty="0">
              <a:latin typeface="Calibri" pitchFamily="34" charset="0"/>
              <a:cs typeface="Calibri" pitchFamily="34" charset="0"/>
            </a:endParaRPr>
          </a:p>
        </p:txBody>
      </p:sp>
      <p:pic>
        <p:nvPicPr>
          <p:cNvPr id="7170" name="Picture 2" descr="C:\Users\Nitin Singh Tatrari\Desktop\49.png"/>
          <p:cNvPicPr>
            <a:picLocks noChangeAspect="1" noChangeArrowheads="1"/>
          </p:cNvPicPr>
          <p:nvPr/>
        </p:nvPicPr>
        <p:blipFill>
          <a:blip r:embed="rId2"/>
          <a:srcRect/>
          <a:stretch>
            <a:fillRect/>
          </a:stretch>
        </p:blipFill>
        <p:spPr bwMode="auto">
          <a:xfrm>
            <a:off x="1214414" y="714356"/>
            <a:ext cx="4846638" cy="4046538"/>
          </a:xfrm>
          <a:prstGeom prst="rect">
            <a:avLst/>
          </a:prstGeom>
          <a:noFill/>
        </p:spPr>
      </p:pic>
      <p:pic>
        <p:nvPicPr>
          <p:cNvPr id="7171" name="Picture 3" descr="C:\Users\Nitin Singh Tatrari\Desktop\50.png"/>
          <p:cNvPicPr>
            <a:picLocks noChangeAspect="1" noChangeArrowheads="1"/>
          </p:cNvPicPr>
          <p:nvPr/>
        </p:nvPicPr>
        <p:blipFill>
          <a:blip r:embed="rId3"/>
          <a:srcRect/>
          <a:stretch>
            <a:fillRect/>
          </a:stretch>
        </p:blipFill>
        <p:spPr bwMode="auto">
          <a:xfrm>
            <a:off x="1285852" y="5124450"/>
            <a:ext cx="4929221" cy="982663"/>
          </a:xfrm>
          <a:prstGeom prst="rect">
            <a:avLst/>
          </a:prstGeom>
          <a:noFill/>
        </p:spPr>
      </p:pic>
      <p:sp>
        <p:nvSpPr>
          <p:cNvPr id="5" name="TextBox 4"/>
          <p:cNvSpPr txBox="1"/>
          <p:nvPr/>
        </p:nvSpPr>
        <p:spPr>
          <a:xfrm>
            <a:off x="6357950" y="2214554"/>
            <a:ext cx="2500330" cy="1477328"/>
          </a:xfrm>
          <a:prstGeom prst="rect">
            <a:avLst/>
          </a:prstGeom>
          <a:noFill/>
        </p:spPr>
        <p:txBody>
          <a:bodyPr wrap="square" rtlCol="0">
            <a:spAutoFit/>
          </a:bodyPr>
          <a:lstStyle/>
          <a:p>
            <a:r>
              <a:rPr lang="en-US" dirty="0" smtClean="0"/>
              <a:t>We save </a:t>
            </a:r>
            <a:r>
              <a:rPr lang="en-US" dirty="0" err="1" smtClean="0"/>
              <a:t>MultinomialNB</a:t>
            </a:r>
            <a:r>
              <a:rPr lang="en-US" dirty="0" smtClean="0"/>
              <a:t>() with classifier chain as the best model. The alpha value is 0.00001</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0"/>
            <a:ext cx="7498080" cy="571480"/>
          </a:xfrm>
        </p:spPr>
        <p:txBody>
          <a:bodyPr>
            <a:normAutofit/>
          </a:bodyPr>
          <a:lstStyle/>
          <a:p>
            <a:r>
              <a:rPr lang="en-US" sz="2800" dirty="0" smtClean="0">
                <a:latin typeface="Calibri" pitchFamily="34" charset="0"/>
                <a:cs typeface="Calibri" pitchFamily="34" charset="0"/>
              </a:rPr>
              <a:t>10) Running the test data</a:t>
            </a:r>
            <a:endParaRPr lang="en-US" sz="2800" dirty="0">
              <a:latin typeface="Calibri" pitchFamily="34" charset="0"/>
              <a:cs typeface="Calibri" pitchFamily="34" charset="0"/>
            </a:endParaRPr>
          </a:p>
        </p:txBody>
      </p:sp>
      <p:pic>
        <p:nvPicPr>
          <p:cNvPr id="1026" name="Picture 2" descr="C:\Users\Nitin Singh Tatrari\Desktop\54.png"/>
          <p:cNvPicPr>
            <a:picLocks noChangeAspect="1" noChangeArrowheads="1"/>
          </p:cNvPicPr>
          <p:nvPr/>
        </p:nvPicPr>
        <p:blipFill>
          <a:blip r:embed="rId2"/>
          <a:srcRect/>
          <a:stretch>
            <a:fillRect/>
          </a:stretch>
        </p:blipFill>
        <p:spPr bwMode="auto">
          <a:xfrm>
            <a:off x="1142976" y="1000108"/>
            <a:ext cx="3627438" cy="5572164"/>
          </a:xfrm>
          <a:prstGeom prst="rect">
            <a:avLst/>
          </a:prstGeom>
          <a:noFill/>
        </p:spPr>
      </p:pic>
      <p:pic>
        <p:nvPicPr>
          <p:cNvPr id="1027" name="Picture 3" descr="C:\Users\Nitin Singh Tatrari\Desktop\55.png"/>
          <p:cNvPicPr>
            <a:picLocks noChangeAspect="1" noChangeArrowheads="1"/>
          </p:cNvPicPr>
          <p:nvPr/>
        </p:nvPicPr>
        <p:blipFill>
          <a:blip r:embed="rId3"/>
          <a:srcRect/>
          <a:stretch>
            <a:fillRect/>
          </a:stretch>
        </p:blipFill>
        <p:spPr bwMode="auto">
          <a:xfrm>
            <a:off x="4929190" y="1000108"/>
            <a:ext cx="4071966" cy="5614985"/>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Nitin Singh Tatrari\Desktop\56.png"/>
          <p:cNvPicPr>
            <a:picLocks noChangeAspect="1" noChangeArrowheads="1"/>
          </p:cNvPicPr>
          <p:nvPr/>
        </p:nvPicPr>
        <p:blipFill>
          <a:blip r:embed="rId2"/>
          <a:srcRect/>
          <a:stretch>
            <a:fillRect/>
          </a:stretch>
        </p:blipFill>
        <p:spPr bwMode="auto">
          <a:xfrm>
            <a:off x="2071670" y="500043"/>
            <a:ext cx="6143668" cy="3643338"/>
          </a:xfrm>
          <a:prstGeom prst="rect">
            <a:avLst/>
          </a:prstGeom>
          <a:noFill/>
        </p:spPr>
      </p:pic>
      <p:sp>
        <p:nvSpPr>
          <p:cNvPr id="3" name="TextBox 2"/>
          <p:cNvSpPr txBox="1"/>
          <p:nvPr/>
        </p:nvSpPr>
        <p:spPr>
          <a:xfrm>
            <a:off x="2000232" y="4857760"/>
            <a:ext cx="6500858" cy="646331"/>
          </a:xfrm>
          <a:prstGeom prst="rect">
            <a:avLst/>
          </a:prstGeom>
          <a:noFill/>
        </p:spPr>
        <p:txBody>
          <a:bodyPr wrap="square" rtlCol="0">
            <a:spAutoFit/>
          </a:bodyPr>
          <a:lstStyle/>
          <a:p>
            <a:r>
              <a:rPr lang="en-US" dirty="0" smtClean="0"/>
              <a:t>Thus, we have followed all the pre-processing which we have perform on train data.</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71934" y="3214686"/>
            <a:ext cx="1857388" cy="369332"/>
          </a:xfrm>
          <a:prstGeom prst="rect">
            <a:avLst/>
          </a:prstGeom>
          <a:noFill/>
        </p:spPr>
        <p:txBody>
          <a:bodyPr wrap="square" rtlCol="0">
            <a:spAutoFit/>
          </a:bodyPr>
          <a:lstStyle/>
          <a:p>
            <a:r>
              <a:rPr lang="en-US"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100" y="0"/>
            <a:ext cx="7406640" cy="640210"/>
          </a:xfrm>
        </p:spPr>
        <p:txBody>
          <a:bodyPr>
            <a:normAutofit/>
          </a:bodyPr>
          <a:lstStyle/>
          <a:p>
            <a:r>
              <a:rPr lang="en-US" sz="2800" dirty="0" smtClean="0">
                <a:latin typeface="Calibri" pitchFamily="34" charset="0"/>
                <a:cs typeface="Calibri" pitchFamily="34" charset="0"/>
              </a:rPr>
              <a:t>Problem Statement</a:t>
            </a:r>
            <a:endParaRPr lang="en-US" sz="2800" dirty="0">
              <a:latin typeface="Calibri" pitchFamily="34" charset="0"/>
              <a:cs typeface="Calibri" pitchFamily="34" charset="0"/>
            </a:endParaRPr>
          </a:p>
        </p:txBody>
      </p:sp>
      <p:sp>
        <p:nvSpPr>
          <p:cNvPr id="3" name="Subtitle 2"/>
          <p:cNvSpPr>
            <a:spLocks noGrp="1"/>
          </p:cNvSpPr>
          <p:nvPr>
            <p:ph type="subTitle" idx="1"/>
          </p:nvPr>
        </p:nvSpPr>
        <p:spPr>
          <a:xfrm>
            <a:off x="1214414" y="1428736"/>
            <a:ext cx="7406640" cy="3357586"/>
          </a:xfrm>
        </p:spPr>
        <p:txBody>
          <a:bodyPr>
            <a:normAutofit/>
          </a:bodyPr>
          <a:lstStyle/>
          <a:p>
            <a:pPr algn="just"/>
            <a:r>
              <a:rPr lang="en-IN" sz="1800" dirty="0" smtClean="0"/>
              <a:t>Online hate, described as abusive language, aggression, cyber bullying, hatefulness and many others has been identified as a major threat on online social media platforms. Research has demonstrated a number of serious consequences of cyber bullying victimization. Victims may have lower self-esteem, increased suicidal ideation, and a variety of emotional responses, including being scared, frustrated, angry, and </a:t>
            </a:r>
            <a:r>
              <a:rPr lang="en-IN" sz="1800" dirty="0" smtClean="0"/>
              <a:t>depressed. </a:t>
            </a:r>
            <a:r>
              <a:rPr lang="en-IN" sz="1800" dirty="0" smtClean="0"/>
              <a:t>Expressing at online platform many times result in hate and conflict, which will lead to many other problems. Thus filtering and removing these hate comments are very important for maintaining the user population. </a:t>
            </a:r>
            <a:endParaRPr lang="en-US"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0"/>
            <a:ext cx="7498080" cy="642918"/>
          </a:xfrm>
        </p:spPr>
        <p:txBody>
          <a:bodyPr>
            <a:normAutofit/>
          </a:bodyPr>
          <a:lstStyle/>
          <a:p>
            <a:r>
              <a:rPr lang="en-US" sz="2800" dirty="0" smtClean="0"/>
              <a:t>Steps followed</a:t>
            </a:r>
            <a:r>
              <a:rPr lang="en-US" sz="2800" dirty="0" smtClean="0">
                <a:sym typeface="Wingdings" pitchFamily="2" charset="2"/>
              </a:rPr>
              <a:t>: (1) Loading the data</a:t>
            </a:r>
            <a:endParaRPr lang="en-US" sz="2800" dirty="0"/>
          </a:p>
        </p:txBody>
      </p:sp>
      <p:pic>
        <p:nvPicPr>
          <p:cNvPr id="1026" name="Picture 2" descr="C:\Users\Nitin Singh Tatrari\Desktop\1.png"/>
          <p:cNvPicPr>
            <a:picLocks noChangeAspect="1" noChangeArrowheads="1"/>
          </p:cNvPicPr>
          <p:nvPr/>
        </p:nvPicPr>
        <p:blipFill>
          <a:blip r:embed="rId2"/>
          <a:srcRect/>
          <a:stretch>
            <a:fillRect/>
          </a:stretch>
        </p:blipFill>
        <p:spPr bwMode="auto">
          <a:xfrm>
            <a:off x="1214414" y="785794"/>
            <a:ext cx="3714776" cy="1241425"/>
          </a:xfrm>
          <a:prstGeom prst="rect">
            <a:avLst/>
          </a:prstGeom>
          <a:noFill/>
        </p:spPr>
      </p:pic>
      <p:pic>
        <p:nvPicPr>
          <p:cNvPr id="1027" name="Picture 3" descr="C:\Users\Nitin Singh Tatrari\Desktop\2.png"/>
          <p:cNvPicPr>
            <a:picLocks noChangeAspect="1" noChangeArrowheads="1"/>
          </p:cNvPicPr>
          <p:nvPr/>
        </p:nvPicPr>
        <p:blipFill>
          <a:blip r:embed="rId3"/>
          <a:srcRect/>
          <a:stretch>
            <a:fillRect/>
          </a:stretch>
        </p:blipFill>
        <p:spPr bwMode="auto">
          <a:xfrm>
            <a:off x="1214414" y="2143116"/>
            <a:ext cx="3786214" cy="403225"/>
          </a:xfrm>
          <a:prstGeom prst="rect">
            <a:avLst/>
          </a:prstGeom>
          <a:noFill/>
        </p:spPr>
      </p:pic>
      <p:pic>
        <p:nvPicPr>
          <p:cNvPr id="1028" name="Picture 4" descr="C:\Users\Nitin Singh Tatrari\Desktop\3.png"/>
          <p:cNvPicPr>
            <a:picLocks noChangeAspect="1" noChangeArrowheads="1"/>
          </p:cNvPicPr>
          <p:nvPr/>
        </p:nvPicPr>
        <p:blipFill>
          <a:blip r:embed="rId4"/>
          <a:srcRect/>
          <a:stretch>
            <a:fillRect/>
          </a:stretch>
        </p:blipFill>
        <p:spPr bwMode="auto">
          <a:xfrm>
            <a:off x="1142976" y="2571745"/>
            <a:ext cx="7858180" cy="2714644"/>
          </a:xfrm>
          <a:prstGeom prst="rect">
            <a:avLst/>
          </a:prstGeom>
          <a:noFill/>
        </p:spPr>
      </p:pic>
      <p:sp>
        <p:nvSpPr>
          <p:cNvPr id="6" name="TextBox 5"/>
          <p:cNvSpPr txBox="1"/>
          <p:nvPr/>
        </p:nvSpPr>
        <p:spPr>
          <a:xfrm>
            <a:off x="5429256" y="714356"/>
            <a:ext cx="3000396" cy="369332"/>
          </a:xfrm>
          <a:prstGeom prst="rect">
            <a:avLst/>
          </a:prstGeom>
          <a:noFill/>
        </p:spPr>
        <p:txBody>
          <a:bodyPr wrap="square" rtlCol="0">
            <a:spAutoFit/>
          </a:bodyPr>
          <a:lstStyle/>
          <a:p>
            <a:r>
              <a:rPr lang="en-US" dirty="0" smtClean="0"/>
              <a:t>Loading libraries</a:t>
            </a:r>
            <a:endParaRPr lang="en-US" dirty="0"/>
          </a:p>
        </p:txBody>
      </p:sp>
      <p:sp>
        <p:nvSpPr>
          <p:cNvPr id="7" name="TextBox 6"/>
          <p:cNvSpPr txBox="1"/>
          <p:nvPr/>
        </p:nvSpPr>
        <p:spPr>
          <a:xfrm>
            <a:off x="5429256" y="2071678"/>
            <a:ext cx="2928958" cy="369332"/>
          </a:xfrm>
          <a:prstGeom prst="rect">
            <a:avLst/>
          </a:prstGeom>
          <a:noFill/>
        </p:spPr>
        <p:txBody>
          <a:bodyPr wrap="square" rtlCol="0">
            <a:spAutoFit/>
          </a:bodyPr>
          <a:lstStyle/>
          <a:p>
            <a:r>
              <a:rPr lang="en-US" dirty="0" smtClean="0"/>
              <a:t>Uploading data from </a:t>
            </a:r>
            <a:r>
              <a:rPr lang="en-US" dirty="0" err="1" smtClean="0"/>
              <a:t>csv</a:t>
            </a:r>
            <a:r>
              <a:rPr lang="en-US" dirty="0" smtClean="0"/>
              <a:t> file</a:t>
            </a:r>
            <a:endParaRPr lang="en-US" dirty="0"/>
          </a:p>
        </p:txBody>
      </p:sp>
      <p:sp>
        <p:nvSpPr>
          <p:cNvPr id="8" name="TextBox 7"/>
          <p:cNvSpPr txBox="1"/>
          <p:nvPr/>
        </p:nvSpPr>
        <p:spPr>
          <a:xfrm>
            <a:off x="3143240" y="5572140"/>
            <a:ext cx="3286148" cy="369332"/>
          </a:xfrm>
          <a:prstGeom prst="rect">
            <a:avLst/>
          </a:prstGeom>
          <a:noFill/>
        </p:spPr>
        <p:txBody>
          <a:bodyPr wrap="square" rtlCol="0">
            <a:spAutoFit/>
          </a:bodyPr>
          <a:lstStyle/>
          <a:p>
            <a:r>
              <a:rPr lang="en-US" dirty="0" smtClean="0"/>
              <a:t>Loading data into Data frame ‘</a:t>
            </a:r>
            <a:r>
              <a:rPr lang="en-US" dirty="0" err="1" smtClean="0"/>
              <a:t>df</a:t>
            </a:r>
            <a:r>
              <a:rPr lang="en-US" dirty="0" smtClean="0"/>
              <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0"/>
            <a:ext cx="7498080" cy="571480"/>
          </a:xfrm>
        </p:spPr>
        <p:txBody>
          <a:bodyPr>
            <a:normAutofit/>
          </a:bodyPr>
          <a:lstStyle/>
          <a:p>
            <a:r>
              <a:rPr lang="en-US" sz="2800" dirty="0" smtClean="0"/>
              <a:t>(2) Understanding the data</a:t>
            </a:r>
            <a:endParaRPr lang="en-US" sz="2800" dirty="0"/>
          </a:p>
        </p:txBody>
      </p:sp>
      <p:pic>
        <p:nvPicPr>
          <p:cNvPr id="2050" name="Picture 2" descr="C:\Users\Nitin Singh Tatrari\Desktop\4.png"/>
          <p:cNvPicPr>
            <a:picLocks noChangeAspect="1" noChangeArrowheads="1"/>
          </p:cNvPicPr>
          <p:nvPr/>
        </p:nvPicPr>
        <p:blipFill>
          <a:blip r:embed="rId2"/>
          <a:srcRect/>
          <a:stretch>
            <a:fillRect/>
          </a:stretch>
        </p:blipFill>
        <p:spPr bwMode="auto">
          <a:xfrm>
            <a:off x="1142976" y="642918"/>
            <a:ext cx="3929090" cy="1143008"/>
          </a:xfrm>
          <a:prstGeom prst="rect">
            <a:avLst/>
          </a:prstGeom>
          <a:noFill/>
        </p:spPr>
      </p:pic>
      <p:pic>
        <p:nvPicPr>
          <p:cNvPr id="2051" name="Picture 3" descr="C:\Users\Nitin Singh Tatrari\Desktop\6.png"/>
          <p:cNvPicPr>
            <a:picLocks noChangeAspect="1" noChangeArrowheads="1"/>
          </p:cNvPicPr>
          <p:nvPr/>
        </p:nvPicPr>
        <p:blipFill>
          <a:blip r:embed="rId3"/>
          <a:srcRect/>
          <a:stretch>
            <a:fillRect/>
          </a:stretch>
        </p:blipFill>
        <p:spPr bwMode="auto">
          <a:xfrm>
            <a:off x="5357818" y="2000240"/>
            <a:ext cx="2011362" cy="1812925"/>
          </a:xfrm>
          <a:prstGeom prst="rect">
            <a:avLst/>
          </a:prstGeom>
          <a:noFill/>
        </p:spPr>
      </p:pic>
      <p:pic>
        <p:nvPicPr>
          <p:cNvPr id="2052" name="Picture 4" descr="C:\Users\Nitin Singh Tatrari\Desktop\7.png"/>
          <p:cNvPicPr>
            <a:picLocks noChangeAspect="1" noChangeArrowheads="1"/>
          </p:cNvPicPr>
          <p:nvPr/>
        </p:nvPicPr>
        <p:blipFill>
          <a:blip r:embed="rId4"/>
          <a:srcRect/>
          <a:stretch>
            <a:fillRect/>
          </a:stretch>
        </p:blipFill>
        <p:spPr bwMode="auto">
          <a:xfrm>
            <a:off x="1142976" y="2000240"/>
            <a:ext cx="2057400" cy="1858962"/>
          </a:xfrm>
          <a:prstGeom prst="rect">
            <a:avLst/>
          </a:prstGeom>
          <a:noFill/>
        </p:spPr>
      </p:pic>
      <p:pic>
        <p:nvPicPr>
          <p:cNvPr id="2053" name="Picture 5" descr="C:\Users\Nitin Singh Tatrari\Desktop\8.png"/>
          <p:cNvPicPr>
            <a:picLocks noChangeAspect="1" noChangeArrowheads="1"/>
          </p:cNvPicPr>
          <p:nvPr/>
        </p:nvPicPr>
        <p:blipFill>
          <a:blip r:embed="rId5"/>
          <a:srcRect/>
          <a:stretch>
            <a:fillRect/>
          </a:stretch>
        </p:blipFill>
        <p:spPr bwMode="auto">
          <a:xfrm>
            <a:off x="1142976" y="3857629"/>
            <a:ext cx="7786742" cy="2000264"/>
          </a:xfrm>
          <a:prstGeom prst="rect">
            <a:avLst/>
          </a:prstGeom>
          <a:noFill/>
        </p:spPr>
      </p:pic>
      <p:sp>
        <p:nvSpPr>
          <p:cNvPr id="7" name="TextBox 6"/>
          <p:cNvSpPr txBox="1"/>
          <p:nvPr/>
        </p:nvSpPr>
        <p:spPr>
          <a:xfrm>
            <a:off x="5286380" y="642918"/>
            <a:ext cx="3000396" cy="646331"/>
          </a:xfrm>
          <a:prstGeom prst="rect">
            <a:avLst/>
          </a:prstGeom>
          <a:noFill/>
        </p:spPr>
        <p:txBody>
          <a:bodyPr wrap="square" rtlCol="0">
            <a:spAutoFit/>
          </a:bodyPr>
          <a:lstStyle/>
          <a:p>
            <a:r>
              <a:rPr lang="en-US" dirty="0" smtClean="0"/>
              <a:t>Column ‘id’ have all unique values, Thus we drop it.</a:t>
            </a:r>
            <a:endParaRPr lang="en-US" dirty="0"/>
          </a:p>
        </p:txBody>
      </p:sp>
      <p:pic>
        <p:nvPicPr>
          <p:cNvPr id="2054" name="Picture 6" descr="C:\Users\Nitin Singh Tatrari\Desktop\5.png"/>
          <p:cNvPicPr>
            <a:picLocks noChangeAspect="1" noChangeArrowheads="1"/>
          </p:cNvPicPr>
          <p:nvPr/>
        </p:nvPicPr>
        <p:blipFill>
          <a:blip r:embed="rId6"/>
          <a:srcRect/>
          <a:stretch>
            <a:fillRect/>
          </a:stretch>
        </p:blipFill>
        <p:spPr bwMode="auto">
          <a:xfrm>
            <a:off x="5286380" y="1357298"/>
            <a:ext cx="2963862" cy="441325"/>
          </a:xfrm>
          <a:prstGeom prst="rect">
            <a:avLst/>
          </a:prstGeom>
          <a:noFill/>
        </p:spPr>
      </p:pic>
      <p:sp>
        <p:nvSpPr>
          <p:cNvPr id="10" name="TextBox 9"/>
          <p:cNvSpPr txBox="1"/>
          <p:nvPr/>
        </p:nvSpPr>
        <p:spPr>
          <a:xfrm>
            <a:off x="3357554" y="2000240"/>
            <a:ext cx="2000264" cy="1200329"/>
          </a:xfrm>
          <a:prstGeom prst="rect">
            <a:avLst/>
          </a:prstGeom>
          <a:noFill/>
        </p:spPr>
        <p:txBody>
          <a:bodyPr wrap="square" rtlCol="0">
            <a:spAutoFit/>
          </a:bodyPr>
          <a:lstStyle/>
          <a:p>
            <a:r>
              <a:rPr lang="en-US" dirty="0" err="1" smtClean="0"/>
              <a:t>Comment_text</a:t>
            </a:r>
            <a:r>
              <a:rPr lang="en-US" dirty="0" smtClean="0"/>
              <a:t> is string type, remaining all other are integer types</a:t>
            </a:r>
            <a:endParaRPr lang="en-US" dirty="0"/>
          </a:p>
        </p:txBody>
      </p:sp>
      <p:sp>
        <p:nvSpPr>
          <p:cNvPr id="11" name="TextBox 10"/>
          <p:cNvSpPr txBox="1"/>
          <p:nvPr/>
        </p:nvSpPr>
        <p:spPr>
          <a:xfrm>
            <a:off x="7500958" y="2000240"/>
            <a:ext cx="1500198" cy="646331"/>
          </a:xfrm>
          <a:prstGeom prst="rect">
            <a:avLst/>
          </a:prstGeom>
          <a:noFill/>
        </p:spPr>
        <p:txBody>
          <a:bodyPr wrap="square" rtlCol="0">
            <a:spAutoFit/>
          </a:bodyPr>
          <a:lstStyle/>
          <a:p>
            <a:r>
              <a:rPr lang="en-US" dirty="0" smtClean="0"/>
              <a:t>There is no  null values</a:t>
            </a:r>
            <a:endParaRPr lang="en-US" dirty="0"/>
          </a:p>
        </p:txBody>
      </p:sp>
      <p:sp>
        <p:nvSpPr>
          <p:cNvPr id="12" name="TextBox 11"/>
          <p:cNvSpPr txBox="1"/>
          <p:nvPr/>
        </p:nvSpPr>
        <p:spPr>
          <a:xfrm>
            <a:off x="1142976" y="6072206"/>
            <a:ext cx="7786742" cy="369332"/>
          </a:xfrm>
          <a:prstGeom prst="rect">
            <a:avLst/>
          </a:prstGeom>
          <a:noFill/>
        </p:spPr>
        <p:txBody>
          <a:bodyPr wrap="square" rtlCol="0">
            <a:spAutoFit/>
          </a:bodyPr>
          <a:lstStyle/>
          <a:p>
            <a:r>
              <a:rPr lang="en-US" dirty="0" smtClean="0"/>
              <a:t>Data is imbalance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0"/>
            <a:ext cx="7498080" cy="571480"/>
          </a:xfrm>
        </p:spPr>
        <p:txBody>
          <a:bodyPr>
            <a:normAutofit/>
          </a:bodyPr>
          <a:lstStyle/>
          <a:p>
            <a:r>
              <a:rPr lang="en-US" sz="2800" dirty="0" smtClean="0"/>
              <a:t>(3) Cleaning the data</a:t>
            </a:r>
            <a:endParaRPr lang="en-US" sz="2800" dirty="0"/>
          </a:p>
        </p:txBody>
      </p:sp>
      <p:pic>
        <p:nvPicPr>
          <p:cNvPr id="3082" name="Picture 10" descr="C:\Users\Nitin Singh Tatrari\Desktop\53.png"/>
          <p:cNvPicPr>
            <a:picLocks noChangeAspect="1" noChangeArrowheads="1"/>
          </p:cNvPicPr>
          <p:nvPr/>
        </p:nvPicPr>
        <p:blipFill>
          <a:blip r:embed="rId2"/>
          <a:srcRect/>
          <a:stretch>
            <a:fillRect/>
          </a:stretch>
        </p:blipFill>
        <p:spPr bwMode="auto">
          <a:xfrm>
            <a:off x="1071538" y="642918"/>
            <a:ext cx="7858180" cy="3429024"/>
          </a:xfrm>
          <a:prstGeom prst="rect">
            <a:avLst/>
          </a:prstGeom>
          <a:noFill/>
        </p:spPr>
      </p:pic>
      <p:sp>
        <p:nvSpPr>
          <p:cNvPr id="12" name="TextBox 11"/>
          <p:cNvSpPr txBox="1"/>
          <p:nvPr/>
        </p:nvSpPr>
        <p:spPr>
          <a:xfrm>
            <a:off x="1071538" y="4143380"/>
            <a:ext cx="7786742" cy="923330"/>
          </a:xfrm>
          <a:prstGeom prst="rect">
            <a:avLst/>
          </a:prstGeom>
          <a:noFill/>
        </p:spPr>
        <p:txBody>
          <a:bodyPr wrap="square" rtlCol="0">
            <a:spAutoFit/>
          </a:bodyPr>
          <a:lstStyle/>
          <a:p>
            <a:r>
              <a:rPr lang="en-US" dirty="0" smtClean="0"/>
              <a:t>We convert all the text into lower. </a:t>
            </a:r>
            <a:endParaRPr lang="en-US" dirty="0"/>
          </a:p>
          <a:p>
            <a:r>
              <a:rPr lang="en-US" dirty="0" smtClean="0"/>
              <a:t>We have remove all whitespaces, punctuations, email address, URLs, numbers, money symbols and phone number.</a:t>
            </a:r>
            <a:endParaRPr lang="en-US" dirty="0"/>
          </a:p>
        </p:txBody>
      </p:sp>
      <p:pic>
        <p:nvPicPr>
          <p:cNvPr id="3083" name="Picture 11" descr="C:\Users\Nitin Singh Tatrari\Desktop\18.png"/>
          <p:cNvPicPr>
            <a:picLocks noChangeAspect="1" noChangeArrowheads="1"/>
          </p:cNvPicPr>
          <p:nvPr/>
        </p:nvPicPr>
        <p:blipFill>
          <a:blip r:embed="rId3"/>
          <a:srcRect/>
          <a:stretch>
            <a:fillRect/>
          </a:stretch>
        </p:blipFill>
        <p:spPr bwMode="auto">
          <a:xfrm>
            <a:off x="1142976" y="5143512"/>
            <a:ext cx="4429156" cy="1570037"/>
          </a:xfrm>
          <a:prstGeom prst="rect">
            <a:avLst/>
          </a:prstGeom>
          <a:noFill/>
        </p:spPr>
      </p:pic>
      <p:sp>
        <p:nvSpPr>
          <p:cNvPr id="14" name="TextBox 13"/>
          <p:cNvSpPr txBox="1"/>
          <p:nvPr/>
        </p:nvSpPr>
        <p:spPr>
          <a:xfrm>
            <a:off x="5786446" y="5143512"/>
            <a:ext cx="3071834" cy="369332"/>
          </a:xfrm>
          <a:prstGeom prst="rect">
            <a:avLst/>
          </a:prstGeom>
          <a:noFill/>
        </p:spPr>
        <p:txBody>
          <a:bodyPr wrap="square" rtlCol="0">
            <a:spAutoFit/>
          </a:bodyPr>
          <a:lstStyle/>
          <a:p>
            <a:r>
              <a:rPr lang="en-US" dirty="0" smtClean="0"/>
              <a:t>We remove the </a:t>
            </a:r>
            <a:r>
              <a:rPr lang="en-US" dirty="0" err="1" smtClean="0"/>
              <a:t>stopwords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0"/>
            <a:ext cx="7498080" cy="571480"/>
          </a:xfrm>
        </p:spPr>
        <p:txBody>
          <a:bodyPr>
            <a:normAutofit/>
          </a:bodyPr>
          <a:lstStyle/>
          <a:p>
            <a:r>
              <a:rPr lang="en-US" sz="2800" dirty="0" smtClean="0"/>
              <a:t>(4) Graphical analysis</a:t>
            </a:r>
            <a:endParaRPr lang="en-US" sz="2800" dirty="0"/>
          </a:p>
        </p:txBody>
      </p:sp>
      <p:pic>
        <p:nvPicPr>
          <p:cNvPr id="4098" name="Picture 2" descr="C:\Users\Nitin Singh Tatrari\Desktop\22.png"/>
          <p:cNvPicPr>
            <a:picLocks noChangeAspect="1" noChangeArrowheads="1"/>
          </p:cNvPicPr>
          <p:nvPr/>
        </p:nvPicPr>
        <p:blipFill>
          <a:blip r:embed="rId2"/>
          <a:srcRect/>
          <a:stretch>
            <a:fillRect/>
          </a:stretch>
        </p:blipFill>
        <p:spPr bwMode="auto">
          <a:xfrm>
            <a:off x="1071538" y="714357"/>
            <a:ext cx="4214842" cy="3429024"/>
          </a:xfrm>
          <a:prstGeom prst="rect">
            <a:avLst/>
          </a:prstGeom>
          <a:noFill/>
        </p:spPr>
      </p:pic>
      <p:pic>
        <p:nvPicPr>
          <p:cNvPr id="4099" name="Picture 3" descr="C:\Users\Nitin Singh Tatrari\Desktop\23.png"/>
          <p:cNvPicPr>
            <a:picLocks noChangeAspect="1" noChangeArrowheads="1"/>
          </p:cNvPicPr>
          <p:nvPr/>
        </p:nvPicPr>
        <p:blipFill>
          <a:blip r:embed="rId3"/>
          <a:srcRect/>
          <a:stretch>
            <a:fillRect/>
          </a:stretch>
        </p:blipFill>
        <p:spPr bwMode="auto">
          <a:xfrm>
            <a:off x="1000100" y="4194184"/>
            <a:ext cx="2500330" cy="2663816"/>
          </a:xfrm>
          <a:prstGeom prst="rect">
            <a:avLst/>
          </a:prstGeom>
          <a:noFill/>
        </p:spPr>
      </p:pic>
      <p:pic>
        <p:nvPicPr>
          <p:cNvPr id="4100" name="Picture 4" descr="C:\Users\Nitin Singh Tatrari\Desktop\24.png"/>
          <p:cNvPicPr>
            <a:picLocks noChangeAspect="1" noChangeArrowheads="1"/>
          </p:cNvPicPr>
          <p:nvPr/>
        </p:nvPicPr>
        <p:blipFill>
          <a:blip r:embed="rId4"/>
          <a:srcRect/>
          <a:stretch>
            <a:fillRect/>
          </a:stretch>
        </p:blipFill>
        <p:spPr bwMode="auto">
          <a:xfrm>
            <a:off x="3571868" y="4143380"/>
            <a:ext cx="2428892" cy="2714620"/>
          </a:xfrm>
          <a:prstGeom prst="rect">
            <a:avLst/>
          </a:prstGeom>
          <a:noFill/>
        </p:spPr>
      </p:pic>
      <p:sp>
        <p:nvSpPr>
          <p:cNvPr id="6" name="TextBox 5"/>
          <p:cNvSpPr txBox="1"/>
          <p:nvPr/>
        </p:nvSpPr>
        <p:spPr>
          <a:xfrm>
            <a:off x="5500694" y="714356"/>
            <a:ext cx="3357586" cy="2862322"/>
          </a:xfrm>
          <a:prstGeom prst="rect">
            <a:avLst/>
          </a:prstGeom>
          <a:noFill/>
        </p:spPr>
        <p:txBody>
          <a:bodyPr wrap="square" rtlCol="0">
            <a:spAutoFit/>
          </a:bodyPr>
          <a:lstStyle/>
          <a:p>
            <a:r>
              <a:rPr lang="en-US" dirty="0" smtClean="0"/>
              <a:t>There is no relation of length of comments with type of comments</a:t>
            </a:r>
          </a:p>
          <a:p>
            <a:endParaRPr lang="en-US" dirty="0" smtClean="0"/>
          </a:p>
          <a:p>
            <a:r>
              <a:rPr lang="en-US" dirty="0" smtClean="0"/>
              <a:t>Malignant comment is highly correlated with rude comments and abuse comments</a:t>
            </a:r>
          </a:p>
          <a:p>
            <a:endParaRPr lang="en-US" dirty="0" smtClean="0"/>
          </a:p>
          <a:p>
            <a:r>
              <a:rPr lang="en-US" dirty="0" smtClean="0"/>
              <a:t>Threat comments and loathe comments have low correlation with other type of comments.</a:t>
            </a:r>
            <a:endParaRPr lang="en-US" dirty="0"/>
          </a:p>
        </p:txBody>
      </p:sp>
      <p:sp>
        <p:nvSpPr>
          <p:cNvPr id="7" name="TextBox 6"/>
          <p:cNvSpPr txBox="1"/>
          <p:nvPr/>
        </p:nvSpPr>
        <p:spPr>
          <a:xfrm>
            <a:off x="6215074" y="4857760"/>
            <a:ext cx="2643206" cy="646331"/>
          </a:xfrm>
          <a:prstGeom prst="rect">
            <a:avLst/>
          </a:prstGeom>
          <a:noFill/>
        </p:spPr>
        <p:txBody>
          <a:bodyPr wrap="square" rtlCol="0">
            <a:spAutoFit/>
          </a:bodyPr>
          <a:lstStyle/>
          <a:p>
            <a:r>
              <a:rPr lang="en-US" dirty="0" smtClean="0"/>
              <a:t>Length decreases after cleaning the data.</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Nitin Singh Tatrari\Desktop\26.png"/>
          <p:cNvPicPr>
            <a:picLocks noChangeAspect="1" noChangeArrowheads="1"/>
          </p:cNvPicPr>
          <p:nvPr/>
        </p:nvPicPr>
        <p:blipFill>
          <a:blip r:embed="rId2"/>
          <a:srcRect/>
          <a:stretch>
            <a:fillRect/>
          </a:stretch>
        </p:blipFill>
        <p:spPr bwMode="auto">
          <a:xfrm>
            <a:off x="1285852" y="357166"/>
            <a:ext cx="3214710" cy="5246658"/>
          </a:xfrm>
          <a:prstGeom prst="rect">
            <a:avLst/>
          </a:prstGeom>
          <a:noFill/>
        </p:spPr>
      </p:pic>
      <p:pic>
        <p:nvPicPr>
          <p:cNvPr id="5123" name="Picture 3" descr="C:\Users\Nitin Singh Tatrari\Desktop\27.png"/>
          <p:cNvPicPr>
            <a:picLocks noChangeAspect="1" noChangeArrowheads="1"/>
          </p:cNvPicPr>
          <p:nvPr/>
        </p:nvPicPr>
        <p:blipFill>
          <a:blip r:embed="rId3"/>
          <a:srcRect/>
          <a:stretch>
            <a:fillRect/>
          </a:stretch>
        </p:blipFill>
        <p:spPr bwMode="auto">
          <a:xfrm>
            <a:off x="5286380" y="357166"/>
            <a:ext cx="3090864" cy="5286388"/>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Nitin Singh Tatrari\Desktop\29.png"/>
          <p:cNvPicPr>
            <a:picLocks noChangeAspect="1" noChangeArrowheads="1"/>
          </p:cNvPicPr>
          <p:nvPr/>
        </p:nvPicPr>
        <p:blipFill>
          <a:blip r:embed="rId2"/>
          <a:srcRect/>
          <a:stretch>
            <a:fillRect/>
          </a:stretch>
        </p:blipFill>
        <p:spPr bwMode="auto">
          <a:xfrm>
            <a:off x="1000100" y="1"/>
            <a:ext cx="2571768" cy="2714620"/>
          </a:xfrm>
          <a:prstGeom prst="rect">
            <a:avLst/>
          </a:prstGeom>
          <a:noFill/>
        </p:spPr>
      </p:pic>
      <p:pic>
        <p:nvPicPr>
          <p:cNvPr id="1027" name="Picture 3" descr="C:\Users\Nitin Singh Tatrari\Desktop\30.png"/>
          <p:cNvPicPr>
            <a:picLocks noChangeAspect="1" noChangeArrowheads="1"/>
          </p:cNvPicPr>
          <p:nvPr/>
        </p:nvPicPr>
        <p:blipFill>
          <a:blip r:embed="rId3"/>
          <a:srcRect/>
          <a:stretch>
            <a:fillRect/>
          </a:stretch>
        </p:blipFill>
        <p:spPr bwMode="auto">
          <a:xfrm>
            <a:off x="3786182" y="0"/>
            <a:ext cx="2500317" cy="2714620"/>
          </a:xfrm>
          <a:prstGeom prst="rect">
            <a:avLst/>
          </a:prstGeom>
          <a:noFill/>
        </p:spPr>
      </p:pic>
      <p:pic>
        <p:nvPicPr>
          <p:cNvPr id="1028" name="Picture 4" descr="C:\Users\Nitin Singh Tatrari\Desktop\31.png"/>
          <p:cNvPicPr>
            <a:picLocks noChangeAspect="1" noChangeArrowheads="1"/>
          </p:cNvPicPr>
          <p:nvPr/>
        </p:nvPicPr>
        <p:blipFill>
          <a:blip r:embed="rId4"/>
          <a:srcRect/>
          <a:stretch>
            <a:fillRect/>
          </a:stretch>
        </p:blipFill>
        <p:spPr bwMode="auto">
          <a:xfrm>
            <a:off x="6608759" y="0"/>
            <a:ext cx="2535241" cy="2714620"/>
          </a:xfrm>
          <a:prstGeom prst="rect">
            <a:avLst/>
          </a:prstGeom>
          <a:noFill/>
        </p:spPr>
      </p:pic>
      <p:pic>
        <p:nvPicPr>
          <p:cNvPr id="1029" name="Picture 5" descr="C:\Users\Nitin Singh Tatrari\Desktop\32.png"/>
          <p:cNvPicPr>
            <a:picLocks noChangeAspect="1" noChangeArrowheads="1"/>
          </p:cNvPicPr>
          <p:nvPr/>
        </p:nvPicPr>
        <p:blipFill>
          <a:blip r:embed="rId5"/>
          <a:srcRect/>
          <a:stretch>
            <a:fillRect/>
          </a:stretch>
        </p:blipFill>
        <p:spPr bwMode="auto">
          <a:xfrm>
            <a:off x="1071538" y="2786059"/>
            <a:ext cx="2471724" cy="2643206"/>
          </a:xfrm>
          <a:prstGeom prst="rect">
            <a:avLst/>
          </a:prstGeom>
          <a:noFill/>
        </p:spPr>
      </p:pic>
      <p:pic>
        <p:nvPicPr>
          <p:cNvPr id="1030" name="Picture 6" descr="C:\Users\Nitin Singh Tatrari\Desktop\33.png"/>
          <p:cNvPicPr>
            <a:picLocks noChangeAspect="1" noChangeArrowheads="1"/>
          </p:cNvPicPr>
          <p:nvPr/>
        </p:nvPicPr>
        <p:blipFill>
          <a:blip r:embed="rId6"/>
          <a:srcRect/>
          <a:stretch>
            <a:fillRect/>
          </a:stretch>
        </p:blipFill>
        <p:spPr bwMode="auto">
          <a:xfrm>
            <a:off x="3786182" y="2786058"/>
            <a:ext cx="2463802" cy="2643206"/>
          </a:xfrm>
          <a:prstGeom prst="rect">
            <a:avLst/>
          </a:prstGeom>
          <a:noFill/>
        </p:spPr>
      </p:pic>
      <p:pic>
        <p:nvPicPr>
          <p:cNvPr id="1031" name="Picture 7" descr="C:\Users\Nitin Singh Tatrari\Desktop\34.png"/>
          <p:cNvPicPr>
            <a:picLocks noChangeAspect="1" noChangeArrowheads="1"/>
          </p:cNvPicPr>
          <p:nvPr/>
        </p:nvPicPr>
        <p:blipFill>
          <a:blip r:embed="rId7"/>
          <a:srcRect/>
          <a:stretch>
            <a:fillRect/>
          </a:stretch>
        </p:blipFill>
        <p:spPr bwMode="auto">
          <a:xfrm>
            <a:off x="6643703" y="2786059"/>
            <a:ext cx="2500298" cy="2643206"/>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0"/>
            <a:ext cx="7498080" cy="571480"/>
          </a:xfrm>
        </p:spPr>
        <p:txBody>
          <a:bodyPr>
            <a:normAutofit/>
          </a:bodyPr>
          <a:lstStyle/>
          <a:p>
            <a:r>
              <a:rPr lang="en-US" sz="2800" dirty="0" smtClean="0"/>
              <a:t>(5) Preprocessing</a:t>
            </a:r>
            <a:endParaRPr lang="en-US" sz="2800" dirty="0"/>
          </a:p>
        </p:txBody>
      </p:sp>
      <p:pic>
        <p:nvPicPr>
          <p:cNvPr id="2050" name="Picture 2" descr="C:\Users\Nitin Singh Tatrari\Desktop\35.png"/>
          <p:cNvPicPr>
            <a:picLocks noChangeAspect="1" noChangeArrowheads="1"/>
          </p:cNvPicPr>
          <p:nvPr/>
        </p:nvPicPr>
        <p:blipFill>
          <a:blip r:embed="rId2"/>
          <a:srcRect/>
          <a:stretch>
            <a:fillRect/>
          </a:stretch>
        </p:blipFill>
        <p:spPr bwMode="auto">
          <a:xfrm>
            <a:off x="1357290" y="785794"/>
            <a:ext cx="7500990" cy="1882775"/>
          </a:xfrm>
          <a:prstGeom prst="rect">
            <a:avLst/>
          </a:prstGeom>
          <a:noFill/>
        </p:spPr>
      </p:pic>
      <p:sp>
        <p:nvSpPr>
          <p:cNvPr id="4" name="TextBox 3"/>
          <p:cNvSpPr txBox="1"/>
          <p:nvPr/>
        </p:nvSpPr>
        <p:spPr>
          <a:xfrm>
            <a:off x="1071538" y="3357562"/>
            <a:ext cx="8072462" cy="369332"/>
          </a:xfrm>
          <a:prstGeom prst="rect">
            <a:avLst/>
          </a:prstGeom>
          <a:noFill/>
        </p:spPr>
        <p:txBody>
          <a:bodyPr wrap="square" rtlCol="0">
            <a:spAutoFit/>
          </a:bodyPr>
          <a:lstStyle/>
          <a:p>
            <a:r>
              <a:rPr lang="en-US" dirty="0" smtClean="0"/>
              <a:t>We convert the texts in </a:t>
            </a:r>
            <a:r>
              <a:rPr lang="en-US" dirty="0" err="1" smtClean="0"/>
              <a:t>comment_text</a:t>
            </a:r>
            <a:r>
              <a:rPr lang="en-US" dirty="0" smtClean="0"/>
              <a:t> into vector form by apply TF-IDF </a:t>
            </a:r>
            <a:r>
              <a:rPr lang="en-US" dirty="0" err="1" smtClean="0"/>
              <a:t>vectorizer</a:t>
            </a:r>
            <a:r>
              <a:rPr lang="en-US" dirty="0" smtClean="0"/>
              <a:t>.</a:t>
            </a:r>
            <a:endParaRPr lang="en-US" dirty="0"/>
          </a:p>
        </p:txBody>
      </p:sp>
      <p:pic>
        <p:nvPicPr>
          <p:cNvPr id="2051" name="Picture 3" descr="C:\Users\Nitin Singh Tatrari\Desktop\37.png"/>
          <p:cNvPicPr>
            <a:picLocks noChangeAspect="1" noChangeArrowheads="1"/>
          </p:cNvPicPr>
          <p:nvPr/>
        </p:nvPicPr>
        <p:blipFill>
          <a:blip r:embed="rId3"/>
          <a:srcRect/>
          <a:stretch>
            <a:fillRect/>
          </a:stretch>
        </p:blipFill>
        <p:spPr bwMode="auto">
          <a:xfrm>
            <a:off x="1571604" y="4572008"/>
            <a:ext cx="6508750" cy="449263"/>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103</TotalTime>
  <Words>457</Words>
  <Application>Microsoft Office PowerPoint</Application>
  <PresentationFormat>On-screen Show (4:3)</PresentationFormat>
  <Paragraphs>42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Solstice</vt:lpstr>
      <vt:lpstr>Malignant comment classifier</vt:lpstr>
      <vt:lpstr>Problem Statement</vt:lpstr>
      <vt:lpstr>Steps followed: (1) Loading the data</vt:lpstr>
      <vt:lpstr>(2) Understanding the data</vt:lpstr>
      <vt:lpstr>(3) Cleaning the data</vt:lpstr>
      <vt:lpstr>(4) Graphical analysis</vt:lpstr>
      <vt:lpstr>Slide 7</vt:lpstr>
      <vt:lpstr>Slide 8</vt:lpstr>
      <vt:lpstr>(5) Preprocessing</vt:lpstr>
      <vt:lpstr>(6) Model Selection</vt:lpstr>
      <vt:lpstr>Slide 11</vt:lpstr>
      <vt:lpstr>(7) Ensemble Technique</vt:lpstr>
      <vt:lpstr>(8) HyperParameter tunning</vt:lpstr>
      <vt:lpstr>(9) Saving the best model</vt:lpstr>
      <vt:lpstr>10) Running the test data</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 classifier</dc:title>
  <dc:creator>Nitin Singh Tatrari</dc:creator>
  <cp:lastModifiedBy>Nitin Singh Tatrari</cp:lastModifiedBy>
  <cp:revision>11</cp:revision>
  <dcterms:created xsi:type="dcterms:W3CDTF">2021-07-15T16:53:12Z</dcterms:created>
  <dcterms:modified xsi:type="dcterms:W3CDTF">2021-07-17T17:35:17Z</dcterms:modified>
</cp:coreProperties>
</file>