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64A9FB08-4C92-4611-83A8-9729EB2B51B7}" type="datetimeFigureOut">
              <a:rPr lang="en-US" smtClean="0"/>
              <a:t>6/28/2021</a:t>
            </a:fld>
            <a:endParaRPr lang="en-US"/>
          </a:p>
        </p:txBody>
      </p:sp>
      <p:sp>
        <p:nvSpPr>
          <p:cNvPr id="16" name="Slide Number Placeholder 15"/>
          <p:cNvSpPr>
            <a:spLocks noGrp="1"/>
          </p:cNvSpPr>
          <p:nvPr>
            <p:ph type="sldNum" sz="quarter" idx="11"/>
          </p:nvPr>
        </p:nvSpPr>
        <p:spPr/>
        <p:txBody>
          <a:bodyPr/>
          <a:lstStyle/>
          <a:p>
            <a:fld id="{0FB1EC5A-7B63-48AD-8C7D-0AEE0936922F}"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A9FB08-4C92-4611-83A8-9729EB2B51B7}"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1EC5A-7B63-48AD-8C7D-0AEE093692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A9FB08-4C92-4611-83A8-9729EB2B51B7}"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1EC5A-7B63-48AD-8C7D-0AEE093692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64A9FB08-4C92-4611-83A8-9729EB2B51B7}" type="datetimeFigureOut">
              <a:rPr lang="en-US" smtClean="0"/>
              <a:t>6/28/2021</a:t>
            </a:fld>
            <a:endParaRPr lang="en-US"/>
          </a:p>
        </p:txBody>
      </p:sp>
      <p:sp>
        <p:nvSpPr>
          <p:cNvPr id="15" name="Slide Number Placeholder 14"/>
          <p:cNvSpPr>
            <a:spLocks noGrp="1"/>
          </p:cNvSpPr>
          <p:nvPr>
            <p:ph type="sldNum" sz="quarter" idx="15"/>
          </p:nvPr>
        </p:nvSpPr>
        <p:spPr/>
        <p:txBody>
          <a:bodyPr/>
          <a:lstStyle>
            <a:lvl1pPr algn="ctr">
              <a:defRPr/>
            </a:lvl1pPr>
          </a:lstStyle>
          <a:p>
            <a:fld id="{0FB1EC5A-7B63-48AD-8C7D-0AEE0936922F}"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A9FB08-4C92-4611-83A8-9729EB2B51B7}"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1EC5A-7B63-48AD-8C7D-0AEE0936922F}"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A9FB08-4C92-4611-83A8-9729EB2B51B7}"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1EC5A-7B63-48AD-8C7D-0AEE0936922F}"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FB1EC5A-7B63-48AD-8C7D-0AEE0936922F}"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64A9FB08-4C92-4611-83A8-9729EB2B51B7}" type="datetimeFigureOut">
              <a:rPr lang="en-US" smtClean="0"/>
              <a:t>6/28/2021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A9FB08-4C92-4611-83A8-9729EB2B51B7}"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1EC5A-7B63-48AD-8C7D-0AEE0936922F}"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9FB08-4C92-4611-83A8-9729EB2B51B7}"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1EC5A-7B63-48AD-8C7D-0AEE093692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64A9FB08-4C92-4611-83A8-9729EB2B51B7}" type="datetimeFigureOut">
              <a:rPr lang="en-US" smtClean="0"/>
              <a:t>6/28/2021</a:t>
            </a:fld>
            <a:endParaRPr lang="en-US"/>
          </a:p>
        </p:txBody>
      </p:sp>
      <p:sp>
        <p:nvSpPr>
          <p:cNvPr id="9" name="Slide Number Placeholder 8"/>
          <p:cNvSpPr>
            <a:spLocks noGrp="1"/>
          </p:cNvSpPr>
          <p:nvPr>
            <p:ph type="sldNum" sz="quarter" idx="15"/>
          </p:nvPr>
        </p:nvSpPr>
        <p:spPr/>
        <p:txBody>
          <a:bodyPr/>
          <a:lstStyle/>
          <a:p>
            <a:fld id="{0FB1EC5A-7B63-48AD-8C7D-0AEE0936922F}"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64A9FB08-4C92-4611-83A8-9729EB2B51B7}" type="datetimeFigureOut">
              <a:rPr lang="en-US" smtClean="0"/>
              <a:t>6/28/2021</a:t>
            </a:fld>
            <a:endParaRPr lang="en-US"/>
          </a:p>
        </p:txBody>
      </p:sp>
      <p:sp>
        <p:nvSpPr>
          <p:cNvPr id="9" name="Slide Number Placeholder 8"/>
          <p:cNvSpPr>
            <a:spLocks noGrp="1"/>
          </p:cNvSpPr>
          <p:nvPr>
            <p:ph type="sldNum" sz="quarter" idx="11"/>
          </p:nvPr>
        </p:nvSpPr>
        <p:spPr/>
        <p:txBody>
          <a:bodyPr/>
          <a:lstStyle/>
          <a:p>
            <a:fld id="{0FB1EC5A-7B63-48AD-8C7D-0AEE0936922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64A9FB08-4C92-4611-83A8-9729EB2B51B7}" type="datetimeFigureOut">
              <a:rPr lang="en-US" smtClean="0"/>
              <a:t>6/28/2021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FB1EC5A-7B63-48AD-8C7D-0AEE0936922F}"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5000636"/>
            <a:ext cx="8305800" cy="1143000"/>
          </a:xfrm>
        </p:spPr>
        <p:txBody>
          <a:bodyPr/>
          <a:lstStyle/>
          <a:p>
            <a:r>
              <a:rPr lang="en-US" dirty="0" smtClean="0"/>
              <a:t>By:</a:t>
            </a:r>
          </a:p>
          <a:p>
            <a:r>
              <a:rPr lang="en-US" dirty="0" smtClean="0"/>
              <a:t>NITIN SINGH TATRARI</a:t>
            </a:r>
          </a:p>
          <a:p>
            <a:r>
              <a:rPr lang="en-US" dirty="0" smtClean="0"/>
              <a:t>Batch no. : 1825</a:t>
            </a:r>
            <a:endParaRPr lang="en-US" dirty="0"/>
          </a:p>
        </p:txBody>
      </p:sp>
      <p:sp>
        <p:nvSpPr>
          <p:cNvPr id="2" name="Title 1"/>
          <p:cNvSpPr>
            <a:spLocks noGrp="1"/>
          </p:cNvSpPr>
          <p:nvPr>
            <p:ph type="ctrTitle"/>
          </p:nvPr>
        </p:nvSpPr>
        <p:spPr>
          <a:xfrm>
            <a:off x="428596" y="285728"/>
            <a:ext cx="8305800" cy="1000132"/>
          </a:xfrm>
        </p:spPr>
        <p:txBody>
          <a:bodyPr/>
          <a:lstStyle/>
          <a:p>
            <a:r>
              <a:rPr smtClean="0"/>
              <a:t>Ratings prediction model</a:t>
            </a:r>
            <a:endParaRPr lang="en-US"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071802" y="2000240"/>
            <a:ext cx="2929890" cy="213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Nitin Singh Tatrari\Desktop\20.png"/>
          <p:cNvPicPr>
            <a:picLocks noChangeAspect="1" noChangeArrowheads="1"/>
          </p:cNvPicPr>
          <p:nvPr/>
        </p:nvPicPr>
        <p:blipFill>
          <a:blip r:embed="rId2" cstate="print"/>
          <a:srcRect/>
          <a:stretch>
            <a:fillRect/>
          </a:stretch>
        </p:blipFill>
        <p:spPr bwMode="auto">
          <a:xfrm>
            <a:off x="357158" y="1500174"/>
            <a:ext cx="2500330" cy="1876413"/>
          </a:xfrm>
          <a:prstGeom prst="rect">
            <a:avLst/>
          </a:prstGeom>
          <a:noFill/>
        </p:spPr>
      </p:pic>
      <p:pic>
        <p:nvPicPr>
          <p:cNvPr id="22531" name="Picture 3" descr="C:\Users\Nitin Singh Tatrari\Desktop\21.png"/>
          <p:cNvPicPr>
            <a:picLocks noChangeAspect="1" noChangeArrowheads="1"/>
          </p:cNvPicPr>
          <p:nvPr/>
        </p:nvPicPr>
        <p:blipFill>
          <a:blip r:embed="rId3"/>
          <a:srcRect/>
          <a:stretch>
            <a:fillRect/>
          </a:stretch>
        </p:blipFill>
        <p:spPr bwMode="auto">
          <a:xfrm>
            <a:off x="3286116" y="1428736"/>
            <a:ext cx="2532066" cy="1887546"/>
          </a:xfrm>
          <a:prstGeom prst="rect">
            <a:avLst/>
          </a:prstGeom>
          <a:noFill/>
        </p:spPr>
      </p:pic>
      <p:pic>
        <p:nvPicPr>
          <p:cNvPr id="22532" name="Picture 4" descr="C:\Users\Nitin Singh Tatrari\Desktop\22.png"/>
          <p:cNvPicPr>
            <a:picLocks noChangeAspect="1" noChangeArrowheads="1"/>
          </p:cNvPicPr>
          <p:nvPr/>
        </p:nvPicPr>
        <p:blipFill>
          <a:blip r:embed="rId4"/>
          <a:srcRect/>
          <a:stretch>
            <a:fillRect/>
          </a:stretch>
        </p:blipFill>
        <p:spPr bwMode="auto">
          <a:xfrm>
            <a:off x="6143636" y="1428736"/>
            <a:ext cx="2519369" cy="1909757"/>
          </a:xfrm>
          <a:prstGeom prst="rect">
            <a:avLst/>
          </a:prstGeom>
          <a:noFill/>
        </p:spPr>
      </p:pic>
      <p:pic>
        <p:nvPicPr>
          <p:cNvPr id="22533" name="Picture 5" descr="C:\Users\Nitin Singh Tatrari\Desktop\23.png"/>
          <p:cNvPicPr>
            <a:picLocks noChangeAspect="1" noChangeArrowheads="1"/>
          </p:cNvPicPr>
          <p:nvPr/>
        </p:nvPicPr>
        <p:blipFill>
          <a:blip r:embed="rId5"/>
          <a:srcRect/>
          <a:stretch>
            <a:fillRect/>
          </a:stretch>
        </p:blipFill>
        <p:spPr bwMode="auto">
          <a:xfrm>
            <a:off x="1857356" y="3500438"/>
            <a:ext cx="2481251" cy="1927222"/>
          </a:xfrm>
          <a:prstGeom prst="rect">
            <a:avLst/>
          </a:prstGeom>
          <a:noFill/>
        </p:spPr>
      </p:pic>
      <p:pic>
        <p:nvPicPr>
          <p:cNvPr id="22534" name="Picture 6" descr="C:\Users\Nitin Singh Tatrari\Desktop\24.png"/>
          <p:cNvPicPr>
            <a:picLocks noChangeAspect="1" noChangeArrowheads="1"/>
          </p:cNvPicPr>
          <p:nvPr/>
        </p:nvPicPr>
        <p:blipFill>
          <a:blip r:embed="rId6"/>
          <a:srcRect/>
          <a:stretch>
            <a:fillRect/>
          </a:stretch>
        </p:blipFill>
        <p:spPr bwMode="auto">
          <a:xfrm>
            <a:off x="4714876" y="3500438"/>
            <a:ext cx="2509846" cy="1904997"/>
          </a:xfrm>
          <a:prstGeom prst="rect">
            <a:avLst/>
          </a:prstGeom>
          <a:noFill/>
        </p:spPr>
      </p:pic>
      <p:pic>
        <p:nvPicPr>
          <p:cNvPr id="22535" name="Picture 7" descr="36"/>
          <p:cNvPicPr>
            <a:picLocks noChangeAspect="1" noChangeArrowheads="1"/>
          </p:cNvPicPr>
          <p:nvPr/>
        </p:nvPicPr>
        <p:blipFill>
          <a:blip r:embed="rId7"/>
          <a:srcRect/>
          <a:stretch>
            <a:fillRect/>
          </a:stretch>
        </p:blipFill>
        <p:spPr bwMode="auto">
          <a:xfrm>
            <a:off x="1071538" y="285728"/>
            <a:ext cx="6929486" cy="1071570"/>
          </a:xfrm>
          <a:prstGeom prst="rect">
            <a:avLst/>
          </a:prstGeom>
          <a:noFill/>
          <a:ln w="9525">
            <a:noFill/>
            <a:miter lim="800000"/>
            <a:headEnd/>
            <a:tailEnd/>
          </a:ln>
        </p:spPr>
      </p:pic>
      <p:sp>
        <p:nvSpPr>
          <p:cNvPr id="10" name="TextBox 9"/>
          <p:cNvSpPr txBox="1"/>
          <p:nvPr/>
        </p:nvSpPr>
        <p:spPr>
          <a:xfrm>
            <a:off x="1000100" y="5643578"/>
            <a:ext cx="7286676" cy="369332"/>
          </a:xfrm>
          <a:prstGeom prst="rect">
            <a:avLst/>
          </a:prstGeom>
          <a:noFill/>
        </p:spPr>
        <p:txBody>
          <a:bodyPr wrap="square" rtlCol="0">
            <a:spAutoFit/>
          </a:bodyPr>
          <a:lstStyle/>
          <a:p>
            <a:r>
              <a:rPr lang="en-IN" dirty="0"/>
              <a:t>Above we can see 25 most occurring word in </a:t>
            </a:r>
            <a:r>
              <a:rPr lang="en-IN" dirty="0" smtClean="0"/>
              <a:t>reviews all ratings.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3394"/>
          </a:xfrm>
        </p:spPr>
        <p:txBody>
          <a:bodyPr>
            <a:normAutofit/>
          </a:bodyPr>
          <a:lstStyle/>
          <a:p>
            <a:r>
              <a:rPr sz="2400" smtClean="0"/>
              <a:t>(5) Model Selection</a:t>
            </a:r>
            <a:endParaRPr lang="en-US" sz="2400" dirty="0"/>
          </a:p>
        </p:txBody>
      </p:sp>
      <p:pic>
        <p:nvPicPr>
          <p:cNvPr id="23554" name="Picture 2" descr="C:\Users\Nitin Singh Tatrari\Desktop\25.png"/>
          <p:cNvPicPr>
            <a:picLocks noChangeAspect="1" noChangeArrowheads="1"/>
          </p:cNvPicPr>
          <p:nvPr/>
        </p:nvPicPr>
        <p:blipFill>
          <a:blip r:embed="rId2"/>
          <a:srcRect/>
          <a:stretch>
            <a:fillRect/>
          </a:stretch>
        </p:blipFill>
        <p:spPr bwMode="auto">
          <a:xfrm>
            <a:off x="500034" y="857232"/>
            <a:ext cx="8072494" cy="1785950"/>
          </a:xfrm>
          <a:prstGeom prst="rect">
            <a:avLst/>
          </a:prstGeom>
          <a:noFill/>
        </p:spPr>
      </p:pic>
      <p:sp>
        <p:nvSpPr>
          <p:cNvPr id="4" name="TextBox 3"/>
          <p:cNvSpPr txBox="1"/>
          <p:nvPr/>
        </p:nvSpPr>
        <p:spPr>
          <a:xfrm>
            <a:off x="642910" y="2857496"/>
            <a:ext cx="7358114" cy="923330"/>
          </a:xfrm>
          <a:prstGeom prst="rect">
            <a:avLst/>
          </a:prstGeom>
          <a:noFill/>
        </p:spPr>
        <p:txBody>
          <a:bodyPr wrap="square" rtlCol="0">
            <a:spAutoFit/>
          </a:bodyPr>
          <a:lstStyle/>
          <a:p>
            <a:r>
              <a:rPr lang="en-US" dirty="0" smtClean="0"/>
              <a:t>We have import all the algorithms. </a:t>
            </a:r>
            <a:r>
              <a:rPr lang="en-IN" dirty="0"/>
              <a:t>We have converted the text in REVIEW column into </a:t>
            </a:r>
            <a:r>
              <a:rPr lang="en-IN" dirty="0" smtClean="0"/>
              <a:t>vectors </a:t>
            </a:r>
            <a:r>
              <a:rPr lang="en-IN" dirty="0"/>
              <a:t>which </a:t>
            </a:r>
            <a:r>
              <a:rPr lang="en-IN" dirty="0" smtClean="0"/>
              <a:t>will be </a:t>
            </a:r>
            <a:r>
              <a:rPr lang="en-IN" dirty="0"/>
              <a:t>used to fit machine algorithm for prediction.</a:t>
            </a:r>
            <a:endParaRPr lang="en-US" dirty="0"/>
          </a:p>
        </p:txBody>
      </p:sp>
      <p:pic>
        <p:nvPicPr>
          <p:cNvPr id="23555" name="Picture 3" descr="C:\Users\Nitin Singh Tatrari\Desktop\26.png"/>
          <p:cNvPicPr>
            <a:picLocks noChangeAspect="1" noChangeArrowheads="1"/>
          </p:cNvPicPr>
          <p:nvPr/>
        </p:nvPicPr>
        <p:blipFill>
          <a:blip r:embed="rId3"/>
          <a:srcRect/>
          <a:stretch>
            <a:fillRect/>
          </a:stretch>
        </p:blipFill>
        <p:spPr bwMode="auto">
          <a:xfrm>
            <a:off x="357158" y="3786190"/>
            <a:ext cx="4429156" cy="2643206"/>
          </a:xfrm>
          <a:prstGeom prst="rect">
            <a:avLst/>
          </a:prstGeom>
          <a:noFill/>
        </p:spPr>
      </p:pic>
      <p:sp>
        <p:nvSpPr>
          <p:cNvPr id="6" name="TextBox 5"/>
          <p:cNvSpPr txBox="1"/>
          <p:nvPr/>
        </p:nvSpPr>
        <p:spPr>
          <a:xfrm>
            <a:off x="5143504" y="4071942"/>
            <a:ext cx="3286148" cy="1477328"/>
          </a:xfrm>
          <a:prstGeom prst="rect">
            <a:avLst/>
          </a:prstGeom>
          <a:noFill/>
        </p:spPr>
        <p:txBody>
          <a:bodyPr wrap="square" rtlCol="0">
            <a:spAutoFit/>
          </a:bodyPr>
          <a:lstStyle/>
          <a:p>
            <a:r>
              <a:rPr lang="en-US" dirty="0" smtClean="0"/>
              <a:t>We have train the model in Multinomial Naives </a:t>
            </a:r>
            <a:r>
              <a:rPr lang="en-US" dirty="0" err="1" smtClean="0"/>
              <a:t>bayes</a:t>
            </a:r>
            <a:r>
              <a:rPr lang="en-US" dirty="0" smtClean="0"/>
              <a:t> algorithms.</a:t>
            </a:r>
          </a:p>
          <a:p>
            <a:r>
              <a:rPr lang="en-US" dirty="0" smtClean="0"/>
              <a:t>It give low accuracy score of 59%.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Nitin Singh Tatrari\Desktop\27.png"/>
          <p:cNvPicPr>
            <a:picLocks noChangeAspect="1" noChangeArrowheads="1"/>
          </p:cNvPicPr>
          <p:nvPr/>
        </p:nvPicPr>
        <p:blipFill>
          <a:blip r:embed="rId2"/>
          <a:srcRect/>
          <a:stretch>
            <a:fillRect/>
          </a:stretch>
        </p:blipFill>
        <p:spPr bwMode="auto">
          <a:xfrm>
            <a:off x="1000100" y="428604"/>
            <a:ext cx="7143800" cy="3040063"/>
          </a:xfrm>
          <a:prstGeom prst="rect">
            <a:avLst/>
          </a:prstGeom>
          <a:noFill/>
        </p:spPr>
      </p:pic>
      <p:sp>
        <p:nvSpPr>
          <p:cNvPr id="3" name="TextBox 2"/>
          <p:cNvSpPr txBox="1"/>
          <p:nvPr/>
        </p:nvSpPr>
        <p:spPr>
          <a:xfrm>
            <a:off x="857224" y="4071942"/>
            <a:ext cx="7572428" cy="646331"/>
          </a:xfrm>
          <a:prstGeom prst="rect">
            <a:avLst/>
          </a:prstGeom>
          <a:noFill/>
        </p:spPr>
        <p:txBody>
          <a:bodyPr wrap="square" rtlCol="0">
            <a:spAutoFit/>
          </a:bodyPr>
          <a:lstStyle/>
          <a:p>
            <a:r>
              <a:rPr lang="en-US" dirty="0" smtClean="0"/>
              <a:t>We test and train with Spaced Vector Classifier algorithm.</a:t>
            </a:r>
          </a:p>
          <a:p>
            <a:r>
              <a:rPr lang="en-US" dirty="0" smtClean="0"/>
              <a:t>It gives a score of 72%.</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3394"/>
          </a:xfrm>
        </p:spPr>
        <p:txBody>
          <a:bodyPr>
            <a:normAutofit/>
          </a:bodyPr>
          <a:lstStyle/>
          <a:p>
            <a:r>
              <a:rPr sz="2400" smtClean="0"/>
              <a:t>(6) Cross Validation</a:t>
            </a:r>
            <a:endParaRPr lang="en-US" sz="2400" dirty="0"/>
          </a:p>
        </p:txBody>
      </p:sp>
      <p:pic>
        <p:nvPicPr>
          <p:cNvPr id="25602" name="Picture 2" descr="C:\Users\Nitin Singh Tatrari\Desktop\37.png"/>
          <p:cNvPicPr>
            <a:picLocks noChangeAspect="1" noChangeArrowheads="1"/>
          </p:cNvPicPr>
          <p:nvPr/>
        </p:nvPicPr>
        <p:blipFill>
          <a:blip r:embed="rId2"/>
          <a:srcRect/>
          <a:stretch>
            <a:fillRect/>
          </a:stretch>
        </p:blipFill>
        <p:spPr bwMode="auto">
          <a:xfrm>
            <a:off x="1285852" y="1071546"/>
            <a:ext cx="6357982" cy="1785950"/>
          </a:xfrm>
          <a:prstGeom prst="rect">
            <a:avLst/>
          </a:prstGeom>
          <a:noFill/>
        </p:spPr>
      </p:pic>
      <p:sp>
        <p:nvSpPr>
          <p:cNvPr id="4" name="TextBox 3"/>
          <p:cNvSpPr txBox="1"/>
          <p:nvPr/>
        </p:nvSpPr>
        <p:spPr>
          <a:xfrm>
            <a:off x="1285852" y="3429000"/>
            <a:ext cx="6715172" cy="923330"/>
          </a:xfrm>
          <a:prstGeom prst="rect">
            <a:avLst/>
          </a:prstGeom>
          <a:noFill/>
        </p:spPr>
        <p:txBody>
          <a:bodyPr wrap="square" rtlCol="0">
            <a:spAutoFit/>
          </a:bodyPr>
          <a:lstStyle/>
          <a:p>
            <a:r>
              <a:rPr lang="en-US" dirty="0" smtClean="0"/>
              <a:t>Since  SVC gave better score, we cross validate  its score.</a:t>
            </a:r>
          </a:p>
          <a:p>
            <a:r>
              <a:rPr lang="en-US" dirty="0" smtClean="0"/>
              <a:t>It gives satisfactory result.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3394"/>
          </a:xfrm>
        </p:spPr>
        <p:txBody>
          <a:bodyPr>
            <a:normAutofit/>
          </a:bodyPr>
          <a:lstStyle/>
          <a:p>
            <a:r>
              <a:rPr sz="2400" smtClean="0"/>
              <a:t>(7) Hyperparameter tunning</a:t>
            </a:r>
            <a:endParaRPr lang="en-US" sz="2400" dirty="0"/>
          </a:p>
        </p:txBody>
      </p:sp>
      <p:pic>
        <p:nvPicPr>
          <p:cNvPr id="26626" name="Picture 2" descr="C:\Users\Nitin Singh Tatrari\Desktop\38.png"/>
          <p:cNvPicPr>
            <a:picLocks noChangeAspect="1" noChangeArrowheads="1"/>
          </p:cNvPicPr>
          <p:nvPr/>
        </p:nvPicPr>
        <p:blipFill>
          <a:blip r:embed="rId2"/>
          <a:srcRect/>
          <a:stretch>
            <a:fillRect/>
          </a:stretch>
        </p:blipFill>
        <p:spPr bwMode="auto">
          <a:xfrm>
            <a:off x="785786" y="1142984"/>
            <a:ext cx="7643866" cy="2357454"/>
          </a:xfrm>
          <a:prstGeom prst="rect">
            <a:avLst/>
          </a:prstGeom>
          <a:noFill/>
        </p:spPr>
      </p:pic>
      <p:sp>
        <p:nvSpPr>
          <p:cNvPr id="4" name="TextBox 3"/>
          <p:cNvSpPr txBox="1"/>
          <p:nvPr/>
        </p:nvSpPr>
        <p:spPr>
          <a:xfrm>
            <a:off x="785786" y="4071942"/>
            <a:ext cx="7500990" cy="646331"/>
          </a:xfrm>
          <a:prstGeom prst="rect">
            <a:avLst/>
          </a:prstGeom>
          <a:noFill/>
        </p:spPr>
        <p:txBody>
          <a:bodyPr wrap="square" rtlCol="0">
            <a:spAutoFit/>
          </a:bodyPr>
          <a:lstStyle/>
          <a:p>
            <a:r>
              <a:rPr lang="en-US" dirty="0" smtClean="0"/>
              <a:t>By applying Grid search CV, we found the best parameter for SVC algorithm is in </a:t>
            </a:r>
            <a:r>
              <a:rPr lang="en-US" dirty="0"/>
              <a:t>radial basis function </a:t>
            </a:r>
            <a:r>
              <a:rPr lang="en-US" dirty="0" smtClean="0"/>
              <a:t>kernel and penalty parameter ‘C’ =10.</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3394"/>
          </a:xfrm>
        </p:spPr>
        <p:txBody>
          <a:bodyPr>
            <a:normAutofit/>
          </a:bodyPr>
          <a:lstStyle/>
          <a:p>
            <a:r>
              <a:rPr sz="2400" smtClean="0"/>
              <a:t>(8) Saving the best model</a:t>
            </a:r>
            <a:endParaRPr lang="en-US" sz="2400" dirty="0"/>
          </a:p>
        </p:txBody>
      </p:sp>
      <p:pic>
        <p:nvPicPr>
          <p:cNvPr id="27650" name="Picture 2" descr="C:\Users\Nitin Singh Tatrari\Desktop\39.png"/>
          <p:cNvPicPr>
            <a:picLocks noChangeAspect="1" noChangeArrowheads="1"/>
          </p:cNvPicPr>
          <p:nvPr/>
        </p:nvPicPr>
        <p:blipFill>
          <a:blip r:embed="rId2"/>
          <a:srcRect/>
          <a:stretch>
            <a:fillRect/>
          </a:stretch>
        </p:blipFill>
        <p:spPr bwMode="auto">
          <a:xfrm>
            <a:off x="428596" y="928670"/>
            <a:ext cx="4786346" cy="2500330"/>
          </a:xfrm>
          <a:prstGeom prst="rect">
            <a:avLst/>
          </a:prstGeom>
          <a:noFill/>
        </p:spPr>
      </p:pic>
      <p:sp>
        <p:nvSpPr>
          <p:cNvPr id="4" name="TextBox 3"/>
          <p:cNvSpPr txBox="1"/>
          <p:nvPr/>
        </p:nvSpPr>
        <p:spPr>
          <a:xfrm>
            <a:off x="928662" y="3571876"/>
            <a:ext cx="7215238" cy="369332"/>
          </a:xfrm>
          <a:prstGeom prst="rect">
            <a:avLst/>
          </a:prstGeom>
          <a:noFill/>
        </p:spPr>
        <p:txBody>
          <a:bodyPr wrap="square" rtlCol="0">
            <a:spAutoFit/>
          </a:bodyPr>
          <a:lstStyle/>
          <a:p>
            <a:r>
              <a:rPr lang="en-US" dirty="0" smtClean="0"/>
              <a:t>Applying best parameter in SVC, we got the accuracy score of 73%</a:t>
            </a:r>
            <a:endParaRPr lang="en-US" dirty="0"/>
          </a:p>
        </p:txBody>
      </p:sp>
      <p:pic>
        <p:nvPicPr>
          <p:cNvPr id="27651" name="Picture 3" descr="C:\Users\Nitin Singh Tatrari\Desktop\40.png"/>
          <p:cNvPicPr>
            <a:picLocks noChangeAspect="1" noChangeArrowheads="1"/>
          </p:cNvPicPr>
          <p:nvPr/>
        </p:nvPicPr>
        <p:blipFill>
          <a:blip r:embed="rId3"/>
          <a:srcRect/>
          <a:stretch>
            <a:fillRect/>
          </a:stretch>
        </p:blipFill>
        <p:spPr bwMode="auto">
          <a:xfrm>
            <a:off x="2214546" y="4071942"/>
            <a:ext cx="4500594" cy="1044575"/>
          </a:xfrm>
          <a:prstGeom prst="rect">
            <a:avLst/>
          </a:prstGeom>
          <a:noFill/>
        </p:spPr>
      </p:pic>
      <p:sp>
        <p:nvSpPr>
          <p:cNvPr id="6" name="TextBox 5"/>
          <p:cNvSpPr txBox="1"/>
          <p:nvPr/>
        </p:nvSpPr>
        <p:spPr>
          <a:xfrm>
            <a:off x="2786050" y="5357826"/>
            <a:ext cx="3500462" cy="369332"/>
          </a:xfrm>
          <a:prstGeom prst="rect">
            <a:avLst/>
          </a:prstGeom>
          <a:noFill/>
        </p:spPr>
        <p:txBody>
          <a:bodyPr wrap="square" rtlCol="0">
            <a:spAutoFit/>
          </a:bodyPr>
          <a:lstStyle/>
          <a:p>
            <a:r>
              <a:rPr lang="en-US" dirty="0" smtClean="0"/>
              <a:t>We save the model using </a:t>
            </a:r>
            <a:r>
              <a:rPr lang="en-US" dirty="0" err="1" smtClean="0"/>
              <a:t>joblib</a:t>
            </a:r>
            <a:endParaRPr lang="en-US" dirty="0"/>
          </a:p>
        </p:txBody>
      </p:sp>
      <p:pic>
        <p:nvPicPr>
          <p:cNvPr id="27652" name="Picture 4" descr="C:\Users\Nitin Singh Tatrari\Desktop\41.png"/>
          <p:cNvPicPr>
            <a:picLocks noChangeAspect="1" noChangeArrowheads="1"/>
          </p:cNvPicPr>
          <p:nvPr/>
        </p:nvPicPr>
        <p:blipFill>
          <a:blip r:embed="rId4"/>
          <a:srcRect/>
          <a:stretch>
            <a:fillRect/>
          </a:stretch>
        </p:blipFill>
        <p:spPr bwMode="auto">
          <a:xfrm>
            <a:off x="5500695" y="928670"/>
            <a:ext cx="3286148" cy="250033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142984"/>
            <a:ext cx="8429684" cy="4572000"/>
          </a:xfrm>
        </p:spPr>
        <p:txBody>
          <a:bodyPr>
            <a:normAutofit fontScale="92500" lnSpcReduction="20000"/>
          </a:bodyPr>
          <a:lstStyle/>
          <a:p>
            <a:r>
              <a:rPr lang="en-IN" sz="1700" dirty="0" smtClean="0"/>
              <a:t>we are trying to develop a rating system to predict the rating for the reviews. The rating will be given out of 5 stars- 1star, 2star, 3star, 4star &amp; 5star. Websites where there were only reviews given, we can now classify the reviews into five categories by giving them ratings (1 to 5</a:t>
            </a:r>
            <a:r>
              <a:rPr lang="en-IN" sz="1700" dirty="0" smtClean="0"/>
              <a:t>).</a:t>
            </a:r>
          </a:p>
          <a:p>
            <a:r>
              <a:rPr lang="en-IN" sz="1700" dirty="0" smtClean="0"/>
              <a:t>92% of consumers now read online </a:t>
            </a:r>
            <a:r>
              <a:rPr lang="en-IN" sz="1700" dirty="0" smtClean="0"/>
              <a:t>reviews and </a:t>
            </a:r>
            <a:r>
              <a:rPr lang="en-IN" sz="1700" dirty="0" smtClean="0"/>
              <a:t>About 40 percent of customers even say they wouldn’t buy electronics without reading online </a:t>
            </a:r>
            <a:r>
              <a:rPr lang="en-IN" sz="1700" dirty="0" smtClean="0"/>
              <a:t>reviews. </a:t>
            </a:r>
            <a:r>
              <a:rPr lang="en-IN" sz="1700" dirty="0" smtClean="0"/>
              <a:t>Thus, collection of ratings and reviews can be used as an immensely powerful tool for the business</a:t>
            </a:r>
            <a:r>
              <a:rPr lang="en-IN" sz="1700" dirty="0" smtClean="0"/>
              <a:t>.</a:t>
            </a:r>
          </a:p>
          <a:p>
            <a:r>
              <a:rPr lang="en-IN" sz="1700" dirty="0" smtClean="0"/>
              <a:t>Even bad reviews can be helpful for stores. It helps customers know what the worst scenario they can expect and serve as risk </a:t>
            </a:r>
            <a:r>
              <a:rPr lang="en-IN" sz="1700" dirty="0" err="1" smtClean="0"/>
              <a:t>mitigators</a:t>
            </a:r>
            <a:r>
              <a:rPr lang="en-IN" sz="1700" dirty="0" smtClean="0"/>
              <a:t>.</a:t>
            </a:r>
          </a:p>
          <a:p>
            <a:r>
              <a:rPr lang="en-IN" sz="1700" dirty="0" smtClean="0"/>
              <a:t>Today’s shoppers trust the reviews of strangers more than they trust the advertisement from a company. </a:t>
            </a:r>
            <a:endParaRPr lang="en-IN" sz="1700" dirty="0" smtClean="0"/>
          </a:p>
          <a:p>
            <a:r>
              <a:rPr lang="en-IN" sz="1700" dirty="0" smtClean="0"/>
              <a:t>By taking advantage of your customer reviews &amp; ratings, your business can monitor and improve brand awareness, reputation, and loyalty. </a:t>
            </a:r>
            <a:endParaRPr lang="en-IN" sz="1700" dirty="0" smtClean="0"/>
          </a:p>
          <a:p>
            <a:r>
              <a:rPr lang="en-IN" sz="1700" dirty="0" smtClean="0"/>
              <a:t>By collecting and publishing authentic customer feedback, businesses can help drive higher SEO, generate new customers, and increase </a:t>
            </a:r>
            <a:r>
              <a:rPr lang="en-IN" sz="1700" dirty="0" smtClean="0"/>
              <a:t>sales</a:t>
            </a:r>
          </a:p>
          <a:p>
            <a:r>
              <a:rPr lang="en-IN" sz="1700" dirty="0" smtClean="0"/>
              <a:t>Through reviews, businesses can utilize this meaningful and useful information from their own customers to help create more effective strategies. By integrating customer feedback into the brand and marketing strategies of your business, you will stay ahead of the competition and enhance experience management</a:t>
            </a:r>
            <a:endParaRPr lang="en-US" sz="1700" dirty="0" smtClean="0"/>
          </a:p>
          <a:p>
            <a:endParaRPr lang="en-US" sz="1400" dirty="0"/>
          </a:p>
        </p:txBody>
      </p:sp>
      <p:sp>
        <p:nvSpPr>
          <p:cNvPr id="3" name="Title 2"/>
          <p:cNvSpPr>
            <a:spLocks noGrp="1"/>
          </p:cNvSpPr>
          <p:nvPr>
            <p:ph type="title"/>
          </p:nvPr>
        </p:nvSpPr>
        <p:spPr>
          <a:xfrm>
            <a:off x="500034" y="0"/>
            <a:ext cx="8229600" cy="785794"/>
          </a:xfrm>
        </p:spPr>
        <p:txBody>
          <a:bodyPr>
            <a:normAutofit/>
          </a:bodyPr>
          <a:lstStyle/>
          <a:p>
            <a:r>
              <a:rPr smtClean="0"/>
              <a:t>Problem statement: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642918"/>
          </a:xfrm>
        </p:spPr>
        <p:txBody>
          <a:bodyPr>
            <a:normAutofit/>
          </a:bodyPr>
          <a:lstStyle/>
          <a:p>
            <a:r>
              <a:rPr sz="2400" smtClean="0"/>
              <a:t>Steps followed(1): Webscrapping</a:t>
            </a:r>
            <a:endParaRPr lang="en-US" sz="2400" dirty="0"/>
          </a:p>
        </p:txBody>
      </p:sp>
      <p:pic>
        <p:nvPicPr>
          <p:cNvPr id="1026" name="Picture 2" descr="C:\Users\Nitin Singh Tatrari\Desktop\31.png"/>
          <p:cNvPicPr>
            <a:picLocks noChangeAspect="1" noChangeArrowheads="1"/>
          </p:cNvPicPr>
          <p:nvPr/>
        </p:nvPicPr>
        <p:blipFill>
          <a:blip r:embed="rId2"/>
          <a:srcRect/>
          <a:stretch>
            <a:fillRect/>
          </a:stretch>
        </p:blipFill>
        <p:spPr bwMode="auto">
          <a:xfrm>
            <a:off x="428596" y="785794"/>
            <a:ext cx="4143404" cy="2682875"/>
          </a:xfrm>
          <a:prstGeom prst="rect">
            <a:avLst/>
          </a:prstGeom>
          <a:noFill/>
        </p:spPr>
      </p:pic>
      <p:pic>
        <p:nvPicPr>
          <p:cNvPr id="1027" name="Picture 3" descr="C:\Users\Nitin Singh Tatrari\Desktop\32.png"/>
          <p:cNvPicPr>
            <a:picLocks noChangeAspect="1" noChangeArrowheads="1"/>
          </p:cNvPicPr>
          <p:nvPr/>
        </p:nvPicPr>
        <p:blipFill>
          <a:blip r:embed="rId3"/>
          <a:srcRect/>
          <a:stretch>
            <a:fillRect/>
          </a:stretch>
        </p:blipFill>
        <p:spPr bwMode="auto">
          <a:xfrm>
            <a:off x="4714876" y="785794"/>
            <a:ext cx="4098925" cy="2714644"/>
          </a:xfrm>
          <a:prstGeom prst="rect">
            <a:avLst/>
          </a:prstGeom>
          <a:noFill/>
        </p:spPr>
      </p:pic>
      <p:pic>
        <p:nvPicPr>
          <p:cNvPr id="1028" name="Picture 4" descr="C:\Users\Nitin Singh Tatrari\Desktop\33.png"/>
          <p:cNvPicPr>
            <a:picLocks noChangeAspect="1" noChangeArrowheads="1"/>
          </p:cNvPicPr>
          <p:nvPr/>
        </p:nvPicPr>
        <p:blipFill>
          <a:blip r:embed="rId4"/>
          <a:srcRect/>
          <a:stretch>
            <a:fillRect/>
          </a:stretch>
        </p:blipFill>
        <p:spPr bwMode="auto">
          <a:xfrm>
            <a:off x="428596" y="3714752"/>
            <a:ext cx="4173556" cy="2470144"/>
          </a:xfrm>
          <a:prstGeom prst="rect">
            <a:avLst/>
          </a:prstGeom>
          <a:noFill/>
        </p:spPr>
      </p:pic>
      <p:sp>
        <p:nvSpPr>
          <p:cNvPr id="6" name="TextBox 5"/>
          <p:cNvSpPr txBox="1"/>
          <p:nvPr/>
        </p:nvSpPr>
        <p:spPr>
          <a:xfrm>
            <a:off x="4714876" y="3714752"/>
            <a:ext cx="4000528" cy="1477328"/>
          </a:xfrm>
          <a:prstGeom prst="rect">
            <a:avLst/>
          </a:prstGeom>
          <a:noFill/>
        </p:spPr>
        <p:txBody>
          <a:bodyPr wrap="square" rtlCol="0">
            <a:spAutoFit/>
          </a:bodyPr>
          <a:lstStyle/>
          <a:p>
            <a:r>
              <a:rPr lang="en-US" dirty="0" smtClean="0"/>
              <a:t>Here, we are trying to scrap all reviews with ratings for ‘Laptop’ from </a:t>
            </a:r>
            <a:r>
              <a:rPr lang="en-US" dirty="0" err="1" smtClean="0"/>
              <a:t>Flipkart</a:t>
            </a:r>
            <a:r>
              <a:rPr lang="en-US" dirty="0" smtClean="0"/>
              <a:t> website.</a:t>
            </a:r>
          </a:p>
          <a:p>
            <a:r>
              <a:rPr lang="en-US" dirty="0" smtClean="0"/>
              <a:t>Similarly, we follow the same steps for other products.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3394"/>
          </a:xfrm>
        </p:spPr>
        <p:txBody>
          <a:bodyPr>
            <a:normAutofit/>
          </a:bodyPr>
          <a:lstStyle/>
          <a:p>
            <a:r>
              <a:rPr sz="2400" smtClean="0"/>
              <a:t>(2)Loading the data</a:t>
            </a:r>
            <a:endParaRPr lang="en-US" sz="2400" dirty="0"/>
          </a:p>
        </p:txBody>
      </p:sp>
      <p:pic>
        <p:nvPicPr>
          <p:cNvPr id="2050" name="Picture 2" descr="C:\Users\Nitin Singh Tatrari\Desktop\1.png"/>
          <p:cNvPicPr>
            <a:picLocks noChangeAspect="1" noChangeArrowheads="1"/>
          </p:cNvPicPr>
          <p:nvPr/>
        </p:nvPicPr>
        <p:blipFill>
          <a:blip r:embed="rId2"/>
          <a:srcRect/>
          <a:stretch>
            <a:fillRect/>
          </a:stretch>
        </p:blipFill>
        <p:spPr bwMode="auto">
          <a:xfrm>
            <a:off x="571472" y="928671"/>
            <a:ext cx="3643338" cy="1714512"/>
          </a:xfrm>
          <a:prstGeom prst="rect">
            <a:avLst/>
          </a:prstGeom>
          <a:noFill/>
        </p:spPr>
      </p:pic>
      <p:sp>
        <p:nvSpPr>
          <p:cNvPr id="4" name="TextBox 3"/>
          <p:cNvSpPr txBox="1"/>
          <p:nvPr/>
        </p:nvSpPr>
        <p:spPr>
          <a:xfrm>
            <a:off x="4357686" y="928670"/>
            <a:ext cx="4071966" cy="646331"/>
          </a:xfrm>
          <a:prstGeom prst="rect">
            <a:avLst/>
          </a:prstGeom>
          <a:noFill/>
        </p:spPr>
        <p:txBody>
          <a:bodyPr wrap="square" rtlCol="0">
            <a:spAutoFit/>
          </a:bodyPr>
          <a:lstStyle/>
          <a:p>
            <a:r>
              <a:rPr lang="en-US" dirty="0" smtClean="0"/>
              <a:t>Firstly, we import all </a:t>
            </a:r>
            <a:r>
              <a:rPr lang="en-US" dirty="0" err="1" smtClean="0"/>
              <a:t>librabries</a:t>
            </a:r>
            <a:endParaRPr lang="en-US" dirty="0" smtClean="0"/>
          </a:p>
          <a:p>
            <a:r>
              <a:rPr lang="en-US" dirty="0" smtClean="0"/>
              <a:t>Then we load the data from ‘review.csv’.</a:t>
            </a:r>
            <a:endParaRPr lang="en-US" dirty="0"/>
          </a:p>
        </p:txBody>
      </p:sp>
      <p:pic>
        <p:nvPicPr>
          <p:cNvPr id="2051" name="Picture 3" descr="C:\Users\Nitin Singh Tatrari\Desktop\2.png"/>
          <p:cNvPicPr>
            <a:picLocks noChangeAspect="1" noChangeArrowheads="1"/>
          </p:cNvPicPr>
          <p:nvPr/>
        </p:nvPicPr>
        <p:blipFill>
          <a:blip r:embed="rId3"/>
          <a:srcRect/>
          <a:stretch>
            <a:fillRect/>
          </a:stretch>
        </p:blipFill>
        <p:spPr bwMode="auto">
          <a:xfrm>
            <a:off x="4643438" y="2857496"/>
            <a:ext cx="3857652" cy="434975"/>
          </a:xfrm>
          <a:prstGeom prst="rect">
            <a:avLst/>
          </a:prstGeom>
          <a:noFill/>
        </p:spPr>
      </p:pic>
      <p:sp>
        <p:nvSpPr>
          <p:cNvPr id="6" name="TextBox 5"/>
          <p:cNvSpPr txBox="1"/>
          <p:nvPr/>
        </p:nvSpPr>
        <p:spPr>
          <a:xfrm>
            <a:off x="642910" y="2786058"/>
            <a:ext cx="3571900" cy="646331"/>
          </a:xfrm>
          <a:prstGeom prst="rect">
            <a:avLst/>
          </a:prstGeom>
          <a:noFill/>
        </p:spPr>
        <p:txBody>
          <a:bodyPr wrap="square" rtlCol="0">
            <a:spAutoFit/>
          </a:bodyPr>
          <a:lstStyle/>
          <a:p>
            <a:r>
              <a:rPr lang="en-US" dirty="0" smtClean="0"/>
              <a:t>We load the data into Data Frame ‘</a:t>
            </a:r>
            <a:r>
              <a:rPr lang="en-US" dirty="0" err="1" smtClean="0"/>
              <a:t>df</a:t>
            </a:r>
            <a:r>
              <a:rPr lang="en-US" dirty="0" smtClean="0"/>
              <a:t>’.</a:t>
            </a:r>
            <a:endParaRPr lang="en-US" dirty="0"/>
          </a:p>
        </p:txBody>
      </p:sp>
      <p:pic>
        <p:nvPicPr>
          <p:cNvPr id="2052" name="Picture 4" descr="C:\Users\Nitin Singh Tatrari\Desktop\3.png"/>
          <p:cNvPicPr>
            <a:picLocks noChangeAspect="1" noChangeArrowheads="1"/>
          </p:cNvPicPr>
          <p:nvPr/>
        </p:nvPicPr>
        <p:blipFill>
          <a:blip r:embed="rId4"/>
          <a:srcRect/>
          <a:stretch>
            <a:fillRect/>
          </a:stretch>
        </p:blipFill>
        <p:spPr bwMode="auto">
          <a:xfrm>
            <a:off x="628650" y="3581401"/>
            <a:ext cx="3657598" cy="2133616"/>
          </a:xfrm>
          <a:prstGeom prst="rect">
            <a:avLst/>
          </a:prstGeom>
          <a:noFill/>
        </p:spPr>
      </p:pic>
      <p:sp>
        <p:nvSpPr>
          <p:cNvPr id="8" name="TextBox 7"/>
          <p:cNvSpPr txBox="1"/>
          <p:nvPr/>
        </p:nvSpPr>
        <p:spPr>
          <a:xfrm>
            <a:off x="4643438" y="3571876"/>
            <a:ext cx="3857652" cy="646331"/>
          </a:xfrm>
          <a:prstGeom prst="rect">
            <a:avLst/>
          </a:prstGeom>
          <a:noFill/>
        </p:spPr>
        <p:txBody>
          <a:bodyPr wrap="square" rtlCol="0">
            <a:spAutoFit/>
          </a:bodyPr>
          <a:lstStyle/>
          <a:p>
            <a:r>
              <a:rPr lang="en-US" dirty="0" smtClean="0"/>
              <a:t>We drop the ‘Unnamed:  0’ column from the data frame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3394"/>
          </a:xfrm>
        </p:spPr>
        <p:txBody>
          <a:bodyPr>
            <a:normAutofit/>
          </a:bodyPr>
          <a:lstStyle/>
          <a:p>
            <a:r>
              <a:rPr sz="2400" smtClean="0"/>
              <a:t>(3)Understanding the data</a:t>
            </a:r>
            <a:endParaRPr lang="en-US" sz="2400" dirty="0"/>
          </a:p>
        </p:txBody>
      </p:sp>
      <p:pic>
        <p:nvPicPr>
          <p:cNvPr id="3074" name="Picture 2" descr="C:\Users\Nitin Singh Tatrari\Desktop\4.png"/>
          <p:cNvPicPr>
            <a:picLocks noChangeAspect="1" noChangeArrowheads="1"/>
          </p:cNvPicPr>
          <p:nvPr/>
        </p:nvPicPr>
        <p:blipFill>
          <a:blip r:embed="rId2"/>
          <a:srcRect/>
          <a:stretch>
            <a:fillRect/>
          </a:stretch>
        </p:blipFill>
        <p:spPr bwMode="auto">
          <a:xfrm>
            <a:off x="785786" y="1142984"/>
            <a:ext cx="2357454" cy="857256"/>
          </a:xfrm>
          <a:prstGeom prst="rect">
            <a:avLst/>
          </a:prstGeom>
          <a:noFill/>
        </p:spPr>
      </p:pic>
      <p:pic>
        <p:nvPicPr>
          <p:cNvPr id="3075" name="Picture 3" descr="C:\Users\Nitin Singh Tatrari\Desktop\5.png"/>
          <p:cNvPicPr>
            <a:picLocks noChangeAspect="1" noChangeArrowheads="1"/>
          </p:cNvPicPr>
          <p:nvPr/>
        </p:nvPicPr>
        <p:blipFill>
          <a:blip r:embed="rId3"/>
          <a:srcRect/>
          <a:stretch>
            <a:fillRect/>
          </a:stretch>
        </p:blipFill>
        <p:spPr bwMode="auto">
          <a:xfrm>
            <a:off x="6572264" y="1142984"/>
            <a:ext cx="2297115" cy="857256"/>
          </a:xfrm>
          <a:prstGeom prst="rect">
            <a:avLst/>
          </a:prstGeom>
          <a:noFill/>
        </p:spPr>
      </p:pic>
      <p:pic>
        <p:nvPicPr>
          <p:cNvPr id="3076" name="Picture 4" descr="C:\Users\Nitin Singh Tatrari\Desktop\6.png"/>
          <p:cNvPicPr>
            <a:picLocks noChangeAspect="1" noChangeArrowheads="1"/>
          </p:cNvPicPr>
          <p:nvPr/>
        </p:nvPicPr>
        <p:blipFill>
          <a:blip r:embed="rId4"/>
          <a:srcRect/>
          <a:stretch>
            <a:fillRect/>
          </a:stretch>
        </p:blipFill>
        <p:spPr bwMode="auto">
          <a:xfrm>
            <a:off x="642910" y="3214686"/>
            <a:ext cx="2400300" cy="1928826"/>
          </a:xfrm>
          <a:prstGeom prst="rect">
            <a:avLst/>
          </a:prstGeom>
          <a:noFill/>
        </p:spPr>
      </p:pic>
      <p:pic>
        <p:nvPicPr>
          <p:cNvPr id="3077" name="Picture 5" descr="C:\Users\Nitin Singh Tatrari\Desktop\35.png"/>
          <p:cNvPicPr>
            <a:picLocks noChangeAspect="1" noChangeArrowheads="1"/>
          </p:cNvPicPr>
          <p:nvPr/>
        </p:nvPicPr>
        <p:blipFill>
          <a:blip r:embed="rId5"/>
          <a:srcRect/>
          <a:stretch>
            <a:fillRect/>
          </a:stretch>
        </p:blipFill>
        <p:spPr bwMode="auto">
          <a:xfrm>
            <a:off x="3571868" y="1142984"/>
            <a:ext cx="2500330" cy="857256"/>
          </a:xfrm>
          <a:prstGeom prst="rect">
            <a:avLst/>
          </a:prstGeom>
          <a:noFill/>
        </p:spPr>
      </p:pic>
      <p:sp>
        <p:nvSpPr>
          <p:cNvPr id="7" name="TextBox 6"/>
          <p:cNvSpPr txBox="1"/>
          <p:nvPr/>
        </p:nvSpPr>
        <p:spPr>
          <a:xfrm>
            <a:off x="714348" y="2071678"/>
            <a:ext cx="2428892" cy="646331"/>
          </a:xfrm>
          <a:prstGeom prst="rect">
            <a:avLst/>
          </a:prstGeom>
          <a:noFill/>
        </p:spPr>
        <p:txBody>
          <a:bodyPr wrap="square" rtlCol="0">
            <a:spAutoFit/>
          </a:bodyPr>
          <a:lstStyle/>
          <a:p>
            <a:r>
              <a:rPr lang="en-US" dirty="0" smtClean="0"/>
              <a:t>Data frame have 18759 rows and 3 columns</a:t>
            </a:r>
            <a:endParaRPr lang="en-US" dirty="0"/>
          </a:p>
        </p:txBody>
      </p:sp>
      <p:sp>
        <p:nvSpPr>
          <p:cNvPr id="8" name="TextBox 7"/>
          <p:cNvSpPr txBox="1"/>
          <p:nvPr/>
        </p:nvSpPr>
        <p:spPr>
          <a:xfrm>
            <a:off x="3500430" y="2071678"/>
            <a:ext cx="2786082" cy="923330"/>
          </a:xfrm>
          <a:prstGeom prst="rect">
            <a:avLst/>
          </a:prstGeom>
          <a:noFill/>
        </p:spPr>
        <p:txBody>
          <a:bodyPr wrap="square" rtlCol="0">
            <a:spAutoFit/>
          </a:bodyPr>
          <a:lstStyle/>
          <a:p>
            <a:r>
              <a:rPr lang="en-US" dirty="0" smtClean="0"/>
              <a:t>RATING is in integer type, REVIEWS &amp; PRODUCT are in string type</a:t>
            </a:r>
            <a:endParaRPr lang="en-US" dirty="0"/>
          </a:p>
        </p:txBody>
      </p:sp>
      <p:sp>
        <p:nvSpPr>
          <p:cNvPr id="9" name="TextBox 8"/>
          <p:cNvSpPr txBox="1"/>
          <p:nvPr/>
        </p:nvSpPr>
        <p:spPr>
          <a:xfrm>
            <a:off x="6500826" y="2143116"/>
            <a:ext cx="2428892" cy="369332"/>
          </a:xfrm>
          <a:prstGeom prst="rect">
            <a:avLst/>
          </a:prstGeom>
          <a:noFill/>
        </p:spPr>
        <p:txBody>
          <a:bodyPr wrap="square" rtlCol="0">
            <a:spAutoFit/>
          </a:bodyPr>
          <a:lstStyle/>
          <a:p>
            <a:r>
              <a:rPr lang="en-US" dirty="0" smtClean="0"/>
              <a:t>There is no null values</a:t>
            </a:r>
            <a:endParaRPr lang="en-US" dirty="0"/>
          </a:p>
        </p:txBody>
      </p:sp>
      <p:pic>
        <p:nvPicPr>
          <p:cNvPr id="3078" name="Picture 6" descr="C:\Users\Nitin Singh Tatrari\Desktop\7.png"/>
          <p:cNvPicPr>
            <a:picLocks noChangeAspect="1" noChangeArrowheads="1"/>
          </p:cNvPicPr>
          <p:nvPr/>
        </p:nvPicPr>
        <p:blipFill>
          <a:blip r:embed="rId6"/>
          <a:srcRect/>
          <a:stretch>
            <a:fillRect/>
          </a:stretch>
        </p:blipFill>
        <p:spPr bwMode="auto">
          <a:xfrm>
            <a:off x="3571868" y="3214686"/>
            <a:ext cx="5143536" cy="1973263"/>
          </a:xfrm>
          <a:prstGeom prst="rect">
            <a:avLst/>
          </a:prstGeom>
          <a:noFill/>
        </p:spPr>
      </p:pic>
      <p:sp>
        <p:nvSpPr>
          <p:cNvPr id="11" name="TextBox 10"/>
          <p:cNvSpPr txBox="1"/>
          <p:nvPr/>
        </p:nvSpPr>
        <p:spPr>
          <a:xfrm>
            <a:off x="714348" y="5500702"/>
            <a:ext cx="7786742" cy="646331"/>
          </a:xfrm>
          <a:prstGeom prst="rect">
            <a:avLst/>
          </a:prstGeom>
          <a:noFill/>
        </p:spPr>
        <p:txBody>
          <a:bodyPr wrap="square" rtlCol="0">
            <a:spAutoFit/>
          </a:bodyPr>
          <a:lstStyle/>
          <a:p>
            <a:r>
              <a:rPr lang="en-US" dirty="0" smtClean="0"/>
              <a:t>I have try to balance the data at scrapping stage, but still reviews with rating 5 &amp; 4 are very high as compare  with reviews with rating 1,2 &amp; 3</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descr="C:\Users\Nitin Singh Tatrari\Desktop\8.png"/>
          <p:cNvPicPr>
            <a:picLocks noChangeAspect="1" noChangeArrowheads="1"/>
          </p:cNvPicPr>
          <p:nvPr/>
        </p:nvPicPr>
        <p:blipFill>
          <a:blip r:embed="rId2"/>
          <a:srcRect/>
          <a:stretch>
            <a:fillRect/>
          </a:stretch>
        </p:blipFill>
        <p:spPr bwMode="auto">
          <a:xfrm>
            <a:off x="785786" y="642918"/>
            <a:ext cx="7572428" cy="2590800"/>
          </a:xfrm>
          <a:prstGeom prst="rect">
            <a:avLst/>
          </a:prstGeom>
          <a:noFill/>
        </p:spPr>
      </p:pic>
      <p:sp>
        <p:nvSpPr>
          <p:cNvPr id="4" name="TextBox 3"/>
          <p:cNvSpPr txBox="1"/>
          <p:nvPr/>
        </p:nvSpPr>
        <p:spPr>
          <a:xfrm>
            <a:off x="857224" y="3500438"/>
            <a:ext cx="7500990" cy="646331"/>
          </a:xfrm>
          <a:prstGeom prst="rect">
            <a:avLst/>
          </a:prstGeom>
          <a:noFill/>
        </p:spPr>
        <p:txBody>
          <a:bodyPr wrap="square" rtlCol="0">
            <a:spAutoFit/>
          </a:bodyPr>
          <a:lstStyle/>
          <a:p>
            <a:r>
              <a:rPr lang="en-US" dirty="0" smtClean="0"/>
              <a:t>We add column ‘LENGTH’ to the data frame which describes the length in each reviews.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3394"/>
          </a:xfrm>
        </p:spPr>
        <p:txBody>
          <a:bodyPr>
            <a:normAutofit/>
          </a:bodyPr>
          <a:lstStyle/>
          <a:p>
            <a:r>
              <a:rPr sz="2400" smtClean="0"/>
              <a:t>(4) Cleaning the data</a:t>
            </a:r>
            <a:endParaRPr lang="en-US" sz="2400" dirty="0"/>
          </a:p>
        </p:txBody>
      </p:sp>
      <p:pic>
        <p:nvPicPr>
          <p:cNvPr id="4098" name="Picture 2" descr="C:\Users\Nitin Singh Tatrari\Desktop\9.png"/>
          <p:cNvPicPr>
            <a:picLocks noChangeAspect="1" noChangeArrowheads="1"/>
          </p:cNvPicPr>
          <p:nvPr/>
        </p:nvPicPr>
        <p:blipFill>
          <a:blip r:embed="rId2"/>
          <a:srcRect/>
          <a:stretch>
            <a:fillRect/>
          </a:stretch>
        </p:blipFill>
        <p:spPr bwMode="auto">
          <a:xfrm>
            <a:off x="500034" y="1000108"/>
            <a:ext cx="3857652" cy="473075"/>
          </a:xfrm>
          <a:prstGeom prst="rect">
            <a:avLst/>
          </a:prstGeom>
          <a:noFill/>
        </p:spPr>
      </p:pic>
      <p:sp>
        <p:nvSpPr>
          <p:cNvPr id="4" name="TextBox 3"/>
          <p:cNvSpPr txBox="1"/>
          <p:nvPr/>
        </p:nvSpPr>
        <p:spPr>
          <a:xfrm>
            <a:off x="4500562" y="928670"/>
            <a:ext cx="3929090" cy="646331"/>
          </a:xfrm>
          <a:prstGeom prst="rect">
            <a:avLst/>
          </a:prstGeom>
          <a:noFill/>
        </p:spPr>
        <p:txBody>
          <a:bodyPr wrap="square" rtlCol="0">
            <a:spAutoFit/>
          </a:bodyPr>
          <a:lstStyle/>
          <a:p>
            <a:r>
              <a:rPr lang="en-US" dirty="0" smtClean="0"/>
              <a:t>We convert all string in reviews into lower</a:t>
            </a:r>
            <a:endParaRPr lang="en-US" dirty="0"/>
          </a:p>
        </p:txBody>
      </p:sp>
      <p:pic>
        <p:nvPicPr>
          <p:cNvPr id="4099" name="Picture 3" descr="C:\Users\Nitin Singh Tatrari\Desktop\10.png"/>
          <p:cNvPicPr>
            <a:picLocks noChangeAspect="1" noChangeArrowheads="1"/>
          </p:cNvPicPr>
          <p:nvPr/>
        </p:nvPicPr>
        <p:blipFill>
          <a:blip r:embed="rId3"/>
          <a:srcRect/>
          <a:stretch>
            <a:fillRect/>
          </a:stretch>
        </p:blipFill>
        <p:spPr bwMode="auto">
          <a:xfrm>
            <a:off x="500034" y="2000240"/>
            <a:ext cx="3857652" cy="1928826"/>
          </a:xfrm>
          <a:prstGeom prst="rect">
            <a:avLst/>
          </a:prstGeom>
          <a:noFill/>
        </p:spPr>
      </p:pic>
      <p:sp>
        <p:nvSpPr>
          <p:cNvPr id="6" name="TextBox 5"/>
          <p:cNvSpPr txBox="1"/>
          <p:nvPr/>
        </p:nvSpPr>
        <p:spPr>
          <a:xfrm>
            <a:off x="4500562" y="2071678"/>
            <a:ext cx="4071966" cy="646331"/>
          </a:xfrm>
          <a:prstGeom prst="rect">
            <a:avLst/>
          </a:prstGeom>
          <a:noFill/>
        </p:spPr>
        <p:txBody>
          <a:bodyPr wrap="square" rtlCol="0">
            <a:spAutoFit/>
          </a:bodyPr>
          <a:lstStyle/>
          <a:p>
            <a:r>
              <a:rPr lang="en-US" dirty="0" smtClean="0"/>
              <a:t>We  remove all punctuation and whitespace from the reviews</a:t>
            </a:r>
            <a:endParaRPr lang="en-US" dirty="0"/>
          </a:p>
        </p:txBody>
      </p:sp>
      <p:pic>
        <p:nvPicPr>
          <p:cNvPr id="4100" name="Picture 4" descr="C:\Users\Nitin Singh Tatrari\Desktop\11.png"/>
          <p:cNvPicPr>
            <a:picLocks noChangeAspect="1" noChangeArrowheads="1"/>
          </p:cNvPicPr>
          <p:nvPr/>
        </p:nvPicPr>
        <p:blipFill>
          <a:blip r:embed="rId4"/>
          <a:srcRect/>
          <a:stretch>
            <a:fillRect/>
          </a:stretch>
        </p:blipFill>
        <p:spPr bwMode="auto">
          <a:xfrm>
            <a:off x="500035" y="4286256"/>
            <a:ext cx="3929090" cy="1577975"/>
          </a:xfrm>
          <a:prstGeom prst="rect">
            <a:avLst/>
          </a:prstGeom>
          <a:noFill/>
        </p:spPr>
      </p:pic>
      <p:sp>
        <p:nvSpPr>
          <p:cNvPr id="8" name="TextBox 7"/>
          <p:cNvSpPr txBox="1"/>
          <p:nvPr/>
        </p:nvSpPr>
        <p:spPr>
          <a:xfrm>
            <a:off x="4643438" y="4286256"/>
            <a:ext cx="3857652" cy="646331"/>
          </a:xfrm>
          <a:prstGeom prst="rect">
            <a:avLst/>
          </a:prstGeom>
          <a:noFill/>
        </p:spPr>
        <p:txBody>
          <a:bodyPr wrap="square" rtlCol="0">
            <a:spAutoFit/>
          </a:bodyPr>
          <a:lstStyle/>
          <a:p>
            <a:r>
              <a:rPr lang="en-US" dirty="0" smtClean="0"/>
              <a:t>We remove all stop words from the reviews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3394"/>
          </a:xfrm>
        </p:spPr>
        <p:txBody>
          <a:bodyPr>
            <a:normAutofit/>
          </a:bodyPr>
          <a:lstStyle/>
          <a:p>
            <a:r>
              <a:rPr sz="2400" smtClean="0"/>
              <a:t>(4) Graphical analysic</a:t>
            </a:r>
            <a:endParaRPr lang="en-US" sz="2400" dirty="0"/>
          </a:p>
        </p:txBody>
      </p:sp>
      <p:pic>
        <p:nvPicPr>
          <p:cNvPr id="5122" name="Picture 2" descr="C:\Users\Nitin Singh Tatrari\Desktop\13.png"/>
          <p:cNvPicPr>
            <a:picLocks noChangeAspect="1" noChangeArrowheads="1"/>
          </p:cNvPicPr>
          <p:nvPr/>
        </p:nvPicPr>
        <p:blipFill>
          <a:blip r:embed="rId2"/>
          <a:srcRect/>
          <a:stretch>
            <a:fillRect/>
          </a:stretch>
        </p:blipFill>
        <p:spPr bwMode="auto">
          <a:xfrm>
            <a:off x="285720" y="928670"/>
            <a:ext cx="4071966" cy="2000264"/>
          </a:xfrm>
          <a:prstGeom prst="rect">
            <a:avLst/>
          </a:prstGeom>
          <a:noFill/>
        </p:spPr>
      </p:pic>
      <p:pic>
        <p:nvPicPr>
          <p:cNvPr id="5123" name="Picture 3" descr="C:\Users\Nitin Singh Tatrari\Desktop\15.png"/>
          <p:cNvPicPr>
            <a:picLocks noChangeAspect="1" noChangeArrowheads="1"/>
          </p:cNvPicPr>
          <p:nvPr/>
        </p:nvPicPr>
        <p:blipFill>
          <a:blip r:embed="rId3"/>
          <a:srcRect/>
          <a:stretch>
            <a:fillRect/>
          </a:stretch>
        </p:blipFill>
        <p:spPr bwMode="auto">
          <a:xfrm>
            <a:off x="285720" y="3357562"/>
            <a:ext cx="4071966" cy="2500306"/>
          </a:xfrm>
          <a:prstGeom prst="rect">
            <a:avLst/>
          </a:prstGeom>
          <a:noFill/>
        </p:spPr>
      </p:pic>
      <p:pic>
        <p:nvPicPr>
          <p:cNvPr id="5124" name="Picture 4" descr="C:\Users\Nitin Singh Tatrari\Desktop\14.png"/>
          <p:cNvPicPr>
            <a:picLocks noChangeAspect="1" noChangeArrowheads="1"/>
          </p:cNvPicPr>
          <p:nvPr/>
        </p:nvPicPr>
        <p:blipFill>
          <a:blip r:embed="rId4"/>
          <a:srcRect/>
          <a:stretch>
            <a:fillRect/>
          </a:stretch>
        </p:blipFill>
        <p:spPr bwMode="auto">
          <a:xfrm>
            <a:off x="4857752" y="928670"/>
            <a:ext cx="3929090" cy="2000264"/>
          </a:xfrm>
          <a:prstGeom prst="rect">
            <a:avLst/>
          </a:prstGeom>
          <a:noFill/>
        </p:spPr>
      </p:pic>
      <p:sp>
        <p:nvSpPr>
          <p:cNvPr id="5126" name="Rectangle 6"/>
          <p:cNvSpPr>
            <a:spLocks noChangeArrowheads="1"/>
          </p:cNvSpPr>
          <p:nvPr/>
        </p:nvSpPr>
        <p:spPr bwMode="auto">
          <a:xfrm>
            <a:off x="142844" y="2928934"/>
            <a:ext cx="9001156"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can see the length is reduced after cleaning. Maximum length of 500 is reduced to around 400 after cleaning.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7" name="Picture 7" descr="C:\Users\Nitin Singh Tatrari\Desktop\16.png"/>
          <p:cNvPicPr>
            <a:picLocks noChangeAspect="1" noChangeArrowheads="1"/>
          </p:cNvPicPr>
          <p:nvPr/>
        </p:nvPicPr>
        <p:blipFill>
          <a:blip r:embed="rId5"/>
          <a:srcRect/>
          <a:stretch>
            <a:fillRect/>
          </a:stretch>
        </p:blipFill>
        <p:spPr bwMode="auto">
          <a:xfrm>
            <a:off x="4929190" y="3429001"/>
            <a:ext cx="3857652" cy="2428891"/>
          </a:xfrm>
          <a:prstGeom prst="rect">
            <a:avLst/>
          </a:prstGeom>
          <a:noFill/>
        </p:spPr>
      </p:pic>
      <p:sp>
        <p:nvSpPr>
          <p:cNvPr id="10" name="TextBox 9"/>
          <p:cNvSpPr txBox="1"/>
          <p:nvPr/>
        </p:nvSpPr>
        <p:spPr>
          <a:xfrm>
            <a:off x="285720" y="5929330"/>
            <a:ext cx="8501122" cy="553998"/>
          </a:xfrm>
          <a:prstGeom prst="rect">
            <a:avLst/>
          </a:prstGeom>
          <a:noFill/>
        </p:spPr>
        <p:txBody>
          <a:bodyPr wrap="square" rtlCol="0">
            <a:spAutoFit/>
          </a:bodyPr>
          <a:lstStyle/>
          <a:p>
            <a:r>
              <a:rPr lang="en-IN" sz="1500" dirty="0"/>
              <a:t>All ratings have maximum frequency at 0-20 length. Second highest frequency in 4 &amp; 5 rating at range of 500 lengths.</a:t>
            </a:r>
            <a:endParaRPr lang="en-US" sz="15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Nitin Singh Tatrari\Desktop\17.png"/>
          <p:cNvPicPr>
            <a:picLocks noChangeAspect="1" noChangeArrowheads="1"/>
          </p:cNvPicPr>
          <p:nvPr/>
        </p:nvPicPr>
        <p:blipFill>
          <a:blip r:embed="rId2"/>
          <a:srcRect/>
          <a:stretch>
            <a:fillRect/>
          </a:stretch>
        </p:blipFill>
        <p:spPr bwMode="auto">
          <a:xfrm>
            <a:off x="785787" y="571480"/>
            <a:ext cx="3571900" cy="4048144"/>
          </a:xfrm>
          <a:prstGeom prst="rect">
            <a:avLst/>
          </a:prstGeom>
          <a:noFill/>
        </p:spPr>
      </p:pic>
      <p:pic>
        <p:nvPicPr>
          <p:cNvPr id="21507" name="Picture 3" descr="C:\Users\Nitin Singh Tatrari\Desktop\18.png"/>
          <p:cNvPicPr>
            <a:picLocks noChangeAspect="1" noChangeArrowheads="1"/>
          </p:cNvPicPr>
          <p:nvPr/>
        </p:nvPicPr>
        <p:blipFill>
          <a:blip r:embed="rId3"/>
          <a:srcRect/>
          <a:stretch>
            <a:fillRect/>
          </a:stretch>
        </p:blipFill>
        <p:spPr bwMode="auto">
          <a:xfrm>
            <a:off x="4929190" y="571480"/>
            <a:ext cx="3638554" cy="4071966"/>
          </a:xfrm>
          <a:prstGeom prst="rect">
            <a:avLst/>
          </a:prstGeom>
          <a:noFill/>
        </p:spPr>
      </p:pic>
      <p:sp>
        <p:nvSpPr>
          <p:cNvPr id="4" name="TextBox 3"/>
          <p:cNvSpPr txBox="1"/>
          <p:nvPr/>
        </p:nvSpPr>
        <p:spPr>
          <a:xfrm>
            <a:off x="785786" y="5072074"/>
            <a:ext cx="7786742" cy="1200329"/>
          </a:xfrm>
          <a:prstGeom prst="rect">
            <a:avLst/>
          </a:prstGeom>
          <a:noFill/>
        </p:spPr>
        <p:txBody>
          <a:bodyPr wrap="square" rtlCol="0">
            <a:spAutoFit/>
          </a:bodyPr>
          <a:lstStyle/>
          <a:p>
            <a:r>
              <a:rPr lang="en-IN" dirty="0"/>
              <a:t>The clean length also has the maximum frequency at 0-20 range.</a:t>
            </a:r>
            <a:endParaRPr lang="en-US" dirty="0"/>
          </a:p>
          <a:p>
            <a:r>
              <a:rPr lang="en-IN" dirty="0"/>
              <a:t>Second highest frequency is also reduced and it’s now in range in 20-60 range.</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338</TotalTime>
  <Words>507</Words>
  <Application>Microsoft Office PowerPoint</Application>
  <PresentationFormat>On-screen Show (4:3)</PresentationFormat>
  <Paragraphs>50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Paper</vt:lpstr>
      <vt:lpstr>Ratings prediction model</vt:lpstr>
      <vt:lpstr>Problem statement:</vt:lpstr>
      <vt:lpstr>Steps followed(1): Webscrapping</vt:lpstr>
      <vt:lpstr>(2)Loading the data</vt:lpstr>
      <vt:lpstr>(3)Understanding the data</vt:lpstr>
      <vt:lpstr>Slide 6</vt:lpstr>
      <vt:lpstr>(4) Cleaning the data</vt:lpstr>
      <vt:lpstr>(4) Graphical analysic</vt:lpstr>
      <vt:lpstr>Slide 9</vt:lpstr>
      <vt:lpstr>Slide 10</vt:lpstr>
      <vt:lpstr>(5) Model Selection</vt:lpstr>
      <vt:lpstr>Slide 12</vt:lpstr>
      <vt:lpstr>(6) Cross Validation</vt:lpstr>
      <vt:lpstr>(7) Hyperparameter tunning</vt:lpstr>
      <vt:lpstr>(8) Saving the best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model</dc:title>
  <dc:creator>Nitin Singh Tatrari</dc:creator>
  <cp:lastModifiedBy>Nitin Singh Tatrari</cp:lastModifiedBy>
  <cp:revision>30</cp:revision>
  <dcterms:created xsi:type="dcterms:W3CDTF">2021-06-28T12:54:30Z</dcterms:created>
  <dcterms:modified xsi:type="dcterms:W3CDTF">2021-06-28T18:33:08Z</dcterms:modified>
</cp:coreProperties>
</file>