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80" r:id="rId3"/>
    <p:sldId id="260" r:id="rId4"/>
    <p:sldId id="261" r:id="rId5"/>
    <p:sldId id="258" r:id="rId6"/>
    <p:sldId id="259"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81"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98283561-AEA5-43EB-B7DF-735BB0D271A9}" type="datetimeFigureOut">
              <a:rPr lang="en-US" smtClean="0"/>
              <a:pPr/>
              <a:t>8/15/2021</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02324830-EFEE-4DF4-9461-D74B60EBECA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283561-AEA5-43EB-B7DF-735BB0D271A9}" type="datetimeFigureOut">
              <a:rPr lang="en-US" smtClean="0"/>
              <a:pPr/>
              <a:t>8/15/2021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24830-EFEE-4DF4-9461-D74B60EBECA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283561-AEA5-43EB-B7DF-735BB0D271A9}" type="datetimeFigureOut">
              <a:rPr lang="en-US" smtClean="0"/>
              <a:pPr/>
              <a:t>8/15/2021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24830-EFEE-4DF4-9461-D74B60EBECA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283561-AEA5-43EB-B7DF-735BB0D271A9}" type="datetimeFigureOut">
              <a:rPr lang="en-US" smtClean="0"/>
              <a:pPr/>
              <a:t>8/15/2021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24830-EFEE-4DF4-9461-D74B60EBECA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8283561-AEA5-43EB-B7DF-735BB0D271A9}" type="datetimeFigureOut">
              <a:rPr lang="en-US" smtClean="0"/>
              <a:pPr/>
              <a:t>8/15/2021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24830-EFEE-4DF4-9461-D74B60EBECA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8283561-AEA5-43EB-B7DF-735BB0D271A9}" type="datetimeFigureOut">
              <a:rPr lang="en-US" smtClean="0"/>
              <a:pPr/>
              <a:t>8/15/2021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324830-EFEE-4DF4-9461-D74B60EBECA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98283561-AEA5-43EB-B7DF-735BB0D271A9}" type="datetimeFigureOut">
              <a:rPr lang="en-US" smtClean="0"/>
              <a:pPr/>
              <a:t>8/15/2021</a:t>
            </a:fld>
            <a:endParaRPr lang="en-US"/>
          </a:p>
        </p:txBody>
      </p:sp>
      <p:sp>
        <p:nvSpPr>
          <p:cNvPr id="27" name="Slide Number Placeholder 26"/>
          <p:cNvSpPr>
            <a:spLocks noGrp="1"/>
          </p:cNvSpPr>
          <p:nvPr>
            <p:ph type="sldNum" sz="quarter" idx="11"/>
          </p:nvPr>
        </p:nvSpPr>
        <p:spPr/>
        <p:txBody>
          <a:bodyPr rtlCol="0"/>
          <a:lstStyle/>
          <a:p>
            <a:fld id="{02324830-EFEE-4DF4-9461-D74B60EBECAD}"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98283561-AEA5-43EB-B7DF-735BB0D271A9}" type="datetimeFigureOut">
              <a:rPr lang="en-US" smtClean="0"/>
              <a:pPr/>
              <a:t>8/15/2021</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02324830-EFEE-4DF4-9461-D74B60EBECA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3561-AEA5-43EB-B7DF-735BB0D271A9}" type="datetimeFigureOut">
              <a:rPr lang="en-US" smtClean="0"/>
              <a:pPr/>
              <a:t>8/15/2021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324830-EFEE-4DF4-9461-D74B60EBECA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8283561-AEA5-43EB-B7DF-735BB0D271A9}" type="datetimeFigureOut">
              <a:rPr lang="en-US" smtClean="0"/>
              <a:pPr/>
              <a:t>8/15/2021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324830-EFEE-4DF4-9461-D74B60EBECA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8283561-AEA5-43EB-B7DF-735BB0D271A9}" type="datetimeFigureOut">
              <a:rPr lang="en-US" smtClean="0"/>
              <a:pPr/>
              <a:t>8/15/2021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324830-EFEE-4DF4-9461-D74B60EBECA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98283561-AEA5-43EB-B7DF-735BB0D271A9}" type="datetimeFigureOut">
              <a:rPr lang="en-US" smtClean="0"/>
              <a:pPr/>
              <a:t>8/15/2021</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02324830-EFEE-4DF4-9461-D74B60EBECA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 Id="rId5" Type="http://schemas.openxmlformats.org/officeDocument/2006/relationships/image" Target="../media/image48.png"/><Relationship Id="rId4" Type="http://schemas.openxmlformats.org/officeDocument/2006/relationships/image" Target="../media/image47.png"/></Relationships>
</file>

<file path=ppt/slides/_rels/slide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1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00232" y="2571744"/>
            <a:ext cx="5186370" cy="898521"/>
          </a:xfrm>
        </p:spPr>
        <p:txBody>
          <a:bodyPr/>
          <a:lstStyle/>
          <a:p>
            <a:r>
              <a:rPr lang="en-US" dirty="0" smtClean="0"/>
              <a:t>Car Price Prediction</a:t>
            </a:r>
            <a:endParaRPr lang="en-US" dirty="0"/>
          </a:p>
        </p:txBody>
      </p:sp>
      <p:sp>
        <p:nvSpPr>
          <p:cNvPr id="3" name="Subtitle 2"/>
          <p:cNvSpPr>
            <a:spLocks noGrp="1"/>
          </p:cNvSpPr>
          <p:nvPr>
            <p:ph type="subTitle" idx="1"/>
          </p:nvPr>
        </p:nvSpPr>
        <p:spPr>
          <a:xfrm>
            <a:off x="2285984" y="4643446"/>
            <a:ext cx="4953000" cy="1752600"/>
          </a:xfrm>
        </p:spPr>
        <p:txBody>
          <a:bodyPr/>
          <a:lstStyle/>
          <a:p>
            <a:r>
              <a:rPr lang="en-US" dirty="0" smtClean="0"/>
              <a:t>Name: NITIN SINGH TATRARI</a:t>
            </a:r>
          </a:p>
          <a:p>
            <a:r>
              <a:rPr lang="en-US" dirty="0" smtClean="0"/>
              <a:t>BATCH: 1826</a:t>
            </a:r>
            <a:endParaRPr lang="en-US" dirty="0"/>
          </a:p>
        </p:txBody>
      </p:sp>
      <p:pic>
        <p:nvPicPr>
          <p:cNvPr id="4" name="Picture 3"/>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3286116" y="500042"/>
            <a:ext cx="2929890" cy="21336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1480"/>
          </a:xfrm>
        </p:spPr>
        <p:txBody>
          <a:bodyPr>
            <a:normAutofit fontScale="90000"/>
          </a:bodyPr>
          <a:lstStyle/>
          <a:p>
            <a:r>
              <a:rPr lang="en-US" sz="3200" dirty="0" smtClean="0">
                <a:solidFill>
                  <a:schemeClr val="bg1"/>
                </a:solidFill>
              </a:rPr>
              <a:t>(5): Finding correlation</a:t>
            </a:r>
            <a:endParaRPr lang="en-US" sz="3200" dirty="0">
              <a:solidFill>
                <a:schemeClr val="bg1"/>
              </a:solidFill>
            </a:endParaRPr>
          </a:p>
        </p:txBody>
      </p:sp>
      <p:pic>
        <p:nvPicPr>
          <p:cNvPr id="8194" name="Picture 2" descr="C:\Users\Nitin Singh Tatrari\Desktop\23.png"/>
          <p:cNvPicPr>
            <a:picLocks noChangeAspect="1" noChangeArrowheads="1"/>
          </p:cNvPicPr>
          <p:nvPr/>
        </p:nvPicPr>
        <p:blipFill>
          <a:blip r:embed="rId2"/>
          <a:srcRect/>
          <a:stretch>
            <a:fillRect/>
          </a:stretch>
        </p:blipFill>
        <p:spPr bwMode="auto">
          <a:xfrm>
            <a:off x="428596" y="1357298"/>
            <a:ext cx="3214710" cy="1355725"/>
          </a:xfrm>
          <a:prstGeom prst="rect">
            <a:avLst/>
          </a:prstGeom>
          <a:noFill/>
        </p:spPr>
      </p:pic>
      <p:pic>
        <p:nvPicPr>
          <p:cNvPr id="8195" name="Picture 3" descr="C:\Users\Nitin Singh Tatrari\Desktop\28.png"/>
          <p:cNvPicPr>
            <a:picLocks noChangeAspect="1" noChangeArrowheads="1"/>
          </p:cNvPicPr>
          <p:nvPr/>
        </p:nvPicPr>
        <p:blipFill>
          <a:blip r:embed="rId3"/>
          <a:srcRect/>
          <a:stretch>
            <a:fillRect/>
          </a:stretch>
        </p:blipFill>
        <p:spPr bwMode="auto">
          <a:xfrm>
            <a:off x="428596" y="3714752"/>
            <a:ext cx="3078162" cy="1562100"/>
          </a:xfrm>
          <a:prstGeom prst="rect">
            <a:avLst/>
          </a:prstGeom>
          <a:noFill/>
        </p:spPr>
      </p:pic>
      <p:sp>
        <p:nvSpPr>
          <p:cNvPr id="5" name="TextBox 4"/>
          <p:cNvSpPr txBox="1"/>
          <p:nvPr/>
        </p:nvSpPr>
        <p:spPr>
          <a:xfrm>
            <a:off x="357158" y="928670"/>
            <a:ext cx="3571900" cy="338554"/>
          </a:xfrm>
          <a:prstGeom prst="rect">
            <a:avLst/>
          </a:prstGeom>
          <a:noFill/>
        </p:spPr>
        <p:txBody>
          <a:bodyPr wrap="square" rtlCol="0">
            <a:spAutoFit/>
          </a:bodyPr>
          <a:lstStyle/>
          <a:p>
            <a:r>
              <a:rPr lang="en-US" sz="1600" dirty="0" smtClean="0"/>
              <a:t>Correlation before outliers removal</a:t>
            </a:r>
            <a:endParaRPr lang="en-US" sz="1600" dirty="0"/>
          </a:p>
        </p:txBody>
      </p:sp>
      <p:sp>
        <p:nvSpPr>
          <p:cNvPr id="6" name="TextBox 5"/>
          <p:cNvSpPr txBox="1"/>
          <p:nvPr/>
        </p:nvSpPr>
        <p:spPr>
          <a:xfrm>
            <a:off x="428596" y="3214686"/>
            <a:ext cx="3214710" cy="338554"/>
          </a:xfrm>
          <a:prstGeom prst="rect">
            <a:avLst/>
          </a:prstGeom>
          <a:noFill/>
        </p:spPr>
        <p:txBody>
          <a:bodyPr wrap="square" rtlCol="0">
            <a:spAutoFit/>
          </a:bodyPr>
          <a:lstStyle/>
          <a:p>
            <a:r>
              <a:rPr lang="en-US" sz="1600" dirty="0" smtClean="0"/>
              <a:t>Correlation after outliers removal</a:t>
            </a:r>
            <a:endParaRPr lang="en-US" sz="1600" dirty="0"/>
          </a:p>
        </p:txBody>
      </p:sp>
      <p:sp>
        <p:nvSpPr>
          <p:cNvPr id="7" name="TextBox 6"/>
          <p:cNvSpPr txBox="1"/>
          <p:nvPr/>
        </p:nvSpPr>
        <p:spPr>
          <a:xfrm>
            <a:off x="3714744" y="1285860"/>
            <a:ext cx="5429256" cy="1077218"/>
          </a:xfrm>
          <a:prstGeom prst="rect">
            <a:avLst/>
          </a:prstGeom>
          <a:noFill/>
        </p:spPr>
        <p:txBody>
          <a:bodyPr wrap="square" rtlCol="0">
            <a:spAutoFit/>
          </a:bodyPr>
          <a:lstStyle/>
          <a:p>
            <a:r>
              <a:rPr lang="en-US" sz="1600" dirty="0" smtClean="0"/>
              <a:t>YEAR has a good correlation of above 42% with target variable.</a:t>
            </a:r>
          </a:p>
          <a:p>
            <a:r>
              <a:rPr lang="en-US" sz="1600" dirty="0" err="1" smtClean="0"/>
              <a:t>KM_Travelled</a:t>
            </a:r>
            <a:r>
              <a:rPr lang="en-US" sz="1600" dirty="0" smtClean="0"/>
              <a:t> has a poor correlation of above 8% with target variable.</a:t>
            </a:r>
            <a:endParaRPr lang="en-US" sz="1600" dirty="0"/>
          </a:p>
        </p:txBody>
      </p:sp>
      <p:sp>
        <p:nvSpPr>
          <p:cNvPr id="8" name="TextBox 7"/>
          <p:cNvSpPr txBox="1"/>
          <p:nvPr/>
        </p:nvSpPr>
        <p:spPr>
          <a:xfrm>
            <a:off x="3714744" y="3714752"/>
            <a:ext cx="5429256" cy="1354217"/>
          </a:xfrm>
          <a:prstGeom prst="rect">
            <a:avLst/>
          </a:prstGeom>
          <a:noFill/>
        </p:spPr>
        <p:txBody>
          <a:bodyPr wrap="square" rtlCol="0">
            <a:spAutoFit/>
          </a:bodyPr>
          <a:lstStyle/>
          <a:p>
            <a:r>
              <a:rPr lang="en-US" sz="1600" dirty="0" smtClean="0"/>
              <a:t>Correlation of YEAR with target variable improved to above 64%.</a:t>
            </a:r>
          </a:p>
          <a:p>
            <a:r>
              <a:rPr lang="en-US" sz="1600" dirty="0" smtClean="0"/>
              <a:t>Correlation of </a:t>
            </a:r>
            <a:r>
              <a:rPr lang="en-US" sz="1600" dirty="0" err="1" smtClean="0"/>
              <a:t>KM_Travelled</a:t>
            </a:r>
            <a:r>
              <a:rPr lang="en-US" sz="1600" dirty="0" smtClean="0"/>
              <a:t> with target variable improved to 15%.</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1480"/>
          </a:xfrm>
        </p:spPr>
        <p:txBody>
          <a:bodyPr>
            <a:normAutofit fontScale="90000"/>
          </a:bodyPr>
          <a:lstStyle/>
          <a:p>
            <a:r>
              <a:rPr lang="en-US" sz="3200" dirty="0" smtClean="0">
                <a:solidFill>
                  <a:schemeClr val="bg1"/>
                </a:solidFill>
              </a:rPr>
              <a:t>(6): Graphical Analysis</a:t>
            </a:r>
            <a:endParaRPr lang="en-US" sz="3200" dirty="0">
              <a:solidFill>
                <a:schemeClr val="bg1"/>
              </a:solidFill>
            </a:endParaRPr>
          </a:p>
        </p:txBody>
      </p:sp>
      <p:pic>
        <p:nvPicPr>
          <p:cNvPr id="1026" name="Picture 2" descr="C:\Users\Nitin Singh Tatrari\Desktop\31.png"/>
          <p:cNvPicPr>
            <a:picLocks noChangeAspect="1" noChangeArrowheads="1"/>
          </p:cNvPicPr>
          <p:nvPr/>
        </p:nvPicPr>
        <p:blipFill>
          <a:blip r:embed="rId2"/>
          <a:srcRect/>
          <a:stretch>
            <a:fillRect/>
          </a:stretch>
        </p:blipFill>
        <p:spPr bwMode="auto">
          <a:xfrm>
            <a:off x="285720" y="714356"/>
            <a:ext cx="5000660" cy="2890819"/>
          </a:xfrm>
          <a:prstGeom prst="rect">
            <a:avLst/>
          </a:prstGeom>
          <a:noFill/>
        </p:spPr>
      </p:pic>
      <p:pic>
        <p:nvPicPr>
          <p:cNvPr id="1027" name="Picture 3" descr="C:\Users\Nitin Singh Tatrari\Desktop\32.png"/>
          <p:cNvPicPr>
            <a:picLocks noChangeAspect="1" noChangeArrowheads="1"/>
          </p:cNvPicPr>
          <p:nvPr/>
        </p:nvPicPr>
        <p:blipFill>
          <a:blip r:embed="rId3"/>
          <a:srcRect/>
          <a:stretch>
            <a:fillRect/>
          </a:stretch>
        </p:blipFill>
        <p:spPr bwMode="auto">
          <a:xfrm>
            <a:off x="4500562" y="3857628"/>
            <a:ext cx="4297354" cy="2595561"/>
          </a:xfrm>
          <a:prstGeom prst="rect">
            <a:avLst/>
          </a:prstGeom>
          <a:noFill/>
        </p:spPr>
      </p:pic>
      <p:sp>
        <p:nvSpPr>
          <p:cNvPr id="5" name="TextBox 4"/>
          <p:cNvSpPr txBox="1"/>
          <p:nvPr/>
        </p:nvSpPr>
        <p:spPr>
          <a:xfrm>
            <a:off x="5500694" y="1428736"/>
            <a:ext cx="3214710" cy="1200329"/>
          </a:xfrm>
          <a:prstGeom prst="rect">
            <a:avLst/>
          </a:prstGeom>
          <a:noFill/>
        </p:spPr>
        <p:txBody>
          <a:bodyPr wrap="square" rtlCol="0">
            <a:spAutoFit/>
          </a:bodyPr>
          <a:lstStyle/>
          <a:p>
            <a:r>
              <a:rPr lang="en-IN" dirty="0" smtClean="0"/>
              <a:t>Diesel run used car frequency count increase as compare to petrol run used car with increase in price</a:t>
            </a:r>
            <a:endParaRPr lang="en-US" dirty="0"/>
          </a:p>
        </p:txBody>
      </p:sp>
      <p:sp>
        <p:nvSpPr>
          <p:cNvPr id="6" name="TextBox 5"/>
          <p:cNvSpPr txBox="1"/>
          <p:nvPr/>
        </p:nvSpPr>
        <p:spPr>
          <a:xfrm>
            <a:off x="785786" y="4572008"/>
            <a:ext cx="3071834" cy="1200329"/>
          </a:xfrm>
          <a:prstGeom prst="rect">
            <a:avLst/>
          </a:prstGeom>
          <a:noFill/>
        </p:spPr>
        <p:txBody>
          <a:bodyPr wrap="square" rtlCol="0">
            <a:spAutoFit/>
          </a:bodyPr>
          <a:lstStyle/>
          <a:p>
            <a:r>
              <a:rPr lang="en-IN" dirty="0" err="1" smtClean="0"/>
              <a:t>Maruti</a:t>
            </a:r>
            <a:r>
              <a:rPr lang="en-IN" dirty="0" smtClean="0"/>
              <a:t> Suzuki Brand car are more available for resale in market, followed by Hyundai</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Nitin Singh Tatrari\Desktop\33.png"/>
          <p:cNvPicPr>
            <a:picLocks noChangeAspect="1" noChangeArrowheads="1"/>
          </p:cNvPicPr>
          <p:nvPr/>
        </p:nvPicPr>
        <p:blipFill>
          <a:blip r:embed="rId2"/>
          <a:srcRect/>
          <a:stretch>
            <a:fillRect/>
          </a:stretch>
        </p:blipFill>
        <p:spPr bwMode="auto">
          <a:xfrm>
            <a:off x="142844" y="785794"/>
            <a:ext cx="4071966" cy="3714776"/>
          </a:xfrm>
          <a:prstGeom prst="rect">
            <a:avLst/>
          </a:prstGeom>
          <a:noFill/>
        </p:spPr>
      </p:pic>
      <p:pic>
        <p:nvPicPr>
          <p:cNvPr id="2051" name="Picture 3" descr="C:\Users\Nitin Singh Tatrari\Desktop\34.png"/>
          <p:cNvPicPr>
            <a:picLocks noChangeAspect="1" noChangeArrowheads="1"/>
          </p:cNvPicPr>
          <p:nvPr/>
        </p:nvPicPr>
        <p:blipFill>
          <a:blip r:embed="rId3"/>
          <a:srcRect/>
          <a:stretch>
            <a:fillRect/>
          </a:stretch>
        </p:blipFill>
        <p:spPr bwMode="auto">
          <a:xfrm>
            <a:off x="4786314" y="857232"/>
            <a:ext cx="4071966" cy="3648082"/>
          </a:xfrm>
          <a:prstGeom prst="rect">
            <a:avLst/>
          </a:prstGeom>
          <a:noFill/>
        </p:spPr>
      </p:pic>
      <p:sp>
        <p:nvSpPr>
          <p:cNvPr id="4" name="TextBox 3"/>
          <p:cNvSpPr txBox="1"/>
          <p:nvPr/>
        </p:nvSpPr>
        <p:spPr>
          <a:xfrm>
            <a:off x="285720" y="4714884"/>
            <a:ext cx="4071966" cy="1846659"/>
          </a:xfrm>
          <a:prstGeom prst="rect">
            <a:avLst/>
          </a:prstGeom>
          <a:noFill/>
        </p:spPr>
        <p:txBody>
          <a:bodyPr wrap="square" rtlCol="0">
            <a:spAutoFit/>
          </a:bodyPr>
          <a:lstStyle/>
          <a:p>
            <a:pPr lvl="0"/>
            <a:r>
              <a:rPr lang="en-IN" sz="1600" dirty="0" smtClean="0"/>
              <a:t>1) Diesel run car have travelled more kilometres than  petrol run cars.</a:t>
            </a:r>
            <a:endParaRPr lang="en-US" sz="1600" dirty="0" smtClean="0"/>
          </a:p>
          <a:p>
            <a:pPr lvl="0"/>
            <a:r>
              <a:rPr lang="en-IN" sz="1600" dirty="0" smtClean="0"/>
              <a:t>2) High priced and more kilometres travelled car are mostly diesel run only.</a:t>
            </a:r>
            <a:endParaRPr lang="en-US" sz="1600" dirty="0" smtClean="0"/>
          </a:p>
          <a:p>
            <a:pPr lvl="0"/>
            <a:r>
              <a:rPr lang="en-IN" sz="1600" dirty="0" smtClean="0"/>
              <a:t>3) High priced car density decreases with increase in kilometres travelled.</a:t>
            </a:r>
            <a:endParaRPr lang="en-US" sz="1600" dirty="0" smtClean="0"/>
          </a:p>
          <a:p>
            <a:endParaRPr lang="en-US" dirty="0"/>
          </a:p>
        </p:txBody>
      </p:sp>
      <p:sp>
        <p:nvSpPr>
          <p:cNvPr id="5" name="TextBox 4"/>
          <p:cNvSpPr txBox="1"/>
          <p:nvPr/>
        </p:nvSpPr>
        <p:spPr>
          <a:xfrm>
            <a:off x="5000628" y="4786322"/>
            <a:ext cx="3643338" cy="830997"/>
          </a:xfrm>
          <a:prstGeom prst="rect">
            <a:avLst/>
          </a:prstGeom>
          <a:noFill/>
        </p:spPr>
        <p:txBody>
          <a:bodyPr wrap="square" rtlCol="0">
            <a:spAutoFit/>
          </a:bodyPr>
          <a:lstStyle/>
          <a:p>
            <a:r>
              <a:rPr lang="en-IN" sz="1600" dirty="0" smtClean="0"/>
              <a:t>Automatic transmission show a faint inverse linear relation with price and kilometre travelled</a:t>
            </a:r>
            <a:endParaRPr lang="en-US"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Nitin Singh Tatrari\Desktop\35.png"/>
          <p:cNvPicPr>
            <a:picLocks noChangeAspect="1" noChangeArrowheads="1"/>
          </p:cNvPicPr>
          <p:nvPr/>
        </p:nvPicPr>
        <p:blipFill>
          <a:blip r:embed="rId2"/>
          <a:srcRect/>
          <a:stretch>
            <a:fillRect/>
          </a:stretch>
        </p:blipFill>
        <p:spPr bwMode="auto">
          <a:xfrm>
            <a:off x="1" y="928670"/>
            <a:ext cx="4071934" cy="3840180"/>
          </a:xfrm>
          <a:prstGeom prst="rect">
            <a:avLst/>
          </a:prstGeom>
          <a:noFill/>
        </p:spPr>
      </p:pic>
      <p:pic>
        <p:nvPicPr>
          <p:cNvPr id="3075" name="Picture 3" descr="C:\Users\Nitin Singh Tatrari\Desktop\36.png"/>
          <p:cNvPicPr>
            <a:picLocks noChangeAspect="1" noChangeArrowheads="1"/>
          </p:cNvPicPr>
          <p:nvPr/>
        </p:nvPicPr>
        <p:blipFill>
          <a:blip r:embed="rId3"/>
          <a:srcRect/>
          <a:stretch>
            <a:fillRect/>
          </a:stretch>
        </p:blipFill>
        <p:spPr bwMode="auto">
          <a:xfrm>
            <a:off x="4786314" y="928670"/>
            <a:ext cx="4216417" cy="3927478"/>
          </a:xfrm>
          <a:prstGeom prst="rect">
            <a:avLst/>
          </a:prstGeom>
          <a:noFill/>
        </p:spPr>
      </p:pic>
      <p:sp>
        <p:nvSpPr>
          <p:cNvPr id="4" name="TextBox 3"/>
          <p:cNvSpPr txBox="1"/>
          <p:nvPr/>
        </p:nvSpPr>
        <p:spPr>
          <a:xfrm>
            <a:off x="357158" y="5000636"/>
            <a:ext cx="3643338" cy="1846659"/>
          </a:xfrm>
          <a:prstGeom prst="rect">
            <a:avLst/>
          </a:prstGeom>
          <a:noFill/>
        </p:spPr>
        <p:txBody>
          <a:bodyPr wrap="square" rtlCol="0">
            <a:spAutoFit/>
          </a:bodyPr>
          <a:lstStyle/>
          <a:p>
            <a:pPr lvl="0"/>
            <a:r>
              <a:rPr lang="en-IN" sz="1600" dirty="0" smtClean="0"/>
              <a:t>1)With increase of no. of owners, the distance travelled also increase .Thus; they have linear relationship between them.</a:t>
            </a:r>
            <a:endParaRPr lang="en-US" sz="1600" dirty="0" smtClean="0"/>
          </a:p>
          <a:p>
            <a:pPr lvl="0"/>
            <a:r>
              <a:rPr lang="en-IN" sz="1600" dirty="0" smtClean="0"/>
              <a:t>2) First owner used car are at higher price than others.</a:t>
            </a:r>
            <a:endParaRPr lang="en-US" sz="1600" dirty="0" smtClean="0"/>
          </a:p>
          <a:p>
            <a:endParaRPr lang="en-US" dirty="0"/>
          </a:p>
        </p:txBody>
      </p:sp>
      <p:sp>
        <p:nvSpPr>
          <p:cNvPr id="5" name="TextBox 4"/>
          <p:cNvSpPr txBox="1"/>
          <p:nvPr/>
        </p:nvSpPr>
        <p:spPr>
          <a:xfrm>
            <a:off x="5214942" y="4929198"/>
            <a:ext cx="3643338" cy="861774"/>
          </a:xfrm>
          <a:prstGeom prst="rect">
            <a:avLst/>
          </a:prstGeom>
          <a:noFill/>
        </p:spPr>
        <p:txBody>
          <a:bodyPr wrap="square" rtlCol="0">
            <a:spAutoFit/>
          </a:bodyPr>
          <a:lstStyle/>
          <a:p>
            <a:r>
              <a:rPr lang="en-IN" sz="1600" dirty="0" smtClean="0"/>
              <a:t>STATE shows no relation with price of car, thus we can drop the column.</a:t>
            </a:r>
            <a:endParaRPr lang="en-US" sz="1600" dirty="0" smtClean="0"/>
          </a:p>
          <a:p>
            <a:endParaRPr lang="en-US" dirty="0"/>
          </a:p>
        </p:txBody>
      </p:sp>
      <p:pic>
        <p:nvPicPr>
          <p:cNvPr id="3076" name="Picture 4" descr="C:\Users\Nitin Singh Tatrari\Desktop\37.png"/>
          <p:cNvPicPr>
            <a:picLocks noChangeAspect="1" noChangeArrowheads="1"/>
          </p:cNvPicPr>
          <p:nvPr/>
        </p:nvPicPr>
        <p:blipFill>
          <a:blip r:embed="rId4"/>
          <a:srcRect/>
          <a:stretch>
            <a:fillRect/>
          </a:stretch>
        </p:blipFill>
        <p:spPr bwMode="auto">
          <a:xfrm>
            <a:off x="5643570" y="5857892"/>
            <a:ext cx="2743200" cy="2667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Nitin Singh Tatrari\Desktop\38.png"/>
          <p:cNvPicPr>
            <a:picLocks noChangeAspect="1" noChangeArrowheads="1"/>
          </p:cNvPicPr>
          <p:nvPr/>
        </p:nvPicPr>
        <p:blipFill>
          <a:blip r:embed="rId2"/>
          <a:srcRect/>
          <a:stretch>
            <a:fillRect/>
          </a:stretch>
        </p:blipFill>
        <p:spPr bwMode="auto">
          <a:xfrm>
            <a:off x="0" y="928670"/>
            <a:ext cx="4214810" cy="3916373"/>
          </a:xfrm>
          <a:prstGeom prst="rect">
            <a:avLst/>
          </a:prstGeom>
          <a:noFill/>
        </p:spPr>
      </p:pic>
      <p:pic>
        <p:nvPicPr>
          <p:cNvPr id="4099" name="Picture 3" descr="C:\Users\Nitin Singh Tatrari\Desktop\39.png"/>
          <p:cNvPicPr>
            <a:picLocks noChangeAspect="1" noChangeArrowheads="1"/>
          </p:cNvPicPr>
          <p:nvPr/>
        </p:nvPicPr>
        <p:blipFill>
          <a:blip r:embed="rId3"/>
          <a:srcRect/>
          <a:stretch>
            <a:fillRect/>
          </a:stretch>
        </p:blipFill>
        <p:spPr bwMode="auto">
          <a:xfrm>
            <a:off x="4714876" y="928670"/>
            <a:ext cx="4202130" cy="3938592"/>
          </a:xfrm>
          <a:prstGeom prst="rect">
            <a:avLst/>
          </a:prstGeom>
          <a:noFill/>
        </p:spPr>
      </p:pic>
      <p:sp>
        <p:nvSpPr>
          <p:cNvPr id="4" name="TextBox 3"/>
          <p:cNvSpPr txBox="1"/>
          <p:nvPr/>
        </p:nvSpPr>
        <p:spPr>
          <a:xfrm>
            <a:off x="357158" y="5143512"/>
            <a:ext cx="3929090" cy="584775"/>
          </a:xfrm>
          <a:prstGeom prst="rect">
            <a:avLst/>
          </a:prstGeom>
          <a:noFill/>
        </p:spPr>
        <p:txBody>
          <a:bodyPr wrap="square" rtlCol="0">
            <a:spAutoFit/>
          </a:bodyPr>
          <a:lstStyle/>
          <a:p>
            <a:r>
              <a:rPr lang="en-IN" sz="1600" dirty="0" smtClean="0"/>
              <a:t>YEAR shows a slight linear relation with PRICE</a:t>
            </a:r>
            <a:endParaRPr lang="en-US" sz="1600" dirty="0"/>
          </a:p>
        </p:txBody>
      </p:sp>
      <p:sp>
        <p:nvSpPr>
          <p:cNvPr id="5" name="TextBox 4"/>
          <p:cNvSpPr txBox="1"/>
          <p:nvPr/>
        </p:nvSpPr>
        <p:spPr>
          <a:xfrm>
            <a:off x="5072066" y="5143512"/>
            <a:ext cx="3643338" cy="1569660"/>
          </a:xfrm>
          <a:prstGeom prst="rect">
            <a:avLst/>
          </a:prstGeom>
          <a:noFill/>
        </p:spPr>
        <p:txBody>
          <a:bodyPr wrap="square" rtlCol="0">
            <a:spAutoFit/>
          </a:bodyPr>
          <a:lstStyle/>
          <a:p>
            <a:r>
              <a:rPr lang="en-IN" sz="1600" dirty="0" smtClean="0"/>
              <a:t>We observe that from 2015, comparatively more first owned used cars are available for re-sale. Thus we can interpret that people are not interested of selling/buying second owned hand cars. </a:t>
            </a:r>
            <a:endParaRPr lang="en-US" sz="1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1504"/>
          </a:xfrm>
        </p:spPr>
        <p:txBody>
          <a:bodyPr>
            <a:normAutofit fontScale="90000"/>
          </a:bodyPr>
          <a:lstStyle/>
          <a:p>
            <a:r>
              <a:rPr lang="en-US" sz="3200" dirty="0" smtClean="0">
                <a:solidFill>
                  <a:schemeClr val="bg1"/>
                </a:solidFill>
              </a:rPr>
              <a:t>(7): Treating multi-class data</a:t>
            </a:r>
            <a:endParaRPr lang="en-US" sz="3200" dirty="0">
              <a:solidFill>
                <a:schemeClr val="bg1"/>
              </a:solidFill>
            </a:endParaRPr>
          </a:p>
        </p:txBody>
      </p:sp>
      <p:pic>
        <p:nvPicPr>
          <p:cNvPr id="5122" name="Picture 2" descr="C:\Users\Nitin Singh Tatrari\Desktop\40.png"/>
          <p:cNvPicPr>
            <a:picLocks noChangeAspect="1" noChangeArrowheads="1"/>
          </p:cNvPicPr>
          <p:nvPr/>
        </p:nvPicPr>
        <p:blipFill>
          <a:blip r:embed="rId2"/>
          <a:srcRect/>
          <a:stretch>
            <a:fillRect/>
          </a:stretch>
        </p:blipFill>
        <p:spPr bwMode="auto">
          <a:xfrm>
            <a:off x="142844" y="642918"/>
            <a:ext cx="4286280" cy="2576513"/>
          </a:xfrm>
          <a:prstGeom prst="rect">
            <a:avLst/>
          </a:prstGeom>
          <a:noFill/>
        </p:spPr>
      </p:pic>
      <p:pic>
        <p:nvPicPr>
          <p:cNvPr id="5123" name="Picture 3" descr="C:\Users\Nitin Singh Tatrari\Desktop\41.png"/>
          <p:cNvPicPr>
            <a:picLocks noChangeAspect="1" noChangeArrowheads="1"/>
          </p:cNvPicPr>
          <p:nvPr/>
        </p:nvPicPr>
        <p:blipFill>
          <a:blip r:embed="rId3"/>
          <a:srcRect/>
          <a:stretch>
            <a:fillRect/>
          </a:stretch>
        </p:blipFill>
        <p:spPr bwMode="auto">
          <a:xfrm>
            <a:off x="4857752" y="2500306"/>
            <a:ext cx="4000528" cy="2555876"/>
          </a:xfrm>
          <a:prstGeom prst="rect">
            <a:avLst/>
          </a:prstGeom>
          <a:noFill/>
        </p:spPr>
      </p:pic>
      <p:sp>
        <p:nvSpPr>
          <p:cNvPr id="5" name="TextBox 4"/>
          <p:cNvSpPr txBox="1"/>
          <p:nvPr/>
        </p:nvSpPr>
        <p:spPr>
          <a:xfrm>
            <a:off x="4786314" y="1000108"/>
            <a:ext cx="3429024" cy="830997"/>
          </a:xfrm>
          <a:prstGeom prst="rect">
            <a:avLst/>
          </a:prstGeom>
          <a:noFill/>
        </p:spPr>
        <p:txBody>
          <a:bodyPr wrap="square" rtlCol="0">
            <a:spAutoFit/>
          </a:bodyPr>
          <a:lstStyle/>
          <a:p>
            <a:r>
              <a:rPr lang="en-US" sz="1600" dirty="0" smtClean="0"/>
              <a:t>We replace the values in BRAND with the number of its frequency count</a:t>
            </a:r>
            <a:endParaRPr lang="en-US" sz="1600" dirty="0"/>
          </a:p>
        </p:txBody>
      </p:sp>
      <p:sp>
        <p:nvSpPr>
          <p:cNvPr id="6" name="TextBox 5"/>
          <p:cNvSpPr txBox="1"/>
          <p:nvPr/>
        </p:nvSpPr>
        <p:spPr>
          <a:xfrm>
            <a:off x="1214414" y="3286124"/>
            <a:ext cx="3571900" cy="1107996"/>
          </a:xfrm>
          <a:prstGeom prst="rect">
            <a:avLst/>
          </a:prstGeom>
          <a:noFill/>
        </p:spPr>
        <p:txBody>
          <a:bodyPr wrap="square" rtlCol="0">
            <a:spAutoFit/>
          </a:bodyPr>
          <a:lstStyle/>
          <a:p>
            <a:r>
              <a:rPr lang="en-US" sz="1600" dirty="0" smtClean="0"/>
              <a:t>We replace the values in MODEL with the number of its frequency count</a:t>
            </a:r>
          </a:p>
          <a:p>
            <a:endParaRPr lang="en-US" dirty="0"/>
          </a:p>
        </p:txBody>
      </p:sp>
      <p:pic>
        <p:nvPicPr>
          <p:cNvPr id="5124" name="Picture 4" descr="C:\Users\Nitin Singh Tatrari\Desktop\42.png"/>
          <p:cNvPicPr>
            <a:picLocks noChangeAspect="1" noChangeArrowheads="1"/>
          </p:cNvPicPr>
          <p:nvPr/>
        </p:nvPicPr>
        <p:blipFill>
          <a:blip r:embed="rId4"/>
          <a:srcRect/>
          <a:stretch>
            <a:fillRect/>
          </a:stretch>
        </p:blipFill>
        <p:spPr bwMode="auto">
          <a:xfrm>
            <a:off x="214282" y="4286256"/>
            <a:ext cx="4214842" cy="2428892"/>
          </a:xfrm>
          <a:prstGeom prst="rect">
            <a:avLst/>
          </a:prstGeom>
          <a:noFill/>
        </p:spPr>
      </p:pic>
      <p:sp>
        <p:nvSpPr>
          <p:cNvPr id="8" name="TextBox 7"/>
          <p:cNvSpPr txBox="1"/>
          <p:nvPr/>
        </p:nvSpPr>
        <p:spPr>
          <a:xfrm>
            <a:off x="4500562" y="5429264"/>
            <a:ext cx="4643438" cy="584775"/>
          </a:xfrm>
          <a:prstGeom prst="rect">
            <a:avLst/>
          </a:prstGeom>
          <a:noFill/>
        </p:spPr>
        <p:txBody>
          <a:bodyPr wrap="square" rtlCol="0">
            <a:spAutoFit/>
          </a:bodyPr>
          <a:lstStyle/>
          <a:p>
            <a:r>
              <a:rPr lang="en-US" sz="1600" dirty="0" smtClean="0"/>
              <a:t>We replace the values in FUEL, TRANSMISSION &amp; </a:t>
            </a:r>
            <a:r>
              <a:rPr lang="en-US" sz="1600" dirty="0" err="1" smtClean="0"/>
              <a:t>No._of_owners</a:t>
            </a:r>
            <a:r>
              <a:rPr lang="en-US" sz="1600" dirty="0" smtClean="0"/>
              <a:t> with 0,1,…</a:t>
            </a:r>
            <a:endParaRPr lang="en-US" sz="16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1480"/>
          </a:xfrm>
        </p:spPr>
        <p:txBody>
          <a:bodyPr>
            <a:normAutofit fontScale="90000"/>
          </a:bodyPr>
          <a:lstStyle/>
          <a:p>
            <a:r>
              <a:rPr lang="en-US" sz="3200" dirty="0" smtClean="0">
                <a:solidFill>
                  <a:schemeClr val="bg1"/>
                </a:solidFill>
              </a:rPr>
              <a:t>(8) Standardization of data</a:t>
            </a:r>
            <a:endParaRPr lang="en-US" sz="3200" dirty="0">
              <a:solidFill>
                <a:schemeClr val="bg1"/>
              </a:solidFill>
            </a:endParaRPr>
          </a:p>
        </p:txBody>
      </p:sp>
      <p:pic>
        <p:nvPicPr>
          <p:cNvPr id="6146" name="Picture 2" descr="C:\Users\Nitin Singh Tatrari\Desktop\43.png"/>
          <p:cNvPicPr>
            <a:picLocks noChangeAspect="1" noChangeArrowheads="1"/>
          </p:cNvPicPr>
          <p:nvPr/>
        </p:nvPicPr>
        <p:blipFill>
          <a:blip r:embed="rId2"/>
          <a:srcRect/>
          <a:stretch>
            <a:fillRect/>
          </a:stretch>
        </p:blipFill>
        <p:spPr bwMode="auto">
          <a:xfrm>
            <a:off x="642910" y="1643050"/>
            <a:ext cx="3857652" cy="928694"/>
          </a:xfrm>
          <a:prstGeom prst="rect">
            <a:avLst/>
          </a:prstGeom>
          <a:noFill/>
        </p:spPr>
      </p:pic>
      <p:pic>
        <p:nvPicPr>
          <p:cNvPr id="6147" name="Picture 3" descr="C:\Users\Nitin Singh Tatrari\Desktop\44.png"/>
          <p:cNvPicPr>
            <a:picLocks noChangeAspect="1" noChangeArrowheads="1"/>
          </p:cNvPicPr>
          <p:nvPr/>
        </p:nvPicPr>
        <p:blipFill>
          <a:blip r:embed="rId3"/>
          <a:srcRect/>
          <a:stretch>
            <a:fillRect/>
          </a:stretch>
        </p:blipFill>
        <p:spPr bwMode="auto">
          <a:xfrm>
            <a:off x="571472" y="3929066"/>
            <a:ext cx="3940175" cy="1357322"/>
          </a:xfrm>
          <a:prstGeom prst="rect">
            <a:avLst/>
          </a:prstGeom>
          <a:noFill/>
        </p:spPr>
      </p:pic>
      <p:sp>
        <p:nvSpPr>
          <p:cNvPr id="5" name="TextBox 4"/>
          <p:cNvSpPr txBox="1"/>
          <p:nvPr/>
        </p:nvSpPr>
        <p:spPr>
          <a:xfrm>
            <a:off x="5072066" y="1500174"/>
            <a:ext cx="3857652" cy="1200329"/>
          </a:xfrm>
          <a:prstGeom prst="rect">
            <a:avLst/>
          </a:prstGeom>
          <a:noFill/>
        </p:spPr>
        <p:txBody>
          <a:bodyPr wrap="square" rtlCol="0">
            <a:spAutoFit/>
          </a:bodyPr>
          <a:lstStyle/>
          <a:p>
            <a:r>
              <a:rPr lang="en-US" dirty="0" smtClean="0"/>
              <a:t>We separate the target variable from data frame and store the remaining in x.</a:t>
            </a:r>
          </a:p>
          <a:p>
            <a:r>
              <a:rPr lang="en-US" dirty="0" smtClean="0"/>
              <a:t>We store the target variable in y.</a:t>
            </a:r>
            <a:endParaRPr lang="en-US" dirty="0"/>
          </a:p>
        </p:txBody>
      </p:sp>
      <p:sp>
        <p:nvSpPr>
          <p:cNvPr id="6" name="TextBox 5"/>
          <p:cNvSpPr txBox="1"/>
          <p:nvPr/>
        </p:nvSpPr>
        <p:spPr>
          <a:xfrm>
            <a:off x="5072066" y="4214818"/>
            <a:ext cx="3786214" cy="646331"/>
          </a:xfrm>
          <a:prstGeom prst="rect">
            <a:avLst/>
          </a:prstGeom>
          <a:noFill/>
        </p:spPr>
        <p:txBody>
          <a:bodyPr wrap="square" rtlCol="0">
            <a:spAutoFit/>
          </a:bodyPr>
          <a:lstStyle/>
          <a:p>
            <a:r>
              <a:rPr lang="en-US" dirty="0" smtClean="0"/>
              <a:t>We use Standard </a:t>
            </a:r>
            <a:r>
              <a:rPr lang="en-US" dirty="0" err="1" smtClean="0"/>
              <a:t>Scaler</a:t>
            </a:r>
            <a:r>
              <a:rPr lang="en-US" dirty="0" smtClean="0"/>
              <a:t> function on x, to standardized all its value.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1480"/>
          </a:xfrm>
        </p:spPr>
        <p:txBody>
          <a:bodyPr>
            <a:normAutofit fontScale="90000"/>
          </a:bodyPr>
          <a:lstStyle/>
          <a:p>
            <a:r>
              <a:rPr lang="en-US" sz="3200" dirty="0" smtClean="0">
                <a:solidFill>
                  <a:schemeClr val="bg1"/>
                </a:solidFill>
              </a:rPr>
              <a:t>(9): Model Selection</a:t>
            </a:r>
            <a:endParaRPr lang="en-US" sz="3200" dirty="0">
              <a:solidFill>
                <a:schemeClr val="bg1"/>
              </a:solidFill>
            </a:endParaRPr>
          </a:p>
        </p:txBody>
      </p:sp>
      <p:pic>
        <p:nvPicPr>
          <p:cNvPr id="7170" name="Picture 2" descr="C:\Users\Nitin Singh Tatrari\Desktop\45.png"/>
          <p:cNvPicPr>
            <a:picLocks noChangeAspect="1" noChangeArrowheads="1"/>
          </p:cNvPicPr>
          <p:nvPr/>
        </p:nvPicPr>
        <p:blipFill>
          <a:blip r:embed="rId2"/>
          <a:srcRect/>
          <a:stretch>
            <a:fillRect/>
          </a:stretch>
        </p:blipFill>
        <p:spPr bwMode="auto">
          <a:xfrm>
            <a:off x="428597" y="857232"/>
            <a:ext cx="4714908" cy="1500198"/>
          </a:xfrm>
          <a:prstGeom prst="rect">
            <a:avLst/>
          </a:prstGeom>
          <a:noFill/>
        </p:spPr>
      </p:pic>
      <p:pic>
        <p:nvPicPr>
          <p:cNvPr id="7171" name="Picture 3" descr="C:\Users\Nitin Singh Tatrari\Desktop\46.png"/>
          <p:cNvPicPr>
            <a:picLocks noChangeAspect="1" noChangeArrowheads="1"/>
          </p:cNvPicPr>
          <p:nvPr/>
        </p:nvPicPr>
        <p:blipFill>
          <a:blip r:embed="rId3"/>
          <a:srcRect/>
          <a:stretch>
            <a:fillRect/>
          </a:stretch>
        </p:blipFill>
        <p:spPr bwMode="auto">
          <a:xfrm>
            <a:off x="1357290" y="2428868"/>
            <a:ext cx="6356350" cy="304800"/>
          </a:xfrm>
          <a:prstGeom prst="rect">
            <a:avLst/>
          </a:prstGeom>
          <a:noFill/>
        </p:spPr>
      </p:pic>
      <p:pic>
        <p:nvPicPr>
          <p:cNvPr id="7172" name="Picture 4" descr="C:\Users\Nitin Singh Tatrari\Desktop\47.png"/>
          <p:cNvPicPr>
            <a:picLocks noChangeAspect="1" noChangeArrowheads="1"/>
          </p:cNvPicPr>
          <p:nvPr/>
        </p:nvPicPr>
        <p:blipFill>
          <a:blip r:embed="rId4"/>
          <a:srcRect/>
          <a:stretch>
            <a:fillRect/>
          </a:stretch>
        </p:blipFill>
        <p:spPr bwMode="auto">
          <a:xfrm>
            <a:off x="357158" y="3357562"/>
            <a:ext cx="3971918" cy="2000264"/>
          </a:xfrm>
          <a:prstGeom prst="rect">
            <a:avLst/>
          </a:prstGeom>
          <a:noFill/>
        </p:spPr>
      </p:pic>
      <p:pic>
        <p:nvPicPr>
          <p:cNvPr id="7173" name="Picture 5" descr="C:\Users\Nitin Singh Tatrari\Desktop\48.png"/>
          <p:cNvPicPr>
            <a:picLocks noChangeAspect="1" noChangeArrowheads="1"/>
          </p:cNvPicPr>
          <p:nvPr/>
        </p:nvPicPr>
        <p:blipFill>
          <a:blip r:embed="rId5"/>
          <a:srcRect/>
          <a:stretch>
            <a:fillRect/>
          </a:stretch>
        </p:blipFill>
        <p:spPr bwMode="auto">
          <a:xfrm>
            <a:off x="4714876" y="3357562"/>
            <a:ext cx="3959224" cy="2027238"/>
          </a:xfrm>
          <a:prstGeom prst="rect">
            <a:avLst/>
          </a:prstGeom>
          <a:noFill/>
        </p:spPr>
      </p:pic>
      <p:sp>
        <p:nvSpPr>
          <p:cNvPr id="7" name="TextBox 6"/>
          <p:cNvSpPr txBox="1"/>
          <p:nvPr/>
        </p:nvSpPr>
        <p:spPr>
          <a:xfrm>
            <a:off x="5429256" y="1142984"/>
            <a:ext cx="3214710" cy="646331"/>
          </a:xfrm>
          <a:prstGeom prst="rect">
            <a:avLst/>
          </a:prstGeom>
          <a:noFill/>
        </p:spPr>
        <p:txBody>
          <a:bodyPr wrap="square" rtlCol="0">
            <a:spAutoFit/>
          </a:bodyPr>
          <a:lstStyle/>
          <a:p>
            <a:r>
              <a:rPr lang="en-US" dirty="0" smtClean="0"/>
              <a:t>Importing algorithm from libraries .</a:t>
            </a:r>
            <a:endParaRPr lang="en-US" dirty="0"/>
          </a:p>
        </p:txBody>
      </p:sp>
      <p:sp>
        <p:nvSpPr>
          <p:cNvPr id="8" name="TextBox 7"/>
          <p:cNvSpPr txBox="1"/>
          <p:nvPr/>
        </p:nvSpPr>
        <p:spPr>
          <a:xfrm>
            <a:off x="3428992" y="2857496"/>
            <a:ext cx="2071702" cy="369332"/>
          </a:xfrm>
          <a:prstGeom prst="rect">
            <a:avLst/>
          </a:prstGeom>
          <a:noFill/>
        </p:spPr>
        <p:txBody>
          <a:bodyPr wrap="square" rtlCol="0">
            <a:spAutoFit/>
          </a:bodyPr>
          <a:lstStyle/>
          <a:p>
            <a:r>
              <a:rPr lang="en-US" dirty="0" smtClean="0"/>
              <a:t>Splitting the data</a:t>
            </a:r>
            <a:endParaRPr lang="en-US" dirty="0"/>
          </a:p>
        </p:txBody>
      </p:sp>
      <p:sp>
        <p:nvSpPr>
          <p:cNvPr id="9" name="TextBox 8"/>
          <p:cNvSpPr txBox="1"/>
          <p:nvPr/>
        </p:nvSpPr>
        <p:spPr>
          <a:xfrm>
            <a:off x="1428728" y="5572140"/>
            <a:ext cx="2428892" cy="369332"/>
          </a:xfrm>
          <a:prstGeom prst="rect">
            <a:avLst/>
          </a:prstGeom>
          <a:noFill/>
        </p:spPr>
        <p:txBody>
          <a:bodyPr wrap="square" rtlCol="0">
            <a:spAutoFit/>
          </a:bodyPr>
          <a:lstStyle/>
          <a:p>
            <a:r>
              <a:rPr lang="en-US" dirty="0" smtClean="0"/>
              <a:t>Linear Regression</a:t>
            </a:r>
            <a:endParaRPr lang="en-US" dirty="0"/>
          </a:p>
        </p:txBody>
      </p:sp>
      <p:sp>
        <p:nvSpPr>
          <p:cNvPr id="10" name="TextBox 9"/>
          <p:cNvSpPr txBox="1"/>
          <p:nvPr/>
        </p:nvSpPr>
        <p:spPr>
          <a:xfrm>
            <a:off x="5143504" y="5572140"/>
            <a:ext cx="2928958" cy="369332"/>
          </a:xfrm>
          <a:prstGeom prst="rect">
            <a:avLst/>
          </a:prstGeom>
          <a:noFill/>
        </p:spPr>
        <p:txBody>
          <a:bodyPr wrap="square" rtlCol="0">
            <a:spAutoFit/>
          </a:bodyPr>
          <a:lstStyle/>
          <a:p>
            <a:r>
              <a:rPr lang="en-US" dirty="0" smtClean="0"/>
              <a:t>Decision Tree Regression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Nitin Singh Tatrari\Desktop\49.png"/>
          <p:cNvPicPr>
            <a:picLocks noChangeAspect="1" noChangeArrowheads="1"/>
          </p:cNvPicPr>
          <p:nvPr/>
        </p:nvPicPr>
        <p:blipFill>
          <a:blip r:embed="rId2"/>
          <a:srcRect/>
          <a:stretch>
            <a:fillRect/>
          </a:stretch>
        </p:blipFill>
        <p:spPr bwMode="auto">
          <a:xfrm>
            <a:off x="6000760" y="1285860"/>
            <a:ext cx="2293938" cy="2095500"/>
          </a:xfrm>
          <a:prstGeom prst="rect">
            <a:avLst/>
          </a:prstGeom>
          <a:noFill/>
        </p:spPr>
      </p:pic>
      <p:pic>
        <p:nvPicPr>
          <p:cNvPr id="8195" name="Picture 3" descr="C:\Users\Nitin Singh Tatrari\Desktop\50.png"/>
          <p:cNvPicPr>
            <a:picLocks noChangeAspect="1" noChangeArrowheads="1"/>
          </p:cNvPicPr>
          <p:nvPr/>
        </p:nvPicPr>
        <p:blipFill>
          <a:blip r:embed="rId3"/>
          <a:srcRect/>
          <a:stretch>
            <a:fillRect/>
          </a:stretch>
        </p:blipFill>
        <p:spPr bwMode="auto">
          <a:xfrm>
            <a:off x="214282" y="1285860"/>
            <a:ext cx="4572032" cy="2357454"/>
          </a:xfrm>
          <a:prstGeom prst="rect">
            <a:avLst/>
          </a:prstGeom>
          <a:noFill/>
        </p:spPr>
      </p:pic>
      <p:pic>
        <p:nvPicPr>
          <p:cNvPr id="8196" name="Picture 4" descr="C:\Users\Nitin Singh Tatrari\Desktop\51.png"/>
          <p:cNvPicPr>
            <a:picLocks noChangeAspect="1" noChangeArrowheads="1"/>
          </p:cNvPicPr>
          <p:nvPr/>
        </p:nvPicPr>
        <p:blipFill>
          <a:blip r:embed="rId4"/>
          <a:srcRect/>
          <a:stretch>
            <a:fillRect/>
          </a:stretch>
        </p:blipFill>
        <p:spPr bwMode="auto">
          <a:xfrm>
            <a:off x="285720" y="4357694"/>
            <a:ext cx="4429156" cy="2185989"/>
          </a:xfrm>
          <a:prstGeom prst="rect">
            <a:avLst/>
          </a:prstGeom>
          <a:noFill/>
        </p:spPr>
      </p:pic>
      <p:sp>
        <p:nvSpPr>
          <p:cNvPr id="5" name="TextBox 4"/>
          <p:cNvSpPr txBox="1"/>
          <p:nvPr/>
        </p:nvSpPr>
        <p:spPr>
          <a:xfrm>
            <a:off x="285720" y="785794"/>
            <a:ext cx="4500594" cy="369332"/>
          </a:xfrm>
          <a:prstGeom prst="rect">
            <a:avLst/>
          </a:prstGeom>
          <a:noFill/>
        </p:spPr>
        <p:txBody>
          <a:bodyPr wrap="square" rtlCol="0">
            <a:spAutoFit/>
          </a:bodyPr>
          <a:lstStyle/>
          <a:p>
            <a:r>
              <a:rPr lang="en-US" dirty="0" smtClean="0"/>
              <a:t>Support Vector Regression</a:t>
            </a:r>
            <a:endParaRPr lang="en-US" dirty="0"/>
          </a:p>
        </p:txBody>
      </p:sp>
      <p:sp>
        <p:nvSpPr>
          <p:cNvPr id="6" name="TextBox 5"/>
          <p:cNvSpPr txBox="1"/>
          <p:nvPr/>
        </p:nvSpPr>
        <p:spPr>
          <a:xfrm>
            <a:off x="6215074" y="785794"/>
            <a:ext cx="2214578" cy="369332"/>
          </a:xfrm>
          <a:prstGeom prst="rect">
            <a:avLst/>
          </a:prstGeom>
          <a:noFill/>
        </p:spPr>
        <p:txBody>
          <a:bodyPr wrap="square" rtlCol="0">
            <a:spAutoFit/>
          </a:bodyPr>
          <a:lstStyle/>
          <a:p>
            <a:r>
              <a:rPr lang="en-US" dirty="0" smtClean="0"/>
              <a:t>Lasso Regression</a:t>
            </a:r>
            <a:endParaRPr lang="en-US" dirty="0"/>
          </a:p>
        </p:txBody>
      </p:sp>
      <p:sp>
        <p:nvSpPr>
          <p:cNvPr id="7" name="TextBox 6"/>
          <p:cNvSpPr txBox="1"/>
          <p:nvPr/>
        </p:nvSpPr>
        <p:spPr>
          <a:xfrm>
            <a:off x="285720" y="3929066"/>
            <a:ext cx="4429156" cy="369332"/>
          </a:xfrm>
          <a:prstGeom prst="rect">
            <a:avLst/>
          </a:prstGeom>
          <a:noFill/>
        </p:spPr>
        <p:txBody>
          <a:bodyPr wrap="square" rtlCol="0">
            <a:spAutoFit/>
          </a:bodyPr>
          <a:lstStyle/>
          <a:p>
            <a:r>
              <a:rPr lang="en-US" dirty="0" smtClean="0"/>
              <a:t>K-Nearest Neighbors</a:t>
            </a:r>
            <a:endParaRPr lang="en-US" dirty="0"/>
          </a:p>
        </p:txBody>
      </p:sp>
      <p:sp>
        <p:nvSpPr>
          <p:cNvPr id="8" name="TextBox 7"/>
          <p:cNvSpPr txBox="1"/>
          <p:nvPr/>
        </p:nvSpPr>
        <p:spPr>
          <a:xfrm>
            <a:off x="5286380" y="4429132"/>
            <a:ext cx="3571900" cy="923330"/>
          </a:xfrm>
          <a:prstGeom prst="rect">
            <a:avLst/>
          </a:prstGeom>
          <a:noFill/>
        </p:spPr>
        <p:txBody>
          <a:bodyPr wrap="square" rtlCol="0">
            <a:spAutoFit/>
          </a:bodyPr>
          <a:lstStyle/>
          <a:p>
            <a:r>
              <a:rPr lang="en-US" dirty="0" smtClean="0"/>
              <a:t>Thus, we can observe DTR() gave the best R2 score of 66% and minimum MAE,MSA,RMSE</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1480"/>
          </a:xfrm>
        </p:spPr>
        <p:txBody>
          <a:bodyPr>
            <a:normAutofit fontScale="90000"/>
          </a:bodyPr>
          <a:lstStyle/>
          <a:p>
            <a:r>
              <a:rPr lang="en-US" sz="3200" dirty="0" smtClean="0">
                <a:solidFill>
                  <a:schemeClr val="bg1"/>
                </a:solidFill>
              </a:rPr>
              <a:t>(10): Ensemble Technique</a:t>
            </a:r>
            <a:endParaRPr lang="en-US" sz="3200" dirty="0">
              <a:solidFill>
                <a:schemeClr val="bg1"/>
              </a:solidFill>
            </a:endParaRPr>
          </a:p>
        </p:txBody>
      </p:sp>
      <p:pic>
        <p:nvPicPr>
          <p:cNvPr id="9218" name="Picture 2" descr="C:\Users\Nitin Singh Tatrari\Desktop\52.png"/>
          <p:cNvPicPr>
            <a:picLocks noChangeAspect="1" noChangeArrowheads="1"/>
          </p:cNvPicPr>
          <p:nvPr/>
        </p:nvPicPr>
        <p:blipFill>
          <a:blip r:embed="rId2"/>
          <a:srcRect/>
          <a:stretch>
            <a:fillRect/>
          </a:stretch>
        </p:blipFill>
        <p:spPr bwMode="auto">
          <a:xfrm>
            <a:off x="1714480" y="1785926"/>
            <a:ext cx="5815013" cy="2454275"/>
          </a:xfrm>
          <a:prstGeom prst="rect">
            <a:avLst/>
          </a:prstGeom>
          <a:noFill/>
        </p:spPr>
      </p:pic>
      <p:sp>
        <p:nvSpPr>
          <p:cNvPr id="4" name="TextBox 3"/>
          <p:cNvSpPr txBox="1"/>
          <p:nvPr/>
        </p:nvSpPr>
        <p:spPr>
          <a:xfrm>
            <a:off x="3143240" y="1214422"/>
            <a:ext cx="3143272" cy="369332"/>
          </a:xfrm>
          <a:prstGeom prst="rect">
            <a:avLst/>
          </a:prstGeom>
          <a:noFill/>
        </p:spPr>
        <p:txBody>
          <a:bodyPr wrap="square" rtlCol="0">
            <a:spAutoFit/>
          </a:bodyPr>
          <a:lstStyle/>
          <a:p>
            <a:r>
              <a:rPr lang="en-US" dirty="0" smtClean="0"/>
              <a:t>Random Forest </a:t>
            </a:r>
            <a:r>
              <a:rPr lang="en-US" dirty="0" err="1" smtClean="0"/>
              <a:t>Regressor</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772400" cy="642918"/>
          </a:xfrm>
        </p:spPr>
        <p:txBody>
          <a:bodyPr/>
          <a:lstStyle/>
          <a:p>
            <a:r>
              <a:rPr lang="en-US" sz="3200" dirty="0" smtClean="0">
                <a:effectLst/>
              </a:rPr>
              <a:t>Problem Statement</a:t>
            </a:r>
            <a:endParaRPr lang="en-US" sz="3200" dirty="0">
              <a:effectLst/>
            </a:endParaRPr>
          </a:p>
        </p:txBody>
      </p:sp>
      <p:sp>
        <p:nvSpPr>
          <p:cNvPr id="3" name="Text Placeholder 2"/>
          <p:cNvSpPr>
            <a:spLocks noGrp="1"/>
          </p:cNvSpPr>
          <p:nvPr>
            <p:ph type="body" idx="1"/>
          </p:nvPr>
        </p:nvSpPr>
        <p:spPr>
          <a:xfrm>
            <a:off x="357158" y="928670"/>
            <a:ext cx="8429684" cy="5572164"/>
          </a:xfrm>
        </p:spPr>
        <p:txBody>
          <a:bodyPr>
            <a:normAutofit/>
          </a:bodyPr>
          <a:lstStyle/>
          <a:p>
            <a:r>
              <a:rPr lang="en-IN" sz="1800" dirty="0" smtClean="0"/>
              <a:t>Since the pandemic and economic slowdown, trend of buying used car has accelerated. T</a:t>
            </a:r>
            <a:r>
              <a:rPr lang="en-IN" sz="1800" dirty="0" smtClean="0"/>
              <a:t>he </a:t>
            </a:r>
            <a:r>
              <a:rPr lang="en-IN" sz="1800" dirty="0" smtClean="0"/>
              <a:t>used car segment bounced back up to 99% in the aftermath of the lockdowns, as opposed to the new car segment which recovered only up to 77</a:t>
            </a:r>
            <a:r>
              <a:rPr lang="en-IN" sz="1800" dirty="0" smtClean="0"/>
              <a:t>%. </a:t>
            </a:r>
            <a:r>
              <a:rPr lang="en-IN" sz="1800" dirty="0" smtClean="0"/>
              <a:t>. It is estimated to sales 8.2 million </a:t>
            </a:r>
            <a:r>
              <a:rPr lang="en-IN" sz="1800" b="1" dirty="0" smtClean="0"/>
              <a:t>cars</a:t>
            </a:r>
            <a:r>
              <a:rPr lang="en-IN" sz="1800" dirty="0" smtClean="0"/>
              <a:t> in FY25, double than new cars. Almost half of all used car sales will come from </a:t>
            </a:r>
            <a:r>
              <a:rPr lang="en-IN" sz="1800" b="1" dirty="0" smtClean="0"/>
              <a:t>organized</a:t>
            </a:r>
            <a:r>
              <a:rPr lang="en-IN" sz="1800" dirty="0" smtClean="0"/>
              <a:t> dealers in FY25.</a:t>
            </a:r>
            <a:r>
              <a:rPr lang="en-IN" sz="1800" dirty="0" smtClean="0"/>
              <a:t> </a:t>
            </a:r>
          </a:p>
          <a:p>
            <a:endParaRPr lang="en-IN" sz="1800" dirty="0" smtClean="0"/>
          </a:p>
          <a:p>
            <a:r>
              <a:rPr lang="en-IN" sz="1800" dirty="0" smtClean="0"/>
              <a:t>Although sales of used car have overtook those of new cars some years ago, but current economic scenario have further boast the trend that there demand-supply gap in the market</a:t>
            </a:r>
            <a:r>
              <a:rPr lang="en-IN" sz="1800" dirty="0" smtClean="0"/>
              <a:t>.</a:t>
            </a:r>
            <a:r>
              <a:rPr lang="en-IN" sz="1800" dirty="0" smtClean="0"/>
              <a:t> Due to this demand-supply gap, our client is facing problems with their previous car price valuation machine learning models. Even with the launch of many new companies in India and various new models, it’s hard to evaluate the price</a:t>
            </a:r>
            <a:r>
              <a:rPr lang="en-IN" sz="1800" dirty="0" smtClean="0"/>
              <a:t>.</a:t>
            </a:r>
          </a:p>
          <a:p>
            <a:endParaRPr lang="en-IN" sz="1800" dirty="0" smtClean="0"/>
          </a:p>
          <a:p>
            <a:r>
              <a:rPr lang="en-IN" sz="1800" dirty="0" smtClean="0"/>
              <a:t>Thus, we are trying to develop a model to predict pricing of used cars by using different variables such as </a:t>
            </a:r>
            <a:r>
              <a:rPr lang="en-IN" sz="1800" dirty="0" smtClean="0"/>
              <a:t>brand, model, variant, manufacturing year, driven kilometres, number of owners, location, fuel </a:t>
            </a:r>
            <a:r>
              <a:rPr lang="en-IN" sz="1800" dirty="0" smtClean="0"/>
              <a:t>type and </a:t>
            </a:r>
            <a:r>
              <a:rPr lang="en-IN" sz="1800" dirty="0" smtClean="0"/>
              <a:t>transmission </a:t>
            </a:r>
            <a:r>
              <a:rPr lang="en-IN" sz="1800" dirty="0" smtClean="0"/>
              <a:t>type. </a:t>
            </a:r>
            <a:endParaRPr lang="en-US"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1480"/>
          </a:xfrm>
        </p:spPr>
        <p:txBody>
          <a:bodyPr>
            <a:normAutofit fontScale="90000"/>
          </a:bodyPr>
          <a:lstStyle/>
          <a:p>
            <a:r>
              <a:rPr lang="en-US" sz="3200" dirty="0" smtClean="0">
                <a:solidFill>
                  <a:schemeClr val="bg1"/>
                </a:solidFill>
              </a:rPr>
              <a:t>(11): Hyper Parameter</a:t>
            </a:r>
            <a:endParaRPr lang="en-US" sz="3200" dirty="0">
              <a:solidFill>
                <a:schemeClr val="bg1"/>
              </a:solidFill>
            </a:endParaRPr>
          </a:p>
        </p:txBody>
      </p:sp>
      <p:pic>
        <p:nvPicPr>
          <p:cNvPr id="10243" name="Picture 3" descr="C:\Users\Nitin Singh Tatrari\Desktop\53.png"/>
          <p:cNvPicPr>
            <a:picLocks noChangeAspect="1" noChangeArrowheads="1"/>
          </p:cNvPicPr>
          <p:nvPr/>
        </p:nvPicPr>
        <p:blipFill>
          <a:blip r:embed="rId2"/>
          <a:srcRect/>
          <a:stretch>
            <a:fillRect/>
          </a:stretch>
        </p:blipFill>
        <p:spPr bwMode="auto">
          <a:xfrm>
            <a:off x="1714480" y="1357298"/>
            <a:ext cx="5857916" cy="3430602"/>
          </a:xfrm>
          <a:prstGeom prst="rect">
            <a:avLst/>
          </a:prstGeom>
          <a:noFill/>
        </p:spPr>
      </p:pic>
      <p:sp>
        <p:nvSpPr>
          <p:cNvPr id="5" name="TextBox 4"/>
          <p:cNvSpPr txBox="1"/>
          <p:nvPr/>
        </p:nvSpPr>
        <p:spPr>
          <a:xfrm>
            <a:off x="1285852" y="4929198"/>
            <a:ext cx="7358114" cy="646331"/>
          </a:xfrm>
          <a:prstGeom prst="rect">
            <a:avLst/>
          </a:prstGeom>
          <a:noFill/>
        </p:spPr>
        <p:txBody>
          <a:bodyPr wrap="square" rtlCol="0">
            <a:spAutoFit/>
          </a:bodyPr>
          <a:lstStyle/>
          <a:p>
            <a:r>
              <a:rPr lang="en-US" dirty="0" smtClean="0"/>
              <a:t>We apply </a:t>
            </a:r>
            <a:r>
              <a:rPr lang="en-US" dirty="0" err="1" smtClean="0"/>
              <a:t>GridSearchCV</a:t>
            </a:r>
            <a:r>
              <a:rPr lang="en-US" dirty="0" smtClean="0"/>
              <a:t>() with </a:t>
            </a:r>
            <a:r>
              <a:rPr lang="en-US" dirty="0" smtClean="0"/>
              <a:t>estimator </a:t>
            </a:r>
            <a:r>
              <a:rPr lang="en-US" dirty="0" smtClean="0"/>
              <a:t>DTC() and criterion mean squared error.</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1480"/>
          </a:xfrm>
        </p:spPr>
        <p:txBody>
          <a:bodyPr>
            <a:normAutofit fontScale="90000"/>
          </a:bodyPr>
          <a:lstStyle/>
          <a:p>
            <a:r>
              <a:rPr lang="en-US" sz="3200" dirty="0" smtClean="0">
                <a:solidFill>
                  <a:schemeClr val="bg1"/>
                </a:solidFill>
              </a:rPr>
              <a:t>(12) Saving the best model</a:t>
            </a:r>
            <a:endParaRPr lang="en-US" sz="3200" dirty="0">
              <a:solidFill>
                <a:schemeClr val="bg1"/>
              </a:solidFill>
            </a:endParaRPr>
          </a:p>
        </p:txBody>
      </p:sp>
      <p:pic>
        <p:nvPicPr>
          <p:cNvPr id="11266" name="Picture 2" descr="C:\Users\Nitin Singh Tatrari\Desktop\54.png"/>
          <p:cNvPicPr>
            <a:picLocks noChangeAspect="1" noChangeArrowheads="1"/>
          </p:cNvPicPr>
          <p:nvPr/>
        </p:nvPicPr>
        <p:blipFill>
          <a:blip r:embed="rId2"/>
          <a:srcRect/>
          <a:stretch>
            <a:fillRect/>
          </a:stretch>
        </p:blipFill>
        <p:spPr bwMode="auto">
          <a:xfrm>
            <a:off x="428596" y="1214422"/>
            <a:ext cx="5768976" cy="2065338"/>
          </a:xfrm>
          <a:prstGeom prst="rect">
            <a:avLst/>
          </a:prstGeom>
          <a:noFill/>
        </p:spPr>
      </p:pic>
      <p:pic>
        <p:nvPicPr>
          <p:cNvPr id="11267" name="Picture 3" descr="C:\Users\Nitin Singh Tatrari\Desktop\55.png"/>
          <p:cNvPicPr>
            <a:picLocks noChangeAspect="1" noChangeArrowheads="1"/>
          </p:cNvPicPr>
          <p:nvPr/>
        </p:nvPicPr>
        <p:blipFill>
          <a:blip r:embed="rId3"/>
          <a:srcRect/>
          <a:stretch>
            <a:fillRect/>
          </a:stretch>
        </p:blipFill>
        <p:spPr bwMode="auto">
          <a:xfrm>
            <a:off x="500034" y="4143380"/>
            <a:ext cx="3286148" cy="1466852"/>
          </a:xfrm>
          <a:prstGeom prst="rect">
            <a:avLst/>
          </a:prstGeom>
          <a:noFill/>
        </p:spPr>
      </p:pic>
      <p:sp>
        <p:nvSpPr>
          <p:cNvPr id="5" name="TextBox 4"/>
          <p:cNvSpPr txBox="1"/>
          <p:nvPr/>
        </p:nvSpPr>
        <p:spPr>
          <a:xfrm>
            <a:off x="4929190" y="4286256"/>
            <a:ext cx="3714776" cy="646331"/>
          </a:xfrm>
          <a:prstGeom prst="rect">
            <a:avLst/>
          </a:prstGeom>
          <a:noFill/>
        </p:spPr>
        <p:txBody>
          <a:bodyPr wrap="square" rtlCol="0">
            <a:spAutoFit/>
          </a:bodyPr>
          <a:lstStyle/>
          <a:p>
            <a:r>
              <a:rPr lang="en-US" dirty="0" smtClean="0"/>
              <a:t>Saving Decision Tree </a:t>
            </a:r>
            <a:r>
              <a:rPr lang="en-US" dirty="0" err="1" smtClean="0"/>
              <a:t>Regressor</a:t>
            </a:r>
            <a:r>
              <a:rPr lang="en-US" dirty="0" smtClean="0"/>
              <a:t> as best model with 66.5% R2score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1480"/>
          </a:xfrm>
        </p:spPr>
        <p:txBody>
          <a:bodyPr>
            <a:normAutofit fontScale="90000"/>
          </a:bodyPr>
          <a:lstStyle/>
          <a:p>
            <a:r>
              <a:rPr lang="en-US" sz="3200" dirty="0" smtClean="0">
                <a:solidFill>
                  <a:schemeClr val="bg1"/>
                </a:solidFill>
              </a:rPr>
              <a:t>(13) Conclusion</a:t>
            </a:r>
            <a:endParaRPr lang="en-US" sz="3200" dirty="0">
              <a:solidFill>
                <a:schemeClr val="bg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772400" cy="714356"/>
          </a:xfrm>
        </p:spPr>
        <p:txBody>
          <a:bodyPr/>
          <a:lstStyle/>
          <a:p>
            <a:r>
              <a:rPr lang="en-US" sz="3200" dirty="0" smtClean="0">
                <a:effectLst/>
              </a:rPr>
              <a:t>(13) Conclusion</a:t>
            </a:r>
            <a:endParaRPr lang="en-US" sz="3200" dirty="0">
              <a:effectLst/>
            </a:endParaRPr>
          </a:p>
        </p:txBody>
      </p:sp>
      <p:sp>
        <p:nvSpPr>
          <p:cNvPr id="3" name="Text Placeholder 2"/>
          <p:cNvSpPr>
            <a:spLocks noGrp="1"/>
          </p:cNvSpPr>
          <p:nvPr>
            <p:ph type="body" idx="1"/>
          </p:nvPr>
        </p:nvSpPr>
        <p:spPr>
          <a:xfrm>
            <a:off x="722313" y="1285860"/>
            <a:ext cx="7772400" cy="5072098"/>
          </a:xfrm>
        </p:spPr>
        <p:txBody>
          <a:bodyPr>
            <a:normAutofit/>
          </a:bodyPr>
          <a:lstStyle/>
          <a:p>
            <a:r>
              <a:rPr lang="en-US" sz="1800" dirty="0" smtClean="0"/>
              <a:t>The Key observation from the projects are:-</a:t>
            </a:r>
          </a:p>
          <a:p>
            <a:endParaRPr lang="en-US" sz="1800" dirty="0" smtClean="0"/>
          </a:p>
          <a:p>
            <a:pPr lvl="0"/>
            <a:r>
              <a:rPr lang="en-IN" sz="1800" dirty="0" smtClean="0"/>
              <a:t>1) </a:t>
            </a:r>
            <a:r>
              <a:rPr lang="en-IN" sz="1800" dirty="0" err="1" smtClean="0"/>
              <a:t>Maruti</a:t>
            </a:r>
            <a:r>
              <a:rPr lang="en-IN" sz="1800" dirty="0" smtClean="0"/>
              <a:t> </a:t>
            </a:r>
            <a:r>
              <a:rPr lang="en-IN" sz="1800" dirty="0" smtClean="0"/>
              <a:t>Suzuki is the most available used car for resale in OLX.</a:t>
            </a:r>
            <a:endParaRPr lang="en-US" sz="1800" dirty="0" smtClean="0"/>
          </a:p>
          <a:p>
            <a:pPr lvl="0"/>
            <a:r>
              <a:rPr lang="en-IN" sz="1800" dirty="0" smtClean="0"/>
              <a:t>2) Maximum </a:t>
            </a:r>
            <a:r>
              <a:rPr lang="en-IN" sz="1800" dirty="0" smtClean="0"/>
              <a:t>used car run on petrol &amp; diesel only.</a:t>
            </a:r>
            <a:endParaRPr lang="en-US" sz="1800" dirty="0" smtClean="0"/>
          </a:p>
          <a:p>
            <a:pPr lvl="0"/>
            <a:r>
              <a:rPr lang="en-IN" sz="1800" dirty="0" smtClean="0"/>
              <a:t>3) Car </a:t>
            </a:r>
            <a:r>
              <a:rPr lang="en-IN" sz="1800" dirty="0" smtClean="0"/>
              <a:t>with Manual transmission are five times more than car with automated transmission.</a:t>
            </a:r>
            <a:endParaRPr lang="en-US" sz="1800" dirty="0" smtClean="0"/>
          </a:p>
          <a:p>
            <a:pPr lvl="0"/>
            <a:r>
              <a:rPr lang="en-IN" sz="1800" dirty="0" smtClean="0"/>
              <a:t>4) From </a:t>
            </a:r>
            <a:r>
              <a:rPr lang="en-IN" sz="1800" dirty="0" smtClean="0"/>
              <a:t>2015, comparatively more first owned used cars are available for resale. Thus we can interpret that people are not interested of selling/buying second owned used cars.</a:t>
            </a:r>
            <a:endParaRPr lang="en-US" sz="1800" dirty="0" smtClean="0"/>
          </a:p>
          <a:p>
            <a:r>
              <a:rPr lang="en-IN" sz="1800" dirty="0" smtClean="0"/>
              <a:t>5) Cost </a:t>
            </a:r>
            <a:r>
              <a:rPr lang="en-IN" sz="1800" dirty="0" smtClean="0"/>
              <a:t>of car does not depend on state</a:t>
            </a:r>
            <a:r>
              <a:rPr lang="en-IN" sz="1800" dirty="0" smtClean="0"/>
              <a:t>.</a:t>
            </a:r>
          </a:p>
          <a:p>
            <a:pPr lvl="0"/>
            <a:r>
              <a:rPr lang="en-IN" sz="1800" dirty="0" smtClean="0"/>
              <a:t>6) Diesel </a:t>
            </a:r>
            <a:r>
              <a:rPr lang="en-IN" sz="1800" dirty="0" smtClean="0"/>
              <a:t>run used car are costlier than petrol run used </a:t>
            </a:r>
            <a:r>
              <a:rPr lang="en-IN" sz="1800" dirty="0" smtClean="0"/>
              <a:t>car</a:t>
            </a:r>
          </a:p>
          <a:p>
            <a:r>
              <a:rPr lang="en-IN" sz="1800" dirty="0" smtClean="0"/>
              <a:t>7) </a:t>
            </a:r>
            <a:r>
              <a:rPr lang="en-IN" sz="1800" dirty="0" smtClean="0"/>
              <a:t>Diesel car is used for longer distance travel than petrol car</a:t>
            </a:r>
            <a:r>
              <a:rPr lang="en-IN" sz="1800" dirty="0" smtClean="0"/>
              <a:t>.</a:t>
            </a:r>
          </a:p>
          <a:p>
            <a:pPr lvl="0"/>
            <a:r>
              <a:rPr lang="en-IN" sz="1800" dirty="0" smtClean="0"/>
              <a:t>8) </a:t>
            </a:r>
            <a:r>
              <a:rPr lang="en-IN" sz="1800" dirty="0" smtClean="0"/>
              <a:t>Older cars have comparatively lesser resale value than newer car.</a:t>
            </a:r>
            <a:endParaRPr lang="en-US" sz="1800" dirty="0" smtClean="0"/>
          </a:p>
          <a:p>
            <a:endParaRPr lang="en-US" dirty="0" smtClean="0"/>
          </a:p>
          <a:p>
            <a:pPr lvl="0"/>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4612" y="3071810"/>
            <a:ext cx="3900486" cy="1069848"/>
          </a:xfrm>
        </p:spPr>
        <p:txBody>
          <a:bodyPr/>
          <a:lstStyle/>
          <a:p>
            <a:r>
              <a:rPr lang="en-US" dirty="0" smtClean="0"/>
              <a:t>THANK YOU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1480"/>
          </a:xfrm>
        </p:spPr>
        <p:txBody>
          <a:bodyPr>
            <a:normAutofit fontScale="90000"/>
          </a:bodyPr>
          <a:lstStyle/>
          <a:p>
            <a:r>
              <a:rPr lang="en-US" sz="3200" dirty="0" smtClean="0">
                <a:solidFill>
                  <a:schemeClr val="bg1"/>
                </a:solidFill>
              </a:rPr>
              <a:t>Data scrapping </a:t>
            </a:r>
            <a:endParaRPr lang="en-US" sz="3200" dirty="0">
              <a:solidFill>
                <a:schemeClr val="bg1"/>
              </a:solidFill>
            </a:endParaRPr>
          </a:p>
        </p:txBody>
      </p:sp>
      <p:pic>
        <p:nvPicPr>
          <p:cNvPr id="3074" name="Picture 2" descr="C:\Users\Nitin Singh Tatrari\Desktop\56.png"/>
          <p:cNvPicPr>
            <a:picLocks noChangeAspect="1" noChangeArrowheads="1"/>
          </p:cNvPicPr>
          <p:nvPr/>
        </p:nvPicPr>
        <p:blipFill>
          <a:blip r:embed="rId2"/>
          <a:srcRect/>
          <a:stretch>
            <a:fillRect/>
          </a:stretch>
        </p:blipFill>
        <p:spPr bwMode="auto">
          <a:xfrm>
            <a:off x="214282" y="785794"/>
            <a:ext cx="5286412" cy="1500198"/>
          </a:xfrm>
          <a:prstGeom prst="rect">
            <a:avLst/>
          </a:prstGeom>
          <a:noFill/>
        </p:spPr>
      </p:pic>
      <p:pic>
        <p:nvPicPr>
          <p:cNvPr id="3075" name="Picture 3" descr="C:\Users\Nitin Singh Tatrari\Desktop\57.png"/>
          <p:cNvPicPr>
            <a:picLocks noChangeAspect="1" noChangeArrowheads="1"/>
          </p:cNvPicPr>
          <p:nvPr/>
        </p:nvPicPr>
        <p:blipFill>
          <a:blip r:embed="rId3"/>
          <a:srcRect/>
          <a:stretch>
            <a:fillRect/>
          </a:stretch>
        </p:blipFill>
        <p:spPr bwMode="auto">
          <a:xfrm>
            <a:off x="214282" y="2571744"/>
            <a:ext cx="5286412" cy="2214578"/>
          </a:xfrm>
          <a:prstGeom prst="rect">
            <a:avLst/>
          </a:prstGeom>
          <a:noFill/>
        </p:spPr>
      </p:pic>
      <p:pic>
        <p:nvPicPr>
          <p:cNvPr id="3077" name="Picture 5" descr="C:\Users\Nitin Singh Tatrari\Desktop\58.png"/>
          <p:cNvPicPr>
            <a:picLocks noChangeAspect="1" noChangeArrowheads="1"/>
          </p:cNvPicPr>
          <p:nvPr/>
        </p:nvPicPr>
        <p:blipFill>
          <a:blip r:embed="rId4"/>
          <a:srcRect/>
          <a:stretch>
            <a:fillRect/>
          </a:stretch>
        </p:blipFill>
        <p:spPr bwMode="auto">
          <a:xfrm>
            <a:off x="1857356" y="5000636"/>
            <a:ext cx="2000264" cy="1698625"/>
          </a:xfrm>
          <a:prstGeom prst="rect">
            <a:avLst/>
          </a:prstGeom>
          <a:noFill/>
        </p:spPr>
      </p:pic>
      <p:sp>
        <p:nvSpPr>
          <p:cNvPr id="8" name="TextBox 7"/>
          <p:cNvSpPr txBox="1"/>
          <p:nvPr/>
        </p:nvSpPr>
        <p:spPr>
          <a:xfrm>
            <a:off x="5643570" y="1214422"/>
            <a:ext cx="3286148" cy="646331"/>
          </a:xfrm>
          <a:prstGeom prst="rect">
            <a:avLst/>
          </a:prstGeom>
          <a:noFill/>
        </p:spPr>
        <p:txBody>
          <a:bodyPr wrap="square" rtlCol="0">
            <a:spAutoFit/>
          </a:bodyPr>
          <a:lstStyle/>
          <a:p>
            <a:r>
              <a:rPr lang="en-US" dirty="0" smtClean="0"/>
              <a:t>Loading library and connecting to web driver</a:t>
            </a:r>
            <a:endParaRPr lang="en-US" dirty="0"/>
          </a:p>
        </p:txBody>
      </p:sp>
      <p:sp>
        <p:nvSpPr>
          <p:cNvPr id="9" name="TextBox 8"/>
          <p:cNvSpPr txBox="1"/>
          <p:nvPr/>
        </p:nvSpPr>
        <p:spPr>
          <a:xfrm>
            <a:off x="5715008" y="3143248"/>
            <a:ext cx="3143272" cy="923330"/>
          </a:xfrm>
          <a:prstGeom prst="rect">
            <a:avLst/>
          </a:prstGeom>
          <a:noFill/>
        </p:spPr>
        <p:txBody>
          <a:bodyPr wrap="square" rtlCol="0">
            <a:spAutoFit/>
          </a:bodyPr>
          <a:lstStyle/>
          <a:p>
            <a:r>
              <a:rPr lang="en-US" dirty="0" smtClean="0"/>
              <a:t>Loading pages and extracting </a:t>
            </a:r>
            <a:r>
              <a:rPr lang="en-US" dirty="0" err="1" smtClean="0"/>
              <a:t>Urls</a:t>
            </a:r>
            <a:r>
              <a:rPr lang="en-US" dirty="0" smtClean="0"/>
              <a:t> and saving it in the list URL.</a:t>
            </a:r>
            <a:endParaRPr lang="en-US" dirty="0"/>
          </a:p>
        </p:txBody>
      </p:sp>
      <p:sp>
        <p:nvSpPr>
          <p:cNvPr id="10" name="TextBox 9"/>
          <p:cNvSpPr txBox="1"/>
          <p:nvPr/>
        </p:nvSpPr>
        <p:spPr>
          <a:xfrm>
            <a:off x="4786314" y="5429264"/>
            <a:ext cx="3286148" cy="646331"/>
          </a:xfrm>
          <a:prstGeom prst="rect">
            <a:avLst/>
          </a:prstGeom>
          <a:noFill/>
        </p:spPr>
        <p:txBody>
          <a:bodyPr wrap="square" rtlCol="0">
            <a:spAutoFit/>
          </a:bodyPr>
          <a:lstStyle/>
          <a:p>
            <a:r>
              <a:rPr lang="en-US" dirty="0" smtClean="0"/>
              <a:t>Creating lists to save the scrapped data from </a:t>
            </a:r>
            <a:r>
              <a:rPr lang="en-US" dirty="0" err="1" smtClean="0"/>
              <a:t>urls</a:t>
            </a:r>
            <a:r>
              <a:rPr lang="en-US" dirty="0" smtClean="0"/>
              <a: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C:\Users\Nitin Singh Tatrari\Desktop\59.png"/>
          <p:cNvPicPr>
            <a:picLocks noChangeAspect="1" noChangeArrowheads="1"/>
          </p:cNvPicPr>
          <p:nvPr/>
        </p:nvPicPr>
        <p:blipFill>
          <a:blip r:embed="rId2"/>
          <a:srcRect/>
          <a:stretch>
            <a:fillRect/>
          </a:stretch>
        </p:blipFill>
        <p:spPr bwMode="auto">
          <a:xfrm>
            <a:off x="0" y="714356"/>
            <a:ext cx="5143504" cy="2071702"/>
          </a:xfrm>
          <a:prstGeom prst="rect">
            <a:avLst/>
          </a:prstGeom>
          <a:noFill/>
        </p:spPr>
      </p:pic>
      <p:pic>
        <p:nvPicPr>
          <p:cNvPr id="4098" name="Picture 2" descr="C:\Users\Nitin Singh Tatrari\Desktop\60.png"/>
          <p:cNvPicPr>
            <a:picLocks noChangeAspect="1" noChangeArrowheads="1"/>
          </p:cNvPicPr>
          <p:nvPr/>
        </p:nvPicPr>
        <p:blipFill>
          <a:blip r:embed="rId3"/>
          <a:srcRect/>
          <a:stretch>
            <a:fillRect/>
          </a:stretch>
        </p:blipFill>
        <p:spPr bwMode="auto">
          <a:xfrm>
            <a:off x="0" y="2786058"/>
            <a:ext cx="5143504" cy="2071702"/>
          </a:xfrm>
          <a:prstGeom prst="rect">
            <a:avLst/>
          </a:prstGeom>
          <a:noFill/>
        </p:spPr>
      </p:pic>
      <p:pic>
        <p:nvPicPr>
          <p:cNvPr id="4099" name="Picture 3" descr="C:\Users\Nitin Singh Tatrari\Desktop\61.png"/>
          <p:cNvPicPr>
            <a:picLocks noChangeAspect="1" noChangeArrowheads="1"/>
          </p:cNvPicPr>
          <p:nvPr/>
        </p:nvPicPr>
        <p:blipFill>
          <a:blip r:embed="rId4"/>
          <a:srcRect/>
          <a:stretch>
            <a:fillRect/>
          </a:stretch>
        </p:blipFill>
        <p:spPr bwMode="auto">
          <a:xfrm>
            <a:off x="1214414" y="4929198"/>
            <a:ext cx="2928958" cy="1760523"/>
          </a:xfrm>
          <a:prstGeom prst="rect">
            <a:avLst/>
          </a:prstGeom>
          <a:noFill/>
        </p:spPr>
      </p:pic>
      <p:sp>
        <p:nvSpPr>
          <p:cNvPr id="5" name="TextBox 4"/>
          <p:cNvSpPr txBox="1"/>
          <p:nvPr/>
        </p:nvSpPr>
        <p:spPr>
          <a:xfrm>
            <a:off x="5572132" y="2428868"/>
            <a:ext cx="3214710" cy="923330"/>
          </a:xfrm>
          <a:prstGeom prst="rect">
            <a:avLst/>
          </a:prstGeom>
          <a:noFill/>
        </p:spPr>
        <p:txBody>
          <a:bodyPr wrap="square" rtlCol="0">
            <a:spAutoFit/>
          </a:bodyPr>
          <a:lstStyle/>
          <a:p>
            <a:r>
              <a:rPr lang="en-US" dirty="0" smtClean="0"/>
              <a:t>Extracting required data from all </a:t>
            </a:r>
            <a:r>
              <a:rPr lang="en-US" dirty="0" err="1" smtClean="0"/>
              <a:t>Urls</a:t>
            </a:r>
            <a:r>
              <a:rPr lang="en-US" dirty="0" smtClean="0"/>
              <a:t> and saving it in  respective lists.</a:t>
            </a:r>
            <a:endParaRPr lang="en-US" dirty="0"/>
          </a:p>
        </p:txBody>
      </p:sp>
      <p:sp>
        <p:nvSpPr>
          <p:cNvPr id="6" name="TextBox 5"/>
          <p:cNvSpPr txBox="1"/>
          <p:nvPr/>
        </p:nvSpPr>
        <p:spPr>
          <a:xfrm>
            <a:off x="5500694" y="5214950"/>
            <a:ext cx="3143272" cy="923330"/>
          </a:xfrm>
          <a:prstGeom prst="rect">
            <a:avLst/>
          </a:prstGeom>
          <a:noFill/>
        </p:spPr>
        <p:txBody>
          <a:bodyPr wrap="square" rtlCol="0">
            <a:spAutoFit/>
          </a:bodyPr>
          <a:lstStyle/>
          <a:p>
            <a:r>
              <a:rPr lang="en-US" dirty="0" smtClean="0"/>
              <a:t>Creating data frame and storing data from lists into the data frame ‘car’</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1480"/>
          </a:xfrm>
        </p:spPr>
        <p:txBody>
          <a:bodyPr>
            <a:normAutofit fontScale="90000"/>
          </a:bodyPr>
          <a:lstStyle/>
          <a:p>
            <a:r>
              <a:rPr lang="en-US" sz="3200" dirty="0" smtClean="0">
                <a:solidFill>
                  <a:schemeClr val="bg1"/>
                </a:solidFill>
              </a:rPr>
              <a:t>Steps Followed: (1) Loading data</a:t>
            </a:r>
            <a:endParaRPr lang="en-US" sz="3200" dirty="0">
              <a:solidFill>
                <a:schemeClr val="bg1"/>
              </a:solidFill>
            </a:endParaRPr>
          </a:p>
        </p:txBody>
      </p:sp>
      <p:pic>
        <p:nvPicPr>
          <p:cNvPr id="1026" name="Picture 2" descr="C:\Users\Nitin Singh Tatrari\Desktop\1.png"/>
          <p:cNvPicPr>
            <a:picLocks noChangeAspect="1" noChangeArrowheads="1"/>
          </p:cNvPicPr>
          <p:nvPr/>
        </p:nvPicPr>
        <p:blipFill>
          <a:blip r:embed="rId2"/>
          <a:srcRect/>
          <a:stretch>
            <a:fillRect/>
          </a:stretch>
        </p:blipFill>
        <p:spPr bwMode="auto">
          <a:xfrm>
            <a:off x="285720" y="1071546"/>
            <a:ext cx="3429024" cy="1082675"/>
          </a:xfrm>
          <a:prstGeom prst="rect">
            <a:avLst/>
          </a:prstGeom>
          <a:noFill/>
        </p:spPr>
      </p:pic>
      <p:pic>
        <p:nvPicPr>
          <p:cNvPr id="1027" name="Picture 3" descr="C:\Users\Nitin Singh Tatrari\Desktop\2.png"/>
          <p:cNvPicPr>
            <a:picLocks noChangeAspect="1" noChangeArrowheads="1"/>
          </p:cNvPicPr>
          <p:nvPr/>
        </p:nvPicPr>
        <p:blipFill>
          <a:blip r:embed="rId3"/>
          <a:srcRect/>
          <a:stretch>
            <a:fillRect/>
          </a:stretch>
        </p:blipFill>
        <p:spPr bwMode="auto">
          <a:xfrm>
            <a:off x="357158" y="2357430"/>
            <a:ext cx="3357586" cy="617537"/>
          </a:xfrm>
          <a:prstGeom prst="rect">
            <a:avLst/>
          </a:prstGeom>
          <a:noFill/>
        </p:spPr>
      </p:pic>
      <p:pic>
        <p:nvPicPr>
          <p:cNvPr id="1028" name="Picture 4" descr="C:\Users\Nitin Singh Tatrari\Desktop\3.png"/>
          <p:cNvPicPr>
            <a:picLocks noChangeAspect="1" noChangeArrowheads="1"/>
          </p:cNvPicPr>
          <p:nvPr/>
        </p:nvPicPr>
        <p:blipFill>
          <a:blip r:embed="rId4"/>
          <a:srcRect/>
          <a:stretch>
            <a:fillRect/>
          </a:stretch>
        </p:blipFill>
        <p:spPr bwMode="auto">
          <a:xfrm>
            <a:off x="357158" y="3286124"/>
            <a:ext cx="6072230" cy="2590800"/>
          </a:xfrm>
          <a:prstGeom prst="rect">
            <a:avLst/>
          </a:prstGeom>
          <a:noFill/>
        </p:spPr>
      </p:pic>
      <p:sp>
        <p:nvSpPr>
          <p:cNvPr id="6" name="TextBox 5"/>
          <p:cNvSpPr txBox="1"/>
          <p:nvPr/>
        </p:nvSpPr>
        <p:spPr>
          <a:xfrm>
            <a:off x="5143504" y="1357298"/>
            <a:ext cx="2000264" cy="369332"/>
          </a:xfrm>
          <a:prstGeom prst="rect">
            <a:avLst/>
          </a:prstGeom>
          <a:noFill/>
        </p:spPr>
        <p:txBody>
          <a:bodyPr wrap="square" rtlCol="0">
            <a:spAutoFit/>
          </a:bodyPr>
          <a:lstStyle/>
          <a:p>
            <a:r>
              <a:rPr lang="en-US" dirty="0" smtClean="0"/>
              <a:t>Loading libraries</a:t>
            </a:r>
            <a:endParaRPr lang="en-US" dirty="0"/>
          </a:p>
        </p:txBody>
      </p:sp>
      <p:sp>
        <p:nvSpPr>
          <p:cNvPr id="7" name="TextBox 6"/>
          <p:cNvSpPr txBox="1"/>
          <p:nvPr/>
        </p:nvSpPr>
        <p:spPr>
          <a:xfrm>
            <a:off x="5143504" y="2428868"/>
            <a:ext cx="3357586" cy="369332"/>
          </a:xfrm>
          <a:prstGeom prst="rect">
            <a:avLst/>
          </a:prstGeom>
          <a:noFill/>
        </p:spPr>
        <p:txBody>
          <a:bodyPr wrap="square" rtlCol="0">
            <a:spAutoFit/>
          </a:bodyPr>
          <a:lstStyle/>
          <a:p>
            <a:r>
              <a:rPr lang="en-US" dirty="0" smtClean="0"/>
              <a:t>Uploading data from ‘cars.csv’ </a:t>
            </a:r>
            <a:endParaRPr lang="en-US" dirty="0"/>
          </a:p>
        </p:txBody>
      </p:sp>
      <p:sp>
        <p:nvSpPr>
          <p:cNvPr id="8" name="TextBox 7"/>
          <p:cNvSpPr txBox="1"/>
          <p:nvPr/>
        </p:nvSpPr>
        <p:spPr>
          <a:xfrm>
            <a:off x="6572264" y="4214818"/>
            <a:ext cx="2571736" cy="646331"/>
          </a:xfrm>
          <a:prstGeom prst="rect">
            <a:avLst/>
          </a:prstGeom>
          <a:noFill/>
        </p:spPr>
        <p:txBody>
          <a:bodyPr wrap="square" rtlCol="0">
            <a:spAutoFit/>
          </a:bodyPr>
          <a:lstStyle/>
          <a:p>
            <a:r>
              <a:rPr lang="en-US" dirty="0" smtClean="0"/>
              <a:t>Loading data into data frame ‘</a:t>
            </a:r>
            <a:r>
              <a:rPr lang="en-US" dirty="0" err="1" smtClean="0"/>
              <a:t>df</a:t>
            </a:r>
            <a:r>
              <a:rPr lang="en-US" dirty="0" smtClean="0"/>
              <a: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1480"/>
          </a:xfrm>
        </p:spPr>
        <p:txBody>
          <a:bodyPr>
            <a:normAutofit fontScale="90000"/>
          </a:bodyPr>
          <a:lstStyle/>
          <a:p>
            <a:r>
              <a:rPr lang="en-US" sz="3200" dirty="0" smtClean="0">
                <a:solidFill>
                  <a:schemeClr val="bg1"/>
                </a:solidFill>
              </a:rPr>
              <a:t>(2): Understanding data</a:t>
            </a:r>
            <a:endParaRPr lang="en-US" sz="3200" dirty="0">
              <a:solidFill>
                <a:schemeClr val="bg1"/>
              </a:solidFill>
            </a:endParaRPr>
          </a:p>
        </p:txBody>
      </p:sp>
      <p:pic>
        <p:nvPicPr>
          <p:cNvPr id="2050" name="Picture 2" descr="C:\Users\Nitin Singh Tatrari\Desktop\4.png"/>
          <p:cNvPicPr>
            <a:picLocks noChangeAspect="1" noChangeArrowheads="1"/>
          </p:cNvPicPr>
          <p:nvPr/>
        </p:nvPicPr>
        <p:blipFill>
          <a:blip r:embed="rId2"/>
          <a:srcRect/>
          <a:stretch>
            <a:fillRect/>
          </a:stretch>
        </p:blipFill>
        <p:spPr bwMode="auto">
          <a:xfrm>
            <a:off x="357158" y="857232"/>
            <a:ext cx="3214710" cy="2446338"/>
          </a:xfrm>
          <a:prstGeom prst="rect">
            <a:avLst/>
          </a:prstGeom>
          <a:noFill/>
        </p:spPr>
      </p:pic>
      <p:pic>
        <p:nvPicPr>
          <p:cNvPr id="2051" name="Picture 3" descr="C:\Users\Nitin Singh Tatrari\Desktop\5.png"/>
          <p:cNvPicPr>
            <a:picLocks noChangeAspect="1" noChangeArrowheads="1"/>
          </p:cNvPicPr>
          <p:nvPr/>
        </p:nvPicPr>
        <p:blipFill>
          <a:blip r:embed="rId3"/>
          <a:srcRect/>
          <a:stretch>
            <a:fillRect/>
          </a:stretch>
        </p:blipFill>
        <p:spPr bwMode="auto">
          <a:xfrm>
            <a:off x="428596" y="3571876"/>
            <a:ext cx="3214710" cy="715962"/>
          </a:xfrm>
          <a:prstGeom prst="rect">
            <a:avLst/>
          </a:prstGeom>
          <a:noFill/>
        </p:spPr>
      </p:pic>
      <p:pic>
        <p:nvPicPr>
          <p:cNvPr id="2052" name="Picture 4" descr="C:\Users\Nitin Singh Tatrari\Desktop\6.png"/>
          <p:cNvPicPr>
            <a:picLocks noChangeAspect="1" noChangeArrowheads="1"/>
          </p:cNvPicPr>
          <p:nvPr/>
        </p:nvPicPr>
        <p:blipFill>
          <a:blip r:embed="rId4"/>
          <a:srcRect/>
          <a:stretch>
            <a:fillRect/>
          </a:stretch>
        </p:blipFill>
        <p:spPr bwMode="auto">
          <a:xfrm>
            <a:off x="428596" y="4429132"/>
            <a:ext cx="4000528" cy="1714512"/>
          </a:xfrm>
          <a:prstGeom prst="rect">
            <a:avLst/>
          </a:prstGeom>
          <a:noFill/>
        </p:spPr>
      </p:pic>
      <p:sp>
        <p:nvSpPr>
          <p:cNvPr id="7" name="TextBox 6"/>
          <p:cNvSpPr txBox="1"/>
          <p:nvPr/>
        </p:nvSpPr>
        <p:spPr>
          <a:xfrm>
            <a:off x="4286248" y="1714488"/>
            <a:ext cx="4357718" cy="646331"/>
          </a:xfrm>
          <a:prstGeom prst="rect">
            <a:avLst/>
          </a:prstGeom>
          <a:noFill/>
        </p:spPr>
        <p:txBody>
          <a:bodyPr wrap="square" rtlCol="0">
            <a:spAutoFit/>
          </a:bodyPr>
          <a:lstStyle/>
          <a:p>
            <a:r>
              <a:rPr lang="en-IN" dirty="0"/>
              <a:t>‘</a:t>
            </a:r>
            <a:r>
              <a:rPr lang="en-IN" dirty="0" smtClean="0"/>
              <a:t>Unnamed</a:t>
            </a:r>
            <a:r>
              <a:rPr lang="en-IN" dirty="0"/>
              <a:t>: 0’ variable is integer type and all other variable is string type</a:t>
            </a:r>
            <a:endParaRPr lang="en-US" dirty="0"/>
          </a:p>
        </p:txBody>
      </p:sp>
      <p:sp>
        <p:nvSpPr>
          <p:cNvPr id="8" name="TextBox 7"/>
          <p:cNvSpPr txBox="1"/>
          <p:nvPr/>
        </p:nvSpPr>
        <p:spPr>
          <a:xfrm>
            <a:off x="4643438" y="3571876"/>
            <a:ext cx="3571900" cy="369332"/>
          </a:xfrm>
          <a:prstGeom prst="rect">
            <a:avLst/>
          </a:prstGeom>
          <a:noFill/>
        </p:spPr>
        <p:txBody>
          <a:bodyPr wrap="square" rtlCol="0">
            <a:spAutoFit/>
          </a:bodyPr>
          <a:lstStyle/>
          <a:p>
            <a:r>
              <a:rPr lang="en-US" dirty="0" smtClean="0"/>
              <a:t>There is no duplicated rows.</a:t>
            </a:r>
            <a:endParaRPr lang="en-US" dirty="0"/>
          </a:p>
        </p:txBody>
      </p:sp>
      <p:sp>
        <p:nvSpPr>
          <p:cNvPr id="9" name="TextBox 8"/>
          <p:cNvSpPr txBox="1"/>
          <p:nvPr/>
        </p:nvSpPr>
        <p:spPr>
          <a:xfrm>
            <a:off x="4572000" y="4429132"/>
            <a:ext cx="4286280" cy="1477328"/>
          </a:xfrm>
          <a:prstGeom prst="rect">
            <a:avLst/>
          </a:prstGeom>
          <a:noFill/>
        </p:spPr>
        <p:txBody>
          <a:bodyPr wrap="square" rtlCol="0">
            <a:spAutoFit/>
          </a:bodyPr>
          <a:lstStyle/>
          <a:p>
            <a:pPr marL="342900" indent="-342900">
              <a:buAutoNum type="arabicParenR"/>
            </a:pPr>
            <a:r>
              <a:rPr lang="en-US" dirty="0" smtClean="0"/>
              <a:t>There is no </a:t>
            </a:r>
            <a:r>
              <a:rPr lang="en-US" dirty="0" err="1" smtClean="0"/>
              <a:t>nan</a:t>
            </a:r>
            <a:r>
              <a:rPr lang="en-US" dirty="0" smtClean="0"/>
              <a:t> values in the data.</a:t>
            </a:r>
          </a:p>
          <a:p>
            <a:pPr marL="342900" indent="-342900">
              <a:buAutoNum type="arabicParenR"/>
            </a:pPr>
            <a:r>
              <a:rPr lang="en-US" dirty="0" smtClean="0"/>
              <a:t>There are few ‘-’ entries in the data</a:t>
            </a:r>
          </a:p>
          <a:p>
            <a:pPr marL="342900" indent="-342900">
              <a:buAutoNum type="arabicParenR"/>
            </a:pPr>
            <a:r>
              <a:rPr lang="en-US" dirty="0" smtClean="0"/>
              <a:t>Some data have been mixed up in columns.</a:t>
            </a:r>
          </a:p>
          <a:p>
            <a:pPr marL="342900" indent="-342900">
              <a:buAutoNum type="arabicParenR"/>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1480"/>
          </a:xfrm>
        </p:spPr>
        <p:txBody>
          <a:bodyPr>
            <a:normAutofit fontScale="90000"/>
          </a:bodyPr>
          <a:lstStyle/>
          <a:p>
            <a:r>
              <a:rPr lang="en-US" sz="3200" dirty="0" smtClean="0">
                <a:solidFill>
                  <a:schemeClr val="bg1"/>
                </a:solidFill>
              </a:rPr>
              <a:t>(3): Cleaning the data</a:t>
            </a:r>
            <a:endParaRPr lang="en-US" sz="3200" dirty="0">
              <a:solidFill>
                <a:schemeClr val="bg1"/>
              </a:solidFill>
            </a:endParaRPr>
          </a:p>
        </p:txBody>
      </p:sp>
      <p:pic>
        <p:nvPicPr>
          <p:cNvPr id="5122" name="Picture 2" descr="C:\Users\Nitin Singh Tatrari\Desktop\7.png"/>
          <p:cNvPicPr>
            <a:picLocks noChangeAspect="1" noChangeArrowheads="1"/>
          </p:cNvPicPr>
          <p:nvPr/>
        </p:nvPicPr>
        <p:blipFill>
          <a:blip r:embed="rId2"/>
          <a:srcRect/>
          <a:stretch>
            <a:fillRect/>
          </a:stretch>
        </p:blipFill>
        <p:spPr bwMode="auto">
          <a:xfrm>
            <a:off x="214283" y="928670"/>
            <a:ext cx="3500462" cy="617538"/>
          </a:xfrm>
          <a:prstGeom prst="rect">
            <a:avLst/>
          </a:prstGeom>
          <a:noFill/>
        </p:spPr>
      </p:pic>
      <p:pic>
        <p:nvPicPr>
          <p:cNvPr id="5123" name="Picture 3" descr="C:\Users\Nitin Singh Tatrari\Desktop\8.png"/>
          <p:cNvPicPr>
            <a:picLocks noChangeAspect="1" noChangeArrowheads="1"/>
          </p:cNvPicPr>
          <p:nvPr/>
        </p:nvPicPr>
        <p:blipFill>
          <a:blip r:embed="rId3"/>
          <a:srcRect/>
          <a:stretch>
            <a:fillRect/>
          </a:stretch>
        </p:blipFill>
        <p:spPr bwMode="auto">
          <a:xfrm>
            <a:off x="214282" y="1785926"/>
            <a:ext cx="3500461" cy="785818"/>
          </a:xfrm>
          <a:prstGeom prst="rect">
            <a:avLst/>
          </a:prstGeom>
          <a:noFill/>
        </p:spPr>
      </p:pic>
      <p:pic>
        <p:nvPicPr>
          <p:cNvPr id="5124" name="Picture 4" descr="C:\Users\Nitin Singh Tatrari\Desktop\9.png"/>
          <p:cNvPicPr>
            <a:picLocks noChangeAspect="1" noChangeArrowheads="1"/>
          </p:cNvPicPr>
          <p:nvPr/>
        </p:nvPicPr>
        <p:blipFill>
          <a:blip r:embed="rId4"/>
          <a:srcRect/>
          <a:stretch>
            <a:fillRect/>
          </a:stretch>
        </p:blipFill>
        <p:spPr bwMode="auto">
          <a:xfrm>
            <a:off x="214283" y="2857496"/>
            <a:ext cx="3500461" cy="785818"/>
          </a:xfrm>
          <a:prstGeom prst="rect">
            <a:avLst/>
          </a:prstGeom>
          <a:noFill/>
        </p:spPr>
      </p:pic>
      <p:pic>
        <p:nvPicPr>
          <p:cNvPr id="5125" name="Picture 5" descr="C:\Users\Nitin Singh Tatrari\Desktop\10.png"/>
          <p:cNvPicPr>
            <a:picLocks noChangeAspect="1" noChangeArrowheads="1"/>
          </p:cNvPicPr>
          <p:nvPr/>
        </p:nvPicPr>
        <p:blipFill>
          <a:blip r:embed="rId5"/>
          <a:srcRect/>
          <a:stretch>
            <a:fillRect/>
          </a:stretch>
        </p:blipFill>
        <p:spPr bwMode="auto">
          <a:xfrm>
            <a:off x="214282" y="3857628"/>
            <a:ext cx="3500462" cy="601663"/>
          </a:xfrm>
          <a:prstGeom prst="rect">
            <a:avLst/>
          </a:prstGeom>
          <a:noFill/>
        </p:spPr>
      </p:pic>
      <p:pic>
        <p:nvPicPr>
          <p:cNvPr id="5126" name="Picture 6" descr="C:\Users\Nitin Singh Tatrari\Desktop\11.png"/>
          <p:cNvPicPr>
            <a:picLocks noChangeAspect="1" noChangeArrowheads="1"/>
          </p:cNvPicPr>
          <p:nvPr/>
        </p:nvPicPr>
        <p:blipFill>
          <a:blip r:embed="rId6"/>
          <a:srcRect/>
          <a:stretch>
            <a:fillRect/>
          </a:stretch>
        </p:blipFill>
        <p:spPr bwMode="auto">
          <a:xfrm>
            <a:off x="214282" y="4714884"/>
            <a:ext cx="3571899" cy="441325"/>
          </a:xfrm>
          <a:prstGeom prst="rect">
            <a:avLst/>
          </a:prstGeom>
          <a:noFill/>
        </p:spPr>
      </p:pic>
      <p:pic>
        <p:nvPicPr>
          <p:cNvPr id="5127" name="Picture 7" descr="C:\Users\Nitin Singh Tatrari\Desktop\12.png"/>
          <p:cNvPicPr>
            <a:picLocks noChangeAspect="1" noChangeArrowheads="1"/>
          </p:cNvPicPr>
          <p:nvPr/>
        </p:nvPicPr>
        <p:blipFill>
          <a:blip r:embed="rId7"/>
          <a:srcRect/>
          <a:stretch>
            <a:fillRect/>
          </a:stretch>
        </p:blipFill>
        <p:spPr bwMode="auto">
          <a:xfrm>
            <a:off x="214282" y="5429264"/>
            <a:ext cx="3571900" cy="500066"/>
          </a:xfrm>
          <a:prstGeom prst="rect">
            <a:avLst/>
          </a:prstGeom>
          <a:noFill/>
        </p:spPr>
      </p:pic>
      <p:pic>
        <p:nvPicPr>
          <p:cNvPr id="5128" name="Picture 8" descr="C:\Users\Nitin Singh Tatrari\Desktop\13.png"/>
          <p:cNvPicPr>
            <a:picLocks noChangeAspect="1" noChangeArrowheads="1"/>
          </p:cNvPicPr>
          <p:nvPr/>
        </p:nvPicPr>
        <p:blipFill>
          <a:blip r:embed="rId8"/>
          <a:srcRect/>
          <a:stretch>
            <a:fillRect/>
          </a:stretch>
        </p:blipFill>
        <p:spPr bwMode="auto">
          <a:xfrm>
            <a:off x="285720" y="6215082"/>
            <a:ext cx="3500462" cy="500066"/>
          </a:xfrm>
          <a:prstGeom prst="rect">
            <a:avLst/>
          </a:prstGeom>
          <a:noFill/>
        </p:spPr>
      </p:pic>
      <p:sp>
        <p:nvSpPr>
          <p:cNvPr id="10" name="TextBox 9"/>
          <p:cNvSpPr txBox="1"/>
          <p:nvPr/>
        </p:nvSpPr>
        <p:spPr>
          <a:xfrm>
            <a:off x="3857620" y="928670"/>
            <a:ext cx="5286380" cy="861774"/>
          </a:xfrm>
          <a:prstGeom prst="rect">
            <a:avLst/>
          </a:prstGeom>
          <a:noFill/>
        </p:spPr>
        <p:txBody>
          <a:bodyPr wrap="square" rtlCol="0">
            <a:spAutoFit/>
          </a:bodyPr>
          <a:lstStyle/>
          <a:p>
            <a:pPr lvl="0"/>
            <a:r>
              <a:rPr lang="en-IN" sz="1600" dirty="0"/>
              <a:t>Since ‘</a:t>
            </a:r>
            <a:r>
              <a:rPr lang="en-IN" sz="1600" dirty="0" err="1"/>
              <a:t>Unmaed</a:t>
            </a:r>
            <a:r>
              <a:rPr lang="en-IN" sz="1600" dirty="0"/>
              <a:t>: 0’ variable have all unique values as it is just an index number, we can drop it.</a:t>
            </a:r>
            <a:endParaRPr lang="en-US" sz="1600" dirty="0"/>
          </a:p>
          <a:p>
            <a:endParaRPr lang="en-US" dirty="0"/>
          </a:p>
        </p:txBody>
      </p:sp>
      <p:sp>
        <p:nvSpPr>
          <p:cNvPr id="11" name="TextBox 10"/>
          <p:cNvSpPr txBox="1"/>
          <p:nvPr/>
        </p:nvSpPr>
        <p:spPr>
          <a:xfrm>
            <a:off x="3857620" y="1785926"/>
            <a:ext cx="5286380" cy="1107996"/>
          </a:xfrm>
          <a:prstGeom prst="rect">
            <a:avLst/>
          </a:prstGeom>
          <a:noFill/>
        </p:spPr>
        <p:txBody>
          <a:bodyPr wrap="square" rtlCol="0">
            <a:spAutoFit/>
          </a:bodyPr>
          <a:lstStyle/>
          <a:p>
            <a:pPr lvl="0"/>
            <a:r>
              <a:rPr lang="en-IN" sz="1600" dirty="0"/>
              <a:t>W</a:t>
            </a:r>
            <a:r>
              <a:rPr lang="en-IN" sz="1600" dirty="0" smtClean="0"/>
              <a:t>e </a:t>
            </a:r>
            <a:r>
              <a:rPr lang="en-IN" sz="1600" dirty="0"/>
              <a:t>will keep the rows having the values -: 'Petrol</a:t>
            </a:r>
            <a:r>
              <a:rPr lang="en-IN" sz="1600" dirty="0" smtClean="0"/>
              <a:t>', 'Diesel', 'CNG </a:t>
            </a:r>
            <a:r>
              <a:rPr lang="en-IN" sz="1600" dirty="0"/>
              <a:t>&amp; Hybrids</a:t>
            </a:r>
            <a:r>
              <a:rPr lang="en-IN" sz="1600" dirty="0" smtClean="0"/>
              <a:t>', 'LPG', ‘Electric</a:t>
            </a:r>
            <a:r>
              <a:rPr lang="en-IN" sz="1600" dirty="0"/>
              <a:t>' and drop all other rows having different values.</a:t>
            </a:r>
            <a:endParaRPr lang="en-US" sz="1600" dirty="0"/>
          </a:p>
          <a:p>
            <a:endParaRPr lang="en-US" dirty="0"/>
          </a:p>
        </p:txBody>
      </p:sp>
      <p:sp>
        <p:nvSpPr>
          <p:cNvPr id="12" name="TextBox 11"/>
          <p:cNvSpPr txBox="1"/>
          <p:nvPr/>
        </p:nvSpPr>
        <p:spPr>
          <a:xfrm>
            <a:off x="3929058" y="2857496"/>
            <a:ext cx="5214942" cy="1107996"/>
          </a:xfrm>
          <a:prstGeom prst="rect">
            <a:avLst/>
          </a:prstGeom>
          <a:noFill/>
        </p:spPr>
        <p:txBody>
          <a:bodyPr wrap="square" rtlCol="0">
            <a:spAutoFit/>
          </a:bodyPr>
          <a:lstStyle/>
          <a:p>
            <a:pPr lvl="0"/>
            <a:r>
              <a:rPr lang="en-IN" sz="1600" dirty="0"/>
              <a:t>W</a:t>
            </a:r>
            <a:r>
              <a:rPr lang="en-IN" sz="1600" dirty="0" smtClean="0"/>
              <a:t>e </a:t>
            </a:r>
            <a:r>
              <a:rPr lang="en-IN" sz="1600" dirty="0"/>
              <a:t>will keep the rows having the values -: 'Manual</a:t>
            </a:r>
            <a:r>
              <a:rPr lang="en-IN" sz="1600" dirty="0" smtClean="0"/>
              <a:t>', 'Automatic</a:t>
            </a:r>
            <a:r>
              <a:rPr lang="en-IN" sz="1600" dirty="0"/>
              <a:t>' and drop all other rows having different values.</a:t>
            </a:r>
            <a:endParaRPr lang="en-US" sz="1600" dirty="0"/>
          </a:p>
          <a:p>
            <a:endParaRPr lang="en-US" dirty="0"/>
          </a:p>
        </p:txBody>
      </p:sp>
      <p:sp>
        <p:nvSpPr>
          <p:cNvPr id="13" name="TextBox 12"/>
          <p:cNvSpPr txBox="1"/>
          <p:nvPr/>
        </p:nvSpPr>
        <p:spPr>
          <a:xfrm>
            <a:off x="3929058" y="3929066"/>
            <a:ext cx="4500594" cy="338554"/>
          </a:xfrm>
          <a:prstGeom prst="rect">
            <a:avLst/>
          </a:prstGeom>
          <a:noFill/>
        </p:spPr>
        <p:txBody>
          <a:bodyPr wrap="square" rtlCol="0">
            <a:spAutoFit/>
          </a:bodyPr>
          <a:lstStyle/>
          <a:p>
            <a:r>
              <a:rPr lang="en-IN" sz="1600" dirty="0"/>
              <a:t>Removing rows having ‘-‘as value</a:t>
            </a:r>
            <a:endParaRPr lang="en-US" sz="1600" dirty="0"/>
          </a:p>
        </p:txBody>
      </p:sp>
      <p:sp>
        <p:nvSpPr>
          <p:cNvPr id="14" name="TextBox 13"/>
          <p:cNvSpPr txBox="1"/>
          <p:nvPr/>
        </p:nvSpPr>
        <p:spPr>
          <a:xfrm>
            <a:off x="3929058" y="4714884"/>
            <a:ext cx="5214942" cy="338554"/>
          </a:xfrm>
          <a:prstGeom prst="rect">
            <a:avLst/>
          </a:prstGeom>
          <a:noFill/>
        </p:spPr>
        <p:txBody>
          <a:bodyPr wrap="square" rtlCol="0">
            <a:spAutoFit/>
          </a:bodyPr>
          <a:lstStyle/>
          <a:p>
            <a:r>
              <a:rPr lang="en-IN" sz="1600" dirty="0"/>
              <a:t>Renaming few values in ‘YEAR’ variable to correct it</a:t>
            </a:r>
            <a:endParaRPr lang="en-US" sz="1600" dirty="0"/>
          </a:p>
        </p:txBody>
      </p:sp>
      <p:sp>
        <p:nvSpPr>
          <p:cNvPr id="15" name="TextBox 14"/>
          <p:cNvSpPr txBox="1"/>
          <p:nvPr/>
        </p:nvSpPr>
        <p:spPr>
          <a:xfrm>
            <a:off x="3929058" y="5357826"/>
            <a:ext cx="5214942" cy="584775"/>
          </a:xfrm>
          <a:prstGeom prst="rect">
            <a:avLst/>
          </a:prstGeom>
          <a:noFill/>
        </p:spPr>
        <p:txBody>
          <a:bodyPr wrap="square" rtlCol="0">
            <a:spAutoFit/>
          </a:bodyPr>
          <a:lstStyle/>
          <a:p>
            <a:r>
              <a:rPr lang="en-IN" sz="1600" dirty="0" smtClean="0"/>
              <a:t>We </a:t>
            </a:r>
            <a:r>
              <a:rPr lang="en-IN" sz="1600" dirty="0"/>
              <a:t>keep only those values which have frequency greater than 20.</a:t>
            </a:r>
            <a:endParaRPr lang="en-US" sz="1600" dirty="0"/>
          </a:p>
        </p:txBody>
      </p:sp>
      <p:sp>
        <p:nvSpPr>
          <p:cNvPr id="16" name="TextBox 15"/>
          <p:cNvSpPr txBox="1"/>
          <p:nvPr/>
        </p:nvSpPr>
        <p:spPr>
          <a:xfrm>
            <a:off x="4000496" y="6143644"/>
            <a:ext cx="4857784" cy="584775"/>
          </a:xfrm>
          <a:prstGeom prst="rect">
            <a:avLst/>
          </a:prstGeom>
          <a:noFill/>
        </p:spPr>
        <p:txBody>
          <a:bodyPr wrap="square" rtlCol="0">
            <a:spAutoFit/>
          </a:bodyPr>
          <a:lstStyle/>
          <a:p>
            <a:r>
              <a:rPr lang="en-IN" sz="1600" dirty="0" smtClean="0"/>
              <a:t>We </a:t>
            </a:r>
            <a:r>
              <a:rPr lang="en-IN" sz="1600" dirty="0"/>
              <a:t>keep only those values which have frequency greater than </a:t>
            </a:r>
            <a:r>
              <a:rPr lang="en-IN" sz="1600" dirty="0" smtClean="0"/>
              <a:t>10</a:t>
            </a:r>
            <a:r>
              <a:rPr lang="en-IN" sz="1600" dirty="0"/>
              <a:t>.</a:t>
            </a:r>
            <a:endParaRPr lang="en-US" sz="1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Nitin Singh Tatrari\Desktop\14.png"/>
          <p:cNvPicPr>
            <a:picLocks noChangeAspect="1" noChangeArrowheads="1"/>
          </p:cNvPicPr>
          <p:nvPr/>
        </p:nvPicPr>
        <p:blipFill>
          <a:blip r:embed="rId2"/>
          <a:srcRect/>
          <a:stretch>
            <a:fillRect/>
          </a:stretch>
        </p:blipFill>
        <p:spPr bwMode="auto">
          <a:xfrm>
            <a:off x="357158" y="1214422"/>
            <a:ext cx="3390900" cy="266700"/>
          </a:xfrm>
          <a:prstGeom prst="rect">
            <a:avLst/>
          </a:prstGeom>
          <a:noFill/>
        </p:spPr>
      </p:pic>
      <p:pic>
        <p:nvPicPr>
          <p:cNvPr id="6147" name="Picture 3" descr="C:\Users\Nitin Singh Tatrari\Desktop\15.png"/>
          <p:cNvPicPr>
            <a:picLocks noChangeAspect="1" noChangeArrowheads="1"/>
          </p:cNvPicPr>
          <p:nvPr/>
        </p:nvPicPr>
        <p:blipFill>
          <a:blip r:embed="rId3"/>
          <a:srcRect/>
          <a:stretch>
            <a:fillRect/>
          </a:stretch>
        </p:blipFill>
        <p:spPr bwMode="auto">
          <a:xfrm>
            <a:off x="357158" y="1785926"/>
            <a:ext cx="3635375" cy="3214710"/>
          </a:xfrm>
          <a:prstGeom prst="rect">
            <a:avLst/>
          </a:prstGeom>
          <a:noFill/>
        </p:spPr>
      </p:pic>
      <p:pic>
        <p:nvPicPr>
          <p:cNvPr id="6148" name="Picture 4" descr="C:\Users\Nitin Singh Tatrari\Desktop\18.png"/>
          <p:cNvPicPr>
            <a:picLocks noChangeAspect="1" noChangeArrowheads="1"/>
          </p:cNvPicPr>
          <p:nvPr/>
        </p:nvPicPr>
        <p:blipFill>
          <a:blip r:embed="rId4"/>
          <a:srcRect/>
          <a:stretch>
            <a:fillRect/>
          </a:stretch>
        </p:blipFill>
        <p:spPr bwMode="auto">
          <a:xfrm>
            <a:off x="357159" y="5286388"/>
            <a:ext cx="3714776" cy="411163"/>
          </a:xfrm>
          <a:prstGeom prst="rect">
            <a:avLst/>
          </a:prstGeom>
          <a:noFill/>
        </p:spPr>
      </p:pic>
      <p:pic>
        <p:nvPicPr>
          <p:cNvPr id="6149" name="Picture 5" descr="C:\Users\Nitin Singh Tatrari\Desktop\19.png"/>
          <p:cNvPicPr>
            <a:picLocks noChangeAspect="1" noChangeArrowheads="1"/>
          </p:cNvPicPr>
          <p:nvPr/>
        </p:nvPicPr>
        <p:blipFill>
          <a:blip r:embed="rId5"/>
          <a:srcRect/>
          <a:stretch>
            <a:fillRect/>
          </a:stretch>
        </p:blipFill>
        <p:spPr bwMode="auto">
          <a:xfrm>
            <a:off x="357159" y="6000768"/>
            <a:ext cx="3714775" cy="365125"/>
          </a:xfrm>
          <a:prstGeom prst="rect">
            <a:avLst/>
          </a:prstGeom>
          <a:noFill/>
        </p:spPr>
      </p:pic>
      <p:sp>
        <p:nvSpPr>
          <p:cNvPr id="6" name="TextBox 5"/>
          <p:cNvSpPr txBox="1"/>
          <p:nvPr/>
        </p:nvSpPr>
        <p:spPr>
          <a:xfrm>
            <a:off x="4071934" y="1071546"/>
            <a:ext cx="5072066" cy="861774"/>
          </a:xfrm>
          <a:prstGeom prst="rect">
            <a:avLst/>
          </a:prstGeom>
          <a:noFill/>
        </p:spPr>
        <p:txBody>
          <a:bodyPr wrap="square" rtlCol="0">
            <a:spAutoFit/>
          </a:bodyPr>
          <a:lstStyle/>
          <a:p>
            <a:pPr lvl="0"/>
            <a:r>
              <a:rPr lang="en-IN" sz="1600" dirty="0"/>
              <a:t>Since ‘VARAINT’ variable have 1650 unique values, we have to drop it.</a:t>
            </a:r>
            <a:endParaRPr lang="en-US" sz="1600" dirty="0"/>
          </a:p>
          <a:p>
            <a:endParaRPr lang="en-US" dirty="0"/>
          </a:p>
        </p:txBody>
      </p:sp>
      <p:sp>
        <p:nvSpPr>
          <p:cNvPr id="7" name="TextBox 6"/>
          <p:cNvSpPr txBox="1"/>
          <p:nvPr/>
        </p:nvSpPr>
        <p:spPr>
          <a:xfrm>
            <a:off x="4143372" y="5286388"/>
            <a:ext cx="5000628" cy="338554"/>
          </a:xfrm>
          <a:prstGeom prst="rect">
            <a:avLst/>
          </a:prstGeom>
          <a:noFill/>
        </p:spPr>
        <p:txBody>
          <a:bodyPr wrap="square" rtlCol="0">
            <a:spAutoFit/>
          </a:bodyPr>
          <a:lstStyle/>
          <a:p>
            <a:r>
              <a:rPr lang="en-IN" sz="1600" dirty="0"/>
              <a:t>Removing '₹' and ',' from ‘PRICE’ variable</a:t>
            </a:r>
            <a:endParaRPr lang="en-US" sz="1600" dirty="0"/>
          </a:p>
        </p:txBody>
      </p:sp>
      <p:sp>
        <p:nvSpPr>
          <p:cNvPr id="8" name="TextBox 7"/>
          <p:cNvSpPr txBox="1"/>
          <p:nvPr/>
        </p:nvSpPr>
        <p:spPr>
          <a:xfrm>
            <a:off x="4143372" y="6000768"/>
            <a:ext cx="5000628" cy="338554"/>
          </a:xfrm>
          <a:prstGeom prst="rect">
            <a:avLst/>
          </a:prstGeom>
          <a:noFill/>
        </p:spPr>
        <p:txBody>
          <a:bodyPr wrap="square" rtlCol="0">
            <a:spAutoFit/>
          </a:bodyPr>
          <a:lstStyle/>
          <a:p>
            <a:r>
              <a:rPr lang="en-IN" sz="1600" dirty="0"/>
              <a:t>Removing ',' and 'km' from '</a:t>
            </a:r>
            <a:r>
              <a:rPr lang="en-IN" sz="1600" dirty="0" err="1"/>
              <a:t>KM_Travelled</a:t>
            </a:r>
            <a:r>
              <a:rPr lang="en-IN" sz="1600" dirty="0"/>
              <a:t>' variable.</a:t>
            </a:r>
            <a:endParaRPr lang="en-US" sz="1600" dirty="0"/>
          </a:p>
        </p:txBody>
      </p:sp>
      <p:sp>
        <p:nvSpPr>
          <p:cNvPr id="9" name="TextBox 8"/>
          <p:cNvSpPr txBox="1"/>
          <p:nvPr/>
        </p:nvSpPr>
        <p:spPr>
          <a:xfrm>
            <a:off x="4143372" y="3000372"/>
            <a:ext cx="4786346" cy="584775"/>
          </a:xfrm>
          <a:prstGeom prst="rect">
            <a:avLst/>
          </a:prstGeom>
          <a:noFill/>
        </p:spPr>
        <p:txBody>
          <a:bodyPr wrap="square" rtlCol="0">
            <a:spAutoFit/>
          </a:bodyPr>
          <a:lstStyle/>
          <a:p>
            <a:r>
              <a:rPr lang="en-US" sz="1600" dirty="0" smtClean="0"/>
              <a:t>Splitting location into locality, city &amp; state.</a:t>
            </a:r>
          </a:p>
          <a:p>
            <a:r>
              <a:rPr lang="en-US" sz="1600" dirty="0" smtClean="0"/>
              <a:t>Keeping state and dropping locality &amp; city.</a:t>
            </a:r>
            <a:endParaRPr lang="en-US" sz="1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1480"/>
          </a:xfrm>
        </p:spPr>
        <p:txBody>
          <a:bodyPr>
            <a:normAutofit fontScale="90000"/>
          </a:bodyPr>
          <a:lstStyle/>
          <a:p>
            <a:r>
              <a:rPr lang="en-US" sz="3200" dirty="0" smtClean="0">
                <a:solidFill>
                  <a:schemeClr val="bg1"/>
                </a:solidFill>
              </a:rPr>
              <a:t>(4): Treating outliers</a:t>
            </a:r>
            <a:endParaRPr lang="en-US" sz="3200" dirty="0">
              <a:solidFill>
                <a:schemeClr val="bg1"/>
              </a:solidFill>
            </a:endParaRPr>
          </a:p>
        </p:txBody>
      </p:sp>
      <p:pic>
        <p:nvPicPr>
          <p:cNvPr id="7170" name="Picture 2" descr="C:\Users\Nitin Singh Tatrari\Desktop\22.png"/>
          <p:cNvPicPr>
            <a:picLocks noChangeAspect="1" noChangeArrowheads="1"/>
          </p:cNvPicPr>
          <p:nvPr/>
        </p:nvPicPr>
        <p:blipFill>
          <a:blip r:embed="rId2"/>
          <a:srcRect/>
          <a:stretch>
            <a:fillRect/>
          </a:stretch>
        </p:blipFill>
        <p:spPr bwMode="auto">
          <a:xfrm>
            <a:off x="428596" y="928670"/>
            <a:ext cx="2873375" cy="2143140"/>
          </a:xfrm>
          <a:prstGeom prst="rect">
            <a:avLst/>
          </a:prstGeom>
          <a:noFill/>
        </p:spPr>
      </p:pic>
      <p:pic>
        <p:nvPicPr>
          <p:cNvPr id="7171" name="Picture 3" descr="C:\Users\Nitin Singh Tatrari\Desktop\24.png"/>
          <p:cNvPicPr>
            <a:picLocks noChangeAspect="1" noChangeArrowheads="1"/>
          </p:cNvPicPr>
          <p:nvPr/>
        </p:nvPicPr>
        <p:blipFill>
          <a:blip r:embed="rId3"/>
          <a:srcRect/>
          <a:stretch>
            <a:fillRect/>
          </a:stretch>
        </p:blipFill>
        <p:spPr bwMode="auto">
          <a:xfrm>
            <a:off x="1785918" y="3143248"/>
            <a:ext cx="5715040" cy="944562"/>
          </a:xfrm>
          <a:prstGeom prst="rect">
            <a:avLst/>
          </a:prstGeom>
          <a:noFill/>
        </p:spPr>
      </p:pic>
      <p:sp>
        <p:nvSpPr>
          <p:cNvPr id="5" name="TextBox 4"/>
          <p:cNvSpPr txBox="1"/>
          <p:nvPr/>
        </p:nvSpPr>
        <p:spPr>
          <a:xfrm>
            <a:off x="3929058" y="1643050"/>
            <a:ext cx="4429156" cy="923330"/>
          </a:xfrm>
          <a:prstGeom prst="rect">
            <a:avLst/>
          </a:prstGeom>
          <a:noFill/>
        </p:spPr>
        <p:txBody>
          <a:bodyPr wrap="square" rtlCol="0">
            <a:spAutoFit/>
          </a:bodyPr>
          <a:lstStyle/>
          <a:p>
            <a:r>
              <a:rPr lang="en-US" dirty="0" smtClean="0"/>
              <a:t>There are outliers present in ‘YEAR’, ‘</a:t>
            </a:r>
            <a:r>
              <a:rPr lang="en-US" dirty="0" err="1" smtClean="0"/>
              <a:t>KM_Travelled</a:t>
            </a:r>
            <a:r>
              <a:rPr lang="en-US" dirty="0" smtClean="0"/>
              <a:t>’, ‘PRICE’. </a:t>
            </a:r>
            <a:r>
              <a:rPr lang="en-US" dirty="0" err="1" smtClean="0"/>
              <a:t>KM_Travelled</a:t>
            </a:r>
            <a:r>
              <a:rPr lang="en-US" dirty="0" smtClean="0"/>
              <a:t> &amp; PRICE is right skewed.</a:t>
            </a:r>
            <a:endParaRPr lang="en-US" dirty="0"/>
          </a:p>
        </p:txBody>
      </p:sp>
      <p:sp>
        <p:nvSpPr>
          <p:cNvPr id="6" name="TextBox 5"/>
          <p:cNvSpPr txBox="1"/>
          <p:nvPr/>
        </p:nvSpPr>
        <p:spPr>
          <a:xfrm>
            <a:off x="2714612" y="4143380"/>
            <a:ext cx="3929090" cy="369332"/>
          </a:xfrm>
          <a:prstGeom prst="rect">
            <a:avLst/>
          </a:prstGeom>
          <a:noFill/>
        </p:spPr>
        <p:txBody>
          <a:bodyPr wrap="square" rtlCol="0">
            <a:spAutoFit/>
          </a:bodyPr>
          <a:lstStyle/>
          <a:p>
            <a:r>
              <a:rPr lang="en-US" dirty="0" smtClean="0"/>
              <a:t>We apply IQR on the above columns</a:t>
            </a:r>
            <a:endParaRPr lang="en-US" dirty="0"/>
          </a:p>
        </p:txBody>
      </p:sp>
      <p:pic>
        <p:nvPicPr>
          <p:cNvPr id="7172" name="Picture 4" descr="C:\Users\Nitin Singh Tatrari\Desktop\29.png"/>
          <p:cNvPicPr>
            <a:picLocks noChangeAspect="1" noChangeArrowheads="1"/>
          </p:cNvPicPr>
          <p:nvPr/>
        </p:nvPicPr>
        <p:blipFill>
          <a:blip r:embed="rId4"/>
          <a:srcRect/>
          <a:stretch>
            <a:fillRect/>
          </a:stretch>
        </p:blipFill>
        <p:spPr bwMode="auto">
          <a:xfrm>
            <a:off x="5500694" y="4572008"/>
            <a:ext cx="3101975" cy="2071702"/>
          </a:xfrm>
          <a:prstGeom prst="rect">
            <a:avLst/>
          </a:prstGeom>
          <a:noFill/>
        </p:spPr>
      </p:pic>
      <p:sp>
        <p:nvSpPr>
          <p:cNvPr id="8" name="TextBox 7"/>
          <p:cNvSpPr txBox="1"/>
          <p:nvPr/>
        </p:nvSpPr>
        <p:spPr>
          <a:xfrm>
            <a:off x="785786" y="5286388"/>
            <a:ext cx="4286280" cy="369332"/>
          </a:xfrm>
          <a:prstGeom prst="rect">
            <a:avLst/>
          </a:prstGeom>
          <a:noFill/>
        </p:spPr>
        <p:txBody>
          <a:bodyPr wrap="square" rtlCol="0">
            <a:spAutoFit/>
          </a:bodyPr>
          <a:lstStyle/>
          <a:p>
            <a:r>
              <a:rPr lang="en-US" dirty="0" smtClean="0"/>
              <a:t>Outliers reduces. </a:t>
            </a:r>
            <a:r>
              <a:rPr lang="en-US" dirty="0" err="1" smtClean="0"/>
              <a:t>Skewness</a:t>
            </a:r>
            <a:r>
              <a:rPr lang="en-US" dirty="0" smtClean="0"/>
              <a:t> reduces.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211</TotalTime>
  <Words>1134</Words>
  <Application>Microsoft Office PowerPoint</Application>
  <PresentationFormat>On-screen Show (4:3)</PresentationFormat>
  <Paragraphs>99</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Urban</vt:lpstr>
      <vt:lpstr>Car Price Prediction</vt:lpstr>
      <vt:lpstr>Problem Statement</vt:lpstr>
      <vt:lpstr>Data scrapping </vt:lpstr>
      <vt:lpstr>Slide 4</vt:lpstr>
      <vt:lpstr>Steps Followed: (1) Loading data</vt:lpstr>
      <vt:lpstr>(2): Understanding data</vt:lpstr>
      <vt:lpstr>(3): Cleaning the data</vt:lpstr>
      <vt:lpstr>Slide 8</vt:lpstr>
      <vt:lpstr>(4): Treating outliers</vt:lpstr>
      <vt:lpstr>(5): Finding correlation</vt:lpstr>
      <vt:lpstr>(6): Graphical Analysis</vt:lpstr>
      <vt:lpstr>Slide 12</vt:lpstr>
      <vt:lpstr>Slide 13</vt:lpstr>
      <vt:lpstr>Slide 14</vt:lpstr>
      <vt:lpstr>(7): Treating multi-class data</vt:lpstr>
      <vt:lpstr>(8) Standardization of data</vt:lpstr>
      <vt:lpstr>(9): Model Selection</vt:lpstr>
      <vt:lpstr>Slide 18</vt:lpstr>
      <vt:lpstr>(10): Ensemble Technique</vt:lpstr>
      <vt:lpstr>(11): Hyper Parameter</vt:lpstr>
      <vt:lpstr>(12) Saving the best model</vt:lpstr>
      <vt:lpstr>(13) Conclusion</vt:lpstr>
      <vt:lpstr>(13) Conclusion</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Nitin Singh Tatrari</dc:creator>
  <cp:lastModifiedBy>Nitin Singh Tatrari</cp:lastModifiedBy>
  <cp:revision>24</cp:revision>
  <dcterms:created xsi:type="dcterms:W3CDTF">2021-08-13T16:21:04Z</dcterms:created>
  <dcterms:modified xsi:type="dcterms:W3CDTF">2021-08-15T13:51:20Z</dcterms:modified>
</cp:coreProperties>
</file>