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5" r:id="rId5"/>
    <p:sldId id="266" r:id="rId6"/>
    <p:sldId id="268" r:id="rId7"/>
    <p:sldId id="267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9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24" y="18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2EC51-F955-4457-8F39-ED48CB356DB0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669-AF0E-4676-974A-6140F1735F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24ED8B-A98C-45F2-9F3E-6CF5D6408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8E4874-A4F9-4716-84E9-36771D015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440A7E3-F08D-4272-9C14-1FE08145D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BA928B1-1C59-4D2D-AF50-8BC50B0D5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39E123C-73CB-4D88-B221-6930D8C67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C0A982A-1DA6-46DD-A3F3-9BDE4C7D2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F891963-0B37-401D-85C6-2B0367A29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B40C751-24CE-4DC9-8DD0-60EC77284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1C2EFF-A72B-4334-BDA8-9896D1061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3580887" y="3960398"/>
            <a:ext cx="7167157" cy="564717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" name="Правоъгълник 9"/>
          <p:cNvSpPr/>
          <p:nvPr userDrawn="1"/>
        </p:nvSpPr>
        <p:spPr>
          <a:xfrm>
            <a:off x="3144875" y="1916132"/>
            <a:ext cx="54000" cy="2909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11" name="Групиране 10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12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7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" name="Групиране 41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3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9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7" name="Заглавие 76"/>
          <p:cNvSpPr>
            <a:spLocks noGrp="1" noEditPoints="1"/>
          </p:cNvSpPr>
          <p:nvPr>
            <p:ph type="title" hasCustomPrompt="1"/>
          </p:nvPr>
        </p:nvSpPr>
        <p:spPr>
          <a:xfrm>
            <a:off x="3569688" y="2576910"/>
            <a:ext cx="777291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1" name="Контейнер за дата 80"/>
          <p:cNvSpPr>
            <a:spLocks noGrp="1" noEditPoints="1"/>
          </p:cNvSpPr>
          <p:nvPr>
            <p:ph type="dt" sz="half" idx="10"/>
          </p:nvPr>
        </p:nvSpPr>
        <p:spPr>
          <a:xfrm>
            <a:off x="3580887" y="2057197"/>
            <a:ext cx="2743200" cy="365125"/>
          </a:xfrm>
        </p:spPr>
        <p:txBody>
          <a:bodyPr/>
          <a:lstStyle/>
          <a:p>
            <a:fld id="{4D66383F-9536-4B63-8B71-9250C2E5070C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2" name="Контейнер за долния колонтитул 81"/>
          <p:cNvSpPr>
            <a:spLocks noGrp="1" noEditPoints="1"/>
          </p:cNvSpPr>
          <p:nvPr>
            <p:ph type="ftr" sz="quarter" idx="11"/>
          </p:nvPr>
        </p:nvSpPr>
        <p:spPr>
          <a:xfrm>
            <a:off x="377300" y="439133"/>
            <a:ext cx="4114800" cy="365125"/>
          </a:xfrm>
        </p:spPr>
        <p:txBody>
          <a:bodyPr/>
          <a:lstStyle>
            <a:lvl1pPr algn="l"/>
          </a:lstStyle>
          <a:p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618160" y="2841788"/>
            <a:ext cx="8955680" cy="1026534"/>
          </a:xfrm>
        </p:spPr>
        <p:txBody>
          <a:bodyPr anchor="ctr">
            <a:no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618160" y="3960398"/>
            <a:ext cx="8955680" cy="56471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9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9" name="Групиране 38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0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6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54038" y="365123"/>
            <a:ext cx="7949882" cy="857465"/>
          </a:xfrm>
        </p:spPr>
        <p:txBody>
          <a:bodyPr anchor="ctr">
            <a:no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равоъгълник 6"/>
          <p:cNvSpPr/>
          <p:nvPr userDrawn="1"/>
        </p:nvSpPr>
        <p:spPr>
          <a:xfrm>
            <a:off x="409548" y="365124"/>
            <a:ext cx="54000" cy="857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Google Shape;124;p4"/>
          <p:cNvSpPr/>
          <p:nvPr userDrawn="1"/>
        </p:nvSpPr>
        <p:spPr>
          <a:xfrm rot="5400000">
            <a:off x="200123" y="5639761"/>
            <a:ext cx="587179" cy="587182"/>
          </a:xfrm>
          <a:custGeom>
            <a:avLst/>
            <a:rect l="l" t="t" r="r" b="b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25;p4"/>
          <p:cNvSpPr/>
          <p:nvPr userDrawn="1"/>
        </p:nvSpPr>
        <p:spPr>
          <a:xfrm rot="5400000">
            <a:off x="1213205" y="6261319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26;p4"/>
          <p:cNvSpPr/>
          <p:nvPr userDrawn="1"/>
        </p:nvSpPr>
        <p:spPr>
          <a:xfrm rot="5400000">
            <a:off x="7602359" y="287798"/>
            <a:ext cx="505967" cy="501056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27;p4"/>
          <p:cNvSpPr/>
          <p:nvPr userDrawn="1"/>
        </p:nvSpPr>
        <p:spPr>
          <a:xfrm rot="5400000">
            <a:off x="11656004" y="5758178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8;p4"/>
          <p:cNvSpPr/>
          <p:nvPr userDrawn="1"/>
        </p:nvSpPr>
        <p:spPr>
          <a:xfrm rot="5400000">
            <a:off x="11502402" y="1041970"/>
            <a:ext cx="391770" cy="391650"/>
          </a:xfrm>
          <a:custGeom>
            <a:avLst/>
            <a:rect l="l" t="t" r="r" b="b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" name="Google Shape;129;p4"/>
          <p:cNvGrpSpPr/>
          <p:nvPr/>
        </p:nvGrpSpPr>
        <p:grpSpPr>
          <a:xfrm>
            <a:off x="10808717" y="353601"/>
            <a:ext cx="1128944" cy="440254"/>
            <a:chOff x="720001" y="540000"/>
            <a:chExt cx="860224" cy="335461"/>
          </a:xfrm>
        </p:grpSpPr>
        <p:sp>
          <p:nvSpPr>
            <p:cNvPr id="14" name="Google Shape;130;p4"/>
            <p:cNvSpPr/>
            <p:nvPr/>
          </p:nvSpPr>
          <p:spPr>
            <a:xfrm rot="5400000">
              <a:off x="722132" y="797768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31;p4"/>
            <p:cNvSpPr/>
            <p:nvPr/>
          </p:nvSpPr>
          <p:spPr>
            <a:xfrm rot="5400000">
              <a:off x="719773" y="547467"/>
              <a:ext cx="77953" cy="77497"/>
            </a:xfrm>
            <a:custGeom>
              <a:avLst/>
              <a:rect l="l" t="t" r="r" b="b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32;p4"/>
            <p:cNvSpPr/>
            <p:nvPr/>
          </p:nvSpPr>
          <p:spPr>
            <a:xfrm rot="5400000">
              <a:off x="917264" y="795764"/>
              <a:ext cx="77953" cy="77562"/>
            </a:xfrm>
            <a:custGeom>
              <a:avLst/>
              <a:rect l="l" t="t" r="r" b="b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33;p4"/>
            <p:cNvSpPr/>
            <p:nvPr/>
          </p:nvSpPr>
          <p:spPr>
            <a:xfrm rot="5400000">
              <a:off x="914937" y="545819"/>
              <a:ext cx="77953" cy="77433"/>
            </a:xfrm>
            <a:custGeom>
              <a:avLst/>
              <a:rect l="l" t="t" r="r" b="b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34;p4"/>
            <p:cNvSpPr/>
            <p:nvPr/>
          </p:nvSpPr>
          <p:spPr>
            <a:xfrm rot="5400000">
              <a:off x="1112332" y="794213"/>
              <a:ext cx="77953" cy="77303"/>
            </a:xfrm>
            <a:custGeom>
              <a:avLst/>
              <a:rect l="l" t="t" r="r" b="b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35;p4"/>
            <p:cNvSpPr/>
            <p:nvPr/>
          </p:nvSpPr>
          <p:spPr>
            <a:xfrm rot="5400000">
              <a:off x="1109876" y="54381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36;p4"/>
            <p:cNvSpPr/>
            <p:nvPr/>
          </p:nvSpPr>
          <p:spPr>
            <a:xfrm rot="5400000">
              <a:off x="1307400" y="792209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37;p4"/>
            <p:cNvSpPr/>
            <p:nvPr/>
          </p:nvSpPr>
          <p:spPr>
            <a:xfrm rot="5400000">
              <a:off x="1305137" y="54200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38;p4"/>
            <p:cNvSpPr/>
            <p:nvPr/>
          </p:nvSpPr>
          <p:spPr>
            <a:xfrm rot="5400000">
              <a:off x="1502597" y="79033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39;p4"/>
            <p:cNvSpPr/>
            <p:nvPr/>
          </p:nvSpPr>
          <p:spPr>
            <a:xfrm rot="5400000">
              <a:off x="1500205" y="54019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037" y="1877599"/>
            <a:ext cx="4633105" cy="16509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5" name="Текстов контейнер 43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444836" y="1877599"/>
            <a:ext cx="3059084" cy="1650910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1195548"/>
            <a:ext cx="5764036" cy="1152043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4097194"/>
            <a:ext cx="5764036" cy="5311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639971"/>
            <a:ext cx="5764799" cy="531111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Контейнер за картина 35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984460" y="639971"/>
            <a:ext cx="4501904" cy="54703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747357" y="2026048"/>
            <a:ext cx="5764036" cy="1152043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747357" y="3178091"/>
            <a:ext cx="5764036" cy="548814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747357" y="1470471"/>
            <a:ext cx="5764798" cy="55557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486102"/>
            <a:ext cx="6550034" cy="81681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1394993"/>
            <a:ext cx="6550034" cy="53111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144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354094"/>
            <a:ext cx="6550901" cy="400225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1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7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874795"/>
            <a:ext cx="5286961" cy="177340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Групиране 27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29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3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6" name="Текстов контейнер 4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184200" y="2874963"/>
            <a:ext cx="5286375" cy="17732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3039052" y="1790700"/>
            <a:ext cx="6113896" cy="665472"/>
          </a:xfr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7ED9-F57E-4011-AACC-D73E6795F40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 noEditPoints="1"/>
          </p:cNvSpPr>
          <p:nvPr>
            <p:ph type="subTitle" idx="1"/>
          </p:nvPr>
        </p:nvSpPr>
        <p:spPr>
          <a:xfrm>
            <a:off x="3580887" y="3655598"/>
            <a:ext cx="7167157" cy="564717"/>
          </a:xfrm>
        </p:spPr>
        <p:txBody>
          <a:bodyPr/>
          <a:lstStyle/>
          <a:p>
            <a:r>
              <a:rPr lang="bg-BG" b="1" dirty="0">
                <a:solidFill>
                  <a:schemeClr val="accent6">
                    <a:lumMod val="75000"/>
                  </a:schemeClr>
                </a:solidFill>
              </a:rPr>
              <a:t>Insights and Predictive Modeling for the Flipdata Dataset</a:t>
            </a:r>
          </a:p>
        </p:txBody>
      </p:sp>
      <p:sp>
        <p:nvSpPr>
          <p:cNvPr id="3" name="Заглавие 2"/>
          <p:cNvSpPr>
            <a:spLocks noGrp="1" noEditPoints="1"/>
          </p:cNvSpPr>
          <p:nvPr>
            <p:ph type="title"/>
          </p:nvPr>
        </p:nvSpPr>
        <p:spPr>
          <a:xfrm>
            <a:off x="3513127" y="2633442"/>
            <a:ext cx="7829474" cy="710626"/>
          </a:xfrm>
        </p:spPr>
        <p:txBody>
          <a:bodyPr>
            <a:normAutofit/>
          </a:bodyPr>
          <a:lstStyle/>
          <a:p>
            <a:r>
              <a:rPr lang="bg-BG" sz="5400" dirty="0"/>
              <a:t>Handset Pricing Analysis and Prediction</a:t>
            </a:r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CAC16B9-64D0-4D26-9F4A-2C623279C11D}" type="datetime1">
              <a:rPr lang="en-US" smtClean="0"/>
              <a:t>12/24/2024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>
                <a:highlight>
                  <a:srgbClr val="000080"/>
                </a:highlight>
              </a:rPr>
              <a:t>0.1</a:t>
            </a:r>
            <a:endParaRPr lang="bg-BG" dirty="0">
              <a:highlight>
                <a:srgbClr val="00008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noProof="1" dirty="0"/>
              <a:t>Objectivessentation</a:t>
            </a:r>
            <a:r>
              <a:rPr lang="en-US" dirty="0"/>
              <a:t> Content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9907402" cy="45423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Build a predictive model to estimate handset prices.</a:t>
            </a:r>
          </a:p>
          <a:p>
            <a:endParaRPr lang="en-US" dirty="0"/>
          </a:p>
          <a:p>
            <a:r>
              <a:rPr lang="en-US" dirty="0"/>
              <a:t>Identify and analyze key features influencing handset pricing.</a:t>
            </a:r>
          </a:p>
          <a:p>
            <a:endParaRPr lang="en-US" dirty="0"/>
          </a:p>
          <a:p>
            <a:r>
              <a:rPr lang="en-US" dirty="0"/>
              <a:t>Key Deliverables:</a:t>
            </a:r>
          </a:p>
          <a:p>
            <a:endParaRPr lang="en-US" dirty="0"/>
          </a:p>
          <a:p>
            <a:r>
              <a:rPr lang="en-US" dirty="0"/>
              <a:t>Predictive model.</a:t>
            </a:r>
          </a:p>
          <a:p>
            <a:endParaRPr lang="en-US" dirty="0"/>
          </a:p>
          <a:p>
            <a:r>
              <a:rPr lang="en-US" dirty="0"/>
              <a:t>Insights into feature importance.</a:t>
            </a:r>
          </a:p>
          <a:p>
            <a:endParaRPr lang="en-US" dirty="0"/>
          </a:p>
          <a:p>
            <a:r>
              <a:rPr lang="en-US" dirty="0"/>
              <a:t>Recommendations for pricing strategies.</a:t>
            </a:r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 rot="10800000" flipV="1">
            <a:off x="554038" y="1362461"/>
            <a:ext cx="4644154" cy="515138"/>
          </a:xfrm>
        </p:spPr>
        <p:txBody>
          <a:bodyPr/>
          <a:lstStyle/>
          <a:p>
            <a:pPr algn="ctr"/>
            <a:r>
              <a:rPr lang="en-US" sz="2000" b="1" dirty="0"/>
              <a:t> </a:t>
            </a:r>
            <a:r>
              <a:rPr lang="en-US" sz="2000" noProof="1" dirty="0"/>
              <a:t>NamPrimary</a:t>
            </a:r>
            <a:r>
              <a:rPr lang="en-US" sz="2000" dirty="0"/>
              <a:t> Goals:</a:t>
            </a:r>
            <a:endParaRPr lang="bg-BG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t> Dataset Overview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10939637" cy="4577933"/>
          </a:xfrm>
        </p:spPr>
        <p:txBody>
          <a:bodyPr/>
          <a:lstStyle/>
          <a:p/>
          <a:p>
            <a:r>
              <a:t>Contains detailed specifications of handsets (memory, RAM, battery, cameras, processor, etc.).</a:t>
            </a:r>
          </a:p>
          <a:p>
            <a:endParaRPr lang="en-US"/>
          </a:p>
          <a:p>
            <a:r>
              <a:t>Target variable:</a:t>
            </a:r>
            <a:r>
              <a:rPr lang="en-US"/>
              <a:t> </a:t>
            </a:r>
            <a:r>
              <a:t> Price.</a:t>
            </a:r>
          </a:p>
          <a:p>
            <a:endParaRPr lang="en-US"/>
          </a:p>
          <a:p>
            <a:r>
              <a:t>Key Columns:</a:t>
            </a:r>
          </a:p>
          <a:p>
            <a:endParaRPr lang="en-US"/>
          </a:p>
          <a:p>
            <a:r>
              <a:t>Specifications:</a:t>
            </a:r>
            <a:r>
              <a:rPr lang="en-US"/>
              <a:t>  </a:t>
            </a:r>
            <a:r>
              <a:t> Memory, RAM, Battery, Rear Camera, Front Camera.</a:t>
            </a:r>
          </a:p>
          <a:p>
            <a:r>
              <a:t>Categorical: </a:t>
            </a:r>
            <a:r>
              <a:rPr lang="en-US"/>
              <a:t>      </a:t>
            </a:r>
            <a:r>
              <a:t>Model, </a:t>
            </a:r>
            <a:r>
              <a:rPr noProof="1"/>
              <a:t>Colour</a:t>
            </a:r>
            <a:r>
              <a:t>, Processor.</a:t>
            </a:r>
          </a:p>
          <a:p>
            <a:r>
              <a:t>Target: </a:t>
            </a:r>
            <a:r>
              <a:rPr lang="en-US"/>
              <a:t>              </a:t>
            </a:r>
            <a:r>
              <a:t>Prize (price).</a:t>
            </a:r>
          </a:p>
          <a:p>
            <a:r>
              <a:t>Data Size: </a:t>
            </a:r>
            <a:r>
              <a:rPr lang="en-US"/>
              <a:t>        </a:t>
            </a:r>
            <a:r>
              <a:t>X rows, Y columns.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quarter" idx="13"/>
          </p:nvPr>
        </p:nvSpPr>
        <p:spPr>
          <a:xfrm>
            <a:off x="628920" y="1550093"/>
            <a:ext cx="4624682" cy="655011"/>
          </a:xfrm>
        </p:spPr>
        <p:txBody>
          <a:bodyPr/>
          <a:lstStyle/>
          <a:p>
            <a:pPr algn="l"/>
            <a:r>
              <a:rPr sz="2000"/>
              <a:t>Dataset</a:t>
            </a:r>
            <a:r>
              <a:t> </a:t>
            </a:r>
            <a:r>
              <a:rPr sz="2000"/>
              <a:t>Description</a:t>
            </a:r>
            <a:r>
              <a:t>:</a:t>
            </a:r>
          </a:p>
          <a:p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t>Data Exploration</a:t>
            </a:r>
            <a:r>
              <a:rPr lang="en-US"/>
              <a:t> and  Data Preprocessing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554038" y="1409621"/>
            <a:ext cx="8274822" cy="1650910"/>
          </a:xfrm>
        </p:spPr>
        <p:txBody>
          <a:bodyPr/>
          <a:lstStyle/>
          <a:p>
            <a:r>
              <a:rPr lang="en-US"/>
              <a:t>      </a:t>
            </a:r>
            <a:r>
              <a:t>Steps Taken: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C</a:t>
            </a:r>
            <a:r>
              <a:t>hecked for missing values and inconsistencies.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Visualized feature distributions.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Analyzed correlations between features and price.</a:t>
            </a:r>
          </a:p>
          <a:p/>
          <a:p>
            <a:r>
              <a:rPr lang="en-US"/>
              <a:t>      </a:t>
            </a:r>
            <a:r>
              <a:t>Key Findings: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Memory, RAM, and Camera have strong correlations with price.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Some categorical features require encoding.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quarter" idx="13"/>
          </p:nvPr>
        </p:nvSpPr>
        <p:spPr>
          <a:xfrm>
            <a:off x="668058" y="4330695"/>
            <a:ext cx="7721842" cy="2374148"/>
          </a:xfrm>
        </p:spPr>
        <p:txBody>
          <a:bodyPr/>
          <a:lstStyle/>
          <a:p>
            <a:pPr algn="l"/>
            <a:endParaRPr lang="en-US"/>
          </a:p>
          <a:p>
            <a:pPr algn="l"/>
            <a:r>
              <a:rPr lang="en-US"/>
              <a:t>     data  preprocessing steps = S</a:t>
            </a:r>
            <a:r>
              <a:t>teps Performed: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t>Cleaned the dataset (e.g., converted price to numeric).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t>Encoded categorical features (Model, Colour, Processor)</a:t>
            </a:r>
            <a:r>
              <a:rPr lang="en-US"/>
              <a:t>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t>Scaled numerical features for consistency.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t>Treated outliers using statistical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t>Feature Analysis</a:t>
            </a:r>
            <a:r>
              <a:rPr lang="en-US"/>
              <a:t> and Model Building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554038" y="1162645"/>
            <a:ext cx="6802820" cy="3003790"/>
          </a:xfrm>
        </p:spPr>
        <p:txBody>
          <a:bodyPr/>
          <a:lstStyle/>
          <a:p>
            <a:pPr marL="0" indent="0">
              <a:buFont typeface="Arial" pitchFamily="34" charset="0" panose="020B0604020202020204"/>
              <a:buNone/>
            </a:pPr>
            <a:r>
              <a:rPr lang="en-US"/>
              <a:t>       </a:t>
            </a:r>
            <a:r>
              <a:t>Techniques Used: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Correlation analysis.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Recursive Feature Elimination (RFE).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Mutual Information Scores.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PCA for dimensionality reduction.</a:t>
            </a:r>
            <a:endParaRPr lang="en-US"/>
          </a:p>
          <a:p>
            <a:r>
              <a:rPr lang="en-US"/>
              <a:t>       </a:t>
            </a:r>
            <a:r>
              <a:t>Insights: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Top features: Memory, RAM, Rear Camera.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PCA helped reduce complexity without significant information loss.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quarter" idx="13"/>
          </p:nvPr>
        </p:nvSpPr>
        <p:spPr>
          <a:xfrm>
            <a:off x="554038" y="4004770"/>
            <a:ext cx="6385980" cy="1650910"/>
          </a:xfrm>
        </p:spPr>
        <p:txBody>
          <a:bodyPr/>
          <a:lstStyle/>
          <a:p>
            <a:pPr marL="285750" indent="-285750" algn="l">
              <a:buFont typeface="Arial" pitchFamily="34" charset="0" panose="020B0604020202020204"/>
              <a:buChar char="•"/>
            </a:pPr>
            <a:r>
              <a:t>Model Building</a:t>
            </a:r>
            <a:endParaRPr lang="en-US"/>
          </a:p>
          <a:p>
            <a:pPr algn="l"/>
            <a:r>
              <a:rPr lang="en-US"/>
              <a:t>        Algorithms Tested: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en-US"/>
              <a:t>Linear Regression.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en-US"/>
              <a:t>Decision Trees.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en-US"/>
              <a:t>Random Forests.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en-US"/>
              <a:t>Gradient Boosting (e.g., XGBoost).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en-US"/>
              <a:t>Process:Dataset split: 80% training, 20% testing.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en-US"/>
              <a:t>Hyperparameter tuning (Grid Search).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t>Model Evaluation</a:t>
            </a:r>
            <a:r>
              <a:rPr lang="en-US"/>
              <a:t> and Feature Importance Analysis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443424" y="1452165"/>
            <a:ext cx="4633105" cy="1650910"/>
          </a:xfrm>
        </p:spPr>
        <p:txBody>
          <a:bodyPr/>
          <a:lstStyle/>
          <a:p>
            <a:r>
              <a:rPr lang="en-US"/>
              <a:t>      </a:t>
            </a:r>
            <a:r>
              <a:t>Metrics Used: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Mean Absolute Error (MAE).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Root Mean Squared Error (RMSE).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R² Score.</a:t>
            </a:r>
          </a:p>
          <a:p>
            <a:r>
              <a:rPr lang="en-US"/>
              <a:t>     </a:t>
            </a:r>
            <a:r>
              <a:t>Best Model: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Random Forest with tuned parameters.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t>Achieved R² score: X.XX, MAE: X.XX.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quarter" idx="13"/>
          </p:nvPr>
        </p:nvSpPr>
        <p:spPr>
          <a:xfrm>
            <a:off x="443424" y="4123892"/>
            <a:ext cx="7364478" cy="1650910"/>
          </a:xfrm>
        </p:spPr>
        <p:txBody>
          <a:bodyPr/>
          <a:lstStyle/>
          <a:p>
            <a:pPr algn="l"/>
            <a:r>
              <a:rPr lang="en-US"/>
              <a:t>     </a:t>
            </a:r>
            <a:r>
              <a:t>Feature Importance Analysis</a:t>
            </a:r>
            <a:r>
              <a:rPr lang="en-US"/>
              <a:t> results: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en-US"/>
              <a:t>Random Forest identified Memory, RAM, and Rear Camera as top contributors.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en-US"/>
              <a:t>Bar chart showing feature importance scores.</a:t>
            </a:r>
          </a:p>
          <a:p>
            <a:pPr algn="l"/>
            <a:endParaRPr lang="en-US"/>
          </a:p>
          <a:p>
            <a:pPr algn="l"/>
            <a:r>
              <a:rPr lang="en-US"/>
              <a:t>     Takeaway: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en-US"/>
              <a:t>These features align with initial correlation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682039" y="2242116"/>
            <a:ext cx="10105079" cy="2147092"/>
          </a:xfrm>
        </p:spPr>
        <p:txBody>
          <a:bodyPr/>
          <a:lstStyle/>
          <a:p>
            <a:r>
              <a:rPr lang="bg-BG" sz="2000" dirty="0"/>
              <a:t>Insights for Pricing Strategies:</a:t>
            </a:r>
          </a:p>
          <a:p>
            <a:endParaRPr lang="bg-BG" sz="2000" dirty="0"/>
          </a:p>
          <a:p>
            <a:r>
              <a:rPr lang="bg-BG" sz="2000" dirty="0"/>
              <a:t>Focus on optimizing Memory, RAM, and Camera features for premium pricing.</a:t>
            </a:r>
          </a:p>
          <a:p>
            <a:endParaRPr lang="bg-BG" sz="2000" dirty="0"/>
          </a:p>
          <a:p>
            <a:r>
              <a:rPr lang="bg-BG" sz="2000" dirty="0"/>
              <a:t>Adjust pricing strategies based on processor and brand.</a:t>
            </a:r>
          </a:p>
          <a:p>
            <a:endParaRPr lang="bg-BG" sz="2000" dirty="0"/>
          </a:p>
          <a:p>
            <a:r>
              <a:rPr lang="bg-BG" sz="2000" dirty="0"/>
              <a:t>Future Work:</a:t>
            </a:r>
          </a:p>
          <a:p>
            <a:endParaRPr lang="bg-BG" sz="2000" dirty="0"/>
          </a:p>
          <a:p>
            <a:r>
              <a:rPr lang="bg-BG" sz="2000" dirty="0"/>
              <a:t>Include additional features (e.g., brand reputation, market trends).</a:t>
            </a:r>
          </a:p>
          <a:p>
            <a:endParaRPr lang="bg-BG" sz="2000" dirty="0"/>
          </a:p>
          <a:p>
            <a:r>
              <a:rPr lang="bg-BG" sz="2000" dirty="0"/>
              <a:t>Explore advanced modeling techniques.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682039" y="4854467"/>
            <a:ext cx="5764036" cy="531110"/>
          </a:xfrm>
        </p:spPr>
        <p:txBody>
          <a:bodyPr/>
          <a:lstStyle/>
          <a:p>
            <a:r>
              <a:rPr lang="en-US" sz="2000" b="1" dirty="0"/>
              <a:t>A brief description of the slide content</a:t>
            </a:r>
            <a:endParaRPr lang="bg-BG" sz="2000" b="1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681276" y="469798"/>
            <a:ext cx="5764799" cy="531111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Recommendations</a:t>
            </a:r>
          </a:p>
        </p:txBody>
      </p:sp>
      <p:pic>
        <p:nvPicPr>
          <p:cNvPr id="7" name="Контейнер за картина 11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/>
          <a:stretch>
            <a:fillRect/>
          </a:stretch>
        </p:blipFill>
        <p:spPr>
          <a:xfrm>
            <a:off x="8966662" y="2832887"/>
            <a:ext cx="2744606" cy="31126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696443" y="122258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  </a:t>
            </a:r>
            <a:r>
              <a:rPr lang="bg-BG" dirty="0"/>
              <a:t>Summary:</a:t>
            </a:r>
            <a:endParaRPr lang="en-US"/>
          </a:p>
        </p:txBody>
      </p:sp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algn="l"/>
            <a:r>
              <a:rPr lang="en-US" sz="3200" dirty="0"/>
              <a:t>     </a:t>
            </a:r>
            <a:r>
              <a:rPr lang="bg-BG" sz="3200" dirty="0"/>
              <a:t>Conclusion</a:t>
            </a:r>
            <a:r>
              <a:rPr lang="en-US" sz="3200" dirty="0"/>
              <a:t> </a:t>
            </a:r>
            <a:endParaRPr lang="bg-BG" sz="32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477459" y="1094800"/>
            <a:ext cx="4633105" cy="1114863"/>
          </a:xfrm>
          <a:noFill/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bg-BG" dirty="0"/>
              <a:t>Developed a robust model for handset price prediction.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bg-BG" dirty="0"/>
              <a:t>Identified key features influencing pricing.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 </a:t>
            </a:r>
            <a:r>
              <a:rPr lang="bg-BG" dirty="0"/>
              <a:t>Next Steps: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54038" y="3429000"/>
            <a:ext cx="8028156" cy="783024"/>
          </a:xfrm>
        </p:spPr>
        <p:txBody>
          <a:bodyPr/>
          <a:lstStyle/>
          <a:p>
            <a:pPr marL="285750" indent="-285750" algn="l">
              <a:buFont typeface="Arial" pitchFamily="34" charset="0" panose="020B0604020202020204"/>
              <a:buChar char="•"/>
            </a:pPr>
            <a:r>
              <a:rPr lang="bg-BG" dirty="0"/>
              <a:t>Leverage insights for data-driven pricing and marketing decisions.</a:t>
            </a:r>
          </a:p>
          <a:p>
            <a:pPr marL="285750" indent="-285750" algn="l">
              <a:buFont typeface="Arial" pitchFamily="34" charset="0" panose="020B0604020202020204"/>
              <a:buChar char="•"/>
            </a:pPr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618160" y="2841788"/>
            <a:ext cx="8955680" cy="1026534"/>
          </a:xfrm>
          <a:solidFill>
            <a:schemeClr val="accent6">
              <a:lumMod val="75000"/>
            </a:schemeClr>
          </a:solidFill>
        </p:spPr>
        <p:txBody>
          <a:bodyPr anchor="ctr"/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Thank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You!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3028948" y="4150898"/>
            <a:ext cx="6134105" cy="564717"/>
          </a:xfrm>
        </p:spPr>
        <p:txBody>
          <a:bodyPr>
            <a:normAutofit/>
          </a:bodyPr>
          <a:lstStyle/>
          <a:p>
            <a:r>
              <a:rPr lang="en-US" dirty="0"/>
              <a:t>Have a nice day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itchFamily="2" charset="2" panose="05000000000000000000"/>
              </a:rPr>
              <a:t></a:t>
            </a: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270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Midnight Neon</vt:lpstr>
      <vt:lpstr>Presentation Title</vt:lpstr>
      <vt:lpstr>Presentation Content</vt:lpstr>
      <vt:lpstr>Name of the Slide</vt:lpstr>
      <vt:lpstr>Name of the Slide</vt:lpstr>
      <vt:lpstr>Name of the Slide</vt:lpstr>
      <vt:lpstr>Name of the Slide</vt:lpstr>
      <vt:lpstr>Name of the Slide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Grish..... Grish.....</dc:creator>
  <cp:lastModifiedBy>Grish..... Grish.....</cp:lastModifiedBy>
  <cp:revision>3</cp:revision>
  <dcterms:created xsi:type="dcterms:W3CDTF">2020-11-27T09:24:16Z</dcterms:created>
  <dcterms:modified xsi:type="dcterms:W3CDTF">2024-12-24T12:09:30Z</dcterms:modified>
</cp:coreProperties>
</file>