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66" r:id="rId19"/>
    <p:sldId id="264" r:id="rId20"/>
    <p:sldId id="26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554B6E-4CC4-4D25-B40F-F3D129394E93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637D7D-8B79-4A66-9A76-812137E577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714356"/>
            <a:ext cx="740664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 </a:t>
            </a:r>
            <a:r>
              <a:rPr lang="ru-RU" dirty="0" err="1" smtClean="0"/>
              <a:t>Rest</a:t>
            </a:r>
            <a:r>
              <a:rPr lang="ru-RU" dirty="0" smtClean="0"/>
              <a:t> </a:t>
            </a:r>
            <a:r>
              <a:rPr lang="ru-RU" dirty="0" err="1" smtClean="0"/>
              <a:t>Api</a:t>
            </a:r>
            <a:r>
              <a:rPr lang="ru-RU" dirty="0" smtClean="0"/>
              <a:t> для </a:t>
            </a:r>
            <a:r>
              <a:rPr lang="ru-RU" dirty="0" err="1" smtClean="0"/>
              <a:t>hh.ru</a:t>
            </a:r>
            <a:r>
              <a:rPr lang="ru-RU" dirty="0" smtClean="0"/>
              <a:t> и сбор статистики по </a:t>
            </a:r>
            <a:r>
              <a:rPr lang="ru-RU" dirty="0" err="1" smtClean="0"/>
              <a:t>зп</a:t>
            </a:r>
            <a:r>
              <a:rPr lang="ru-RU" dirty="0" smtClean="0"/>
              <a:t> и спросу по позициям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857760"/>
            <a:ext cx="7406640" cy="1252534"/>
          </a:xfrm>
        </p:spPr>
        <p:txBody>
          <a:bodyPr/>
          <a:lstStyle/>
          <a:p>
            <a:r>
              <a:rPr lang="ru-RU" dirty="0" err="1" smtClean="0"/>
              <a:t>Казаченко</a:t>
            </a:r>
            <a:r>
              <a:rPr lang="ru-RU" dirty="0" smtClean="0"/>
              <a:t> Татьяна Николаевна</a:t>
            </a:r>
          </a:p>
          <a:p>
            <a:r>
              <a:rPr lang="ru-RU" dirty="0" smtClean="0"/>
              <a:t>Группа </a:t>
            </a:r>
            <a:r>
              <a:rPr lang="en-US" dirty="0" smtClean="0"/>
              <a:t>QA08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Page Object и Page Factory</a:t>
            </a:r>
            <a:endParaRPr lang="fr-FR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00166" y="1000108"/>
            <a:ext cx="7429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 – это шаблон проектирования, который широко используется в автоматизированном тестировании и позволяет разделять логику выполнения тестов от их реализации.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как бы моделирует страницы тестируемого приложения в качестве объектов в коде. </a:t>
            </a:r>
            <a:endParaRPr lang="en-US" dirty="0" smtClean="0"/>
          </a:p>
          <a:p>
            <a:pPr algn="just"/>
            <a:r>
              <a:rPr lang="ru-RU" dirty="0" smtClean="0"/>
              <a:t>	В </a:t>
            </a:r>
            <a:r>
              <a:rPr lang="ru-RU" dirty="0" err="1" smtClean="0"/>
              <a:t>PageFactory</a:t>
            </a:r>
            <a:r>
              <a:rPr lang="ru-RU" dirty="0" smtClean="0"/>
              <a:t> инициализация </a:t>
            </a:r>
            <a:r>
              <a:rPr lang="ru-RU" dirty="0" err="1" smtClean="0"/>
              <a:t>веб-элементов</a:t>
            </a:r>
            <a:r>
              <a:rPr lang="ru-RU" dirty="0" smtClean="0"/>
              <a:t> происходит на странице не вовремя вызова </a:t>
            </a:r>
            <a:r>
              <a:rPr lang="ru-RU" dirty="0" smtClean="0"/>
              <a:t>метода </a:t>
            </a:r>
            <a:r>
              <a:rPr lang="ru-RU" dirty="0" err="1" smtClean="0"/>
              <a:t>initElements</a:t>
            </a:r>
            <a:r>
              <a:rPr lang="ru-RU" dirty="0" smtClean="0"/>
              <a:t>, </a:t>
            </a:r>
            <a:r>
              <a:rPr lang="ru-RU" dirty="0" err="1" smtClean="0"/>
              <a:t>PageFactory</a:t>
            </a:r>
            <a:r>
              <a:rPr lang="ru-RU" dirty="0" smtClean="0"/>
              <a:t> использует, так называемую, LAZY инициализацию. То есть, поиск элемента будет осуществляться только при обращении к нему в ходе выполнения теста. Если </a:t>
            </a:r>
            <a:r>
              <a:rPr lang="ru-RU" dirty="0" smtClean="0"/>
              <a:t>элемент никогда </a:t>
            </a:r>
            <a:r>
              <a:rPr lang="ru-RU" dirty="0" smtClean="0"/>
              <a:t>не </a:t>
            </a:r>
            <a:r>
              <a:rPr lang="ru-RU" dirty="0" smtClean="0"/>
              <a:t>используется в </a:t>
            </a:r>
            <a:r>
              <a:rPr lang="ru-RU" dirty="0" err="1" smtClean="0"/>
              <a:t>PageObject</a:t>
            </a:r>
            <a:r>
              <a:rPr lang="ru-RU" dirty="0" smtClean="0"/>
              <a:t>, то </a:t>
            </a:r>
            <a:r>
              <a:rPr lang="ru-RU" dirty="0" err="1" smtClean="0"/>
              <a:t>findElement</a:t>
            </a:r>
            <a:r>
              <a:rPr lang="ru-RU" dirty="0" smtClean="0"/>
              <a:t> для него никогда не будет вызван. Так объявленный в классе несуществующий на странице элемент вызовет исключение только при попытке его использовать.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Кратко обо всем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1357298"/>
            <a:ext cx="4601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Всего было </a:t>
            </a:r>
            <a:r>
              <a:rPr lang="ru-RU" dirty="0" err="1" smtClean="0"/>
              <a:t>заавтоматизированно</a:t>
            </a:r>
            <a:r>
              <a:rPr lang="ru-RU" dirty="0" smtClean="0"/>
              <a:t> 11 тестов: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4 </a:t>
            </a:r>
            <a:r>
              <a:rPr lang="en-US" dirty="0" smtClean="0"/>
              <a:t>UI-</a:t>
            </a:r>
            <a:r>
              <a:rPr lang="ru-RU" dirty="0" smtClean="0"/>
              <a:t>теста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7 тестов с помощью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3 </a:t>
            </a:r>
            <a:r>
              <a:rPr lang="ru-RU" dirty="0" smtClean="0"/>
              <a:t>теста по поиску вакансий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4 теста по поиску работодателя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7724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UI-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71604" y="857232"/>
            <a:ext cx="680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Проверки для «соискателя»</a:t>
            </a:r>
          </a:p>
          <a:p>
            <a:pPr algn="just">
              <a:buFont typeface="Wingdings" pitchFamily="2" charset="2"/>
              <a:buChar char="Ø"/>
            </a:pPr>
            <a:r>
              <a:rPr lang="ru-RU" dirty="0" smtClean="0"/>
              <a:t>Проверка наличия </a:t>
            </a:r>
            <a:r>
              <a:rPr lang="ru-RU" dirty="0" smtClean="0"/>
              <a:t>кнопок </a:t>
            </a:r>
            <a:r>
              <a:rPr lang="ru-RU" dirty="0" smtClean="0"/>
              <a:t>«войти» и </a:t>
            </a:r>
            <a:r>
              <a:rPr lang="ru-RU" dirty="0" smtClean="0"/>
              <a:t>«создать резюме»</a:t>
            </a:r>
          </a:p>
          <a:p>
            <a:pPr algn="just">
              <a:buFont typeface="Wingdings" pitchFamily="2" charset="2"/>
              <a:buChar char="Ø"/>
            </a:pPr>
            <a:r>
              <a:rPr lang="ru-RU" dirty="0" smtClean="0"/>
              <a:t>Проверка заголовка </a:t>
            </a:r>
            <a:r>
              <a:rPr lang="ru-RU" dirty="0" smtClean="0"/>
              <a:t>кнопки </a:t>
            </a:r>
            <a:r>
              <a:rPr lang="ru-RU" dirty="0" smtClean="0"/>
              <a:t>«создать резюме» (для работодателя данная кнопка будет называться «разместить вакансию»)</a:t>
            </a:r>
          </a:p>
          <a:p>
            <a:pPr algn="just">
              <a:buFont typeface="Wingdings" pitchFamily="2" charset="2"/>
              <a:buChar char="Ø"/>
            </a:pPr>
            <a:r>
              <a:rPr lang="ru-RU" dirty="0" smtClean="0"/>
              <a:t>Проверка </a:t>
            </a:r>
            <a:r>
              <a:rPr lang="ru-RU" dirty="0" smtClean="0"/>
              <a:t>переключения видимости панели поиска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71744"/>
            <a:ext cx="7500958" cy="2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71604" y="5000636"/>
            <a:ext cx="44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</a:t>
            </a:r>
            <a:r>
              <a:rPr lang="ru-RU" dirty="0" smtClean="0"/>
              <a:t>переключения языков на сайте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357826"/>
            <a:ext cx="4071966" cy="131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5429264"/>
            <a:ext cx="393385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14480" y="1285860"/>
            <a:ext cx="4663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Проверки для «соискателя</a:t>
            </a:r>
            <a:r>
              <a:rPr lang="ru-RU" dirty="0" smtClean="0"/>
              <a:t>»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</a:t>
            </a:r>
            <a:r>
              <a:rPr lang="ru-RU" dirty="0" smtClean="0"/>
              <a:t>роверка </a:t>
            </a:r>
            <a:r>
              <a:rPr lang="ru-RU" dirty="0" smtClean="0"/>
              <a:t>количество найденных вакансий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28802"/>
            <a:ext cx="5967424" cy="19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143380"/>
            <a:ext cx="68389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642" y="1000108"/>
            <a:ext cx="3738698" cy="427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00108"/>
            <a:ext cx="3419113" cy="431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5072074"/>
            <a:ext cx="5857916" cy="159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642918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расширенного поиска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071546"/>
            <a:ext cx="29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</a:t>
            </a:r>
            <a:r>
              <a:rPr lang="ru-RU" dirty="0" smtClean="0"/>
              <a:t>роверка </a:t>
            </a:r>
            <a:r>
              <a:rPr lang="ru-RU" dirty="0" smtClean="0"/>
              <a:t>одной вакансии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5214974" cy="291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357695"/>
            <a:ext cx="4572032" cy="89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7233" y="3357562"/>
            <a:ext cx="4016581" cy="329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642918"/>
            <a:ext cx="758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Проверки для </a:t>
            </a:r>
            <a:r>
              <a:rPr lang="ru-RU" dirty="0" smtClean="0"/>
              <a:t>«работодателя»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Поиск по </a:t>
            </a:r>
            <a:r>
              <a:rPr lang="ru-RU" dirty="0" smtClean="0"/>
              <a:t>тексту количества компаний</a:t>
            </a:r>
            <a:r>
              <a:rPr lang="ru-RU" dirty="0" smtClean="0"/>
              <a:t>, у которых нет открытых вакансий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7358114" cy="214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3429000"/>
            <a:ext cx="37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Количество найденных компаний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86190"/>
            <a:ext cx="652145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928670"/>
            <a:ext cx="511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Количество открытых вакансий у работодателя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071538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757555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14818"/>
            <a:ext cx="7358114" cy="2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1539" y="958385"/>
            <a:ext cx="7922461" cy="358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9" y="4601723"/>
            <a:ext cx="757242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786190"/>
            <a:ext cx="531509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1357290" y="-7146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с помощью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571480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Проверка работодателя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ru-RU" dirty="0" smtClean="0"/>
              <a:t>Непредвиденные ситуации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357299"/>
            <a:ext cx="5429288" cy="305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00438"/>
            <a:ext cx="5700724" cy="311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631825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4524"/>
          </a:xfrm>
        </p:spPr>
        <p:txBody>
          <a:bodyPr/>
          <a:lstStyle/>
          <a:p>
            <a:pPr algn="ctr"/>
            <a:r>
              <a:rPr lang="ru-RU" dirty="0" smtClean="0"/>
              <a:t>Что автоматизируем?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414340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943516"/>
            <a:ext cx="4705356" cy="36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214414" y="142852"/>
            <a:ext cx="7406640" cy="783086"/>
          </a:xfrm>
        </p:spPr>
        <p:txBody>
          <a:bodyPr/>
          <a:lstStyle/>
          <a:p>
            <a:pPr algn="ctr"/>
            <a:r>
              <a:rPr lang="ru-RU" dirty="0" smtClean="0"/>
              <a:t>Непредвиденные ситуации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smtClean="0"/>
              <a:t>Maven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smtClean="0"/>
              <a:t>Selenium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smtClean="0"/>
              <a:t>Allure Reporting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dirty="0" err="1" smtClean="0"/>
              <a:t>CircleCI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TestNG</a:t>
            </a:r>
            <a:r>
              <a:rPr lang="en-US" dirty="0" smtClean="0"/>
              <a:t> </a:t>
            </a:r>
            <a:endParaRPr lang="ru-RU" dirty="0"/>
          </a:p>
        </p:txBody>
      </p:sp>
      <p:pic>
        <p:nvPicPr>
          <p:cNvPr id="3077" name="Picture 5" descr="D:\learnJava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71876"/>
            <a:ext cx="5611098" cy="2700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5687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142984"/>
            <a:ext cx="3786214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err="1" smtClean="0"/>
              <a:t>Maven</a:t>
            </a:r>
            <a:r>
              <a:rPr lang="ru-RU" dirty="0" smtClean="0"/>
              <a:t> - это </a:t>
            </a:r>
            <a:r>
              <a:rPr lang="ru-RU" dirty="0" err="1" smtClean="0"/>
              <a:t>фреймворк</a:t>
            </a:r>
            <a:r>
              <a:rPr lang="ru-RU" dirty="0" smtClean="0"/>
              <a:t> для автоматизации сборки проектов, компиляции, создания </a:t>
            </a:r>
            <a:r>
              <a:rPr lang="ru-RU" dirty="0" err="1" smtClean="0"/>
              <a:t>jar</a:t>
            </a:r>
            <a:r>
              <a:rPr lang="ru-RU" dirty="0" smtClean="0"/>
              <a:t>, </a:t>
            </a:r>
            <a:r>
              <a:rPr lang="ru-RU" dirty="0" err="1" smtClean="0"/>
              <a:t>создания</a:t>
            </a:r>
            <a:r>
              <a:rPr lang="ru-RU" dirty="0" smtClean="0"/>
              <a:t> дистрибутива программы, генерации документации.</a:t>
            </a:r>
            <a:endParaRPr lang="ru-RU" dirty="0"/>
          </a:p>
        </p:txBody>
      </p:sp>
      <p:pic>
        <p:nvPicPr>
          <p:cNvPr id="1026" name="Picture 2" descr="D:\learnJava\mav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85860"/>
            <a:ext cx="3571900" cy="2041086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3071810"/>
            <a:ext cx="7215238" cy="35719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Преимущества </a:t>
            </a:r>
            <a:r>
              <a:rPr lang="ru-RU" sz="2000" dirty="0" err="1" smtClean="0"/>
              <a:t>Maven</a:t>
            </a:r>
            <a:r>
              <a:rPr lang="en-US" sz="2000" dirty="0" smtClean="0"/>
              <a:t>: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Независимость от </a:t>
            </a:r>
            <a:r>
              <a:rPr lang="en-US" sz="2000" dirty="0" smtClean="0"/>
              <a:t>OS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Управление зависимостями</a:t>
            </a:r>
            <a:endParaRPr lang="en-US" sz="2000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Возможна сборка из командной строки</a:t>
            </a:r>
            <a:endParaRPr lang="en-US" sz="2000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Хорошая интеграция со средами разработки</a:t>
            </a:r>
            <a:endParaRPr lang="en-US" sz="2000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Модульная, расширяемая за счет </a:t>
            </a:r>
            <a:r>
              <a:rPr lang="ru-RU" sz="2000" dirty="0" err="1" smtClean="0"/>
              <a:t>плагинов</a:t>
            </a:r>
            <a:r>
              <a:rPr lang="ru-RU" sz="2000" dirty="0" smtClean="0"/>
              <a:t> архитектура, огромное количество </a:t>
            </a:r>
            <a:r>
              <a:rPr lang="ru-RU" sz="2000" dirty="0" err="1" smtClean="0"/>
              <a:t>плагинов</a:t>
            </a:r>
            <a:r>
              <a:rPr lang="ru-RU" sz="2000" dirty="0" smtClean="0"/>
              <a:t>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lang="ru-RU" sz="20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smtClean="0"/>
              <a:t>Selenium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357298"/>
            <a:ext cx="4139572" cy="175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	</a:t>
            </a:r>
            <a:r>
              <a:rPr lang="ru-RU" sz="2200" dirty="0" err="1" smtClean="0"/>
              <a:t>Selenium</a:t>
            </a:r>
            <a:r>
              <a:rPr lang="ru-RU" sz="2200" dirty="0" smtClean="0"/>
              <a:t> - это не просто инструмент, а набор инструментов, который помогает </a:t>
            </a:r>
            <a:r>
              <a:rPr lang="ru-RU" sz="2200" dirty="0" err="1" smtClean="0"/>
              <a:t>тестировщикам</a:t>
            </a:r>
            <a:r>
              <a:rPr lang="ru-RU" sz="2200" dirty="0" smtClean="0"/>
              <a:t> более эффективно автоматизировать </a:t>
            </a:r>
            <a:r>
              <a:rPr lang="ru-RU" sz="2200" dirty="0" err="1" smtClean="0"/>
              <a:t>веб-приложения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2050" name="Picture 2" descr="D:\learnJava\java-selenium-webdriver-2-0-big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357298"/>
            <a:ext cx="2928958" cy="1809921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3214686"/>
            <a:ext cx="7215238" cy="3429024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Преимущества </a:t>
            </a:r>
            <a:r>
              <a:rPr lang="ru-RU" sz="2000" dirty="0" err="1" smtClean="0"/>
              <a:t>Selenium</a:t>
            </a:r>
            <a:r>
              <a:rPr lang="ru-RU" sz="2000" dirty="0" smtClean="0"/>
              <a:t> </a:t>
            </a:r>
            <a:r>
              <a:rPr lang="en-US" sz="2000" dirty="0" smtClean="0"/>
              <a:t>: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Инструмент с открытым исходным кодом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Может быть расширен для различных технологий, которые предоставляют DOM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Имеет возможности выполнять </a:t>
            </a:r>
            <a:r>
              <a:rPr lang="ru-RU" sz="2000" dirty="0" err="1" smtClean="0"/>
              <a:t>скрипты</a:t>
            </a:r>
            <a:r>
              <a:rPr lang="ru-RU" sz="2000" dirty="0" smtClean="0"/>
              <a:t> в разных браузерах 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Независимость от </a:t>
            </a:r>
            <a:r>
              <a:rPr lang="en-US" sz="2000" dirty="0" smtClean="0"/>
              <a:t>OS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ru-RU" sz="2000" dirty="0" smtClean="0"/>
              <a:t>Может выполнять тесты параллельно с использованием селеновых сеток</a:t>
            </a:r>
            <a:endParaRPr lang="ru-RU" sz="20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smtClean="0"/>
              <a:t>Allure Reporting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2857496"/>
            <a:ext cx="7500990" cy="1857388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/>
              <a:t>что было протестировано в удобной форме </a:t>
            </a:r>
            <a:r>
              <a:rPr lang="ru-RU" sz="1800" dirty="0" err="1" smtClean="0"/>
              <a:t>веб-отчета</a:t>
            </a:r>
            <a:r>
              <a:rPr lang="ru-RU" sz="1800" dirty="0" smtClean="0"/>
              <a:t>, но и позволяет каждому, кто участвует в процессе разработки, извлекать максимум полезной информации из повседневного выполнения тесты.</a:t>
            </a:r>
            <a:endParaRPr lang="ru-RU" sz="1800" dirty="0"/>
          </a:p>
        </p:txBody>
      </p:sp>
      <p:pic>
        <p:nvPicPr>
          <p:cNvPr id="4098" name="Picture 2" descr="D:\learnJava\Allure_logo-600x2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000108"/>
            <a:ext cx="5715000" cy="2314575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428728" y="1643050"/>
            <a:ext cx="4000528" cy="1500198"/>
          </a:xfrm>
          <a:prstGeom prst="rect">
            <a:avLst/>
          </a:prstGeom>
        </p:spPr>
        <p:txBody>
          <a:bodyPr tIns="0">
            <a:normAutofit fontScale="32500" lnSpcReduction="20000"/>
          </a:bodyPr>
          <a:lstStyle/>
          <a:p>
            <a:pPr marL="27432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u-RU" sz="5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Allure</a:t>
            </a:r>
            <a:r>
              <a:rPr kumimoji="0" lang="ru-RU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это гибкий легкий многоязычный инструмент для создания отчетов о тестировании, который не только показывает очень краткое представление того, </a:t>
            </a:r>
            <a:endParaRPr kumimoji="0" lang="ru-RU" sz="5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err="1" smtClean="0"/>
              <a:t>CircleCI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1428736"/>
            <a:ext cx="3353754" cy="1785950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 smtClean="0"/>
              <a:t>	</a:t>
            </a:r>
            <a:r>
              <a:rPr lang="ru-RU" sz="2000" dirty="0" smtClean="0"/>
              <a:t>Непрерывная интеграция (CI, </a:t>
            </a:r>
            <a:r>
              <a:rPr lang="ru-RU" sz="2000" dirty="0" err="1" smtClean="0"/>
              <a:t>Continuous</a:t>
            </a:r>
            <a:r>
              <a:rPr lang="ru-RU" sz="2000" dirty="0" smtClean="0"/>
              <a:t> </a:t>
            </a:r>
            <a:r>
              <a:rPr lang="ru-RU" sz="2000" dirty="0" err="1" smtClean="0"/>
              <a:t>Integration</a:t>
            </a:r>
            <a:r>
              <a:rPr lang="ru-RU" sz="2000" dirty="0" smtClean="0"/>
              <a:t>) – это практика разработки программного обеспечения, которая заключается в выполнении </a:t>
            </a:r>
            <a:endParaRPr lang="ru-RU" sz="2000" dirty="0"/>
          </a:p>
        </p:txBody>
      </p:sp>
      <p:pic>
        <p:nvPicPr>
          <p:cNvPr id="5122" name="Picture 2" descr="D:\learnJava\circlec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71612"/>
            <a:ext cx="4191000" cy="1714500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3214686"/>
            <a:ext cx="7286676" cy="642942"/>
          </a:xfrm>
          <a:prstGeom prst="rect">
            <a:avLst/>
          </a:prstGeom>
        </p:spPr>
        <p:txBody>
          <a:bodyPr tIns="0">
            <a:normAutofit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выполнении частых автоматизированных сборок проекта для скорейшего выявления и решения интеграционных проблем.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3786190"/>
            <a:ext cx="67866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Преимущества </a:t>
            </a:r>
            <a:r>
              <a:rPr lang="en-US" sz="2000" dirty="0" err="1" smtClean="0"/>
              <a:t>CircleCI</a:t>
            </a:r>
            <a:endParaRPr lang="ru-RU" sz="2000" dirty="0" smtClean="0"/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автоматический и регулярный прогон unit-тестов;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наличие стабильной версии для демонстрации и тестирования;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быстрое выявление последствий некачественного кода.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en-US" dirty="0" err="1" smtClean="0"/>
              <a:t>TestNG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1428736"/>
            <a:ext cx="3500462" cy="1785950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b="1" dirty="0" smtClean="0"/>
              <a:t>	 </a:t>
            </a:r>
            <a:r>
              <a:rPr lang="ru-RU" sz="2000" dirty="0" smtClean="0"/>
              <a:t>Преимущества </a:t>
            </a:r>
            <a:r>
              <a:rPr lang="ru-RU" sz="2000" dirty="0" err="1" smtClean="0"/>
              <a:t>TestNG</a:t>
            </a:r>
            <a:endParaRPr lang="ru-RU" sz="2000" dirty="0" smtClean="0"/>
          </a:p>
          <a:p>
            <a:pPr algn="just" fontAlgn="base">
              <a:buFont typeface="Wingdings" pitchFamily="2" charset="2"/>
              <a:buChar char="Ø"/>
            </a:pPr>
            <a:r>
              <a:rPr lang="ru-RU" sz="2000" dirty="0" smtClean="0"/>
              <a:t> Позволяет генерировать HTML репорты</a:t>
            </a:r>
            <a:endParaRPr lang="ru-RU" sz="2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00166" y="2857496"/>
            <a:ext cx="7286676" cy="3143272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Аннотации упрощают жизнь </a:t>
            </a:r>
            <a:r>
              <a:rPr lang="ru-RU" sz="2000" dirty="0" err="1" smtClean="0"/>
              <a:t>тестировщикам</a:t>
            </a:r>
            <a:endParaRPr lang="ru-RU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dirty="0" err="1" smtClean="0"/>
              <a:t>Тест-кейсы</a:t>
            </a:r>
            <a:r>
              <a:rPr lang="ru-RU" sz="2000" dirty="0" smtClean="0"/>
              <a:t> могут быть Сгруппированы и </a:t>
            </a:r>
            <a:r>
              <a:rPr lang="ru-RU" sz="2000" dirty="0" err="1" smtClean="0"/>
              <a:t>Приоритезированы</a:t>
            </a:r>
            <a:endParaRPr lang="ru-RU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Возможно Параллельное тестирование </a:t>
            </a:r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 Генерируемые </a:t>
            </a:r>
            <a:r>
              <a:rPr lang="ru-RU" sz="2000" dirty="0" err="1" smtClean="0"/>
              <a:t>логи</a:t>
            </a:r>
            <a:endParaRPr lang="ru-RU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/>
              <a:t> Возможно создавать параметризованные тесты</a:t>
            </a:r>
            <a:endParaRPr lang="ru-RU" sz="2000" dirty="0"/>
          </a:p>
        </p:txBody>
      </p:sp>
      <p:pic>
        <p:nvPicPr>
          <p:cNvPr id="6148" name="Picture 4" descr="D:\learnJava\TEST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28670"/>
            <a:ext cx="4255891" cy="2393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40664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 API</a:t>
            </a:r>
            <a:endParaRPr lang="ru-RU" dirty="0"/>
          </a:p>
        </p:txBody>
      </p:sp>
      <p:pic>
        <p:nvPicPr>
          <p:cNvPr id="10243" name="Picture 3" descr="D:\learnJava\resta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928670"/>
            <a:ext cx="2362200" cy="1933575"/>
          </a:xfrm>
          <a:prstGeom prst="rect">
            <a:avLst/>
          </a:prstGeom>
          <a:noFill/>
        </p:spPr>
      </p:pic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1000108"/>
            <a:ext cx="5072098" cy="1928826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dirty="0" smtClean="0"/>
              <a:t>	Современные </a:t>
            </a:r>
            <a:r>
              <a:rPr lang="ru-RU" sz="2000" dirty="0" err="1" smtClean="0"/>
              <a:t>веб-приложения</a:t>
            </a:r>
            <a:r>
              <a:rPr lang="ru-RU" sz="2000" dirty="0" smtClean="0"/>
              <a:t> </a:t>
            </a:r>
            <a:r>
              <a:rPr lang="ru-RU" sz="2000" dirty="0" smtClean="0"/>
              <a:t>используют</a:t>
            </a:r>
            <a:r>
              <a:rPr lang="en-US" sz="2000" dirty="0" smtClean="0"/>
              <a:t> </a:t>
            </a:r>
            <a:r>
              <a:rPr lang="ru-RU" sz="2000" dirty="0" smtClean="0"/>
              <a:t>API </a:t>
            </a:r>
            <a:r>
              <a:rPr lang="ru-RU" sz="2000" dirty="0" smtClean="0"/>
              <a:t>для взаимодействия с сервером и для интеграции друг с другом, поэтому </a:t>
            </a:r>
            <a:r>
              <a:rPr lang="ru-RU" sz="2000" dirty="0" err="1" smtClean="0"/>
              <a:t>тестировщикам</a:t>
            </a:r>
            <a:r>
              <a:rPr lang="ru-RU" sz="2000" dirty="0" smtClean="0"/>
              <a:t> </a:t>
            </a:r>
            <a:r>
              <a:rPr lang="ru-RU" sz="2000" dirty="0" err="1" smtClean="0"/>
              <a:t>веб-приложений</a:t>
            </a:r>
            <a:r>
              <a:rPr lang="ru-RU" sz="2000" dirty="0" smtClean="0"/>
              <a:t> необходимо владеть инструментами и техниками тестирования REST API.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1604" y="2857496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REST представляет собой согласованный набор ограничений, учитываемых при проектировании распределенной гипермедиа-системы. В нашем случая это приводит к повышению производительности и упрощению архитектуры. Компоненты в REST взаимодействуют наподобие взаимодействия клиентов и серверов во Всемирной паутине. REST является альтернативой RPC.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1036</TotalTime>
  <Words>353</Words>
  <Application>Microsoft Office PowerPoint</Application>
  <PresentationFormat>Экран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Солнцестояние</vt:lpstr>
      <vt:lpstr> Rest Api для hh.ru и сбор статистики по зп и спросу по позициям</vt:lpstr>
      <vt:lpstr>Что автоматизируем?</vt:lpstr>
      <vt:lpstr>Стек технологий</vt:lpstr>
      <vt:lpstr>Maven</vt:lpstr>
      <vt:lpstr>Selenium</vt:lpstr>
      <vt:lpstr>Allure Reporting</vt:lpstr>
      <vt:lpstr>CircleCI</vt:lpstr>
      <vt:lpstr>TestNG</vt:lpstr>
      <vt:lpstr>Rest API</vt:lpstr>
      <vt:lpstr>Page Object и Page Factory</vt:lpstr>
      <vt:lpstr>Кратко обо всем</vt:lpstr>
      <vt:lpstr>UI-тесты</vt:lpstr>
      <vt:lpstr>Тестирование с помощью API</vt:lpstr>
      <vt:lpstr>Тестирование с помощью API</vt:lpstr>
      <vt:lpstr>Тестирование с помощью API</vt:lpstr>
      <vt:lpstr>Тестирование с помощью API</vt:lpstr>
      <vt:lpstr>Тестирование с помощью API</vt:lpstr>
      <vt:lpstr>Тестирование с помощью API</vt:lpstr>
      <vt:lpstr>Непредвиденные ситуации</vt:lpstr>
      <vt:lpstr>Непредвиденные ситуации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tanuha</dc:creator>
  <cp:lastModifiedBy>tanuha</cp:lastModifiedBy>
  <cp:revision>76</cp:revision>
  <dcterms:created xsi:type="dcterms:W3CDTF">2021-03-15T13:31:58Z</dcterms:created>
  <dcterms:modified xsi:type="dcterms:W3CDTF">2021-03-22T13:48:03Z</dcterms:modified>
</cp:coreProperties>
</file>