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2" r:id="rId4"/>
    <p:sldId id="260" r:id="rId5"/>
    <p:sldId id="288" r:id="rId6"/>
    <p:sldId id="292" r:id="rId7"/>
    <p:sldId id="296" r:id="rId8"/>
    <p:sldId id="299" r:id="rId9"/>
    <p:sldId id="297" r:id="rId10"/>
    <p:sldId id="279" r:id="rId11"/>
    <p:sldId id="287" r:id="rId12"/>
    <p:sldId id="300" r:id="rId13"/>
    <p:sldId id="301" r:id="rId14"/>
    <p:sldId id="280" r:id="rId15"/>
    <p:sldId id="285" r:id="rId16"/>
    <p:sldId id="286" r:id="rId17"/>
    <p:sldId id="265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F04AC-E556-4F6F-9D0F-C74C61215D73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91A00-A710-432F-9D61-28C7B927E0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84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91A00-A710-432F-9D61-28C7B927E02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49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8B34-1171-2C83-685D-CF4FF31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85B9F8-F003-47D1-FC9A-E30A25696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35FF122-DE1F-74AB-5D51-8F48AB20F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DD7E7E-C2F7-F50E-67C1-A80404A6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052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B0ED9-19EE-A69E-B628-39C7844C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6D61473-4E7F-CF43-11FB-9230C5A93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B144F60-755A-B839-B37B-BA7308258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7D9125-F399-BEBE-461E-C221A8FCE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66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10CBE-E675-743E-164A-4B5256AA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9BEC65-AD7E-AF3D-3473-912686863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1CE9C5-362C-8931-4741-1102CED4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940A67-FD93-A7A9-6FD2-87759900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933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7BFD-1FA5-5067-CDFF-ADF2DF10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0880D45-3ADA-BFF4-6757-AB393F716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507724-D32A-C67B-4543-3937D4272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A03C2D-DE53-8886-9063-CD922B540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883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1DC57-F707-AE85-0151-9CE3737DE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625A4B-10F0-AFB4-0634-8F4FAD3C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F9AA9-2CAC-3ACF-CCA3-42D3B5E0C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C29EFB-797C-52CC-3533-4487C9E4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25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C18D-6914-4C9E-3188-FAE9195C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79F2CB-0574-B4A9-BE05-CBD2E3E4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9389D5-ED75-3E5B-48CF-EA11D212B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DC36F4-8D62-691D-7E01-8E9D0FD79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78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49E5-6D7B-EB9A-CBE8-540A494C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E11EB49-1D58-62C3-21FE-5961EEA6C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C486141-D92D-BD8C-0857-D6D2AA38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90332B-CC96-FF0E-8E84-5D3A68DC1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80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421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32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1EBA-4FFB-1E15-7523-51953E7E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72272DD-ABC2-598C-5DDD-9BA95499E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DB5CE0A-4CE8-F302-B918-3F525362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80664-F321-B37B-5AAC-C5C60F6D3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07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577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54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93250-7F90-14B7-6FC2-96E07019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74FB0A8-56A9-7292-5890-EE3CC4BC7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5FE87CC-25B8-A903-31A4-9734762E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336BEB-5A9A-1496-063A-04AAB8805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95AEA-2D13-45C4-B2DE-A01A8CE404E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11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6B680-C8B8-3090-36F8-C7ECA77DD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C6F364-7183-1CF9-E186-97D38E50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0DF596-6C4A-1097-0CF7-93EB84BE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6046D-3D0C-7A10-F36A-D7F63B381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F47AB-D2D1-DBEC-46A9-A2C5F11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5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7E701-C31E-27E8-50A3-9C9D3D3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4E8C62-8E44-408F-656F-D86705EF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8B78C-3C19-2072-411E-1075AB7A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D26DFC-14FB-E9CF-74C6-32A7CB3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9CE53-D9EA-8A45-B87D-A0A40913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00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D997F8-9AE6-7BFA-5F60-AAFF0BABB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9FB70D-9297-B890-A9F0-7E4C9DAD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D52DAE-9FB9-1FBA-A5FB-33B95B3A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7C179-38C6-07C1-CB8B-955E2C09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B03537-BE86-6885-EFFE-EED5B38F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9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38FE-46B1-CEE5-2F75-7C96581D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B5437-F97C-F168-57AB-46E9105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84ADAB-2C0C-E622-ECD3-39A5522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CF31AA-374C-1058-9DCC-0FFC6E61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9243D9-DC2C-CFF2-8023-7FDEED93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97A68-3C85-4C33-B564-EAE75F25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53130C-271D-4250-9F5F-55D66210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3960BF-F067-D2F8-6B13-AC79E291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0DE3-1C4E-A42A-9446-A2C814EC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AC35A3-AF64-A25D-BD49-C343DAA1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34949-BB5B-E84A-4022-EBB0ED6B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5E7DB-3FDD-D431-C857-62A4F54A3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A61144-B7D3-F5C1-ECC8-730751052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739EF2-5F83-9F1A-5B33-B54CA101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379AD1-EA54-3358-9E5A-A502EC96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DE221D-9FA5-6319-073F-CA8D47C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9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B93F5-255A-9AF1-A647-1743961C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6F787-23F9-54C6-8596-4D48ACE8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CE91E3-D078-4FA6-664D-68CFAF7F7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E804A1-6D38-C85C-2782-3412987D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C36314-1085-6287-5C15-AF6F9D76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5F383E-0CE9-7820-1BA1-BE1C7AB0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06D651-43BB-71AA-9018-B2F75ED3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EB0105-AF59-15E1-4F09-683F0818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212A3-579E-7C19-B930-BDAE9E02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C7C3AE-71E0-69B1-09E3-3F5464EF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AD6D3-03AA-6A3B-2C5E-A40F00F0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7BE17C-5A80-705A-A779-FF6913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8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7AE469-E12A-ACEE-59D0-4481BC76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4765A8-F1CF-43D9-01B3-3FCED44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6621EA-74B6-B78D-D5FE-225C0A60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54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EF2C9A-9D0D-EB74-BD10-E196FFC1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131C38-ED78-433A-95AC-EEA2EDC6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5CCCE4-26AA-9386-8573-1F1E5A64D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D76B33-AE27-D4CF-E374-CE3827C3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AF946-6EE4-2C00-DFAB-B69268CB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6EF9AE-1A89-D3C0-8B76-D08942A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0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C5AED-FB75-A9C1-365C-3E4C0D4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08045D-3509-3E7E-944C-F161A22D1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FF90B3-4DAD-C085-917E-EFB96FBD9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BE1E-7B8C-1C7C-B501-10C2E60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0E22C-3FA6-CDB2-54A7-9FDC9C31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277F59-66B1-305B-4493-8BE97948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8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470A27-7844-1886-BEDD-19BF7859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11D69F-0708-4912-0B95-07FFAF307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34A8A-ABAF-8AD0-30FB-C1F64B018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7AF70-6FD7-4471-BE6F-D0CC3FD2D3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A41DE1-647C-6967-CDA4-98220998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CCDEA-8F85-8E2F-1CBD-8A2762350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66865-B8B9-40C4-86FD-8AA8087187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64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雪が降った山の景色&#10;&#10;自動的に生成された説明">
            <a:extLst>
              <a:ext uri="{FF2B5EF4-FFF2-40B4-BE49-F238E27FC236}">
                <a16:creationId xmlns:a16="http://schemas.microsoft.com/office/drawing/2014/main" id="{F73817A6-1D9E-94C4-494E-74EF38C0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592C7B5-D4BD-D9FC-ECD4-621EF22301C9}"/>
              </a:ext>
            </a:extLst>
          </p:cNvPr>
          <p:cNvSpPr/>
          <p:nvPr/>
        </p:nvSpPr>
        <p:spPr>
          <a:xfrm>
            <a:off x="2124075" y="4171950"/>
            <a:ext cx="7943850" cy="1495425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単一地点における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DNN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を用いた</a:t>
            </a: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Ox</a:t>
            </a:r>
            <a:r>
              <a:rPr kumimoji="1" lang="ja-JP" altLang="en-US" sz="36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短期予測の最適パラメータ探索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EBCD981-DEBA-05C3-D02B-5E16DE00F7ED}"/>
              </a:ext>
            </a:extLst>
          </p:cNvPr>
          <p:cNvSpPr/>
          <p:nvPr/>
        </p:nvSpPr>
        <p:spPr>
          <a:xfrm>
            <a:off x="3910012" y="5576888"/>
            <a:ext cx="4371975" cy="1371600"/>
          </a:xfrm>
          <a:prstGeom prst="roundRect">
            <a:avLst/>
          </a:prstGeom>
          <a:solidFill>
            <a:schemeClr val="tx1">
              <a:alpha val="30000"/>
            </a:schemeClr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en-US" altLang="ja-JP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21T7-008 </a:t>
            </a: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今給黎 樹</a:t>
            </a:r>
            <a:endParaRPr lang="en-US" altLang="ja-JP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指導教官 櫻井 達也</a:t>
            </a:r>
            <a:endParaRPr kumimoji="1" lang="ja-JP" altLang="en-US" sz="28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6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7F0F706-5D72-C1C3-14BC-5A84833614D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FC9DE2-ACF9-7FF4-79C2-2CB6845B8EE0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FE866C-3640-9B16-3774-9F25262E0948}"/>
              </a:ext>
            </a:extLst>
          </p:cNvPr>
          <p:cNvSpPr txBox="1"/>
          <p:nvPr/>
        </p:nvSpPr>
        <p:spPr>
          <a:xfrm>
            <a:off x="3610962" y="3373493"/>
            <a:ext cx="471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日評価及び時間値評価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8DDF61-461A-CDAF-2581-0C68A25A16F1}"/>
              </a:ext>
            </a:extLst>
          </p:cNvPr>
          <p:cNvSpPr txBox="1"/>
          <p:nvPr/>
        </p:nvSpPr>
        <p:spPr>
          <a:xfrm>
            <a:off x="2913540" y="207612"/>
            <a:ext cx="625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現場で使えるモデル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（高濃度を有意に予測できるモデル）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6C4942E-63EC-91CD-15EB-C771AE554AB6}"/>
              </a:ext>
            </a:extLst>
          </p:cNvPr>
          <p:cNvGrpSpPr/>
          <p:nvPr/>
        </p:nvGrpSpPr>
        <p:grpSpPr>
          <a:xfrm>
            <a:off x="401902" y="4081845"/>
            <a:ext cx="3610025" cy="2366178"/>
            <a:chOff x="125032" y="3541537"/>
            <a:chExt cx="3860182" cy="3077000"/>
          </a:xfrm>
        </p:grpSpPr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D7B88953-DDB5-34F2-FAC1-BA95C82CF418}"/>
                </a:ext>
              </a:extLst>
            </p:cNvPr>
            <p:cNvSpPr/>
            <p:nvPr/>
          </p:nvSpPr>
          <p:spPr>
            <a:xfrm>
              <a:off x="125032" y="3541537"/>
              <a:ext cx="3860182" cy="3077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3D507-4650-6463-9ACF-0BD71DCA0EEE}"/>
                </a:ext>
              </a:extLst>
            </p:cNvPr>
            <p:cNvSpPr txBox="1"/>
            <p:nvPr/>
          </p:nvSpPr>
          <p:spPr>
            <a:xfrm>
              <a:off x="590157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再現率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DF5E520-4E60-E07A-0FD3-9EC0012548C8}"/>
                </a:ext>
              </a:extLst>
            </p:cNvPr>
            <p:cNvSpPr txBox="1"/>
            <p:nvPr/>
          </p:nvSpPr>
          <p:spPr>
            <a:xfrm>
              <a:off x="313920" y="4633602"/>
              <a:ext cx="3242544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04E44BB-4574-4F08-C0D7-DDE22BF413A8}"/>
              </a:ext>
            </a:extLst>
          </p:cNvPr>
          <p:cNvGrpSpPr/>
          <p:nvPr/>
        </p:nvGrpSpPr>
        <p:grpSpPr>
          <a:xfrm>
            <a:off x="4271227" y="4081845"/>
            <a:ext cx="3610025" cy="2366178"/>
            <a:chOff x="4225866" y="3625860"/>
            <a:chExt cx="3860182" cy="2992677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C9D1AE3D-EAED-FD9A-48BC-66B5BE68064E}"/>
                </a:ext>
              </a:extLst>
            </p:cNvPr>
            <p:cNvSpPr/>
            <p:nvPr/>
          </p:nvSpPr>
          <p:spPr>
            <a:xfrm>
              <a:off x="4225866" y="3625860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16CA142-AAFB-C34A-96B5-A8AAED53345D}"/>
                </a:ext>
              </a:extLst>
            </p:cNvPr>
            <p:cNvSpPr txBox="1"/>
            <p:nvPr/>
          </p:nvSpPr>
          <p:spPr>
            <a:xfrm>
              <a:off x="4632246" y="3776778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5.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適合率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69FE501-20EC-227F-9623-36F8FBD26913}"/>
                </a:ext>
              </a:extLst>
            </p:cNvPr>
            <p:cNvSpPr txBox="1"/>
            <p:nvPr/>
          </p:nvSpPr>
          <p:spPr>
            <a:xfrm>
              <a:off x="4323056" y="4633602"/>
              <a:ext cx="3590877" cy="977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予測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以上の時に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以上の割合</a:t>
              </a:r>
              <a:endPara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A8B287-2F06-2AC8-97F9-B4B0AB67DE33}"/>
              </a:ext>
            </a:extLst>
          </p:cNvPr>
          <p:cNvGrpSpPr/>
          <p:nvPr/>
        </p:nvGrpSpPr>
        <p:grpSpPr>
          <a:xfrm>
            <a:off x="50112" y="1560628"/>
            <a:ext cx="4010025" cy="1693047"/>
            <a:chOff x="50112" y="1560628"/>
            <a:chExt cx="4010025" cy="1693047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089C15B6-7540-B1F9-821C-6653DC1310CA}"/>
                </a:ext>
              </a:extLst>
            </p:cNvPr>
            <p:cNvSpPr/>
            <p:nvPr/>
          </p:nvSpPr>
          <p:spPr>
            <a:xfrm>
              <a:off x="151745" y="1560628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464562E-C3BC-3663-5592-CF0D573DE58A}"/>
                </a:ext>
              </a:extLst>
            </p:cNvPr>
            <p:cNvSpPr txBox="1"/>
            <p:nvPr/>
          </p:nvSpPr>
          <p:spPr>
            <a:xfrm>
              <a:off x="696344" y="1714131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特徴量の個数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13835AE-D254-8801-85A6-9BEB7F320BC9}"/>
                </a:ext>
              </a:extLst>
            </p:cNvPr>
            <p:cNvSpPr txBox="1"/>
            <p:nvPr/>
          </p:nvSpPr>
          <p:spPr>
            <a:xfrm>
              <a:off x="50112" y="2086536"/>
              <a:ext cx="4010025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特徴量が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一番少ないものを選択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3E9F77A-1419-E2B9-C126-AEB975E5F80A}"/>
              </a:ext>
            </a:extLst>
          </p:cNvPr>
          <p:cNvGrpSpPr/>
          <p:nvPr/>
        </p:nvGrpSpPr>
        <p:grpSpPr>
          <a:xfrm>
            <a:off x="4225866" y="1548533"/>
            <a:ext cx="3860182" cy="1693047"/>
            <a:chOff x="4225866" y="1548533"/>
            <a:chExt cx="3860182" cy="169304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DAF8D48-4CDB-4EEB-2058-5BA521956350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4B590152-5FBE-7616-2DEA-59791B09CB26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F471A77-2D4D-D8E8-C901-6B571A55EEB4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2.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　高濃度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RMSE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2FCA150-9FFF-771E-A810-45D21B28713A}"/>
                </a:ext>
              </a:extLst>
            </p:cNvPr>
            <p:cNvSpPr txBox="1"/>
            <p:nvPr/>
          </p:nvSpPr>
          <p:spPr>
            <a:xfrm>
              <a:off x="4274076" y="2257426"/>
              <a:ext cx="374376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実測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以上のみの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71B21A3-0B45-AC47-25D3-8462BD2D9D70}"/>
              </a:ext>
            </a:extLst>
          </p:cNvPr>
          <p:cNvGrpSpPr/>
          <p:nvPr/>
        </p:nvGrpSpPr>
        <p:grpSpPr>
          <a:xfrm>
            <a:off x="8251777" y="1572597"/>
            <a:ext cx="3860182" cy="1693047"/>
            <a:chOff x="8251777" y="1572597"/>
            <a:chExt cx="3860182" cy="1693047"/>
          </a:xfrm>
        </p:grpSpPr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A5341E92-E7C7-4FB7-7781-9232464165F8}"/>
                </a:ext>
              </a:extLst>
            </p:cNvPr>
            <p:cNvSpPr/>
            <p:nvPr/>
          </p:nvSpPr>
          <p:spPr>
            <a:xfrm>
              <a:off x="8251777" y="1572597"/>
              <a:ext cx="3860182" cy="169304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143034B-8861-D06F-7AC6-79610C7AD242}"/>
                </a:ext>
              </a:extLst>
            </p:cNvPr>
            <p:cNvSpPr txBox="1"/>
            <p:nvPr/>
          </p:nvSpPr>
          <p:spPr>
            <a:xfrm>
              <a:off x="8823088" y="1753735"/>
              <a:ext cx="2717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0C9450-C49E-B117-E27B-A718759F889A}"/>
                </a:ext>
              </a:extLst>
            </p:cNvPr>
            <p:cNvSpPr txBox="1"/>
            <p:nvPr/>
          </p:nvSpPr>
          <p:spPr>
            <a:xfrm>
              <a:off x="8964768" y="2375560"/>
              <a:ext cx="24812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モデル全体の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RMSE</a:t>
              </a:r>
              <a:endParaRPr lang="ja-JP" altLang="en-US" sz="20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25334EA-5404-27A5-4433-2B1159B456B9}"/>
              </a:ext>
            </a:extLst>
          </p:cNvPr>
          <p:cNvGrpSpPr/>
          <p:nvPr/>
        </p:nvGrpSpPr>
        <p:grpSpPr>
          <a:xfrm>
            <a:off x="8140552" y="4081843"/>
            <a:ext cx="3610025" cy="2366179"/>
            <a:chOff x="8251776" y="3625859"/>
            <a:chExt cx="3860182" cy="2992677"/>
          </a:xfrm>
        </p:grpSpPr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F42FDBB2-42FD-87FA-FD39-042C4CD42CFB}"/>
                </a:ext>
              </a:extLst>
            </p:cNvPr>
            <p:cNvSpPr/>
            <p:nvPr/>
          </p:nvSpPr>
          <p:spPr>
            <a:xfrm>
              <a:off x="8251776" y="3625859"/>
              <a:ext cx="3860182" cy="299267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E78D45F-7191-7F7D-94D8-541C4D1F8099}"/>
                </a:ext>
              </a:extLst>
            </p:cNvPr>
            <p:cNvSpPr txBox="1"/>
            <p:nvPr/>
          </p:nvSpPr>
          <p:spPr>
            <a:xfrm>
              <a:off x="8631007" y="3776778"/>
              <a:ext cx="3148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6.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調和平均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(F1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値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3" name="図 42" descr="テキスト&#10;&#10;自動的に生成された説明">
              <a:extLst>
                <a:ext uri="{FF2B5EF4-FFF2-40B4-BE49-F238E27FC236}">
                  <a16:creationId xmlns:a16="http://schemas.microsoft.com/office/drawing/2014/main" id="{1F6EF907-7270-3960-0170-48E70AB8C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9044" y="4422790"/>
              <a:ext cx="3352711" cy="1725225"/>
            </a:xfrm>
            <a:prstGeom prst="rect">
              <a:avLst/>
            </a:prstGeom>
          </p:spPr>
        </p:pic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A23568C-9A32-82D3-C5EB-CA6DCF822EE4}"/>
              </a:ext>
            </a:extLst>
          </p:cNvPr>
          <p:cNvSpPr/>
          <p:nvPr/>
        </p:nvSpPr>
        <p:spPr>
          <a:xfrm>
            <a:off x="238126" y="3873206"/>
            <a:ext cx="11639550" cy="2745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78BD8-7E1E-274F-642A-4F56412AA540}"/>
              </a:ext>
            </a:extLst>
          </p:cNvPr>
          <p:cNvSpPr txBox="1"/>
          <p:nvPr/>
        </p:nvSpPr>
        <p:spPr>
          <a:xfrm>
            <a:off x="365684" y="1107127"/>
            <a:ext cx="1583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評価方法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3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63437"/>
              </p:ext>
            </p:extLst>
          </p:nvPr>
        </p:nvGraphicFramePr>
        <p:xfrm>
          <a:off x="2321025" y="994349"/>
          <a:ext cx="9838944" cy="29260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70.635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83.178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76.395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4.125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9.955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58.730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88.095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70.476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4.429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11.559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64.286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4.880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12.916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87.302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74.324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80.292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4.289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8.995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76.984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80.833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78.862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4.164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9.050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69.048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89.691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78.027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3.817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9.941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611"/>
              </p:ext>
            </p:extLst>
          </p:nvPr>
        </p:nvGraphicFramePr>
        <p:xfrm>
          <a:off x="2256963" y="4091731"/>
          <a:ext cx="9903006" cy="2560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75.758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83.333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79.365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66.667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75.862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57.576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86.364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69.091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90.909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81.081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85.714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78.788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83.871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81.250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69.697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92.000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79.310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2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02913"/>
              </p:ext>
            </p:extLst>
          </p:nvPr>
        </p:nvGraphicFramePr>
        <p:xfrm>
          <a:off x="2321025" y="994349"/>
          <a:ext cx="9838944" cy="29260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70.635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83.178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76.395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4.125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9.955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58.730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88.095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70.476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4.429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11.559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64.286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4.880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12.916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87.302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74.324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80.292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4.289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8.995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76.984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80.833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78.862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4.164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9.050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69.048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89.691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78.027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3.817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9.941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87157"/>
              </p:ext>
            </p:extLst>
          </p:nvPr>
        </p:nvGraphicFramePr>
        <p:xfrm>
          <a:off x="2256963" y="4091731"/>
          <a:ext cx="9903006" cy="2560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75.758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83.333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79.365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66.667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88.000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75.862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57.576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86.364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69.091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90.909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81.081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85.714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78.788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83.871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81.250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69.697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92.000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79.310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FE76-657D-E1B2-33EA-067ECB1F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3561"/>
              </p:ext>
            </p:extLst>
          </p:nvPr>
        </p:nvGraphicFramePr>
        <p:xfrm>
          <a:off x="2321025" y="994349"/>
          <a:ext cx="9838944" cy="292608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758150">
                  <a:extLst>
                    <a:ext uri="{9D8B030D-6E8A-4147-A177-3AD203B41FA5}">
                      <a16:colId xmlns:a16="http://schemas.microsoft.com/office/drawing/2014/main" val="1244594613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3026153302"/>
                    </a:ext>
                  </a:extLst>
                </a:gridCol>
                <a:gridCol w="1274775">
                  <a:extLst>
                    <a:ext uri="{9D8B030D-6E8A-4147-A177-3AD203B41FA5}">
                      <a16:colId xmlns:a16="http://schemas.microsoft.com/office/drawing/2014/main" val="1394707164"/>
                    </a:ext>
                  </a:extLst>
                </a:gridCol>
                <a:gridCol w="1410364">
                  <a:extLst>
                    <a:ext uri="{9D8B030D-6E8A-4147-A177-3AD203B41FA5}">
                      <a16:colId xmlns:a16="http://schemas.microsoft.com/office/drawing/2014/main" val="2108751591"/>
                    </a:ext>
                  </a:extLst>
                </a:gridCol>
                <a:gridCol w="1347783">
                  <a:extLst>
                    <a:ext uri="{9D8B030D-6E8A-4147-A177-3AD203B41FA5}">
                      <a16:colId xmlns:a16="http://schemas.microsoft.com/office/drawing/2014/main" val="344296647"/>
                    </a:ext>
                  </a:extLst>
                </a:gridCol>
                <a:gridCol w="1773097">
                  <a:extLst>
                    <a:ext uri="{9D8B030D-6E8A-4147-A177-3AD203B41FA5}">
                      <a16:colId xmlns:a16="http://schemas.microsoft.com/office/drawing/2014/main" val="2055599243"/>
                    </a:ext>
                  </a:extLst>
                </a:gridCol>
              </a:tblGrid>
              <a:tr h="684339">
                <a:tc>
                  <a:txBody>
                    <a:bodyPr/>
                    <a:lstStyle/>
                    <a:p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調和平均</a:t>
                      </a:r>
                      <a:r>
                        <a:rPr lang="en-US" sz="2400" kern="0" dirty="0">
                          <a:effectLst/>
                        </a:rPr>
                        <a:t>(%)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高濃度</a:t>
                      </a:r>
                      <a:r>
                        <a:rPr lang="en-US" sz="2400" kern="0">
                          <a:effectLst/>
                        </a:rPr>
                        <a:t>RMSE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84849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70.635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83.178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76.395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4.125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9.955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98050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58.730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88.095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70.476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4.429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11.559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3367358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90.000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64.286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4.880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12.916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609917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87.302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74.324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80.292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4.289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8.995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58142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76.984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80.833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78.862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4.164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9.050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1773151"/>
                  </a:ext>
                </a:extLst>
              </a:tr>
              <a:tr h="3421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69.048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89.691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78.027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3.817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9.941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59190" marR="59190" marT="0" marB="0" anchor="ctr"/>
                </a:tc>
                <a:extLst>
                  <a:ext uri="{0D108BD9-81ED-4DB2-BD59-A6C34878D82A}">
                    <a16:rowId xmlns:a16="http://schemas.microsoft.com/office/drawing/2014/main" val="3310998872"/>
                  </a:ext>
                </a:extLst>
              </a:tr>
            </a:tbl>
          </a:graphicData>
        </a:graphic>
      </p:graphicFrame>
      <p:sp>
        <p:nvSpPr>
          <p:cNvPr id="2" name="矢印: 山形 1">
            <a:extLst>
              <a:ext uri="{FF2B5EF4-FFF2-40B4-BE49-F238E27FC236}">
                <a16:creationId xmlns:a16="http://schemas.microsoft.com/office/drawing/2014/main" id="{58451598-EBB0-E0D8-DECE-A7A75DB68E8A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AD51B2-EDE8-BEE1-2D65-F661E1123E8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2705939" y="115894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鴻巣における時間別及び日別評価（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7566"/>
              </p:ext>
            </p:extLst>
          </p:nvPr>
        </p:nvGraphicFramePr>
        <p:xfrm>
          <a:off x="2256963" y="4091731"/>
          <a:ext cx="9903006" cy="256032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3620604">
                  <a:extLst>
                    <a:ext uri="{9D8B030D-6E8A-4147-A177-3AD203B41FA5}">
                      <a16:colId xmlns:a16="http://schemas.microsoft.com/office/drawing/2014/main" val="2704524920"/>
                    </a:ext>
                  </a:extLst>
                </a:gridCol>
                <a:gridCol w="2149734">
                  <a:extLst>
                    <a:ext uri="{9D8B030D-6E8A-4147-A177-3AD203B41FA5}">
                      <a16:colId xmlns:a16="http://schemas.microsoft.com/office/drawing/2014/main" val="1685842111"/>
                    </a:ext>
                  </a:extLst>
                </a:gridCol>
                <a:gridCol w="1818467">
                  <a:extLst>
                    <a:ext uri="{9D8B030D-6E8A-4147-A177-3AD203B41FA5}">
                      <a16:colId xmlns:a16="http://schemas.microsoft.com/office/drawing/2014/main" val="1113345444"/>
                    </a:ext>
                  </a:extLst>
                </a:gridCol>
                <a:gridCol w="2314201">
                  <a:extLst>
                    <a:ext uri="{9D8B030D-6E8A-4147-A177-3AD203B41FA5}">
                      <a16:colId xmlns:a16="http://schemas.microsoft.com/office/drawing/2014/main" val="327890993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再現率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適合率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>
                          <a:effectLst/>
                        </a:rPr>
                        <a:t>調和平均</a:t>
                      </a:r>
                      <a:r>
                        <a:rPr lang="en-US" sz="2400" kern="0">
                          <a:effectLst/>
                        </a:rPr>
                        <a:t>(%)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95946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ベンチマーク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75.758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83.333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79.365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24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 smtClean="0">
                          <a:effectLst/>
                        </a:rPr>
                        <a:t>全データ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66.667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88.000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75.862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44488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10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57.576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86.364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69.091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5508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90.909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81.081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85.714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9727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上位</a:t>
                      </a:r>
                      <a:r>
                        <a:rPr lang="en-US" sz="2400" kern="0" dirty="0">
                          <a:effectLst/>
                        </a:rPr>
                        <a:t>30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78.788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83.871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81.250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23470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kern="0" dirty="0">
                          <a:effectLst/>
                        </a:rPr>
                        <a:t>高低上位</a:t>
                      </a:r>
                      <a:r>
                        <a:rPr lang="en-US" sz="2400" kern="0" dirty="0">
                          <a:effectLst/>
                        </a:rPr>
                        <a:t>20</a:t>
                      </a:r>
                      <a:r>
                        <a:rPr lang="ja-JP" sz="2400" kern="0" dirty="0" smtClean="0">
                          <a:effectLst/>
                        </a:rPr>
                        <a:t>個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69.697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92.000</a:t>
                      </a:r>
                      <a:endParaRPr lang="ja-JP" sz="240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79.310</a:t>
                      </a:r>
                      <a:endParaRPr lang="ja-JP" sz="240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1762994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4370902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日別評価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DAA6C46-6FC3-EAFB-870F-55AC81F16466}"/>
              </a:ext>
            </a:extLst>
          </p:cNvPr>
          <p:cNvSpPr txBox="1"/>
          <p:nvPr/>
        </p:nvSpPr>
        <p:spPr>
          <a:xfrm>
            <a:off x="0" y="996082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時間別評価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8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83E2-89FE-86A0-57C0-82EF8D0F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47B88D3-C76B-7DD2-7F94-E1D1C7F7E94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192E74-CA1B-5897-7829-A8F1395CB90A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11949B4-E046-AAD6-F7D4-15BFF486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39656"/>
              </p:ext>
            </p:extLst>
          </p:nvPr>
        </p:nvGraphicFramePr>
        <p:xfrm>
          <a:off x="116704" y="891894"/>
          <a:ext cx="7622930" cy="582048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70116">
                  <a:extLst>
                    <a:ext uri="{9D8B030D-6E8A-4147-A177-3AD203B41FA5}">
                      <a16:colId xmlns:a16="http://schemas.microsoft.com/office/drawing/2014/main" val="1064468220"/>
                    </a:ext>
                  </a:extLst>
                </a:gridCol>
                <a:gridCol w="1513166">
                  <a:extLst>
                    <a:ext uri="{9D8B030D-6E8A-4147-A177-3AD203B41FA5}">
                      <a16:colId xmlns:a16="http://schemas.microsoft.com/office/drawing/2014/main" val="3478660019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4156315024"/>
                    </a:ext>
                  </a:extLst>
                </a:gridCol>
                <a:gridCol w="2169824">
                  <a:extLst>
                    <a:ext uri="{9D8B030D-6E8A-4147-A177-3AD203B41FA5}">
                      <a16:colId xmlns:a16="http://schemas.microsoft.com/office/drawing/2014/main" val="1210519136"/>
                    </a:ext>
                  </a:extLst>
                </a:gridCol>
              </a:tblGrid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lag_1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lag_3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3946461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鴻巣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948971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東秩父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984875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幸手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3758388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所沢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08160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草加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0159570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東青梅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62446027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多摩市愛宕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6167943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世田谷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高低上位</a:t>
                      </a:r>
                      <a:r>
                        <a:rPr lang="en-US" altLang="ja-JP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36229232"/>
                  </a:ext>
                </a:extLst>
              </a:tr>
              <a:tr h="58204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南葛西</a:t>
                      </a:r>
                      <a:endParaRPr lang="ja-JP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</a:t>
                      </a:r>
                      <a:r>
                        <a:rPr lang="ja-JP" altLang="en-US" sz="2400" b="1" u="none" strike="noStrike" dirty="0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0070C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r>
                        <a:rPr lang="ja-JP" altLang="en-US" sz="2400" b="1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上位</a:t>
                      </a:r>
                      <a:r>
                        <a:rPr lang="en-US" altLang="ja-JP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30</a:t>
                      </a:r>
                      <a:r>
                        <a:rPr lang="ja-JP" altLang="en-US" sz="2400" b="1" u="none" strike="noStrike" dirty="0">
                          <a:solidFill>
                            <a:srgbClr val="7030A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個</a:t>
                      </a:r>
                      <a:endParaRPr lang="ja-JP" altLang="en-US" sz="2400" b="1" i="0" u="none" strike="noStrike" dirty="0">
                        <a:solidFill>
                          <a:srgbClr val="7030A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760773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3550686" y="226349"/>
            <a:ext cx="57185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各地点、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時間後予測に最適な特徴量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1607209"/>
            <a:ext cx="402535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地域ごとの規則性は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見受けられなかった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A77D74-A280-2730-DFF9-D98612E43D49}"/>
              </a:ext>
            </a:extLst>
          </p:cNvPr>
          <p:cNvSpPr txBox="1"/>
          <p:nvPr/>
        </p:nvSpPr>
        <p:spPr>
          <a:xfrm>
            <a:off x="7715953" y="3201969"/>
            <a:ext cx="4476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　時間がたつにつれて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必要な特徴量が増えていく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傾向が見受けられた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55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61CD-B229-4A23-03F3-5D59D35F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1E21CD8-1978-85C5-6E22-74671520BE63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681390-0630-0396-6CF8-9B48C379482F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04F801-D66E-1106-C893-D6798230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7300"/>
              </p:ext>
            </p:extLst>
          </p:nvPr>
        </p:nvGraphicFramePr>
        <p:xfrm>
          <a:off x="2755900" y="1976914"/>
          <a:ext cx="5880100" cy="2658110"/>
        </p:xfrm>
        <a:graphic>
          <a:graphicData uri="http://schemas.openxmlformats.org/drawingml/2006/table">
            <a:tbl>
              <a:tblPr firstRow="1" firstCol="1"/>
              <a:tblGrid>
                <a:gridCol w="1470025">
                  <a:extLst>
                    <a:ext uri="{9D8B030D-6E8A-4147-A177-3AD203B41FA5}">
                      <a16:colId xmlns:a16="http://schemas.microsoft.com/office/drawing/2014/main" val="1158444948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445069334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9818895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978271802"/>
                    </a:ext>
                  </a:extLst>
                </a:gridCol>
              </a:tblGrid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ja-JP" alt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特徴量</a:t>
                      </a:r>
                      <a:endParaRPr lang="ja-JP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7570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18772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lag=2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29431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lag=3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170853"/>
                  </a:ext>
                </a:extLst>
              </a:tr>
              <a:tr h="531622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all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Ox_01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HUM_01</a:t>
                      </a:r>
                      <a:endParaRPr lang="en-US" altLang="ja-JP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kumimoji="1" lang="en-US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</a:rPr>
                        <a:t>TEMP_01</a:t>
                      </a:r>
                      <a:endParaRPr lang="en-US" altLang="ja-JP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F1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8402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509961-24C4-3638-73D9-816D8D85FFD6}"/>
              </a:ext>
            </a:extLst>
          </p:cNvPr>
          <p:cNvSpPr txBox="1"/>
          <p:nvPr/>
        </p:nvSpPr>
        <p:spPr>
          <a:xfrm>
            <a:off x="2558104" y="684173"/>
            <a:ext cx="70049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全地点における重複した最適な特徴量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0CDDDBF7-0681-048D-C3CD-0AC33905E671}"/>
              </a:ext>
            </a:extLst>
          </p:cNvPr>
          <p:cNvGrpSpPr/>
          <p:nvPr/>
        </p:nvGrpSpPr>
        <p:grpSpPr>
          <a:xfrm>
            <a:off x="2214562" y="5104040"/>
            <a:ext cx="7762875" cy="1375380"/>
            <a:chOff x="2214562" y="5104040"/>
            <a:chExt cx="7762875" cy="137538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B5078E-3E72-9E8B-5D8B-BE8815B70C66}"/>
                </a:ext>
              </a:extLst>
            </p:cNvPr>
            <p:cNvSpPr txBox="1"/>
            <p:nvPr/>
          </p:nvSpPr>
          <p:spPr>
            <a:xfrm>
              <a:off x="2214562" y="5956200"/>
              <a:ext cx="776287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1時間前のOx、1時間前の湿度、1時間前の気温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87DF538-9655-2DDA-C640-29F17ED61EFF}"/>
                </a:ext>
              </a:extLst>
            </p:cNvPr>
            <p:cNvSpPr txBox="1"/>
            <p:nvPr/>
          </p:nvSpPr>
          <p:spPr>
            <a:xfrm>
              <a:off x="5003006" y="5104040"/>
              <a:ext cx="218598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必須特徴量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13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7D81-0C7A-6E10-879F-6C562E7F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D683544E-FF1D-E7DF-B768-44A40025F593}"/>
              </a:ext>
            </a:extLst>
          </p:cNvPr>
          <p:cNvSpPr/>
          <p:nvPr/>
        </p:nvSpPr>
        <p:spPr>
          <a:xfrm rot="10800000">
            <a:off x="-495226" y="5440"/>
            <a:ext cx="4590975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869004-6A31-F3EA-FEAF-B1FC85A3C9D9}"/>
              </a:ext>
            </a:extLst>
          </p:cNvPr>
          <p:cNvSpPr txBox="1"/>
          <p:nvPr/>
        </p:nvSpPr>
        <p:spPr>
          <a:xfrm>
            <a:off x="25629" y="175008"/>
            <a:ext cx="3812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まとめと今後の展望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2488D0-9440-EDE2-AAEC-7C417A900670}"/>
              </a:ext>
            </a:extLst>
          </p:cNvPr>
          <p:cNvSpPr txBox="1"/>
          <p:nvPr/>
        </p:nvSpPr>
        <p:spPr>
          <a:xfrm>
            <a:off x="384662" y="1980821"/>
            <a:ext cx="10906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まとめ</a:t>
            </a:r>
            <a:endParaRPr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地点ごと、時間ごとに特徴量の規則性は見受けられなかった。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61950" indent="-361950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　必須の特徴量は、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1時間前のOx、1時間前の湿度、1時間前の気温である可能性が示唆された</a:t>
            </a:r>
          </a:p>
        </p:txBody>
      </p:sp>
    </p:spTree>
    <p:extLst>
      <p:ext uri="{BB962C8B-B14F-4D97-AF65-F5344CB8AC3E}">
        <p14:creationId xmlns:p14="http://schemas.microsoft.com/office/powerpoint/2010/main" val="199772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0"/>
            <a:ext cx="3077736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3" y="214039"/>
            <a:ext cx="25127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参考文献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73E388-E64F-8650-6C24-0060889D7B47}"/>
              </a:ext>
            </a:extLst>
          </p:cNvPr>
          <p:cNvSpPr txBox="1"/>
          <p:nvPr/>
        </p:nvSpPr>
        <p:spPr>
          <a:xfrm>
            <a:off x="0" y="1865406"/>
            <a:ext cx="120581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環境省（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2023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令和５年光化学大気汚染の概要－注意報等発令状況、被害届出状況－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環境省</a:t>
            </a:r>
            <a:endParaRPr lang="en-US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endParaRPr lang="ja-JP" altLang="ja-JP" sz="2400" kern="70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5440" indent="-230505" algn="just" hangingPunct="0">
              <a:lnSpc>
                <a:spcPct val="150000"/>
              </a:lnSpc>
              <a:tabLst>
                <a:tab pos="345440" algn="l"/>
              </a:tabLst>
            </a:pPr>
            <a:r>
              <a:rPr lang="en-US" altLang="ja-JP" sz="2400" kern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細越英彰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(2022) 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“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ディープラーニングを用いた光化学オキシダント濃度の短期予測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明星大学　理工学部　総合理工学科　環境科学系</a:t>
            </a:r>
            <a:r>
              <a:rPr lang="ja-JP" altLang="en-US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令和　</a:t>
            </a:r>
            <a:r>
              <a:rPr lang="en-US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ja-JP" sz="2400" kern="70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年度卒業論文</a:t>
            </a:r>
          </a:p>
        </p:txBody>
      </p:sp>
    </p:spTree>
    <p:extLst>
      <p:ext uri="{BB962C8B-B14F-4D97-AF65-F5344CB8AC3E}">
        <p14:creationId xmlns:p14="http://schemas.microsoft.com/office/powerpoint/2010/main" val="344434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95E-471F-C99F-08C5-575243F33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AE9432C6-5C77-D51F-9AA6-9315E8449D3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C41A41-361A-4A40-2F0D-F684B5EAF2AD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E13D9C8-A51F-A781-F10A-5973344E1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80883"/>
              </p:ext>
            </p:extLst>
          </p:nvPr>
        </p:nvGraphicFramePr>
        <p:xfrm>
          <a:off x="257175" y="1876424"/>
          <a:ext cx="9096375" cy="3609974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323887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622830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131707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707956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77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707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7CD48-F44D-85DD-574C-2A04BBBAD933}"/>
              </a:ext>
            </a:extLst>
          </p:cNvPr>
          <p:cNvSpPr txBox="1"/>
          <p:nvPr/>
        </p:nvSpPr>
        <p:spPr>
          <a:xfrm>
            <a:off x="2558104" y="92126"/>
            <a:ext cx="705262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（東青梅、多摩市愛宕、世田谷、南葛西）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16C6F1-9129-2025-17C8-2112E2A56E81}"/>
              </a:ext>
            </a:extLst>
          </p:cNvPr>
          <p:cNvGrpSpPr/>
          <p:nvPr/>
        </p:nvGrpSpPr>
        <p:grpSpPr>
          <a:xfrm>
            <a:off x="9729787" y="2933700"/>
            <a:ext cx="2105025" cy="1638300"/>
            <a:chOff x="9729787" y="2933700"/>
            <a:chExt cx="2105025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AA709BE2-B2F9-9A44-260E-2AC9E8385240}"/>
                </a:ext>
              </a:extLst>
            </p:cNvPr>
            <p:cNvSpPr/>
            <p:nvPr/>
          </p:nvSpPr>
          <p:spPr>
            <a:xfrm>
              <a:off x="9729787" y="2933700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565AD19-41B9-EBED-CB91-79351A07EE61}"/>
                </a:ext>
              </a:extLst>
            </p:cNvPr>
            <p:cNvSpPr txBox="1"/>
            <p:nvPr/>
          </p:nvSpPr>
          <p:spPr>
            <a:xfrm>
              <a:off x="10272712" y="3381329"/>
              <a:ext cx="15621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8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DD9B-7BE6-AF52-4824-9C29AB7B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FE02F2CF-DA67-80D0-D754-6A733EC8851D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9A3845-1F3C-B3E0-4CFD-E209F582E582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412EDE-4A05-9F8B-118A-36D6B21CF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26970"/>
              </p:ext>
            </p:extLst>
          </p:nvPr>
        </p:nvGraphicFramePr>
        <p:xfrm>
          <a:off x="390525" y="2019299"/>
          <a:ext cx="11506200" cy="402907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674612">
                  <a:extLst>
                    <a:ext uri="{9D8B030D-6E8A-4147-A177-3AD203B41FA5}">
                      <a16:colId xmlns:a16="http://schemas.microsoft.com/office/drawing/2014/main" val="608585493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67432663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936041360"/>
                    </a:ext>
                  </a:extLst>
                </a:gridCol>
                <a:gridCol w="2052750">
                  <a:extLst>
                    <a:ext uri="{9D8B030D-6E8A-4147-A177-3AD203B41FA5}">
                      <a16:colId xmlns:a16="http://schemas.microsoft.com/office/drawing/2014/main" val="2860902184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3182344395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2404392278"/>
                    </a:ext>
                  </a:extLst>
                </a:gridCol>
                <a:gridCol w="1431522">
                  <a:extLst>
                    <a:ext uri="{9D8B030D-6E8A-4147-A177-3AD203B41FA5}">
                      <a16:colId xmlns:a16="http://schemas.microsoft.com/office/drawing/2014/main" val="1426563934"/>
                    </a:ext>
                  </a:extLst>
                </a:gridCol>
              </a:tblGrid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5298334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072513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0631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TEMP_21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220708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lag=3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63588927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WS_02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6720506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WS_01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045839"/>
                  </a:ext>
                </a:extLst>
              </a:tr>
              <a:tr h="503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all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HUM_01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Ox_02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38636513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0E9BFC-880B-19B1-C1C3-CFFFD638CB6B}"/>
              </a:ext>
            </a:extLst>
          </p:cNvPr>
          <p:cNvSpPr txBox="1"/>
          <p:nvPr/>
        </p:nvSpPr>
        <p:spPr>
          <a:xfrm>
            <a:off x="2558104" y="92126"/>
            <a:ext cx="70430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（草加、所沢）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06E3-812E-572D-3318-F2FF17CF2327}"/>
              </a:ext>
            </a:extLst>
          </p:cNvPr>
          <p:cNvSpPr txBox="1"/>
          <p:nvPr/>
        </p:nvSpPr>
        <p:spPr>
          <a:xfrm>
            <a:off x="3219450" y="6165710"/>
            <a:ext cx="57340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どちらも高低上位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個のため数が多い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矢印: 上向き折線 8">
            <a:extLst>
              <a:ext uri="{FF2B5EF4-FFF2-40B4-BE49-F238E27FC236}">
                <a16:creationId xmlns:a16="http://schemas.microsoft.com/office/drawing/2014/main" id="{352950F8-6860-5824-4A01-5AC06FA0E23E}"/>
              </a:ext>
            </a:extLst>
          </p:cNvPr>
          <p:cNvSpPr/>
          <p:nvPr/>
        </p:nvSpPr>
        <p:spPr>
          <a:xfrm flipH="1">
            <a:off x="295275" y="4600575"/>
            <a:ext cx="2815988" cy="2082417"/>
          </a:xfrm>
          <a:prstGeom prst="bentUpArrow">
            <a:avLst>
              <a:gd name="adj1" fmla="val 14840"/>
              <a:gd name="adj2" fmla="val 16538"/>
              <a:gd name="adj3" fmla="val 25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1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山形 2">
            <a:extLst>
              <a:ext uri="{FF2B5EF4-FFF2-40B4-BE49-F238E27FC236}">
                <a16:creationId xmlns:a16="http://schemas.microsoft.com/office/drawing/2014/main" id="{7D7BA6FE-B0A6-813E-17E4-47E500336180}"/>
              </a:ext>
            </a:extLst>
          </p:cNvPr>
          <p:cNvSpPr/>
          <p:nvPr/>
        </p:nvSpPr>
        <p:spPr>
          <a:xfrm rot="10800000">
            <a:off x="-531929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465418-48C8-70B2-4CD8-8BDFA5C50101}"/>
              </a:ext>
            </a:extLst>
          </p:cNvPr>
          <p:cNvSpPr txBox="1"/>
          <p:nvPr/>
        </p:nvSpPr>
        <p:spPr>
          <a:xfrm>
            <a:off x="338976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背景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91EEFD-15C5-B660-56C8-AE1A21C9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75" y="3280210"/>
            <a:ext cx="6719050" cy="3408219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E1801-FBBC-F0D2-74DF-7BC20A733DAC}"/>
              </a:ext>
            </a:extLst>
          </p:cNvPr>
          <p:cNvSpPr txBox="1"/>
          <p:nvPr/>
        </p:nvSpPr>
        <p:spPr>
          <a:xfrm>
            <a:off x="338976" y="1541265"/>
            <a:ext cx="98813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時間値で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120ppb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観測され、それが続く可能性がある場合、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各自治体が光化学オキシダント注意報等を発令</a:t>
            </a:r>
            <a:r>
              <a:rPr kumimoji="1"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7987FB-7C54-713C-D4BC-757832C0F383}"/>
              </a:ext>
            </a:extLst>
          </p:cNvPr>
          <p:cNvSpPr txBox="1"/>
          <p:nvPr/>
        </p:nvSpPr>
        <p:spPr>
          <a:xfrm>
            <a:off x="52670" y="1062708"/>
            <a:ext cx="5140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・光化学オキシダント注意報等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B6E0A56-0E0C-8403-114A-4F2C127AE910}"/>
              </a:ext>
            </a:extLst>
          </p:cNvPr>
          <p:cNvSpPr txBox="1"/>
          <p:nvPr/>
        </p:nvSpPr>
        <p:spPr>
          <a:xfrm>
            <a:off x="944122" y="2712320"/>
            <a:ext cx="48678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常時監視局の実測値をもとに判断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思考の吹き出し: 雲形 19">
            <a:extLst>
              <a:ext uri="{FF2B5EF4-FFF2-40B4-BE49-F238E27FC236}">
                <a16:creationId xmlns:a16="http://schemas.microsoft.com/office/drawing/2014/main" id="{4FC52A39-0977-342D-107A-5AD321F9252E}"/>
              </a:ext>
            </a:extLst>
          </p:cNvPr>
          <p:cNvSpPr/>
          <p:nvPr/>
        </p:nvSpPr>
        <p:spPr>
          <a:xfrm>
            <a:off x="7529869" y="2390344"/>
            <a:ext cx="4607997" cy="2413819"/>
          </a:xfrm>
          <a:prstGeom prst="cloudCallout">
            <a:avLst>
              <a:gd name="adj1" fmla="val -83736"/>
              <a:gd name="adj2" fmla="val -1958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いつ高濃度になる？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高濃度が続く？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一時的なもの？</a:t>
            </a:r>
            <a:endParaRPr kumimoji="1"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187343-27BC-7191-1809-1E88E130D946}"/>
              </a:ext>
            </a:extLst>
          </p:cNvPr>
          <p:cNvSpPr txBox="1"/>
          <p:nvPr/>
        </p:nvSpPr>
        <p:spPr>
          <a:xfrm>
            <a:off x="6488083" y="5734033"/>
            <a:ext cx="37322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r>
              <a:rPr lang="en-US" altLang="ja-JP" sz="2400" baseline="30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(2)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B2CB8211-3611-F1E2-08D0-D757987FFF1A}"/>
              </a:ext>
            </a:extLst>
          </p:cNvPr>
          <p:cNvSpPr/>
          <p:nvPr/>
        </p:nvSpPr>
        <p:spPr>
          <a:xfrm>
            <a:off x="9745529" y="5001783"/>
            <a:ext cx="1678999" cy="895746"/>
          </a:xfrm>
          <a:prstGeom prst="wedgeRectCallout">
            <a:avLst>
              <a:gd name="adj1" fmla="val -49301"/>
              <a:gd name="adj2" fmla="val 7062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判断補助</a:t>
            </a:r>
          </a:p>
        </p:txBody>
      </p:sp>
    </p:spTree>
    <p:extLst>
      <p:ext uri="{BB962C8B-B14F-4D97-AF65-F5344CB8AC3E}">
        <p14:creationId xmlns:p14="http://schemas.microsoft.com/office/powerpoint/2010/main" val="334241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1EADA-6C48-E28A-A0DB-33C01A0C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08EF284B-0CC4-429F-70B3-8AC0EDD63894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AA34EC-F653-C3C0-E316-EFD569ECC497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解析結果</a:t>
            </a:r>
            <a:endParaRPr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8C83ED3-7462-E68A-010C-B9E4AE5AC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03321"/>
              </p:ext>
            </p:extLst>
          </p:nvPr>
        </p:nvGraphicFramePr>
        <p:xfrm>
          <a:off x="25628" y="2362200"/>
          <a:ext cx="10375672" cy="2362200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510075">
                  <a:extLst>
                    <a:ext uri="{9D8B030D-6E8A-4147-A177-3AD203B41FA5}">
                      <a16:colId xmlns:a16="http://schemas.microsoft.com/office/drawing/2014/main" val="4042185515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2189969280"/>
                    </a:ext>
                  </a:extLst>
                </a:gridCol>
                <a:gridCol w="1851062">
                  <a:extLst>
                    <a:ext uri="{9D8B030D-6E8A-4147-A177-3AD203B41FA5}">
                      <a16:colId xmlns:a16="http://schemas.microsoft.com/office/drawing/2014/main" val="2219487544"/>
                    </a:ext>
                  </a:extLst>
                </a:gridCol>
                <a:gridCol w="1244273">
                  <a:extLst>
                    <a:ext uri="{9D8B030D-6E8A-4147-A177-3AD203B41FA5}">
                      <a16:colId xmlns:a16="http://schemas.microsoft.com/office/drawing/2014/main" val="3837268334"/>
                    </a:ext>
                  </a:extLst>
                </a:gridCol>
                <a:gridCol w="1450557">
                  <a:extLst>
                    <a:ext uri="{9D8B030D-6E8A-4147-A177-3AD203B41FA5}">
                      <a16:colId xmlns:a16="http://schemas.microsoft.com/office/drawing/2014/main" val="2657704445"/>
                    </a:ext>
                  </a:extLst>
                </a:gridCol>
                <a:gridCol w="1737969">
                  <a:extLst>
                    <a:ext uri="{9D8B030D-6E8A-4147-A177-3AD203B41FA5}">
                      <a16:colId xmlns:a16="http://schemas.microsoft.com/office/drawing/2014/main" val="2574338753"/>
                    </a:ext>
                  </a:extLst>
                </a:gridCol>
                <a:gridCol w="1290868">
                  <a:extLst>
                    <a:ext uri="{9D8B030D-6E8A-4147-A177-3AD203B41FA5}">
                      <a16:colId xmlns:a16="http://schemas.microsoft.com/office/drawing/2014/main" val="1243045073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554986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725014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Ox_22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0882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lag=3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TEMP_01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99206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all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TEMP_01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HUM_01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T w="381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7102939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51AAA2-730C-8008-6E8E-F0B5A4CC15F4}"/>
              </a:ext>
            </a:extLst>
          </p:cNvPr>
          <p:cNvSpPr txBox="1"/>
          <p:nvPr/>
        </p:nvSpPr>
        <p:spPr>
          <a:xfrm>
            <a:off x="2558104" y="92126"/>
            <a:ext cx="708119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群馬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（東秩父、鴻巣、幸手）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における重複した最適な特徴量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0D5284D-A4D9-3F6C-533F-CAFB119A4C62}"/>
              </a:ext>
            </a:extLst>
          </p:cNvPr>
          <p:cNvGrpSpPr/>
          <p:nvPr/>
        </p:nvGrpSpPr>
        <p:grpSpPr>
          <a:xfrm>
            <a:off x="10629558" y="2809875"/>
            <a:ext cx="1432039" cy="1447800"/>
            <a:chOff x="10629558" y="2809875"/>
            <a:chExt cx="1432039" cy="1638300"/>
          </a:xfrm>
        </p:grpSpPr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FC4B7AA7-74D4-EE58-F2B0-AE573B48B387}"/>
                </a:ext>
              </a:extLst>
            </p:cNvPr>
            <p:cNvSpPr/>
            <p:nvPr/>
          </p:nvSpPr>
          <p:spPr>
            <a:xfrm>
              <a:off x="10629558" y="2809875"/>
              <a:ext cx="542925" cy="163830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2B95894-2D5C-3C66-5C1C-3515F108871B}"/>
                </a:ext>
              </a:extLst>
            </p:cNvPr>
            <p:cNvSpPr txBox="1"/>
            <p:nvPr/>
          </p:nvSpPr>
          <p:spPr>
            <a:xfrm>
              <a:off x="11185297" y="3328943"/>
              <a:ext cx="876300" cy="6001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減少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14D2788-FC76-5A4E-8CC3-56DB856F2988}"/>
              </a:ext>
            </a:extLst>
          </p:cNvPr>
          <p:cNvSpPr txBox="1"/>
          <p:nvPr/>
        </p:nvSpPr>
        <p:spPr>
          <a:xfrm>
            <a:off x="4295342" y="146485"/>
            <a:ext cx="36013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AI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による短期予測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38844B3-A8D2-7912-4520-7F08A6389E89}"/>
              </a:ext>
            </a:extLst>
          </p:cNvPr>
          <p:cNvGrpSpPr/>
          <p:nvPr/>
        </p:nvGrpSpPr>
        <p:grpSpPr>
          <a:xfrm>
            <a:off x="316665" y="1037223"/>
            <a:ext cx="2875148" cy="2006605"/>
            <a:chOff x="90463" y="1058995"/>
            <a:chExt cx="3133725" cy="1791032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A8FB5003-0E4B-46FB-2E0D-1D7B6BD70981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817637-4216-2946-33B8-D93767B340A9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 smtClean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</a:t>
              </a:r>
              <a:endPara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90B710-5D22-3535-2303-931AD75337DF}"/>
              </a:ext>
            </a:extLst>
          </p:cNvPr>
          <p:cNvGrpSpPr/>
          <p:nvPr/>
        </p:nvGrpSpPr>
        <p:grpSpPr>
          <a:xfrm>
            <a:off x="3926495" y="1603744"/>
            <a:ext cx="2883880" cy="877163"/>
            <a:chOff x="3926495" y="1603744"/>
            <a:chExt cx="2883880" cy="8771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CE71B6-04E3-CD06-9C5A-2D548E324E33}"/>
                </a:ext>
              </a:extLst>
            </p:cNvPr>
            <p:cNvSpPr/>
            <p:nvPr/>
          </p:nvSpPr>
          <p:spPr>
            <a:xfrm>
              <a:off x="5381625" y="1603744"/>
              <a:ext cx="1428750" cy="8771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</a:t>
              </a:r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079333F1-AB92-4DF6-3C2E-2E26CEEBF1D5}"/>
                </a:ext>
              </a:extLst>
            </p:cNvPr>
            <p:cNvSpPr/>
            <p:nvPr/>
          </p:nvSpPr>
          <p:spPr>
            <a:xfrm>
              <a:off x="3926495" y="1652667"/>
              <a:ext cx="728996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A529E035-774D-DDA9-7D19-CEA2569B1748}"/>
              </a:ext>
            </a:extLst>
          </p:cNvPr>
          <p:cNvGrpSpPr/>
          <p:nvPr/>
        </p:nvGrpSpPr>
        <p:grpSpPr>
          <a:xfrm>
            <a:off x="7536509" y="1132408"/>
            <a:ext cx="3306219" cy="1708159"/>
            <a:chOff x="7536509" y="1132408"/>
            <a:chExt cx="3306219" cy="1708159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BE93866C-C8B5-39DE-6FC8-B16089777606}"/>
                </a:ext>
              </a:extLst>
            </p:cNvPr>
            <p:cNvGrpSpPr/>
            <p:nvPr/>
          </p:nvGrpSpPr>
          <p:grpSpPr>
            <a:xfrm>
              <a:off x="8982324" y="1132408"/>
              <a:ext cx="1860404" cy="1708159"/>
              <a:chOff x="8982324" y="1132408"/>
              <a:chExt cx="1860404" cy="1708159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4637C8B-C57A-313F-31FB-7F58C9CA0DE3}"/>
                  </a:ext>
                </a:extLst>
              </p:cNvPr>
              <p:cNvSpPr/>
              <p:nvPr/>
            </p:nvSpPr>
            <p:spPr>
              <a:xfrm>
                <a:off x="8982324" y="1132408"/>
                <a:ext cx="1860404" cy="170815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CC96A98-ADBC-2AD4-2824-DAA3B128C2DD}"/>
                  </a:ext>
                </a:extLst>
              </p:cNvPr>
              <p:cNvSpPr txBox="1"/>
              <p:nvPr/>
            </p:nvSpPr>
            <p:spPr>
              <a:xfrm>
                <a:off x="9215036" y="1622994"/>
                <a:ext cx="1394979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モデル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7E2E254-1FED-B863-7B8C-67A60D8F0D7D}"/>
                </a:ext>
              </a:extLst>
            </p:cNvPr>
            <p:cNvSpPr/>
            <p:nvPr/>
          </p:nvSpPr>
          <p:spPr>
            <a:xfrm>
              <a:off x="7536509" y="1652666"/>
              <a:ext cx="719681" cy="779318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A6BD98-BE89-C6CA-2614-A08537FF5FA4}"/>
              </a:ext>
            </a:extLst>
          </p:cNvPr>
          <p:cNvSpPr txBox="1"/>
          <p:nvPr/>
        </p:nvSpPr>
        <p:spPr>
          <a:xfrm>
            <a:off x="1578851" y="4315172"/>
            <a:ext cx="9473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特徴量をベンチマーク試験により評価することで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より有意なモデルを作成できる特徴量を探索すること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F8D8A8-789C-8FBD-CFDF-AF38EA6EDC9F}"/>
              </a:ext>
            </a:extLst>
          </p:cNvPr>
          <p:cNvSpPr txBox="1"/>
          <p:nvPr/>
        </p:nvSpPr>
        <p:spPr>
          <a:xfrm>
            <a:off x="2996862" y="3429000"/>
            <a:ext cx="61982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最適な特徴量に関する研究は限られている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E1436A7C-589B-0233-4B6D-BD70B5E127AD}"/>
              </a:ext>
            </a:extLst>
          </p:cNvPr>
          <p:cNvSpPr/>
          <p:nvPr/>
        </p:nvSpPr>
        <p:spPr>
          <a:xfrm rot="10800000">
            <a:off x="-423872" y="0"/>
            <a:ext cx="2462198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1FF4FB-4E54-A120-1749-6D9034D86731}"/>
              </a:ext>
            </a:extLst>
          </p:cNvPr>
          <p:cNvSpPr txBox="1"/>
          <p:nvPr/>
        </p:nvSpPr>
        <p:spPr>
          <a:xfrm>
            <a:off x="447033" y="169571"/>
            <a:ext cx="1210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17155C7C-802D-099C-FCE3-BC8176412429}"/>
              </a:ext>
            </a:extLst>
          </p:cNvPr>
          <p:cNvSpPr/>
          <p:nvPr/>
        </p:nvSpPr>
        <p:spPr>
          <a:xfrm>
            <a:off x="447033" y="5699801"/>
            <a:ext cx="4629169" cy="1106877"/>
          </a:xfrm>
          <a:prstGeom prst="wedgeRectCallout">
            <a:avLst>
              <a:gd name="adj1" fmla="val 38426"/>
              <a:gd name="adj2" fmla="val -7346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現場で使える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r>
              <a:rPr lang="ja-JP" altLang="en-US" sz="2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を有意に予測できる）</a:t>
            </a:r>
            <a:endParaRPr lang="en-US" altLang="ja-JP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66B075E-C675-4662-F00C-013EB366C807}"/>
              </a:ext>
            </a:extLst>
          </p:cNvPr>
          <p:cNvGrpSpPr/>
          <p:nvPr/>
        </p:nvGrpSpPr>
        <p:grpSpPr>
          <a:xfrm>
            <a:off x="316665" y="3490300"/>
            <a:ext cx="2520852" cy="1188810"/>
            <a:chOff x="4225866" y="1548533"/>
            <a:chExt cx="3860182" cy="1693047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CBC10DE-9D59-7B13-07B1-A64758081DAE}"/>
                </a:ext>
              </a:extLst>
            </p:cNvPr>
            <p:cNvGrpSpPr/>
            <p:nvPr/>
          </p:nvGrpSpPr>
          <p:grpSpPr>
            <a:xfrm>
              <a:off x="4225866" y="1548533"/>
              <a:ext cx="3860182" cy="1693047"/>
              <a:chOff x="4225866" y="1548533"/>
              <a:chExt cx="3860182" cy="1693047"/>
            </a:xfrm>
          </p:grpSpPr>
          <p:sp>
            <p:nvSpPr>
              <p:cNvPr id="24" name="四角形: 角を丸くする 41">
                <a:extLst>
                  <a:ext uri="{FF2B5EF4-FFF2-40B4-BE49-F238E27FC236}">
                    <a16:creationId xmlns:a16="http://schemas.microsoft.com/office/drawing/2014/main" id="{F38D9D8F-4CA2-F383-1BBD-C04B0EE62E9E}"/>
                  </a:ext>
                </a:extLst>
              </p:cNvPr>
              <p:cNvSpPr/>
              <p:nvPr/>
            </p:nvSpPr>
            <p:spPr>
              <a:xfrm>
                <a:off x="4225866" y="1548533"/>
                <a:ext cx="3860182" cy="169304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047FCBE-17B3-7274-BEC9-32387C1149C3}"/>
                  </a:ext>
                </a:extLst>
              </p:cNvPr>
              <p:cNvSpPr txBox="1"/>
              <p:nvPr/>
            </p:nvSpPr>
            <p:spPr>
              <a:xfrm>
                <a:off x="4737328" y="1753735"/>
                <a:ext cx="2717559" cy="65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71513" indent="-671513" algn="ctr"/>
                <a:r>
                  <a:rPr lang="ja-JP" altLang="en-US" sz="2400" dirty="0">
                    <a:solidFill>
                      <a:srgbClr val="FF000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高濃度</a:t>
                </a:r>
                <a:endParaRPr kumimoji="1" lang="en-US" altLang="ja-JP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CB26DF9-8886-F16A-476A-ADFEE04C35EC}"/>
                </a:ext>
              </a:extLst>
            </p:cNvPr>
            <p:cNvSpPr txBox="1"/>
            <p:nvPr/>
          </p:nvSpPr>
          <p:spPr>
            <a:xfrm>
              <a:off x="4274076" y="2257426"/>
              <a:ext cx="3743767" cy="734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 algn="ctr">
                <a:lnSpc>
                  <a:spcPct val="150000"/>
                </a:lnSpc>
              </a:pP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80ppb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2" name="直線矢印コネクタ 11"/>
          <p:cNvCxnSpPr>
            <a:endCxn id="24" idx="2"/>
          </p:cNvCxnSpPr>
          <p:nvPr/>
        </p:nvCxnSpPr>
        <p:spPr>
          <a:xfrm flipV="1">
            <a:off x="1570562" y="4679110"/>
            <a:ext cx="6529" cy="1474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33240" y="952169"/>
            <a:ext cx="3041997" cy="216131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 flipV="1">
            <a:off x="4223348" y="4845244"/>
            <a:ext cx="1705708" cy="879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932B1F95-7118-CBA8-6E18-B7566E7C501B}"/>
              </a:ext>
            </a:extLst>
          </p:cNvPr>
          <p:cNvSpPr/>
          <p:nvPr/>
        </p:nvSpPr>
        <p:spPr>
          <a:xfrm>
            <a:off x="137989" y="4940925"/>
            <a:ext cx="4110715" cy="1603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5AADF96F-DE1A-766A-76F2-3ACCA57286F1}"/>
              </a:ext>
            </a:extLst>
          </p:cNvPr>
          <p:cNvSpPr/>
          <p:nvPr/>
        </p:nvSpPr>
        <p:spPr>
          <a:xfrm rot="10800000">
            <a:off x="-459227" y="-14696"/>
            <a:ext cx="3053329" cy="893135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8B378-C0FF-4C61-3BDE-ABE6FB483641}"/>
              </a:ext>
            </a:extLst>
          </p:cNvPr>
          <p:cNvSpPr txBox="1"/>
          <p:nvPr/>
        </p:nvSpPr>
        <p:spPr>
          <a:xfrm>
            <a:off x="105762" y="199341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39C9A31-5CD5-AF95-F692-4710B87DF0A4}"/>
              </a:ext>
            </a:extLst>
          </p:cNvPr>
          <p:cNvGrpSpPr/>
          <p:nvPr/>
        </p:nvGrpSpPr>
        <p:grpSpPr>
          <a:xfrm>
            <a:off x="135097" y="1055010"/>
            <a:ext cx="4110715" cy="1603690"/>
            <a:chOff x="135097" y="1055010"/>
            <a:chExt cx="4110715" cy="1603690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2EBCFF0A-E002-08F1-E59F-6F5565F1FFE1}"/>
                </a:ext>
              </a:extLst>
            </p:cNvPr>
            <p:cNvSpPr/>
            <p:nvPr/>
          </p:nvSpPr>
          <p:spPr>
            <a:xfrm>
              <a:off x="135097" y="1055010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3F7C4D1-7D86-9245-64F6-940C35DC4E1A}"/>
                </a:ext>
              </a:extLst>
            </p:cNvPr>
            <p:cNvSpPr txBox="1"/>
            <p:nvPr/>
          </p:nvSpPr>
          <p:spPr>
            <a:xfrm>
              <a:off x="173510" y="1191871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・使用データ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86E0700-BD16-FA68-6B00-A771136A3468}"/>
                </a:ext>
              </a:extLst>
            </p:cNvPr>
            <p:cNvSpPr txBox="1"/>
            <p:nvPr/>
          </p:nvSpPr>
          <p:spPr>
            <a:xfrm>
              <a:off x="497362" y="1731639"/>
              <a:ext cx="30533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国立環境研究所時間値データ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5D8606-628D-AEC6-4478-3C824B13B721}"/>
              </a:ext>
            </a:extLst>
          </p:cNvPr>
          <p:cNvGrpSpPr/>
          <p:nvPr/>
        </p:nvGrpSpPr>
        <p:grpSpPr>
          <a:xfrm>
            <a:off x="7037" y="3018366"/>
            <a:ext cx="4238914" cy="1603690"/>
            <a:chOff x="7037" y="3018366"/>
            <a:chExt cx="4238914" cy="1603690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89434D33-4D84-8A4A-21C0-0B6621DD8F68}"/>
                </a:ext>
              </a:extLst>
            </p:cNvPr>
            <p:cNvSpPr/>
            <p:nvPr/>
          </p:nvSpPr>
          <p:spPr>
            <a:xfrm>
              <a:off x="135236" y="3018366"/>
              <a:ext cx="4110715" cy="16036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4C33409-32D4-0C6E-A616-DBA2328059C3}"/>
                </a:ext>
              </a:extLst>
            </p:cNvPr>
            <p:cNvSpPr txBox="1"/>
            <p:nvPr/>
          </p:nvSpPr>
          <p:spPr>
            <a:xfrm>
              <a:off x="7037" y="3106018"/>
              <a:ext cx="21645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・学習期間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3BA522-E645-7A41-6B60-A7191A452C5F}"/>
                </a:ext>
              </a:extLst>
            </p:cNvPr>
            <p:cNvSpPr txBox="1"/>
            <p:nvPr/>
          </p:nvSpPr>
          <p:spPr>
            <a:xfrm>
              <a:off x="318747" y="3679194"/>
              <a:ext cx="3911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71513" indent="-671513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　　　　～　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2019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年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月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31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日</a:t>
              </a:r>
              <a:endPara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8D6BF5C-7579-7FD7-ED15-E6FDA2BD50A2}"/>
              </a:ext>
            </a:extLst>
          </p:cNvPr>
          <p:cNvSpPr txBox="1"/>
          <p:nvPr/>
        </p:nvSpPr>
        <p:spPr>
          <a:xfrm>
            <a:off x="97825" y="5066026"/>
            <a:ext cx="3655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予測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期間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評価期間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3A2C6F7-4A79-C832-9762-3CF25D766681}"/>
              </a:ext>
            </a:extLst>
          </p:cNvPr>
          <p:cNvSpPr txBox="1"/>
          <p:nvPr/>
        </p:nvSpPr>
        <p:spPr>
          <a:xfrm>
            <a:off x="497362" y="5593035"/>
            <a:ext cx="391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1513" indent="-671513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　　　　～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2020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DC0A7A4-33D0-845A-3330-9513B402EB30}"/>
              </a:ext>
            </a:extLst>
          </p:cNvPr>
          <p:cNvGrpSpPr/>
          <p:nvPr/>
        </p:nvGrpSpPr>
        <p:grpSpPr>
          <a:xfrm>
            <a:off x="4486276" y="199341"/>
            <a:ext cx="7419974" cy="6366215"/>
            <a:chOff x="4486276" y="199341"/>
            <a:chExt cx="7419974" cy="6366215"/>
          </a:xfrm>
        </p:grpSpPr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942E1502-DF14-D6F2-F5A5-8BE79D657FD6}"/>
                </a:ext>
              </a:extLst>
            </p:cNvPr>
            <p:cNvSpPr/>
            <p:nvPr/>
          </p:nvSpPr>
          <p:spPr>
            <a:xfrm>
              <a:off x="4486276" y="199341"/>
              <a:ext cx="7419974" cy="6366215"/>
            </a:xfrm>
            <a:prstGeom prst="roundRect">
              <a:avLst>
                <a:gd name="adj" fmla="val 79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EAB17EA9-BCED-0572-F3BC-D13B22B6AD67}"/>
                </a:ext>
              </a:extLst>
            </p:cNvPr>
            <p:cNvSpPr txBox="1"/>
            <p:nvPr/>
          </p:nvSpPr>
          <p:spPr>
            <a:xfrm>
              <a:off x="4671514" y="292444"/>
              <a:ext cx="2605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・対象地点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3B9C78-97D9-732D-C3C3-3564642DECD7}"/>
                </a:ext>
              </a:extLst>
            </p:cNvPr>
            <p:cNvGrpSpPr/>
            <p:nvPr/>
          </p:nvGrpSpPr>
          <p:grpSpPr>
            <a:xfrm>
              <a:off x="4938214" y="2592113"/>
              <a:ext cx="6615611" cy="3831919"/>
              <a:chOff x="644739" y="1001007"/>
              <a:chExt cx="7508297" cy="5560959"/>
            </a:xfrm>
          </p:grpSpPr>
          <p:pic>
            <p:nvPicPr>
              <p:cNvPr id="7" name="図 6" descr="グラフ, バブル チャート&#10;&#10;自動的に生成された説明">
                <a:extLst>
                  <a:ext uri="{FF2B5EF4-FFF2-40B4-BE49-F238E27FC236}">
                    <a16:creationId xmlns:a16="http://schemas.microsoft.com/office/drawing/2014/main" id="{EABCFD09-3C32-C027-5765-A783D8329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739" y="1001007"/>
                <a:ext cx="7508297" cy="5560959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360B29F-D766-1021-6D37-9178BF467112}"/>
                  </a:ext>
                </a:extLst>
              </p:cNvPr>
              <p:cNvSpPr txBox="1"/>
              <p:nvPr/>
            </p:nvSpPr>
            <p:spPr>
              <a:xfrm>
                <a:off x="1448613" y="1661768"/>
                <a:ext cx="599208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47B117A-B1E0-7D7B-9584-A3C331D66F29}"/>
                  </a:ext>
                </a:extLst>
              </p:cNvPr>
              <p:cNvSpPr txBox="1"/>
              <p:nvPr/>
            </p:nvSpPr>
            <p:spPr>
              <a:xfrm>
                <a:off x="3893129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2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A8CAA8-343E-529F-1A27-CF9E4EF981A1}"/>
                  </a:ext>
                </a:extLst>
              </p:cNvPr>
              <p:cNvSpPr txBox="1"/>
              <p:nvPr/>
            </p:nvSpPr>
            <p:spPr>
              <a:xfrm>
                <a:off x="5403274" y="1176833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005186A-8CF9-A68C-7955-EBF72EF315B2}"/>
                  </a:ext>
                </a:extLst>
              </p:cNvPr>
              <p:cNvSpPr txBox="1"/>
              <p:nvPr/>
            </p:nvSpPr>
            <p:spPr>
              <a:xfrm>
                <a:off x="2149620" y="3677578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4</a:t>
                </a: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6094E6-D316-8953-4D64-9AFFF1BA806E}"/>
                  </a:ext>
                </a:extLst>
              </p:cNvPr>
              <p:cNvSpPr txBox="1"/>
              <p:nvPr/>
            </p:nvSpPr>
            <p:spPr>
              <a:xfrm>
                <a:off x="3907052" y="3550654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5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B2F756-C283-44DB-38DC-488EC1239592}"/>
                  </a:ext>
                </a:extLst>
              </p:cNvPr>
              <p:cNvSpPr txBox="1"/>
              <p:nvPr/>
            </p:nvSpPr>
            <p:spPr>
              <a:xfrm>
                <a:off x="5796395" y="3319820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6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BC25789-0441-2237-808B-82F5B3227CD4}"/>
                  </a:ext>
                </a:extLst>
              </p:cNvPr>
              <p:cNvSpPr txBox="1"/>
              <p:nvPr/>
            </p:nvSpPr>
            <p:spPr>
              <a:xfrm>
                <a:off x="3212846" y="49607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7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AA42961-1EB2-8F34-EFC5-012C466B4B50}"/>
                  </a:ext>
                </a:extLst>
              </p:cNvPr>
              <p:cNvSpPr txBox="1"/>
              <p:nvPr/>
            </p:nvSpPr>
            <p:spPr>
              <a:xfrm>
                <a:off x="4839316" y="4915719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8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AF2E29A-3BAE-F501-FF00-E819DB64C1D3}"/>
                  </a:ext>
                </a:extLst>
              </p:cNvPr>
              <p:cNvSpPr txBox="1"/>
              <p:nvPr/>
            </p:nvSpPr>
            <p:spPr>
              <a:xfrm>
                <a:off x="6395604" y="4846462"/>
                <a:ext cx="599209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chemeClr val="bg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9</a:t>
                </a:r>
                <a:endParaRPr kumimoji="1" lang="en-US" altLang="ja-JP" sz="24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6B7D38-572A-DD0B-91AB-8CBE06258805}"/>
                </a:ext>
              </a:extLst>
            </p:cNvPr>
            <p:cNvSpPr txBox="1"/>
            <p:nvPr/>
          </p:nvSpPr>
          <p:spPr>
            <a:xfrm>
              <a:off x="5604401" y="560051"/>
              <a:ext cx="5119410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1.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東秩父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</a:t>
              </a:r>
              <a:r>
                <a:rPr lang="en-US" altLang="ja-JP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東青梅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7.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愛宕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2.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鴻巣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5.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所沢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8.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世田谷</a:t>
              </a:r>
              <a:endParaRPr lang="en-US" altLang="ja-JP" sz="2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3.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幸手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6.</a:t>
              </a:r>
              <a:r>
                <a:rPr lang="ja-JP" altLang="en-US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草加</a:t>
              </a:r>
              <a:r>
                <a:rPr lang="en-US" altLang="ja-JP" sz="2400" b="0" i="0" u="none" strike="noStrike" dirty="0"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		9.</a:t>
              </a:r>
              <a:r>
                <a:rPr lang="ja-JP" altLang="en-US" sz="24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南葛西</a:t>
              </a:r>
              <a:endParaRPr lang="en-US" altLang="ja-JP" sz="2400" b="0" i="0" u="none" strike="noStrike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3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463D-97B4-3510-F0ED-AA2C76DE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46" y="3595720"/>
            <a:ext cx="7069015" cy="3200734"/>
          </a:xfrm>
          <a:prstGeom prst="rect">
            <a:avLst/>
          </a:prstGeom>
        </p:spPr>
      </p:pic>
      <p:sp>
        <p:nvSpPr>
          <p:cNvPr id="2" name="矢印: 山形 1">
            <a:extLst>
              <a:ext uri="{FF2B5EF4-FFF2-40B4-BE49-F238E27FC236}">
                <a16:creationId xmlns:a16="http://schemas.microsoft.com/office/drawing/2014/main" id="{BF75F6AE-7F7D-FFE8-2E6B-ABC32FA63AC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652D14-0C61-B3D5-772B-E51D708E77C8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F2CC63-FEBE-5EE4-AEC9-0F083E01F059}"/>
              </a:ext>
            </a:extLst>
          </p:cNvPr>
          <p:cNvSpPr txBox="1"/>
          <p:nvPr/>
        </p:nvSpPr>
        <p:spPr>
          <a:xfrm>
            <a:off x="412711" y="313507"/>
            <a:ext cx="11679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仮説</a:t>
            </a:r>
            <a:endParaRPr lang="en-US" altLang="ja-JP" sz="28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探索</a:t>
            </a: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を行うにあたって、高濃度域の予測で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特徴量需要度が高いものが最適な特徴量になる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40F6608-1CC2-38E8-73AD-0D2CA2FC3B18}"/>
              </a:ext>
            </a:extLst>
          </p:cNvPr>
          <p:cNvSpPr txBox="1"/>
          <p:nvPr/>
        </p:nvSpPr>
        <p:spPr>
          <a:xfrm>
            <a:off x="25629" y="2265310"/>
            <a:ext cx="28592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177623" y="3010935"/>
            <a:ext cx="610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　投入したデータが予測に与える影響度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C0616EA-4378-2802-80F6-308E3CD3BA63}"/>
              </a:ext>
            </a:extLst>
          </p:cNvPr>
          <p:cNvGrpSpPr/>
          <p:nvPr/>
        </p:nvGrpSpPr>
        <p:grpSpPr>
          <a:xfrm>
            <a:off x="255563" y="3754757"/>
            <a:ext cx="3147060" cy="1854735"/>
            <a:chOff x="90463" y="1058995"/>
            <a:chExt cx="3133725" cy="1781572"/>
          </a:xfrm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9C34E1C-F7B0-4FB9-C653-FE2CF007DF62}"/>
                </a:ext>
              </a:extLst>
            </p:cNvPr>
            <p:cNvSpPr/>
            <p:nvPr/>
          </p:nvSpPr>
          <p:spPr>
            <a:xfrm>
              <a:off x="90463" y="1058995"/>
              <a:ext cx="3133725" cy="178157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42198CE-5988-408F-A09F-E70116FF7E64}"/>
                </a:ext>
              </a:extLst>
            </p:cNvPr>
            <p:cNvSpPr txBox="1"/>
            <p:nvPr/>
          </p:nvSpPr>
          <p:spPr>
            <a:xfrm>
              <a:off x="316665" y="1095701"/>
              <a:ext cx="2766597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</a:t>
              </a:r>
              <a:endPara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NOx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NMHC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TEMP </a:t>
              </a:r>
              <a:r>
                <a:rPr lang="ja-JP" altLang="en-US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、</a:t>
              </a:r>
              <a:r>
                <a:rPr lang="en-US" altLang="ja-JP" sz="2400" u="sng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etc...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7531300" y="3010934"/>
            <a:ext cx="258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SHAP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値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解析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6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847873" y="2038972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0" y="2718378"/>
            <a:ext cx="172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・全データ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131683" y="3226608"/>
            <a:ext cx="787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→　特徴量国立環境研究所で測定している物質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107476"/>
              </p:ext>
            </p:extLst>
          </p:nvPr>
        </p:nvGraphicFramePr>
        <p:xfrm>
          <a:off x="0" y="3945676"/>
          <a:ext cx="12046211" cy="17011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31026">
                  <a:extLst>
                    <a:ext uri="{9D8B030D-6E8A-4147-A177-3AD203B41FA5}">
                      <a16:colId xmlns:a16="http://schemas.microsoft.com/office/drawing/2014/main" val="492627163"/>
                    </a:ext>
                  </a:extLst>
                </a:gridCol>
                <a:gridCol w="1377243">
                  <a:extLst>
                    <a:ext uri="{9D8B030D-6E8A-4147-A177-3AD203B41FA5}">
                      <a16:colId xmlns:a16="http://schemas.microsoft.com/office/drawing/2014/main" val="1319205216"/>
                    </a:ext>
                  </a:extLst>
                </a:gridCol>
                <a:gridCol w="2119457">
                  <a:extLst>
                    <a:ext uri="{9D8B030D-6E8A-4147-A177-3AD203B41FA5}">
                      <a16:colId xmlns:a16="http://schemas.microsoft.com/office/drawing/2014/main" val="1967262977"/>
                    </a:ext>
                  </a:extLst>
                </a:gridCol>
                <a:gridCol w="1636677">
                  <a:extLst>
                    <a:ext uri="{9D8B030D-6E8A-4147-A177-3AD203B41FA5}">
                      <a16:colId xmlns:a16="http://schemas.microsoft.com/office/drawing/2014/main" val="362341006"/>
                    </a:ext>
                  </a:extLst>
                </a:gridCol>
                <a:gridCol w="2375848">
                  <a:extLst>
                    <a:ext uri="{9D8B030D-6E8A-4147-A177-3AD203B41FA5}">
                      <a16:colId xmlns:a16="http://schemas.microsoft.com/office/drawing/2014/main" val="4267091918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1120006720"/>
                    </a:ext>
                  </a:extLst>
                </a:gridCol>
                <a:gridCol w="1602980">
                  <a:extLst>
                    <a:ext uri="{9D8B030D-6E8A-4147-A177-3AD203B41FA5}">
                      <a16:colId xmlns:a16="http://schemas.microsoft.com/office/drawing/2014/main" val="3228997133"/>
                    </a:ext>
                  </a:extLst>
                </a:gridCol>
              </a:tblGrid>
              <a:tr h="40348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目的変数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特徴量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88300"/>
                  </a:ext>
                </a:extLst>
              </a:tr>
              <a:tr h="68609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測定日時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・・・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 smtClean="0">
                          <a:effectLst/>
                        </a:rPr>
                        <a:t>物質名</a:t>
                      </a:r>
                      <a:r>
                        <a:rPr lang="en-US" altLang="ja-JP" sz="2400" u="none" strike="noStrike" dirty="0" smtClean="0">
                          <a:effectLst/>
                        </a:rPr>
                        <a:t/>
                      </a:r>
                      <a:br>
                        <a:rPr lang="en-US" altLang="ja-JP" sz="2400" u="none" strike="noStrike" dirty="0" smtClean="0">
                          <a:effectLst/>
                        </a:rPr>
                      </a:br>
                      <a:r>
                        <a:rPr lang="en-US" sz="2400" u="none" strike="noStrike" dirty="0" smtClean="0">
                          <a:effectLst/>
                        </a:rPr>
                        <a:t>lag_24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385814"/>
                  </a:ext>
                </a:extLst>
              </a:tr>
              <a:tr h="5566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時間値データ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33487"/>
                  </a:ext>
                </a:extLst>
              </a:tr>
            </a:tbl>
          </a:graphicData>
        </a:graphic>
      </p:graphicFrame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2087643" y="5587415"/>
            <a:ext cx="78709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＊「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lag_n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」の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時間前のことを指す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7" grpId="0"/>
      <p:bldP spid="18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3460839" y="2039315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0" y="3540387"/>
            <a:ext cx="5381872" cy="3200734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714" y="3540387"/>
            <a:ext cx="5510081" cy="320073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614414" y="3540387"/>
            <a:ext cx="3890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8087041" y="3540386"/>
            <a:ext cx="38603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(80ppb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未満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需要度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187753" y="2703827"/>
            <a:ext cx="84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23" y="3159454"/>
            <a:ext cx="433877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3455654" y="3165180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552342" y="3185122"/>
            <a:ext cx="110799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626673" y="2989623"/>
            <a:ext cx="4123826" cy="33705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255095" y="550840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241947" y="385885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84293" y="2894687"/>
            <a:ext cx="6105393" cy="34712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31042" y="2989623"/>
            <a:ext cx="5176459" cy="3376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9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9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E800-8FE3-0469-DE03-28347B0C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矢印: 山形 1">
            <a:extLst>
              <a:ext uri="{FF2B5EF4-FFF2-40B4-BE49-F238E27FC236}">
                <a16:creationId xmlns:a16="http://schemas.microsoft.com/office/drawing/2014/main" id="{5CD98C97-EB10-8FAE-F79F-1F40D0D5BC88}"/>
              </a:ext>
            </a:extLst>
          </p:cNvPr>
          <p:cNvSpPr/>
          <p:nvPr/>
        </p:nvSpPr>
        <p:spPr>
          <a:xfrm rot="10800000">
            <a:off x="-495225" y="5440"/>
            <a:ext cx="3053329" cy="821072"/>
          </a:xfrm>
          <a:prstGeom prst="chevron">
            <a:avLst>
              <a:gd name="adj" fmla="val 46429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84A2A2-7518-C3AB-8FAA-D62E0FFAC309}"/>
              </a:ext>
            </a:extLst>
          </p:cNvPr>
          <p:cNvSpPr txBox="1"/>
          <p:nvPr/>
        </p:nvSpPr>
        <p:spPr>
          <a:xfrm>
            <a:off x="25629" y="175008"/>
            <a:ext cx="2263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解析手法</a:t>
            </a:r>
            <a:endParaRPr kumimoji="1" lang="en-US" altLang="ja-JP" sz="3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410456" y="1161809"/>
            <a:ext cx="1428751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全データ学習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2881906" y="1161809"/>
            <a:ext cx="1711783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  <a: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需要度算出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5633664" y="1146443"/>
            <a:ext cx="1550386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特徴量の選定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コネクタ 95"/>
          <p:cNvCxnSpPr/>
          <p:nvPr/>
        </p:nvCxnSpPr>
        <p:spPr>
          <a:xfrm>
            <a:off x="-25628" y="22292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A0E3708-3E3E-7E07-EB35-F9EBC9B88AE2}"/>
              </a:ext>
            </a:extLst>
          </p:cNvPr>
          <p:cNvSpPr txBox="1"/>
          <p:nvPr/>
        </p:nvSpPr>
        <p:spPr>
          <a:xfrm>
            <a:off x="3078958" y="128841"/>
            <a:ext cx="2580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特徴量選定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下矢印 102"/>
          <p:cNvSpPr/>
          <p:nvPr/>
        </p:nvSpPr>
        <p:spPr>
          <a:xfrm rot="16200000">
            <a:off x="4836751" y="1239596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下矢印 103"/>
          <p:cNvSpPr/>
          <p:nvPr/>
        </p:nvSpPr>
        <p:spPr>
          <a:xfrm rot="16200000">
            <a:off x="2084929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6131899" y="2038970"/>
            <a:ext cx="553915" cy="606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7427048" y="1242644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8223961" y="1161808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下矢印 23"/>
          <p:cNvSpPr/>
          <p:nvPr/>
        </p:nvSpPr>
        <p:spPr>
          <a:xfrm rot="16200000">
            <a:off x="9673607" y="1249862"/>
            <a:ext cx="553915" cy="7312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8CE71B6-04E3-CD06-9C5A-2D548E324E33}"/>
              </a:ext>
            </a:extLst>
          </p:cNvPr>
          <p:cNvSpPr/>
          <p:nvPr/>
        </p:nvSpPr>
        <p:spPr>
          <a:xfrm>
            <a:off x="10479010" y="1161807"/>
            <a:ext cx="1198158" cy="877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評価</a:t>
            </a:r>
            <a:endParaRPr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9" y="3165180"/>
            <a:ext cx="5381872" cy="320073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23" y="3159454"/>
            <a:ext cx="4338776" cy="320073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3455654" y="3165180"/>
            <a:ext cx="1797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高濃度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552342" y="3185122"/>
            <a:ext cx="110799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低濃度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626673" y="2989623"/>
            <a:ext cx="4123826" cy="337056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255095" y="5508401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BEA2CC1-0A48-D103-2C82-84EB20357308}"/>
              </a:ext>
            </a:extLst>
          </p:cNvPr>
          <p:cNvSpPr txBox="1"/>
          <p:nvPr/>
        </p:nvSpPr>
        <p:spPr>
          <a:xfrm>
            <a:off x="5241947" y="3858858"/>
            <a:ext cx="120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84293" y="2894687"/>
            <a:ext cx="6105393" cy="34712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31042" y="2989623"/>
            <a:ext cx="5176459" cy="337629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75747" y="3080170"/>
            <a:ext cx="2646485" cy="3285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>
            <a:extLst>
              <a:ext uri="{FF2B5EF4-FFF2-40B4-BE49-F238E27FC236}">
                <a16:creationId xmlns:a16="http://schemas.microsoft.com/office/drawing/2014/main" id="{8C84EE9D-01EB-6802-7EEE-AB10EAE3E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71255"/>
              </p:ext>
            </p:extLst>
          </p:nvPr>
        </p:nvGraphicFramePr>
        <p:xfrm>
          <a:off x="6893595" y="2434795"/>
          <a:ext cx="4783573" cy="43352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3573">
                  <a:extLst>
                    <a:ext uri="{9D8B030D-6E8A-4147-A177-3AD203B41FA5}">
                      <a16:colId xmlns:a16="http://schemas.microsoft.com/office/drawing/2014/main" val="2254628716"/>
                    </a:ext>
                  </a:extLst>
                </a:gridCol>
              </a:tblGrid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比較する特徴量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376509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 smtClean="0"/>
                        <a:t>ベンチマーク</a:t>
                      </a:r>
                      <a:endParaRPr kumimoji="1" lang="ja-JP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6547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全データ</a:t>
                      </a:r>
                      <a:endParaRPr kumimoji="1" lang="en-US" altLang="ja-JP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67922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10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70443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15041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上位</a:t>
                      </a:r>
                      <a:r>
                        <a:rPr kumimoji="1" lang="en-US" altLang="ja-JP" sz="2400" b="1" dirty="0"/>
                        <a:t>30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57293"/>
                  </a:ext>
                </a:extLst>
              </a:tr>
              <a:tr h="6193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高低上位</a:t>
                      </a:r>
                      <a:r>
                        <a:rPr kumimoji="1" lang="en-US" altLang="ja-JP" sz="2400" b="1" dirty="0"/>
                        <a:t>20</a:t>
                      </a:r>
                      <a:r>
                        <a:rPr kumimoji="1" lang="ja-JP" altLang="en-US" sz="2400" b="1" dirty="0"/>
                        <a:t>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0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5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29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1402</Words>
  <Application>Microsoft Office PowerPoint</Application>
  <PresentationFormat>ワイド画面</PresentationFormat>
  <Paragraphs>538</Paragraphs>
  <Slides>20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メイリオ</vt:lpstr>
      <vt:lpstr>游ゴシック</vt:lpstr>
      <vt:lpstr>游ゴシック Light</vt:lpstr>
      <vt:lpstr>游明朝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21T7-008</dc:creator>
  <cp:lastModifiedBy>airs</cp:lastModifiedBy>
  <cp:revision>36</cp:revision>
  <dcterms:created xsi:type="dcterms:W3CDTF">2025-01-08T01:03:01Z</dcterms:created>
  <dcterms:modified xsi:type="dcterms:W3CDTF">2025-01-24T07:10:19Z</dcterms:modified>
</cp:coreProperties>
</file>