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81" r:id="rId6"/>
    <p:sldId id="279" r:id="rId7"/>
    <p:sldId id="280" r:id="rId8"/>
    <p:sldId id="285" r:id="rId9"/>
    <p:sldId id="286" r:id="rId10"/>
    <p:sldId id="265" r:id="rId11"/>
    <p:sldId id="282" r:id="rId12"/>
    <p:sldId id="283" r:id="rId13"/>
    <p:sldId id="28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1" d="100"/>
          <a:sy n="101" d="100"/>
        </p:scale>
        <p:origin x="9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F04AC-E556-4F6F-9D0F-C74C61215D73}" type="datetimeFigureOut">
              <a:rPr kumimoji="1" lang="ja-JP" altLang="en-US" smtClean="0"/>
              <a:t>2025/1/16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91A00-A710-432F-9D61-28C7B927E02D}" type="slidenum">
              <a:rPr kumimoji="1" lang="ja-JP" altLang="en-US" smtClean="0"/>
              <a:t>‹#›</a:t>
            </a:fld>
            <a:endParaRPr kumimoji="1" lang="ja-JP" altLang="en-US"/>
          </a:p>
        </p:txBody>
      </p:sp>
    </p:spTree>
    <p:extLst>
      <p:ext uri="{BB962C8B-B14F-4D97-AF65-F5344CB8AC3E}">
        <p14:creationId xmlns:p14="http://schemas.microsoft.com/office/powerpoint/2010/main" val="1433841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C91A00-A710-432F-9D61-28C7B927E02D}" type="slidenum">
              <a:rPr kumimoji="1" lang="ja-JP" altLang="en-US" smtClean="0"/>
              <a:t>1</a:t>
            </a:fld>
            <a:endParaRPr kumimoji="1" lang="ja-JP" altLang="en-US"/>
          </a:p>
        </p:txBody>
      </p:sp>
    </p:spTree>
    <p:extLst>
      <p:ext uri="{BB962C8B-B14F-4D97-AF65-F5344CB8AC3E}">
        <p14:creationId xmlns:p14="http://schemas.microsoft.com/office/powerpoint/2010/main" val="18747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5</a:t>
            </a:fld>
            <a:endParaRPr kumimoji="1" lang="ja-JP" altLang="en-US"/>
          </a:p>
        </p:txBody>
      </p:sp>
    </p:spTree>
    <p:extLst>
      <p:ext uri="{BB962C8B-B14F-4D97-AF65-F5344CB8AC3E}">
        <p14:creationId xmlns:p14="http://schemas.microsoft.com/office/powerpoint/2010/main" val="136656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795AEA-2D13-45C4-B2DE-A01A8CE404EA}" type="slidenum">
              <a:rPr kumimoji="1" lang="ja-JP" altLang="en-US" smtClean="0"/>
              <a:t>6</a:t>
            </a:fld>
            <a:endParaRPr kumimoji="1" lang="ja-JP" altLang="en-US"/>
          </a:p>
        </p:txBody>
      </p:sp>
    </p:spTree>
    <p:extLst>
      <p:ext uri="{BB962C8B-B14F-4D97-AF65-F5344CB8AC3E}">
        <p14:creationId xmlns:p14="http://schemas.microsoft.com/office/powerpoint/2010/main" val="311457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7</a:t>
            </a:fld>
            <a:endParaRPr kumimoji="1" lang="ja-JP" altLang="en-US"/>
          </a:p>
        </p:txBody>
      </p:sp>
    </p:spTree>
    <p:extLst>
      <p:ext uri="{BB962C8B-B14F-4D97-AF65-F5344CB8AC3E}">
        <p14:creationId xmlns:p14="http://schemas.microsoft.com/office/powerpoint/2010/main" val="100805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ED9-19EE-A69E-B628-39C7844CDE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D61473-4E7F-CF43-11FB-9230C5A930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144F60-755A-B839-B37B-BA7308258A4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7D9125-F399-BEBE-461E-C221A8FCE738}"/>
              </a:ext>
            </a:extLst>
          </p:cNvPr>
          <p:cNvSpPr>
            <a:spLocks noGrp="1"/>
          </p:cNvSpPr>
          <p:nvPr>
            <p:ph type="sldNum" sz="quarter" idx="5"/>
          </p:nvPr>
        </p:nvSpPr>
        <p:spPr/>
        <p:txBody>
          <a:bodyPr/>
          <a:lstStyle/>
          <a:p>
            <a:fld id="{9F795AEA-2D13-45C4-B2DE-A01A8CE404EA}" type="slidenum">
              <a:rPr kumimoji="1" lang="ja-JP" altLang="en-US" smtClean="0"/>
              <a:t>8</a:t>
            </a:fld>
            <a:endParaRPr kumimoji="1" lang="ja-JP" altLang="en-US"/>
          </a:p>
        </p:txBody>
      </p:sp>
    </p:spTree>
    <p:extLst>
      <p:ext uri="{BB962C8B-B14F-4D97-AF65-F5344CB8AC3E}">
        <p14:creationId xmlns:p14="http://schemas.microsoft.com/office/powerpoint/2010/main" val="3816662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9</a:t>
            </a:fld>
            <a:endParaRPr kumimoji="1" lang="ja-JP" altLang="en-US"/>
          </a:p>
        </p:txBody>
      </p:sp>
    </p:spTree>
    <p:extLst>
      <p:ext uri="{BB962C8B-B14F-4D97-AF65-F5344CB8AC3E}">
        <p14:creationId xmlns:p14="http://schemas.microsoft.com/office/powerpoint/2010/main" val="248693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37BFD-1FA5-5067-CDFF-ADF2DF108CD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880D45-3ADA-BFF4-6757-AB393F716CE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507724-D32A-C67B-4543-3937D4272AD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EA03C2D-DE53-8886-9063-CD922B540F99}"/>
              </a:ext>
            </a:extLst>
          </p:cNvPr>
          <p:cNvSpPr>
            <a:spLocks noGrp="1"/>
          </p:cNvSpPr>
          <p:nvPr>
            <p:ph type="sldNum" sz="quarter" idx="5"/>
          </p:nvPr>
        </p:nvSpPr>
        <p:spPr/>
        <p:txBody>
          <a:bodyPr/>
          <a:lstStyle/>
          <a:p>
            <a:fld id="{9F795AEA-2D13-45C4-B2DE-A01A8CE404EA}" type="slidenum">
              <a:rPr kumimoji="1" lang="ja-JP" altLang="en-US" smtClean="0"/>
              <a:t>11</a:t>
            </a:fld>
            <a:endParaRPr kumimoji="1" lang="ja-JP" altLang="en-US"/>
          </a:p>
        </p:txBody>
      </p:sp>
    </p:spTree>
    <p:extLst>
      <p:ext uri="{BB962C8B-B14F-4D97-AF65-F5344CB8AC3E}">
        <p14:creationId xmlns:p14="http://schemas.microsoft.com/office/powerpoint/2010/main" val="374888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1DC57-F707-AE85-0151-9CE3737DE8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625A4B-10F0-AFB4-0634-8F4FAD3CB5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44F9AA9-2CAC-3ACF-CCA3-42D3B5E0C2B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4C29EFB-797C-52CC-3533-4487C9E434E5}"/>
              </a:ext>
            </a:extLst>
          </p:cNvPr>
          <p:cNvSpPr>
            <a:spLocks noGrp="1"/>
          </p:cNvSpPr>
          <p:nvPr>
            <p:ph type="sldNum" sz="quarter" idx="5"/>
          </p:nvPr>
        </p:nvSpPr>
        <p:spPr/>
        <p:txBody>
          <a:bodyPr/>
          <a:lstStyle/>
          <a:p>
            <a:fld id="{9F795AEA-2D13-45C4-B2DE-A01A8CE404EA}" type="slidenum">
              <a:rPr kumimoji="1" lang="ja-JP" altLang="en-US" smtClean="0"/>
              <a:t>12</a:t>
            </a:fld>
            <a:endParaRPr kumimoji="1" lang="ja-JP" altLang="en-US"/>
          </a:p>
        </p:txBody>
      </p:sp>
    </p:spTree>
    <p:extLst>
      <p:ext uri="{BB962C8B-B14F-4D97-AF65-F5344CB8AC3E}">
        <p14:creationId xmlns:p14="http://schemas.microsoft.com/office/powerpoint/2010/main" val="304525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4C18D-6914-4C9E-3188-FAE9195C12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979F2CB-0574-B4A9-BE05-CBD2E3E40D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9389D5-ED75-3E5B-48CF-EA11D212B5C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8DC36F4-8D62-691D-7E01-8E9D0FD79389}"/>
              </a:ext>
            </a:extLst>
          </p:cNvPr>
          <p:cNvSpPr>
            <a:spLocks noGrp="1"/>
          </p:cNvSpPr>
          <p:nvPr>
            <p:ph type="sldNum" sz="quarter" idx="5"/>
          </p:nvPr>
        </p:nvSpPr>
        <p:spPr/>
        <p:txBody>
          <a:bodyPr/>
          <a:lstStyle/>
          <a:p>
            <a:fld id="{9F795AEA-2D13-45C4-B2DE-A01A8CE404EA}" type="slidenum">
              <a:rPr kumimoji="1" lang="ja-JP" altLang="en-US" smtClean="0"/>
              <a:t>13</a:t>
            </a:fld>
            <a:endParaRPr kumimoji="1" lang="ja-JP" altLang="en-US"/>
          </a:p>
        </p:txBody>
      </p:sp>
    </p:spTree>
    <p:extLst>
      <p:ext uri="{BB962C8B-B14F-4D97-AF65-F5344CB8AC3E}">
        <p14:creationId xmlns:p14="http://schemas.microsoft.com/office/powerpoint/2010/main" val="165178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B680-C8B8-3090-36F8-C7ECA77DD9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C6F364-7183-1CF9-E186-97D38E509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0DF596-6C4A-1097-0CF7-93EB84BE7516}"/>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5586046D-3D0C-7A10-F36A-D7F63B381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2F47AB-D2D1-DBEC-46A9-A2C5F11BF0DA}"/>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99455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7E701-C31E-27E8-50A3-9C9D3D38F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4E8C62-8E44-408F-656F-D86705EF17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88B78C-3C19-2072-411E-1075AB7A20BF}"/>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9FD26DFC-14FB-E9CF-74C6-32A7CB3AF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99CE53-D9EA-8A45-B87D-A0A40913D8EB}"/>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198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D997F8-9AE6-7BFA-5F60-AAFF0BABB7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9FB70D-9297-B890-A9F0-7E4C9DAD95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D52DAE-9FB9-1FBA-A5FB-33B95B3A8321}"/>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6C57C179-38C6-07C1-CB8B-955E2C0968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B03537-BE86-6885-EFFE-EED5B38FF471}"/>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49696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438FE-46B1-CEE5-2F75-7C96581D9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8B5437-F97C-F168-57AB-46E91058B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4ADAB-2C0C-E622-ECD3-39A55220400F}"/>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3DCF31AA-374C-1058-9DCC-0FFC6E613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243D9-DC2C-CFF2-8023-7FDEED93D625}"/>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3155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A68-3C85-4C33-B564-EAE75F250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53130C-271D-4250-9F5F-55D66210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960BF-F067-D2F8-6B13-AC79E29105EF}"/>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F82C0DE3-1C4E-A42A-9446-A2C814EC9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C35A3-AF64-A25D-BD49-C343DAA1A1A3}"/>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60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4949-BB5B-E84A-4022-EBB0ED6B90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15E7DB-3FDD-D431-C857-62A4F54A3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A61144-B7D3-F5C1-ECC8-7307510520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739EF2-5F83-9F1A-5B33-B54CA1015F53}"/>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6" name="フッター プレースホルダー 5">
            <a:extLst>
              <a:ext uri="{FF2B5EF4-FFF2-40B4-BE49-F238E27FC236}">
                <a16:creationId xmlns:a16="http://schemas.microsoft.com/office/drawing/2014/main" id="{18379AD1-EA54-3358-9E5A-A502EC96B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DE221D-9FA5-6319-073F-CA8D47CEA4A2}"/>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94479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93F5-255A-9AF1-A647-1743961C41B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B6F787-23F9-54C6-8596-4D48ACE8D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CE91E3-D078-4FA6-664D-68CFAF7F7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E804A1-6D38-C85C-2782-3412987D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36314-1085-6287-5C15-AF6F9D76B3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5F383E-0CE9-7820-1BA1-BE1C7AB0BF30}"/>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8" name="フッター プレースホルダー 7">
            <a:extLst>
              <a:ext uri="{FF2B5EF4-FFF2-40B4-BE49-F238E27FC236}">
                <a16:creationId xmlns:a16="http://schemas.microsoft.com/office/drawing/2014/main" id="{A206D651-43BB-71AA-9018-B2F75ED394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B0105-AF59-15E1-4F09-683F0818631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517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212A3-579E-7C19-B930-BDAE9E0246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C7C3AE-71E0-69B1-09E3-3F5464EF83A1}"/>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4" name="フッター プレースホルダー 3">
            <a:extLst>
              <a:ext uri="{FF2B5EF4-FFF2-40B4-BE49-F238E27FC236}">
                <a16:creationId xmlns:a16="http://schemas.microsoft.com/office/drawing/2014/main" id="{E56AD6D3-03AA-6A3B-2C5E-A40F00F0C3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7BE17C-5A80-705A-A779-FF6913540EA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5248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AE469-E12A-ACEE-59D0-4481BC76BF70}"/>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3" name="フッター プレースホルダー 2">
            <a:extLst>
              <a:ext uri="{FF2B5EF4-FFF2-40B4-BE49-F238E27FC236}">
                <a16:creationId xmlns:a16="http://schemas.microsoft.com/office/drawing/2014/main" id="{2C4765A8-F1CF-43D9-01B3-3FCED4420D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621EA-74B6-B78D-D5FE-225C0A60F5F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27954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F2C9A-9D0D-EB74-BD10-E196FFC190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1C38-ED78-433A-95AC-EEA2EDC6A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5CCCE4-26AA-9386-8573-1F1E5A6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D76B33-AE27-D4CF-E374-CE3827C35691}"/>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6" name="フッター プレースホルダー 5">
            <a:extLst>
              <a:ext uri="{FF2B5EF4-FFF2-40B4-BE49-F238E27FC236}">
                <a16:creationId xmlns:a16="http://schemas.microsoft.com/office/drawing/2014/main" id="{B85AF946-6EE4-2C00-DFAB-B69268CBC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EF9AE-1A89-D3C0-8B76-D08942A104D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85900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C5AED-FB75-A9C1-365C-3E4C0D45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08045D-3509-3E7E-944C-F161A22D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FF90B3-4DAD-C085-917E-EFB96FBD9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66BE1E-7B8C-1C7C-B501-10C2E60FB67A}"/>
              </a:ext>
            </a:extLst>
          </p:cNvPr>
          <p:cNvSpPr>
            <a:spLocks noGrp="1"/>
          </p:cNvSpPr>
          <p:nvPr>
            <p:ph type="dt" sz="half" idx="10"/>
          </p:nvPr>
        </p:nvSpPr>
        <p:spPr/>
        <p:txBody>
          <a:bodyPr/>
          <a:lstStyle/>
          <a:p>
            <a:fld id="{7FD7AF70-6FD7-4471-BE6F-D0CC3FD2D3C9}" type="datetimeFigureOut">
              <a:rPr kumimoji="1" lang="ja-JP" altLang="en-US" smtClean="0"/>
              <a:t>2025/1/16</a:t>
            </a:fld>
            <a:endParaRPr kumimoji="1" lang="ja-JP" altLang="en-US"/>
          </a:p>
        </p:txBody>
      </p:sp>
      <p:sp>
        <p:nvSpPr>
          <p:cNvPr id="6" name="フッター プレースホルダー 5">
            <a:extLst>
              <a:ext uri="{FF2B5EF4-FFF2-40B4-BE49-F238E27FC236}">
                <a16:creationId xmlns:a16="http://schemas.microsoft.com/office/drawing/2014/main" id="{3990E22C-3FA6-CDB2-54A7-9FDC9C318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7F59-66B1-305B-4493-8BE97948749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40928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470A27-7844-1886-BEDD-19BF7859A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1D69F-0708-4912-0B95-07FFAF307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C34A8A-ABAF-8AD0-30FB-C1F64B018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D7AF70-6FD7-4471-BE6F-D0CC3FD2D3C9}"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45A41DE1-647C-6967-CDA4-98220998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3CCDEA-8F85-8E2F-1CBD-8A2762350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21164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図 6" descr="雪が降った山の景色&#10;&#10;自動的に生成された説明">
            <a:extLst>
              <a:ext uri="{FF2B5EF4-FFF2-40B4-BE49-F238E27FC236}">
                <a16:creationId xmlns:a16="http://schemas.microsoft.com/office/drawing/2014/main" id="{F73817A6-1D9E-94C4-494E-74EF38C09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四角形: 角を丸くする 10">
            <a:extLst>
              <a:ext uri="{FF2B5EF4-FFF2-40B4-BE49-F238E27FC236}">
                <a16:creationId xmlns:a16="http://schemas.microsoft.com/office/drawing/2014/main" id="{1592C7B5-D4BD-D9FC-ECD4-621EF22301C9}"/>
              </a:ext>
            </a:extLst>
          </p:cNvPr>
          <p:cNvSpPr/>
          <p:nvPr/>
        </p:nvSpPr>
        <p:spPr>
          <a:xfrm>
            <a:off x="2124075" y="4171950"/>
            <a:ext cx="7943850" cy="1495425"/>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単一地点における</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DNN</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を用いた</a:t>
            </a:r>
            <a:b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b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Ox</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短期予測の最適パラメータ探索</a:t>
            </a:r>
          </a:p>
        </p:txBody>
      </p:sp>
      <p:sp>
        <p:nvSpPr>
          <p:cNvPr id="12" name="四角形: 角を丸くする 11">
            <a:extLst>
              <a:ext uri="{FF2B5EF4-FFF2-40B4-BE49-F238E27FC236}">
                <a16:creationId xmlns:a16="http://schemas.microsoft.com/office/drawing/2014/main" id="{7EBCD981-DEBA-05C3-D02B-5E16DE00F7ED}"/>
              </a:ext>
            </a:extLst>
          </p:cNvPr>
          <p:cNvSpPr/>
          <p:nvPr/>
        </p:nvSpPr>
        <p:spPr>
          <a:xfrm>
            <a:off x="3910012" y="5576888"/>
            <a:ext cx="4371975" cy="1371600"/>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800" dirty="0">
                <a:solidFill>
                  <a:schemeClr val="bg1">
                    <a:lumMod val="85000"/>
                  </a:schemeClr>
                </a:solidFill>
                <a:latin typeface="メイリオ" panose="020B0604030504040204" pitchFamily="50" charset="-128"/>
                <a:ea typeface="メイリオ" panose="020B0604030504040204" pitchFamily="50" charset="-128"/>
              </a:rPr>
              <a:t>21T7-008 </a:t>
            </a:r>
            <a:r>
              <a:rPr lang="ja-JP" altLang="en-US" sz="2800" dirty="0">
                <a:solidFill>
                  <a:schemeClr val="bg1">
                    <a:lumMod val="85000"/>
                  </a:schemeClr>
                </a:solidFill>
                <a:latin typeface="メイリオ" panose="020B0604030504040204" pitchFamily="50" charset="-128"/>
                <a:ea typeface="メイリオ" panose="020B0604030504040204" pitchFamily="50" charset="-128"/>
              </a:rPr>
              <a:t>今給黎 樹</a:t>
            </a:r>
            <a:endParaRPr lang="en-US" altLang="ja-JP" sz="2800" dirty="0">
              <a:solidFill>
                <a:schemeClr val="bg1">
                  <a:lumMod val="85000"/>
                </a:schemeClr>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chemeClr val="bg1">
                    <a:lumMod val="85000"/>
                  </a:schemeClr>
                </a:solidFill>
                <a:latin typeface="メイリオ" panose="020B0604030504040204" pitchFamily="50" charset="-128"/>
                <a:ea typeface="メイリオ" panose="020B0604030504040204" pitchFamily="50" charset="-128"/>
              </a:rPr>
              <a:t>指導教官 櫻井 達也</a:t>
            </a:r>
            <a:endParaRPr kumimoji="1" lang="ja-JP" altLang="en-US" sz="2800" dirty="0">
              <a:solidFill>
                <a:schemeClr val="bg1">
                  <a:lumMod val="8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16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山形 4">
            <a:extLst>
              <a:ext uri="{FF2B5EF4-FFF2-40B4-BE49-F238E27FC236}">
                <a16:creationId xmlns:a16="http://schemas.microsoft.com/office/drawing/2014/main" id="{5AADF96F-DE1A-766A-76F2-3ACCA57286F1}"/>
              </a:ext>
            </a:extLst>
          </p:cNvPr>
          <p:cNvSpPr/>
          <p:nvPr/>
        </p:nvSpPr>
        <p:spPr>
          <a:xfrm rot="10800000">
            <a:off x="-459227" y="0"/>
            <a:ext cx="3077736"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3" y="214039"/>
            <a:ext cx="2512746"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参考文献</a:t>
            </a:r>
            <a:endParaRPr kumimoji="1" lang="en-US" altLang="ja-JP" sz="30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73E388-E64F-8650-6C24-0060889D7B47}"/>
              </a:ext>
            </a:extLst>
          </p:cNvPr>
          <p:cNvSpPr txBox="1"/>
          <p:nvPr/>
        </p:nvSpPr>
        <p:spPr>
          <a:xfrm>
            <a:off x="197860" y="1522154"/>
            <a:ext cx="11796279" cy="3370153"/>
          </a:xfrm>
          <a:prstGeom prst="rect">
            <a:avLst/>
          </a:prstGeom>
          <a:noFill/>
        </p:spPr>
        <p:txBody>
          <a:bodyPr wrap="square">
            <a:spAutoFit/>
          </a:bodyPr>
          <a:lstStyle/>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1)</a:t>
            </a:r>
            <a:r>
              <a:rPr lang="ja-JP" altLang="ja-JP" sz="2400" kern="700" dirty="0">
                <a:effectLst/>
                <a:latin typeface="メイリオ" panose="020B0604030504040204" pitchFamily="50" charset="-128"/>
                <a:ea typeface="メイリオ" panose="020B0604030504040204" pitchFamily="50" charset="-128"/>
              </a:rPr>
              <a:t>環境省（</a:t>
            </a:r>
            <a:r>
              <a:rPr lang="en-US" altLang="ja-JP" sz="2400" kern="700" dirty="0">
                <a:effectLst/>
                <a:latin typeface="メイリオ" panose="020B0604030504040204" pitchFamily="50" charset="-128"/>
                <a:ea typeface="メイリオ" panose="020B0604030504040204" pitchFamily="50" charset="-128"/>
              </a:rPr>
              <a:t>2023</a:t>
            </a:r>
            <a:r>
              <a:rPr lang="ja-JP" altLang="ja-JP"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令和５年光化学大気汚染の概要－注意報等発令状況、被害届出状況－</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環境省</a:t>
            </a:r>
            <a:endParaRPr lang="en-US"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endParaRPr lang="ja-JP"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(2)</a:t>
            </a:r>
            <a:r>
              <a:rPr lang="ja-JP" altLang="ja-JP" sz="2400" kern="700" dirty="0">
                <a:effectLst/>
                <a:latin typeface="メイリオ" panose="020B0604030504040204" pitchFamily="50" charset="-128"/>
                <a:ea typeface="メイリオ" panose="020B0604030504040204" pitchFamily="50" charset="-128"/>
              </a:rPr>
              <a:t>細越英彰</a:t>
            </a:r>
            <a:r>
              <a:rPr lang="en-US" altLang="ja-JP" sz="2400" kern="700" dirty="0">
                <a:effectLst/>
                <a:latin typeface="メイリオ" panose="020B0604030504040204" pitchFamily="50" charset="-128"/>
                <a:ea typeface="メイリオ" panose="020B0604030504040204" pitchFamily="50" charset="-128"/>
              </a:rPr>
              <a:t>(2022)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ディープラーニングを用いた光化学オキシダント濃度の短期予測</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明星大学　理工学部　総合理工学科　環境科学系</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　</a:t>
            </a:r>
            <a:r>
              <a:rPr lang="en-US" altLang="ja-JP" sz="2400" kern="700" dirty="0">
                <a:effectLst/>
                <a:latin typeface="メイリオ" panose="020B0604030504040204" pitchFamily="50" charset="-128"/>
                <a:ea typeface="メイリオ" panose="020B0604030504040204" pitchFamily="50" charset="-128"/>
              </a:rPr>
              <a:t>4</a:t>
            </a:r>
            <a:r>
              <a:rPr lang="ja-JP" altLang="ja-JP" sz="2400" kern="700" dirty="0">
                <a:effectLst/>
                <a:latin typeface="メイリオ" panose="020B0604030504040204" pitchFamily="50" charset="-128"/>
                <a:ea typeface="メイリオ" panose="020B0604030504040204" pitchFamily="50" charset="-128"/>
              </a:rPr>
              <a:t>年度卒業論文</a:t>
            </a:r>
          </a:p>
        </p:txBody>
      </p:sp>
    </p:spTree>
    <p:extLst>
      <p:ext uri="{BB962C8B-B14F-4D97-AF65-F5344CB8AC3E}">
        <p14:creationId xmlns:p14="http://schemas.microsoft.com/office/powerpoint/2010/main" val="344434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195E-471F-C99F-08C5-575243F3371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E9432C6-5C77-D51F-9AA6-9315E8449D3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C41A41-361A-4A40-2F0D-F684B5EAF2AD}"/>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EE13D9C8-A51F-A781-F10A-5973344E1AA5}"/>
              </a:ext>
            </a:extLst>
          </p:cNvPr>
          <p:cNvGraphicFramePr>
            <a:graphicFrameLocks noGrp="1"/>
          </p:cNvGraphicFramePr>
          <p:nvPr>
            <p:extLst>
              <p:ext uri="{D42A27DB-BD31-4B8C-83A1-F6EECF244321}">
                <p14:modId xmlns:p14="http://schemas.microsoft.com/office/powerpoint/2010/main" val="961380883"/>
              </p:ext>
            </p:extLst>
          </p:nvPr>
        </p:nvGraphicFramePr>
        <p:xfrm>
          <a:off x="257175" y="1876424"/>
          <a:ext cx="9096375" cy="3609974"/>
        </p:xfrm>
        <a:graphic>
          <a:graphicData uri="http://schemas.openxmlformats.org/drawingml/2006/table">
            <a:tbl>
              <a:tblPr firstRow="1" firstCol="1">
                <a:tableStyleId>{93296810-A885-4BE3-A3E7-6D5BEEA58F35}</a:tableStyleId>
              </a:tblPr>
              <a:tblGrid>
                <a:gridCol w="1323887">
                  <a:extLst>
                    <a:ext uri="{9D8B030D-6E8A-4147-A177-3AD203B41FA5}">
                      <a16:colId xmlns:a16="http://schemas.microsoft.com/office/drawing/2014/main" val="4042185515"/>
                    </a:ext>
                  </a:extLst>
                </a:gridCol>
                <a:gridCol w="1131707">
                  <a:extLst>
                    <a:ext uri="{9D8B030D-6E8A-4147-A177-3AD203B41FA5}">
                      <a16:colId xmlns:a16="http://schemas.microsoft.com/office/drawing/2014/main" val="2189969280"/>
                    </a:ext>
                  </a:extLst>
                </a:gridCol>
                <a:gridCol w="1622830">
                  <a:extLst>
                    <a:ext uri="{9D8B030D-6E8A-4147-A177-3AD203B41FA5}">
                      <a16:colId xmlns:a16="http://schemas.microsoft.com/office/drawing/2014/main" val="2219487544"/>
                    </a:ext>
                  </a:extLst>
                </a:gridCol>
                <a:gridCol w="1622830">
                  <a:extLst>
                    <a:ext uri="{9D8B030D-6E8A-4147-A177-3AD203B41FA5}">
                      <a16:colId xmlns:a16="http://schemas.microsoft.com/office/drawing/2014/main" val="3837268334"/>
                    </a:ext>
                  </a:extLst>
                </a:gridCol>
                <a:gridCol w="1131707">
                  <a:extLst>
                    <a:ext uri="{9D8B030D-6E8A-4147-A177-3AD203B41FA5}">
                      <a16:colId xmlns:a16="http://schemas.microsoft.com/office/drawing/2014/main" val="2657704445"/>
                    </a:ext>
                  </a:extLst>
                </a:gridCol>
                <a:gridCol w="1131707">
                  <a:extLst>
                    <a:ext uri="{9D8B030D-6E8A-4147-A177-3AD203B41FA5}">
                      <a16:colId xmlns:a16="http://schemas.microsoft.com/office/drawing/2014/main" val="2574338753"/>
                    </a:ext>
                  </a:extLst>
                </a:gridCol>
                <a:gridCol w="1131707">
                  <a:extLst>
                    <a:ext uri="{9D8B030D-6E8A-4147-A177-3AD203B41FA5}">
                      <a16:colId xmlns:a16="http://schemas.microsoft.com/office/drawing/2014/main" val="1243045073"/>
                    </a:ext>
                  </a:extLst>
                </a:gridCol>
              </a:tblGrid>
              <a:tr h="707956">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gridSpan="6">
                  <a:txBody>
                    <a:bodyPr/>
                    <a:lstStyle/>
                    <a:p>
                      <a:pPr algn="ctr" fontAlgn="ctr"/>
                      <a:r>
                        <a:rPr lang="ja-JP" altLang="en-US" sz="2400" u="none" strike="noStrike" dirty="0">
                          <a:effectLst/>
                          <a:latin typeface="メイリオ" panose="020B0604030504040204" pitchFamily="50" charset="-128"/>
                          <a:ea typeface="メイリオ" panose="020B0604030504040204" pitchFamily="50" charset="-128"/>
                        </a:rPr>
                        <a:t>特徴量</a:t>
                      </a: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778150">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707956">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lag=3</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TEMP_01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all</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HUM_01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AE57CD48-F44D-85DD-574C-2A04BBBAD933}"/>
              </a:ext>
            </a:extLst>
          </p:cNvPr>
          <p:cNvSpPr txBox="1"/>
          <p:nvPr/>
        </p:nvSpPr>
        <p:spPr>
          <a:xfrm>
            <a:off x="2558104" y="92126"/>
            <a:ext cx="7052621"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東京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（東青梅、多摩市愛宕、世田谷、南葛西）</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C116C6F1-9129-2025-17C8-2112E2A56E81}"/>
              </a:ext>
            </a:extLst>
          </p:cNvPr>
          <p:cNvGrpSpPr/>
          <p:nvPr/>
        </p:nvGrpSpPr>
        <p:grpSpPr>
          <a:xfrm>
            <a:off x="9729787" y="2933700"/>
            <a:ext cx="2105025" cy="1638300"/>
            <a:chOff x="9729787" y="2933700"/>
            <a:chExt cx="2105025" cy="1638300"/>
          </a:xfrm>
        </p:grpSpPr>
        <p:sp>
          <p:nvSpPr>
            <p:cNvPr id="6" name="矢印: 下 5">
              <a:extLst>
                <a:ext uri="{FF2B5EF4-FFF2-40B4-BE49-F238E27FC236}">
                  <a16:creationId xmlns:a16="http://schemas.microsoft.com/office/drawing/2014/main" id="{AA709BE2-B2F9-9A44-260E-2AC9E8385240}"/>
                </a:ext>
              </a:extLst>
            </p:cNvPr>
            <p:cNvSpPr/>
            <p:nvPr/>
          </p:nvSpPr>
          <p:spPr>
            <a:xfrm>
              <a:off x="9729787" y="2933700"/>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565AD19-41B9-EBED-CB91-79351A07EE61}"/>
                </a:ext>
              </a:extLst>
            </p:cNvPr>
            <p:cNvSpPr txBox="1"/>
            <p:nvPr/>
          </p:nvSpPr>
          <p:spPr>
            <a:xfrm>
              <a:off x="10272712" y="3381329"/>
              <a:ext cx="15621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7948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FDD9B-7BE6-AF52-4824-9C29AB7B23B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FE02F2CF-DA67-80D0-D754-6A733EC8851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29A3845-1F3C-B3E0-4CFD-E209F582E582}"/>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8A412EDE-4A05-9F8B-118A-36D6B21CF566}"/>
              </a:ext>
            </a:extLst>
          </p:cNvPr>
          <p:cNvGraphicFramePr>
            <a:graphicFrameLocks noGrp="1"/>
          </p:cNvGraphicFramePr>
          <p:nvPr>
            <p:extLst>
              <p:ext uri="{D42A27DB-BD31-4B8C-83A1-F6EECF244321}">
                <p14:modId xmlns:p14="http://schemas.microsoft.com/office/powerpoint/2010/main" val="2352726970"/>
              </p:ext>
            </p:extLst>
          </p:nvPr>
        </p:nvGraphicFramePr>
        <p:xfrm>
          <a:off x="390525" y="2019299"/>
          <a:ext cx="11506200" cy="4029072"/>
        </p:xfrm>
        <a:graphic>
          <a:graphicData uri="http://schemas.openxmlformats.org/drawingml/2006/table">
            <a:tbl>
              <a:tblPr firstRow="1" firstCol="1">
                <a:tableStyleId>{93296810-A885-4BE3-A3E7-6D5BEEA58F35}</a:tableStyleId>
              </a:tblPr>
              <a:tblGrid>
                <a:gridCol w="1674612">
                  <a:extLst>
                    <a:ext uri="{9D8B030D-6E8A-4147-A177-3AD203B41FA5}">
                      <a16:colId xmlns:a16="http://schemas.microsoft.com/office/drawing/2014/main" val="608585493"/>
                    </a:ext>
                  </a:extLst>
                </a:gridCol>
                <a:gridCol w="1431522">
                  <a:extLst>
                    <a:ext uri="{9D8B030D-6E8A-4147-A177-3AD203B41FA5}">
                      <a16:colId xmlns:a16="http://schemas.microsoft.com/office/drawing/2014/main" val="367432663"/>
                    </a:ext>
                  </a:extLst>
                </a:gridCol>
                <a:gridCol w="2052750">
                  <a:extLst>
                    <a:ext uri="{9D8B030D-6E8A-4147-A177-3AD203B41FA5}">
                      <a16:colId xmlns:a16="http://schemas.microsoft.com/office/drawing/2014/main" val="936041360"/>
                    </a:ext>
                  </a:extLst>
                </a:gridCol>
                <a:gridCol w="2052750">
                  <a:extLst>
                    <a:ext uri="{9D8B030D-6E8A-4147-A177-3AD203B41FA5}">
                      <a16:colId xmlns:a16="http://schemas.microsoft.com/office/drawing/2014/main" val="2860902184"/>
                    </a:ext>
                  </a:extLst>
                </a:gridCol>
                <a:gridCol w="1431522">
                  <a:extLst>
                    <a:ext uri="{9D8B030D-6E8A-4147-A177-3AD203B41FA5}">
                      <a16:colId xmlns:a16="http://schemas.microsoft.com/office/drawing/2014/main" val="3182344395"/>
                    </a:ext>
                  </a:extLst>
                </a:gridCol>
                <a:gridCol w="1431522">
                  <a:extLst>
                    <a:ext uri="{9D8B030D-6E8A-4147-A177-3AD203B41FA5}">
                      <a16:colId xmlns:a16="http://schemas.microsoft.com/office/drawing/2014/main" val="2404392278"/>
                    </a:ext>
                  </a:extLst>
                </a:gridCol>
                <a:gridCol w="1431522">
                  <a:extLst>
                    <a:ext uri="{9D8B030D-6E8A-4147-A177-3AD203B41FA5}">
                      <a16:colId xmlns:a16="http://schemas.microsoft.com/office/drawing/2014/main" val="1426563934"/>
                    </a:ext>
                  </a:extLst>
                </a:gridCol>
              </a:tblGrid>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95298334"/>
                  </a:ext>
                </a:extLst>
              </a:tr>
              <a:tr h="503634">
                <a:tc>
                  <a:txBody>
                    <a:bodyPr/>
                    <a:lstStyle/>
                    <a:p>
                      <a:pPr algn="ctr" fontAlgn="ctr"/>
                      <a:r>
                        <a:rPr lang="en-US" sz="2400" u="none" strike="noStrike">
                          <a:effectLst/>
                        </a:rPr>
                        <a:t>lag=1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Ox_07</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550725138"/>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91806316"/>
                  </a:ext>
                </a:extLst>
              </a:tr>
              <a:tr h="503634">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84220708"/>
                  </a:ext>
                </a:extLst>
              </a:tr>
              <a:tr h="503634">
                <a:tc>
                  <a:txBody>
                    <a:bodyPr/>
                    <a:lstStyle/>
                    <a:p>
                      <a:pPr algn="ctr" fontAlgn="ctr"/>
                      <a:r>
                        <a:rPr lang="en-US" sz="2400" u="none" strike="noStrike">
                          <a:effectLst/>
                        </a:rPr>
                        <a:t>lag=3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863588927"/>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WS_02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TEMP_20</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TEMP_05</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TEMP_06</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06720506"/>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TEMP_07</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66045839"/>
                  </a:ext>
                </a:extLst>
              </a:tr>
              <a:tr h="503634">
                <a:tc>
                  <a:txBody>
                    <a:bodyPr/>
                    <a:lstStyle/>
                    <a:p>
                      <a:pPr algn="ctr" fontAlgn="ctr"/>
                      <a:r>
                        <a:rPr lang="en-US" sz="2400" u="none" strike="noStrike" dirty="0">
                          <a:effectLst/>
                        </a:rPr>
                        <a:t>all</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38636513"/>
                  </a:ext>
                </a:extLst>
              </a:tr>
            </a:tbl>
          </a:graphicData>
        </a:graphic>
      </p:graphicFrame>
      <p:sp>
        <p:nvSpPr>
          <p:cNvPr id="4" name="テキスト ボックス 3">
            <a:extLst>
              <a:ext uri="{FF2B5EF4-FFF2-40B4-BE49-F238E27FC236}">
                <a16:creationId xmlns:a16="http://schemas.microsoft.com/office/drawing/2014/main" id="{530E9BFC-880B-19B1-C1C3-CFFFD638CB6B}"/>
              </a:ext>
            </a:extLst>
          </p:cNvPr>
          <p:cNvSpPr txBox="1"/>
          <p:nvPr/>
        </p:nvSpPr>
        <p:spPr>
          <a:xfrm>
            <a:off x="2558104" y="92126"/>
            <a:ext cx="70430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埼玉</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（草加、所沢）</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1DB06E3-812E-572D-3318-F2FF17CF2327}"/>
              </a:ext>
            </a:extLst>
          </p:cNvPr>
          <p:cNvSpPr txBox="1"/>
          <p:nvPr/>
        </p:nvSpPr>
        <p:spPr>
          <a:xfrm>
            <a:off x="3219450" y="6165710"/>
            <a:ext cx="5734050"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どちらも高低上位</a:t>
            </a:r>
            <a:r>
              <a:rPr lang="en-US" altLang="ja-JP" sz="2400" dirty="0">
                <a:latin typeface="メイリオ" panose="020B0604030504040204" pitchFamily="50" charset="-128"/>
                <a:ea typeface="メイリオ" panose="020B0604030504040204" pitchFamily="50" charset="-128"/>
              </a:rPr>
              <a:t>20</a:t>
            </a:r>
            <a:r>
              <a:rPr lang="ja-JP" altLang="en-US" sz="2400" dirty="0">
                <a:latin typeface="メイリオ" panose="020B0604030504040204" pitchFamily="50" charset="-128"/>
                <a:ea typeface="メイリオ" panose="020B0604030504040204" pitchFamily="50" charset="-128"/>
              </a:rPr>
              <a:t>個のため数が多い</a:t>
            </a:r>
            <a:endParaRPr lang="en-US" altLang="ja-JP" sz="2400" dirty="0">
              <a:latin typeface="メイリオ" panose="020B0604030504040204" pitchFamily="50" charset="-128"/>
              <a:ea typeface="メイリオ" panose="020B0604030504040204" pitchFamily="50" charset="-128"/>
            </a:endParaRPr>
          </a:p>
        </p:txBody>
      </p:sp>
      <p:sp>
        <p:nvSpPr>
          <p:cNvPr id="9" name="矢印: 上向き折線 8">
            <a:extLst>
              <a:ext uri="{FF2B5EF4-FFF2-40B4-BE49-F238E27FC236}">
                <a16:creationId xmlns:a16="http://schemas.microsoft.com/office/drawing/2014/main" id="{352950F8-6860-5824-4A01-5AC06FA0E23E}"/>
              </a:ext>
            </a:extLst>
          </p:cNvPr>
          <p:cNvSpPr/>
          <p:nvPr/>
        </p:nvSpPr>
        <p:spPr>
          <a:xfrm flipH="1">
            <a:off x="295275" y="4600575"/>
            <a:ext cx="2815988" cy="2082417"/>
          </a:xfrm>
          <a:prstGeom prst="bentUpArrow">
            <a:avLst>
              <a:gd name="adj1" fmla="val 14840"/>
              <a:gd name="adj2" fmla="val 16538"/>
              <a:gd name="adj3" fmla="val 2500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1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1EADA-6C48-E28A-A0DB-33C01A0CAB2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08EF284B-0CC4-429F-70B3-8AC0EDD63894}"/>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AA34EC-F653-C3C0-E316-EFD569ECC497}"/>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58C83ED3-7462-E68A-010C-B9E4AE5AC5E6}"/>
              </a:ext>
            </a:extLst>
          </p:cNvPr>
          <p:cNvGraphicFramePr>
            <a:graphicFrameLocks noGrp="1"/>
          </p:cNvGraphicFramePr>
          <p:nvPr>
            <p:extLst>
              <p:ext uri="{D42A27DB-BD31-4B8C-83A1-F6EECF244321}">
                <p14:modId xmlns:p14="http://schemas.microsoft.com/office/powerpoint/2010/main" val="2119803321"/>
              </p:ext>
            </p:extLst>
          </p:nvPr>
        </p:nvGraphicFramePr>
        <p:xfrm>
          <a:off x="25628" y="2362200"/>
          <a:ext cx="10375672" cy="2362200"/>
        </p:xfrm>
        <a:graphic>
          <a:graphicData uri="http://schemas.openxmlformats.org/drawingml/2006/table">
            <a:tbl>
              <a:tblPr firstRow="1" firstCol="1">
                <a:tableStyleId>{93296810-A885-4BE3-A3E7-6D5BEEA58F35}</a:tableStyleId>
              </a:tblPr>
              <a:tblGrid>
                <a:gridCol w="1510075">
                  <a:extLst>
                    <a:ext uri="{9D8B030D-6E8A-4147-A177-3AD203B41FA5}">
                      <a16:colId xmlns:a16="http://schemas.microsoft.com/office/drawing/2014/main" val="4042185515"/>
                    </a:ext>
                  </a:extLst>
                </a:gridCol>
                <a:gridCol w="1290868">
                  <a:extLst>
                    <a:ext uri="{9D8B030D-6E8A-4147-A177-3AD203B41FA5}">
                      <a16:colId xmlns:a16="http://schemas.microsoft.com/office/drawing/2014/main" val="2189969280"/>
                    </a:ext>
                  </a:extLst>
                </a:gridCol>
                <a:gridCol w="1851062">
                  <a:extLst>
                    <a:ext uri="{9D8B030D-6E8A-4147-A177-3AD203B41FA5}">
                      <a16:colId xmlns:a16="http://schemas.microsoft.com/office/drawing/2014/main" val="2219487544"/>
                    </a:ext>
                  </a:extLst>
                </a:gridCol>
                <a:gridCol w="1244273">
                  <a:extLst>
                    <a:ext uri="{9D8B030D-6E8A-4147-A177-3AD203B41FA5}">
                      <a16:colId xmlns:a16="http://schemas.microsoft.com/office/drawing/2014/main" val="3837268334"/>
                    </a:ext>
                  </a:extLst>
                </a:gridCol>
                <a:gridCol w="1450557">
                  <a:extLst>
                    <a:ext uri="{9D8B030D-6E8A-4147-A177-3AD203B41FA5}">
                      <a16:colId xmlns:a16="http://schemas.microsoft.com/office/drawing/2014/main" val="2657704445"/>
                    </a:ext>
                  </a:extLst>
                </a:gridCol>
                <a:gridCol w="1737969">
                  <a:extLst>
                    <a:ext uri="{9D8B030D-6E8A-4147-A177-3AD203B41FA5}">
                      <a16:colId xmlns:a16="http://schemas.microsoft.com/office/drawing/2014/main" val="2574338753"/>
                    </a:ext>
                  </a:extLst>
                </a:gridCol>
                <a:gridCol w="1290868">
                  <a:extLst>
                    <a:ext uri="{9D8B030D-6E8A-4147-A177-3AD203B41FA5}">
                      <a16:colId xmlns:a16="http://schemas.microsoft.com/office/drawing/2014/main" val="1243045073"/>
                    </a:ext>
                  </a:extLst>
                </a:gridCol>
              </a:tblGrid>
              <a:tr h="472440">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472440">
                <a:tc>
                  <a:txBody>
                    <a:bodyPr/>
                    <a:lstStyle/>
                    <a:p>
                      <a:pPr algn="ctr" fontAlgn="ctr"/>
                      <a:r>
                        <a:rPr lang="en-US" sz="2400" u="none" strike="noStrike" dirty="0">
                          <a:effectLst/>
                        </a:rPr>
                        <a:t>lag=1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472440">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472440">
                <a:tc>
                  <a:txBody>
                    <a:bodyPr/>
                    <a:lstStyle/>
                    <a:p>
                      <a:pPr algn="ctr" fontAlgn="ctr"/>
                      <a:r>
                        <a:rPr lang="en-US" sz="2400" u="none" strike="noStrike" dirty="0">
                          <a:effectLst/>
                        </a:rPr>
                        <a:t>lag=3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472440">
                <a:tc>
                  <a:txBody>
                    <a:bodyPr/>
                    <a:lstStyle/>
                    <a:p>
                      <a:pPr algn="ctr" fontAlgn="ctr"/>
                      <a:r>
                        <a:rPr lang="en-US" sz="2400" u="none" strike="noStrike">
                          <a:effectLst/>
                        </a:rPr>
                        <a:t>all</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8A51AAA2-730C-8008-6E8E-F0B5A4CC15F4}"/>
              </a:ext>
            </a:extLst>
          </p:cNvPr>
          <p:cNvSpPr txBox="1"/>
          <p:nvPr/>
        </p:nvSpPr>
        <p:spPr>
          <a:xfrm>
            <a:off x="2558104" y="92126"/>
            <a:ext cx="70811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群馬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（東秩父、鴻巣、幸手）</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00D5284D-A4D9-3F6C-533F-CAFB119A4C62}"/>
              </a:ext>
            </a:extLst>
          </p:cNvPr>
          <p:cNvGrpSpPr/>
          <p:nvPr/>
        </p:nvGrpSpPr>
        <p:grpSpPr>
          <a:xfrm>
            <a:off x="10629558" y="2809875"/>
            <a:ext cx="1432039" cy="1447800"/>
            <a:chOff x="10629558" y="2809875"/>
            <a:chExt cx="1432039" cy="1638300"/>
          </a:xfrm>
        </p:grpSpPr>
        <p:sp>
          <p:nvSpPr>
            <p:cNvPr id="6" name="矢印: 下 5">
              <a:extLst>
                <a:ext uri="{FF2B5EF4-FFF2-40B4-BE49-F238E27FC236}">
                  <a16:creationId xmlns:a16="http://schemas.microsoft.com/office/drawing/2014/main" id="{FC4B7AA7-74D4-EE58-F2B0-AE573B48B387}"/>
                </a:ext>
              </a:extLst>
            </p:cNvPr>
            <p:cNvSpPr/>
            <p:nvPr/>
          </p:nvSpPr>
          <p:spPr>
            <a:xfrm>
              <a:off x="10629558" y="2809875"/>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2B95894-2D5C-3C66-5C1C-3515F108871B}"/>
                </a:ext>
              </a:extLst>
            </p:cNvPr>
            <p:cNvSpPr txBox="1"/>
            <p:nvPr/>
          </p:nvSpPr>
          <p:spPr>
            <a:xfrm>
              <a:off x="11185297" y="3328943"/>
              <a:ext cx="8763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6955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矢印: 山形 2">
            <a:extLst>
              <a:ext uri="{FF2B5EF4-FFF2-40B4-BE49-F238E27FC236}">
                <a16:creationId xmlns:a16="http://schemas.microsoft.com/office/drawing/2014/main" id="{7D7BA6FE-B0A6-813E-17E4-47E500336180}"/>
              </a:ext>
            </a:extLst>
          </p:cNvPr>
          <p:cNvSpPr/>
          <p:nvPr/>
        </p:nvSpPr>
        <p:spPr>
          <a:xfrm rot="10800000">
            <a:off x="-531929"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9465418-48C8-70B2-4CD8-8BDFA5C50101}"/>
              </a:ext>
            </a:extLst>
          </p:cNvPr>
          <p:cNvSpPr txBox="1"/>
          <p:nvPr/>
        </p:nvSpPr>
        <p:spPr>
          <a:xfrm>
            <a:off x="338976" y="169571"/>
            <a:ext cx="1210293"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背景</a:t>
            </a:r>
            <a:endParaRPr kumimoji="1" lang="en-US" altLang="ja-JP" sz="30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291EEFD-15C5-B660-56C8-AE1A21C9C4EB}"/>
              </a:ext>
            </a:extLst>
          </p:cNvPr>
          <p:cNvPicPr>
            <a:picLocks noChangeAspect="1"/>
          </p:cNvPicPr>
          <p:nvPr/>
        </p:nvPicPr>
        <p:blipFill>
          <a:blip r:embed="rId2"/>
          <a:stretch>
            <a:fillRect/>
          </a:stretch>
        </p:blipFill>
        <p:spPr>
          <a:xfrm>
            <a:off x="338975" y="3280210"/>
            <a:ext cx="6719050" cy="3408219"/>
          </a:xfrm>
          <a:prstGeom prst="rect">
            <a:avLst/>
          </a:prstGeom>
        </p:spPr>
      </p:pic>
      <p:sp>
        <p:nvSpPr>
          <p:cNvPr id="13" name="テキスト ボックス 12">
            <a:extLst>
              <a:ext uri="{FF2B5EF4-FFF2-40B4-BE49-F238E27FC236}">
                <a16:creationId xmlns:a16="http://schemas.microsoft.com/office/drawing/2014/main" id="{13CE1801-FBBC-F0D2-74DF-7BC20A733DAC}"/>
              </a:ext>
            </a:extLst>
          </p:cNvPr>
          <p:cNvSpPr txBox="1"/>
          <p:nvPr/>
        </p:nvSpPr>
        <p:spPr>
          <a:xfrm>
            <a:off x="338976" y="1541265"/>
            <a:ext cx="9881349" cy="1154162"/>
          </a:xfrm>
          <a:prstGeom prst="rect">
            <a:avLst/>
          </a:prstGeom>
          <a:noFill/>
        </p:spPr>
        <p:txBody>
          <a:bodyPr wrap="square" rtlCol="0">
            <a:spAutoFit/>
          </a:bodyPr>
          <a:lstStyle/>
          <a:p>
            <a:pPr>
              <a:lnSpc>
                <a:spcPct val="150000"/>
              </a:lnSpc>
            </a:pPr>
            <a:r>
              <a:rPr kumimoji="1" lang="en-US" altLang="ja-JP" sz="2400" dirty="0">
                <a:latin typeface="メイリオ" panose="020B0604030504040204" pitchFamily="50" charset="-128"/>
                <a:ea typeface="メイリオ" panose="020B0604030504040204" pitchFamily="50" charset="-128"/>
              </a:rPr>
              <a:t> 1</a:t>
            </a:r>
            <a:r>
              <a:rPr kumimoji="1" lang="ja-JP" altLang="en-US" sz="2400" dirty="0">
                <a:latin typeface="メイリオ" panose="020B0604030504040204" pitchFamily="50" charset="-128"/>
                <a:ea typeface="メイリオ" panose="020B0604030504040204" pitchFamily="50" charset="-128"/>
              </a:rPr>
              <a:t>時間値で</a:t>
            </a:r>
            <a:r>
              <a:rPr kumimoji="1" lang="en-US" altLang="ja-JP" sz="2400" dirty="0">
                <a:latin typeface="メイリオ" panose="020B0604030504040204" pitchFamily="50" charset="-128"/>
                <a:ea typeface="メイリオ" panose="020B0604030504040204" pitchFamily="50" charset="-128"/>
              </a:rPr>
              <a:t>120ppb</a:t>
            </a:r>
            <a:r>
              <a:rPr kumimoji="1" lang="ja-JP" altLang="en-US" sz="2400" dirty="0">
                <a:latin typeface="メイリオ" panose="020B0604030504040204" pitchFamily="50" charset="-128"/>
                <a:ea typeface="メイリオ" panose="020B0604030504040204" pitchFamily="50" charset="-128"/>
              </a:rPr>
              <a:t>以上</a:t>
            </a:r>
            <a:r>
              <a:rPr lang="ja-JP" altLang="en-US" sz="2400" dirty="0">
                <a:latin typeface="メイリオ" panose="020B0604030504040204" pitchFamily="50" charset="-128"/>
                <a:ea typeface="メイリオ" panose="020B0604030504040204" pitchFamily="50" charset="-128"/>
              </a:rPr>
              <a:t>が</a:t>
            </a:r>
            <a:r>
              <a:rPr kumimoji="1" lang="ja-JP" altLang="en-US" sz="2400" dirty="0">
                <a:latin typeface="メイリオ" panose="020B0604030504040204" pitchFamily="50" charset="-128"/>
                <a:ea typeface="メイリオ" panose="020B0604030504040204" pitchFamily="50" charset="-128"/>
              </a:rPr>
              <a:t>観測され、それが続く可能性がある場合、</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各自治体が光化学オキシダント注意報等を発令</a:t>
            </a:r>
            <a:r>
              <a:rPr kumimoji="1" lang="en-US" altLang="ja-JP" sz="2400" baseline="30000" dirty="0">
                <a:latin typeface="メイリオ" panose="020B0604030504040204" pitchFamily="50" charset="-128"/>
                <a:ea typeface="メイリオ" panose="020B0604030504040204" pitchFamily="50" charset="-128"/>
              </a:rPr>
              <a:t>(1)</a:t>
            </a:r>
          </a:p>
        </p:txBody>
      </p:sp>
      <p:sp>
        <p:nvSpPr>
          <p:cNvPr id="16" name="テキスト ボックス 15">
            <a:extLst>
              <a:ext uri="{FF2B5EF4-FFF2-40B4-BE49-F238E27FC236}">
                <a16:creationId xmlns:a16="http://schemas.microsoft.com/office/drawing/2014/main" id="{E77987FB-7C54-713C-D4BC-757832C0F383}"/>
              </a:ext>
            </a:extLst>
          </p:cNvPr>
          <p:cNvSpPr txBox="1"/>
          <p:nvPr/>
        </p:nvSpPr>
        <p:spPr>
          <a:xfrm>
            <a:off x="52670" y="1062708"/>
            <a:ext cx="5140036"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・光化学オキシダント注意報等</a:t>
            </a:r>
            <a:endParaRPr lang="ja-JP" altLang="en-US" sz="2400" dirty="0"/>
          </a:p>
        </p:txBody>
      </p:sp>
      <p:sp>
        <p:nvSpPr>
          <p:cNvPr id="19" name="テキスト ボックス 18">
            <a:extLst>
              <a:ext uri="{FF2B5EF4-FFF2-40B4-BE49-F238E27FC236}">
                <a16:creationId xmlns:a16="http://schemas.microsoft.com/office/drawing/2014/main" id="{1B6E0A56-0E0C-8403-114A-4F2C127AE910}"/>
              </a:ext>
            </a:extLst>
          </p:cNvPr>
          <p:cNvSpPr txBox="1"/>
          <p:nvPr/>
        </p:nvSpPr>
        <p:spPr>
          <a:xfrm>
            <a:off x="944122" y="2712320"/>
            <a:ext cx="4867893"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常時監視局の実測値をもとに判断</a:t>
            </a:r>
            <a:endParaRPr kumimoji="1" lang="en-US" altLang="ja-JP" sz="2400" dirty="0">
              <a:latin typeface="メイリオ" panose="020B0604030504040204" pitchFamily="50" charset="-128"/>
              <a:ea typeface="メイリオ" panose="020B0604030504040204" pitchFamily="50" charset="-128"/>
            </a:endParaRPr>
          </a:p>
        </p:txBody>
      </p:sp>
      <p:sp>
        <p:nvSpPr>
          <p:cNvPr id="20" name="思考の吹き出し: 雲形 19">
            <a:extLst>
              <a:ext uri="{FF2B5EF4-FFF2-40B4-BE49-F238E27FC236}">
                <a16:creationId xmlns:a16="http://schemas.microsoft.com/office/drawing/2014/main" id="{4FC52A39-0977-342D-107A-5AD321F9252E}"/>
              </a:ext>
            </a:extLst>
          </p:cNvPr>
          <p:cNvSpPr/>
          <p:nvPr/>
        </p:nvSpPr>
        <p:spPr>
          <a:xfrm>
            <a:off x="7529869" y="2390344"/>
            <a:ext cx="4607997" cy="2413819"/>
          </a:xfrm>
          <a:prstGeom prst="cloudCallout">
            <a:avLst>
              <a:gd name="adj1" fmla="val -83736"/>
              <a:gd name="adj2" fmla="val -19580"/>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400" dirty="0">
                <a:solidFill>
                  <a:schemeClr val="tx1"/>
                </a:solidFill>
                <a:latin typeface="メイリオ" panose="020B0604030504040204" pitchFamily="50" charset="-128"/>
                <a:ea typeface="メイリオ" panose="020B0604030504040204" pitchFamily="50" charset="-128"/>
              </a:rPr>
              <a:t>いつ高濃度になる？</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高濃度が続く？</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一時的なもの？</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187343-27BC-7191-1809-1E88E130D946}"/>
              </a:ext>
            </a:extLst>
          </p:cNvPr>
          <p:cNvSpPr txBox="1"/>
          <p:nvPr/>
        </p:nvSpPr>
        <p:spPr>
          <a:xfrm>
            <a:off x="6488083" y="5734033"/>
            <a:ext cx="3732241"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r>
              <a:rPr lang="en-US" altLang="ja-JP" sz="2400" baseline="30000" dirty="0">
                <a:latin typeface="メイリオ" panose="020B0604030504040204" pitchFamily="50" charset="-128"/>
                <a:ea typeface="メイリオ" panose="020B0604030504040204" pitchFamily="50" charset="-128"/>
              </a:rPr>
              <a:t>(2)</a:t>
            </a:r>
          </a:p>
        </p:txBody>
      </p:sp>
      <p:sp>
        <p:nvSpPr>
          <p:cNvPr id="14" name="吹き出し: 四角形 13">
            <a:extLst>
              <a:ext uri="{FF2B5EF4-FFF2-40B4-BE49-F238E27FC236}">
                <a16:creationId xmlns:a16="http://schemas.microsoft.com/office/drawing/2014/main" id="{B2CB8211-3611-F1E2-08D0-D757987FFF1A}"/>
              </a:ext>
            </a:extLst>
          </p:cNvPr>
          <p:cNvSpPr/>
          <p:nvPr/>
        </p:nvSpPr>
        <p:spPr>
          <a:xfrm>
            <a:off x="9745529" y="5001783"/>
            <a:ext cx="1678999" cy="895746"/>
          </a:xfrm>
          <a:prstGeom prst="wedgeRectCallout">
            <a:avLst>
              <a:gd name="adj1" fmla="val -49301"/>
              <a:gd name="adj2" fmla="val 70620"/>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判断補助</a:t>
            </a:r>
          </a:p>
        </p:txBody>
      </p:sp>
    </p:spTree>
    <p:extLst>
      <p:ext uri="{BB962C8B-B14F-4D97-AF65-F5344CB8AC3E}">
        <p14:creationId xmlns:p14="http://schemas.microsoft.com/office/powerpoint/2010/main" val="33424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4D2788-FC76-5A4E-8CC3-56DB856F2988}"/>
              </a:ext>
            </a:extLst>
          </p:cNvPr>
          <p:cNvSpPr txBox="1"/>
          <p:nvPr/>
        </p:nvSpPr>
        <p:spPr>
          <a:xfrm>
            <a:off x="4295342" y="146485"/>
            <a:ext cx="3601316"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endParaRPr lang="en-US" altLang="ja-JP" sz="24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238844B3-A8D2-7912-4520-7F08A6389E89}"/>
              </a:ext>
            </a:extLst>
          </p:cNvPr>
          <p:cNvGrpSpPr/>
          <p:nvPr/>
        </p:nvGrpSpPr>
        <p:grpSpPr>
          <a:xfrm>
            <a:off x="90463" y="1058995"/>
            <a:ext cx="3133725" cy="1781572"/>
            <a:chOff x="90463" y="1058995"/>
            <a:chExt cx="3133725" cy="1781572"/>
          </a:xfrm>
        </p:grpSpPr>
        <p:sp>
          <p:nvSpPr>
            <p:cNvPr id="2" name="四角形: 角を丸くする 1">
              <a:extLst>
                <a:ext uri="{FF2B5EF4-FFF2-40B4-BE49-F238E27FC236}">
                  <a16:creationId xmlns:a16="http://schemas.microsoft.com/office/drawing/2014/main" id="{A8FB5003-0E4B-46FB-2E0D-1D7B6BD70981}"/>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817637-4216-2946-33B8-D93767B340A9}"/>
                </a:ext>
              </a:extLst>
            </p:cNvPr>
            <p:cNvSpPr txBox="1"/>
            <p:nvPr/>
          </p:nvSpPr>
          <p:spPr>
            <a:xfrm>
              <a:off x="316665" y="1095701"/>
              <a:ext cx="2766597" cy="1708160"/>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 </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etc...</a:t>
              </a:r>
            </a:p>
          </p:txBody>
        </p:sp>
      </p:grpSp>
      <p:grpSp>
        <p:nvGrpSpPr>
          <p:cNvPr id="8" name="グループ化 7">
            <a:extLst>
              <a:ext uri="{FF2B5EF4-FFF2-40B4-BE49-F238E27FC236}">
                <a16:creationId xmlns:a16="http://schemas.microsoft.com/office/drawing/2014/main" id="{4B90B710-5D22-3535-2303-931AD75337DF}"/>
              </a:ext>
            </a:extLst>
          </p:cNvPr>
          <p:cNvGrpSpPr/>
          <p:nvPr/>
        </p:nvGrpSpPr>
        <p:grpSpPr>
          <a:xfrm>
            <a:off x="3926495" y="1603744"/>
            <a:ext cx="2883880" cy="877163"/>
            <a:chOff x="3926495" y="1603744"/>
            <a:chExt cx="2883880" cy="877163"/>
          </a:xfrm>
        </p:grpSpPr>
        <p:sp>
          <p:nvSpPr>
            <p:cNvPr id="16" name="正方形/長方形 15">
              <a:extLst>
                <a:ext uri="{FF2B5EF4-FFF2-40B4-BE49-F238E27FC236}">
                  <a16:creationId xmlns:a16="http://schemas.microsoft.com/office/drawing/2014/main" id="{08CE71B6-04E3-CD06-9C5A-2D548E324E33}"/>
                </a:ext>
              </a:extLst>
            </p:cNvPr>
            <p:cNvSpPr/>
            <p:nvPr/>
          </p:nvSpPr>
          <p:spPr>
            <a:xfrm>
              <a:off x="5381625" y="1603744"/>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7" name="矢印: 右 16">
              <a:extLst>
                <a:ext uri="{FF2B5EF4-FFF2-40B4-BE49-F238E27FC236}">
                  <a16:creationId xmlns:a16="http://schemas.microsoft.com/office/drawing/2014/main" id="{079333F1-AB92-4DF6-3C2E-2E26CEEBF1D5}"/>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9" name="グループ化 8">
            <a:extLst>
              <a:ext uri="{FF2B5EF4-FFF2-40B4-BE49-F238E27FC236}">
                <a16:creationId xmlns:a16="http://schemas.microsoft.com/office/drawing/2014/main" id="{A529E035-774D-DDA9-7D19-CEA2569B1748}"/>
              </a:ext>
            </a:extLst>
          </p:cNvPr>
          <p:cNvGrpSpPr/>
          <p:nvPr/>
        </p:nvGrpSpPr>
        <p:grpSpPr>
          <a:xfrm>
            <a:off x="7536509" y="1132408"/>
            <a:ext cx="3306219" cy="1708159"/>
            <a:chOff x="7536509" y="1132408"/>
            <a:chExt cx="3306219" cy="1708159"/>
          </a:xfrm>
        </p:grpSpPr>
        <p:grpSp>
          <p:nvGrpSpPr>
            <p:cNvPr id="7" name="グループ化 6">
              <a:extLst>
                <a:ext uri="{FF2B5EF4-FFF2-40B4-BE49-F238E27FC236}">
                  <a16:creationId xmlns:a16="http://schemas.microsoft.com/office/drawing/2014/main" id="{BE93866C-C8B5-39DE-6FC8-B16089777606}"/>
                </a:ext>
              </a:extLst>
            </p:cNvPr>
            <p:cNvGrpSpPr/>
            <p:nvPr/>
          </p:nvGrpSpPr>
          <p:grpSpPr>
            <a:xfrm>
              <a:off x="8982324" y="1132408"/>
              <a:ext cx="1860404" cy="1708159"/>
              <a:chOff x="8982324" y="1132408"/>
              <a:chExt cx="1860404" cy="1708159"/>
            </a:xfrm>
          </p:grpSpPr>
          <p:sp>
            <p:nvSpPr>
              <p:cNvPr id="5" name="四角形: 角を丸くする 4">
                <a:extLst>
                  <a:ext uri="{FF2B5EF4-FFF2-40B4-BE49-F238E27FC236}">
                    <a16:creationId xmlns:a16="http://schemas.microsoft.com/office/drawing/2014/main" id="{A4637C8B-C57A-313F-31FB-7F58C9CA0DE3}"/>
                  </a:ext>
                </a:extLst>
              </p:cNvPr>
              <p:cNvSpPr/>
              <p:nvPr/>
            </p:nvSpPr>
            <p:spPr>
              <a:xfrm>
                <a:off x="8982324" y="1132408"/>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CCC96A98-ADBC-2AD4-2824-DAA3B128C2DD}"/>
                  </a:ext>
                </a:extLst>
              </p:cNvPr>
              <p:cNvSpPr txBox="1"/>
              <p:nvPr/>
            </p:nvSpPr>
            <p:spPr>
              <a:xfrm>
                <a:off x="9215036" y="1622994"/>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
        <p:nvSpPr>
          <p:cNvPr id="23" name="テキスト ボックス 22">
            <a:extLst>
              <a:ext uri="{FF2B5EF4-FFF2-40B4-BE49-F238E27FC236}">
                <a16:creationId xmlns:a16="http://schemas.microsoft.com/office/drawing/2014/main" id="{84A6BD98-BE89-C6CA-2614-A08537FF5FA4}"/>
              </a:ext>
            </a:extLst>
          </p:cNvPr>
          <p:cNvSpPr txBox="1"/>
          <p:nvPr/>
        </p:nvSpPr>
        <p:spPr>
          <a:xfrm>
            <a:off x="1359043" y="4364590"/>
            <a:ext cx="9473911"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最適な特徴量をベンチマーク試験により評価、探索をすることで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より有意なモデルを作成できるようになる</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7F8D8A8-789C-8FBD-CFDF-AF38EA6EDC9F}"/>
              </a:ext>
            </a:extLst>
          </p:cNvPr>
          <p:cNvSpPr txBox="1"/>
          <p:nvPr/>
        </p:nvSpPr>
        <p:spPr>
          <a:xfrm>
            <a:off x="2996862" y="3429000"/>
            <a:ext cx="619827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最適な特徴量に関する研究は限られている</a:t>
            </a:r>
            <a:endParaRPr lang="en-US" altLang="ja-JP" sz="2400" dirty="0">
              <a:latin typeface="メイリオ" panose="020B0604030504040204" pitchFamily="50" charset="-128"/>
              <a:ea typeface="メイリオ" panose="020B0604030504040204" pitchFamily="50" charset="-128"/>
            </a:endParaRPr>
          </a:p>
        </p:txBody>
      </p:sp>
      <p:sp>
        <p:nvSpPr>
          <p:cNvPr id="3" name="矢印: 山形 2">
            <a:extLst>
              <a:ext uri="{FF2B5EF4-FFF2-40B4-BE49-F238E27FC236}">
                <a16:creationId xmlns:a16="http://schemas.microsoft.com/office/drawing/2014/main" id="{E1436A7C-589B-0233-4B6D-BD70B5E127AD}"/>
              </a:ext>
            </a:extLst>
          </p:cNvPr>
          <p:cNvSpPr/>
          <p:nvPr/>
        </p:nvSpPr>
        <p:spPr>
          <a:xfrm rot="10800000">
            <a:off x="-423872"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01FF4FB-4E54-A120-1749-6D9034D86731}"/>
              </a:ext>
            </a:extLst>
          </p:cNvPr>
          <p:cNvSpPr txBox="1"/>
          <p:nvPr/>
        </p:nvSpPr>
        <p:spPr>
          <a:xfrm>
            <a:off x="447033" y="169571"/>
            <a:ext cx="1210293"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目的</a:t>
            </a:r>
            <a:endParaRPr kumimoji="1" lang="en-US" altLang="ja-JP" sz="3000" b="1" dirty="0">
              <a:latin typeface="メイリオ" panose="020B0604030504040204" pitchFamily="50" charset="-128"/>
              <a:ea typeface="メイリオ" panose="020B0604030504040204" pitchFamily="50" charset="-128"/>
            </a:endParaRPr>
          </a:p>
        </p:txBody>
      </p:sp>
      <p:sp>
        <p:nvSpPr>
          <p:cNvPr id="22" name="吹き出し: 四角形 21">
            <a:extLst>
              <a:ext uri="{FF2B5EF4-FFF2-40B4-BE49-F238E27FC236}">
                <a16:creationId xmlns:a16="http://schemas.microsoft.com/office/drawing/2014/main" id="{17155C7C-802D-099C-FCE3-BC8176412429}"/>
              </a:ext>
            </a:extLst>
          </p:cNvPr>
          <p:cNvSpPr/>
          <p:nvPr/>
        </p:nvSpPr>
        <p:spPr>
          <a:xfrm>
            <a:off x="447033" y="5699801"/>
            <a:ext cx="4629169" cy="1106877"/>
          </a:xfrm>
          <a:prstGeom prst="wedgeRectCallout">
            <a:avLst>
              <a:gd name="adj1" fmla="val 38426"/>
              <a:gd name="adj2" fmla="val -73463"/>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現場で使える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r>
              <a:rPr lang="ja-JP" altLang="en-US" sz="2400" dirty="0">
                <a:solidFill>
                  <a:schemeClr val="tx1"/>
                </a:solidFill>
                <a:latin typeface="メイリオ" panose="020B0604030504040204" pitchFamily="50" charset="-128"/>
                <a:ea typeface="メイリオ" panose="020B0604030504040204" pitchFamily="50" charset="-128"/>
              </a:rPr>
              <a:t>（高濃度を有意に予測できる）</a:t>
            </a:r>
            <a:endParaRPr lang="en-US" altLang="ja-JP" sz="24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32B1F95-7118-CBA8-6E18-B7566E7C501B}"/>
              </a:ext>
            </a:extLst>
          </p:cNvPr>
          <p:cNvSpPr/>
          <p:nvPr/>
        </p:nvSpPr>
        <p:spPr>
          <a:xfrm>
            <a:off x="137989" y="4940925"/>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山形 4">
            <a:extLst>
              <a:ext uri="{FF2B5EF4-FFF2-40B4-BE49-F238E27FC236}">
                <a16:creationId xmlns:a16="http://schemas.microsoft.com/office/drawing/2014/main" id="{5AADF96F-DE1A-766A-76F2-3ACCA57286F1}"/>
              </a:ext>
            </a:extLst>
          </p:cNvPr>
          <p:cNvSpPr/>
          <p:nvPr/>
        </p:nvSpPr>
        <p:spPr>
          <a:xfrm rot="10800000">
            <a:off x="-459227" y="-14696"/>
            <a:ext cx="3053329"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2" y="199341"/>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D39C9A31-5CD5-AF95-F692-4710B87DF0A4}"/>
              </a:ext>
            </a:extLst>
          </p:cNvPr>
          <p:cNvGrpSpPr/>
          <p:nvPr/>
        </p:nvGrpSpPr>
        <p:grpSpPr>
          <a:xfrm>
            <a:off x="135097" y="1055010"/>
            <a:ext cx="4110715" cy="1603690"/>
            <a:chOff x="135097" y="1055010"/>
            <a:chExt cx="4110715" cy="1603690"/>
          </a:xfrm>
        </p:grpSpPr>
        <p:sp>
          <p:nvSpPr>
            <p:cNvPr id="33" name="四角形: 角を丸くする 32">
              <a:extLst>
                <a:ext uri="{FF2B5EF4-FFF2-40B4-BE49-F238E27FC236}">
                  <a16:creationId xmlns:a16="http://schemas.microsoft.com/office/drawing/2014/main" id="{2EBCFF0A-E002-08F1-E59F-6F5565F1FFE1}"/>
                </a:ext>
              </a:extLst>
            </p:cNvPr>
            <p:cNvSpPr/>
            <p:nvPr/>
          </p:nvSpPr>
          <p:spPr>
            <a:xfrm>
              <a:off x="135097" y="1055010"/>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3F7C4D1-7D86-9245-64F6-940C35DC4E1A}"/>
                </a:ext>
              </a:extLst>
            </p:cNvPr>
            <p:cNvSpPr txBox="1"/>
            <p:nvPr/>
          </p:nvSpPr>
          <p:spPr>
            <a:xfrm>
              <a:off x="173510" y="1191871"/>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・使用データ</a:t>
              </a:r>
              <a:endParaRPr kumimoji="1" lang="en-US" altLang="ja-JP" sz="2400" b="1"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86E0700-BD16-FA68-6B00-A771136A3468}"/>
                </a:ext>
              </a:extLst>
            </p:cNvPr>
            <p:cNvSpPr txBox="1"/>
            <p:nvPr/>
          </p:nvSpPr>
          <p:spPr>
            <a:xfrm>
              <a:off x="497362" y="1731639"/>
              <a:ext cx="3053330"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国立環境研究所時間値データ</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F75D8606-628D-AEC6-4478-3C824B13B721}"/>
              </a:ext>
            </a:extLst>
          </p:cNvPr>
          <p:cNvGrpSpPr/>
          <p:nvPr/>
        </p:nvGrpSpPr>
        <p:grpSpPr>
          <a:xfrm>
            <a:off x="7037" y="3018366"/>
            <a:ext cx="4238914" cy="1603690"/>
            <a:chOff x="7037" y="3018366"/>
            <a:chExt cx="4238914" cy="1603690"/>
          </a:xfrm>
        </p:grpSpPr>
        <p:sp>
          <p:nvSpPr>
            <p:cNvPr id="34" name="四角形: 角を丸くする 33">
              <a:extLst>
                <a:ext uri="{FF2B5EF4-FFF2-40B4-BE49-F238E27FC236}">
                  <a16:creationId xmlns:a16="http://schemas.microsoft.com/office/drawing/2014/main" id="{89434D33-4D84-8A4A-21C0-0B6621DD8F68}"/>
                </a:ext>
              </a:extLst>
            </p:cNvPr>
            <p:cNvSpPr/>
            <p:nvPr/>
          </p:nvSpPr>
          <p:spPr>
            <a:xfrm>
              <a:off x="135236" y="3018366"/>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4C33409-32D4-0C6E-A616-DBA2328059C3}"/>
                </a:ext>
              </a:extLst>
            </p:cNvPr>
            <p:cNvSpPr txBox="1"/>
            <p:nvPr/>
          </p:nvSpPr>
          <p:spPr>
            <a:xfrm>
              <a:off x="7037" y="3106018"/>
              <a:ext cx="216455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・学習期間</a:t>
              </a:r>
              <a:endParaRPr kumimoji="1" lang="en-US" altLang="ja-JP" sz="2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53BA522-E645-7A41-6B60-A7191A452C5F}"/>
                </a:ext>
              </a:extLst>
            </p:cNvPr>
            <p:cNvSpPr txBox="1"/>
            <p:nvPr/>
          </p:nvSpPr>
          <p:spPr>
            <a:xfrm>
              <a:off x="318747" y="3679194"/>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a:t>
              </a:r>
              <a:r>
                <a:rPr lang="en-US" altLang="ja-JP" sz="2400" dirty="0">
                  <a:latin typeface="メイリオ" panose="020B0604030504040204" pitchFamily="50" charset="-128"/>
                  <a:ea typeface="メイリオ" panose="020B0604030504040204" pitchFamily="50" charset="-128"/>
                </a:rPr>
                <a:t>8</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sp>
        <p:nvSpPr>
          <p:cNvPr id="25" name="テキスト ボックス 24">
            <a:extLst>
              <a:ext uri="{FF2B5EF4-FFF2-40B4-BE49-F238E27FC236}">
                <a16:creationId xmlns:a16="http://schemas.microsoft.com/office/drawing/2014/main" id="{68D6BF5C-7579-7FD7-ED15-E6FDA2BD50A2}"/>
              </a:ext>
            </a:extLst>
          </p:cNvPr>
          <p:cNvSpPr txBox="1"/>
          <p:nvPr/>
        </p:nvSpPr>
        <p:spPr>
          <a:xfrm>
            <a:off x="97825" y="5066026"/>
            <a:ext cx="365585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予測</a:t>
            </a:r>
            <a:r>
              <a:rPr kumimoji="1" lang="ja-JP" altLang="en-US" sz="2400" b="1" dirty="0">
                <a:latin typeface="メイリオ" panose="020B0604030504040204" pitchFamily="50" charset="-128"/>
                <a:ea typeface="メイリオ" panose="020B0604030504040204" pitchFamily="50" charset="-128"/>
              </a:rPr>
              <a:t>期間　</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評価期間</a:t>
            </a:r>
            <a:r>
              <a:rPr kumimoji="1" lang="en-US" altLang="ja-JP" sz="2400" b="1"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3A2C6F7-4A79-C832-9762-3CF25D766681}"/>
              </a:ext>
            </a:extLst>
          </p:cNvPr>
          <p:cNvSpPr txBox="1"/>
          <p:nvPr/>
        </p:nvSpPr>
        <p:spPr>
          <a:xfrm>
            <a:off x="497362" y="5593035"/>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2020</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BDC0A7A4-33D0-845A-3330-9513B402EB30}"/>
              </a:ext>
            </a:extLst>
          </p:cNvPr>
          <p:cNvGrpSpPr/>
          <p:nvPr/>
        </p:nvGrpSpPr>
        <p:grpSpPr>
          <a:xfrm>
            <a:off x="4486276" y="199341"/>
            <a:ext cx="7419974" cy="6366215"/>
            <a:chOff x="4486276" y="199341"/>
            <a:chExt cx="7419974" cy="6366215"/>
          </a:xfrm>
        </p:grpSpPr>
        <p:sp>
          <p:nvSpPr>
            <p:cNvPr id="35" name="四角形: 角を丸くする 34">
              <a:extLst>
                <a:ext uri="{FF2B5EF4-FFF2-40B4-BE49-F238E27FC236}">
                  <a16:creationId xmlns:a16="http://schemas.microsoft.com/office/drawing/2014/main" id="{942E1502-DF14-D6F2-F5A5-8BE79D657FD6}"/>
                </a:ext>
              </a:extLst>
            </p:cNvPr>
            <p:cNvSpPr/>
            <p:nvPr/>
          </p:nvSpPr>
          <p:spPr>
            <a:xfrm>
              <a:off x="4486276" y="199341"/>
              <a:ext cx="7419974" cy="6366215"/>
            </a:xfrm>
            <a:prstGeom prst="roundRect">
              <a:avLst>
                <a:gd name="adj" fmla="val 79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AB17EA9-BCED-0572-F3BC-D13B22B6AD67}"/>
                </a:ext>
              </a:extLst>
            </p:cNvPr>
            <p:cNvSpPr txBox="1"/>
            <p:nvPr/>
          </p:nvSpPr>
          <p:spPr>
            <a:xfrm>
              <a:off x="4671514" y="292444"/>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・対象地点</a:t>
              </a:r>
              <a:endParaRPr kumimoji="1" lang="en-US" altLang="ja-JP" sz="24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2D3B9C78-97D9-732D-C3C3-3564642DECD7}"/>
                </a:ext>
              </a:extLst>
            </p:cNvPr>
            <p:cNvGrpSpPr/>
            <p:nvPr/>
          </p:nvGrpSpPr>
          <p:grpSpPr>
            <a:xfrm>
              <a:off x="4938214" y="2592113"/>
              <a:ext cx="6615611" cy="3831919"/>
              <a:chOff x="644739" y="1001007"/>
              <a:chExt cx="7508297" cy="5560959"/>
            </a:xfrm>
          </p:grpSpPr>
          <p:pic>
            <p:nvPicPr>
              <p:cNvPr id="7" name="図 6" descr="グラフ, バブル チャート&#10;&#10;自動的に生成された説明">
                <a:extLst>
                  <a:ext uri="{FF2B5EF4-FFF2-40B4-BE49-F238E27FC236}">
                    <a16:creationId xmlns:a16="http://schemas.microsoft.com/office/drawing/2014/main" id="{EABCFD09-3C32-C027-5765-A783D8329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9" y="1001007"/>
                <a:ext cx="7508297" cy="5560959"/>
              </a:xfrm>
              <a:prstGeom prst="rect">
                <a:avLst/>
              </a:prstGeom>
            </p:spPr>
          </p:pic>
          <p:sp>
            <p:nvSpPr>
              <p:cNvPr id="8" name="テキスト ボックス 7">
                <a:extLst>
                  <a:ext uri="{FF2B5EF4-FFF2-40B4-BE49-F238E27FC236}">
                    <a16:creationId xmlns:a16="http://schemas.microsoft.com/office/drawing/2014/main" id="{0360B29F-D766-1021-6D37-9178BF467112}"/>
                  </a:ext>
                </a:extLst>
              </p:cNvPr>
              <p:cNvSpPr txBox="1"/>
              <p:nvPr/>
            </p:nvSpPr>
            <p:spPr>
              <a:xfrm>
                <a:off x="1448613" y="1661768"/>
                <a:ext cx="599208"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1</a:t>
                </a:r>
              </a:p>
            </p:txBody>
          </p:sp>
          <p:sp>
            <p:nvSpPr>
              <p:cNvPr id="10" name="テキスト ボックス 9">
                <a:extLst>
                  <a:ext uri="{FF2B5EF4-FFF2-40B4-BE49-F238E27FC236}">
                    <a16:creationId xmlns:a16="http://schemas.microsoft.com/office/drawing/2014/main" id="{547B117A-B1E0-7D7B-9584-A3C331D66F29}"/>
                  </a:ext>
                </a:extLst>
              </p:cNvPr>
              <p:cNvSpPr txBox="1"/>
              <p:nvPr/>
            </p:nvSpPr>
            <p:spPr>
              <a:xfrm>
                <a:off x="3893129" y="1176833"/>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2</a:t>
                </a:r>
              </a:p>
            </p:txBody>
          </p:sp>
          <p:sp>
            <p:nvSpPr>
              <p:cNvPr id="11" name="テキスト ボックス 10">
                <a:extLst>
                  <a:ext uri="{FF2B5EF4-FFF2-40B4-BE49-F238E27FC236}">
                    <a16:creationId xmlns:a16="http://schemas.microsoft.com/office/drawing/2014/main" id="{51A8CAA8-343E-529F-1A27-CF9E4EF981A1}"/>
                  </a:ext>
                </a:extLst>
              </p:cNvPr>
              <p:cNvSpPr txBox="1"/>
              <p:nvPr/>
            </p:nvSpPr>
            <p:spPr>
              <a:xfrm>
                <a:off x="5403274" y="1176833"/>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3</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005186A-8CF9-A68C-7955-EBF72EF315B2}"/>
                  </a:ext>
                </a:extLst>
              </p:cNvPr>
              <p:cNvSpPr txBox="1"/>
              <p:nvPr/>
            </p:nvSpPr>
            <p:spPr>
              <a:xfrm>
                <a:off x="2149620" y="3677578"/>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4</a:t>
                </a:r>
              </a:p>
            </p:txBody>
          </p:sp>
          <p:sp>
            <p:nvSpPr>
              <p:cNvPr id="15" name="テキスト ボックス 14">
                <a:extLst>
                  <a:ext uri="{FF2B5EF4-FFF2-40B4-BE49-F238E27FC236}">
                    <a16:creationId xmlns:a16="http://schemas.microsoft.com/office/drawing/2014/main" id="{0A6094E6-D316-8953-4D64-9AFFF1BA806E}"/>
                  </a:ext>
                </a:extLst>
              </p:cNvPr>
              <p:cNvSpPr txBox="1"/>
              <p:nvPr/>
            </p:nvSpPr>
            <p:spPr>
              <a:xfrm>
                <a:off x="3907052" y="3550654"/>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5</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9B2F756-C283-44DB-38DC-488EC1239592}"/>
                  </a:ext>
                </a:extLst>
              </p:cNvPr>
              <p:cNvSpPr txBox="1"/>
              <p:nvPr/>
            </p:nvSpPr>
            <p:spPr>
              <a:xfrm>
                <a:off x="5796395" y="3319820"/>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6</a:t>
                </a:r>
              </a:p>
            </p:txBody>
          </p:sp>
          <p:sp>
            <p:nvSpPr>
              <p:cNvPr id="23" name="テキスト ボックス 22">
                <a:extLst>
                  <a:ext uri="{FF2B5EF4-FFF2-40B4-BE49-F238E27FC236}">
                    <a16:creationId xmlns:a16="http://schemas.microsoft.com/office/drawing/2014/main" id="{DBC25789-0441-2237-808B-82F5B3227CD4}"/>
                  </a:ext>
                </a:extLst>
              </p:cNvPr>
              <p:cNvSpPr txBox="1"/>
              <p:nvPr/>
            </p:nvSpPr>
            <p:spPr>
              <a:xfrm>
                <a:off x="3212846" y="4960762"/>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7</a:t>
                </a:r>
              </a:p>
            </p:txBody>
          </p:sp>
          <p:sp>
            <p:nvSpPr>
              <p:cNvPr id="27" name="テキスト ボックス 26">
                <a:extLst>
                  <a:ext uri="{FF2B5EF4-FFF2-40B4-BE49-F238E27FC236}">
                    <a16:creationId xmlns:a16="http://schemas.microsoft.com/office/drawing/2014/main" id="{EAA42961-1EB2-8F34-EFC5-012C466B4B50}"/>
                  </a:ext>
                </a:extLst>
              </p:cNvPr>
              <p:cNvSpPr txBox="1"/>
              <p:nvPr/>
            </p:nvSpPr>
            <p:spPr>
              <a:xfrm>
                <a:off x="4839316" y="4915719"/>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8</a:t>
                </a:r>
              </a:p>
            </p:txBody>
          </p:sp>
          <p:sp>
            <p:nvSpPr>
              <p:cNvPr id="28" name="テキスト ボックス 27">
                <a:extLst>
                  <a:ext uri="{FF2B5EF4-FFF2-40B4-BE49-F238E27FC236}">
                    <a16:creationId xmlns:a16="http://schemas.microsoft.com/office/drawing/2014/main" id="{0AF2E29A-3BAE-F501-FF00-E819DB64C1D3}"/>
                  </a:ext>
                </a:extLst>
              </p:cNvPr>
              <p:cNvSpPr txBox="1"/>
              <p:nvPr/>
            </p:nvSpPr>
            <p:spPr>
              <a:xfrm>
                <a:off x="6395604" y="4846462"/>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9</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grpSp>
        <p:sp>
          <p:nvSpPr>
            <p:cNvPr id="29" name="テキスト ボックス 28">
              <a:extLst>
                <a:ext uri="{FF2B5EF4-FFF2-40B4-BE49-F238E27FC236}">
                  <a16:creationId xmlns:a16="http://schemas.microsoft.com/office/drawing/2014/main" id="{9D6B7D38-572A-DD0B-91AB-8CBE06258805}"/>
                </a:ext>
              </a:extLst>
            </p:cNvPr>
            <p:cNvSpPr txBox="1"/>
            <p:nvPr/>
          </p:nvSpPr>
          <p:spPr>
            <a:xfrm>
              <a:off x="5604401" y="560051"/>
              <a:ext cx="5119410" cy="1708160"/>
            </a:xfrm>
            <a:prstGeom prst="rect">
              <a:avLst/>
            </a:prstGeom>
            <a:noFill/>
          </p:spPr>
          <p:txBody>
            <a:bodyPr wrap="square">
              <a:spAutoFit/>
            </a:bodyPr>
            <a:lstStyle/>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1.</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東秩父</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400" dirty="0">
                  <a:solidFill>
                    <a:srgbClr val="000000"/>
                  </a:solidFill>
                  <a:latin typeface="メイリオ" panose="020B0604030504040204" pitchFamily="50" charset="-128"/>
                  <a:ea typeface="メイリオ" panose="020B0604030504040204" pitchFamily="50" charset="-128"/>
                </a:rPr>
                <a:t>4.</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東青梅</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7.</a:t>
              </a:r>
              <a:r>
                <a:rPr lang="ja-JP" altLang="en-US" sz="2400" dirty="0">
                  <a:solidFill>
                    <a:srgbClr val="000000"/>
                  </a:solidFill>
                  <a:latin typeface="メイリオ" panose="020B0604030504040204" pitchFamily="50" charset="-128"/>
                  <a:ea typeface="メイリオ" panose="020B0604030504040204" pitchFamily="50" charset="-128"/>
                </a:rPr>
                <a:t>愛宕</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2.</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鴻巣</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5.</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所沢</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8.</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世田谷</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3.</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幸手</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6.</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草加</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9.</a:t>
              </a:r>
              <a:r>
                <a:rPr lang="ja-JP" altLang="en-US" sz="2400" dirty="0">
                  <a:solidFill>
                    <a:srgbClr val="000000"/>
                  </a:solidFill>
                  <a:latin typeface="メイリオ" panose="020B0604030504040204" pitchFamily="50" charset="-128"/>
                  <a:ea typeface="メイリオ" panose="020B0604030504040204" pitchFamily="50" charset="-128"/>
                </a:rPr>
                <a:t>南葛西</a:t>
              </a:r>
              <a:endParaRPr lang="en-US" altLang="ja-JP" sz="2400" b="0" i="0" u="none" strike="noStrike" dirty="0">
                <a:solidFill>
                  <a:srgbClr val="000000"/>
                </a:solidFill>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1530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C8844B5-B665-60A0-262A-63CBF60387DE}"/>
              </a:ext>
            </a:extLst>
          </p:cNvPr>
          <p:cNvSpPr txBox="1"/>
          <p:nvPr/>
        </p:nvSpPr>
        <p:spPr>
          <a:xfrm>
            <a:off x="2968335" y="41644"/>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2C322D6E-90B1-1DEA-B233-AD6B7FBC8097}"/>
              </a:ext>
            </a:extLst>
          </p:cNvPr>
          <p:cNvSpPr/>
          <p:nvPr/>
        </p:nvSpPr>
        <p:spPr>
          <a:xfrm>
            <a:off x="285750" y="4103461"/>
            <a:ext cx="1428750"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a:t>
            </a:r>
          </a:p>
        </p:txBody>
      </p:sp>
      <p:grpSp>
        <p:nvGrpSpPr>
          <p:cNvPr id="8" name="グループ化 7">
            <a:extLst>
              <a:ext uri="{FF2B5EF4-FFF2-40B4-BE49-F238E27FC236}">
                <a16:creationId xmlns:a16="http://schemas.microsoft.com/office/drawing/2014/main" id="{C0723F21-5A5F-B632-A6F7-4DD47D379970}"/>
              </a:ext>
            </a:extLst>
          </p:cNvPr>
          <p:cNvGrpSpPr/>
          <p:nvPr/>
        </p:nvGrpSpPr>
        <p:grpSpPr>
          <a:xfrm>
            <a:off x="1714500" y="2319711"/>
            <a:ext cx="3971853" cy="4363281"/>
            <a:chOff x="1714500" y="2319711"/>
            <a:chExt cx="3971853" cy="4363281"/>
          </a:xfrm>
        </p:grpSpPr>
        <p:grpSp>
          <p:nvGrpSpPr>
            <p:cNvPr id="7" name="グループ化 6">
              <a:extLst>
                <a:ext uri="{FF2B5EF4-FFF2-40B4-BE49-F238E27FC236}">
                  <a16:creationId xmlns:a16="http://schemas.microsoft.com/office/drawing/2014/main" id="{B9778630-8684-A322-4BB1-772D14A92FB9}"/>
                </a:ext>
              </a:extLst>
            </p:cNvPr>
            <p:cNvGrpSpPr/>
            <p:nvPr/>
          </p:nvGrpSpPr>
          <p:grpSpPr>
            <a:xfrm>
              <a:off x="3069715" y="2319711"/>
              <a:ext cx="2616638" cy="4363281"/>
              <a:chOff x="3069715" y="2319711"/>
              <a:chExt cx="2616638" cy="4363281"/>
            </a:xfrm>
          </p:grpSpPr>
          <p:sp>
            <p:nvSpPr>
              <p:cNvPr id="22" name="正方形/長方形 21">
                <a:extLst>
                  <a:ext uri="{FF2B5EF4-FFF2-40B4-BE49-F238E27FC236}">
                    <a16:creationId xmlns:a16="http://schemas.microsoft.com/office/drawing/2014/main" id="{4FBAD6B1-F227-4FA8-81E0-B49B39298B54}"/>
                  </a:ext>
                </a:extLst>
              </p:cNvPr>
              <p:cNvSpPr/>
              <p:nvPr/>
            </p:nvSpPr>
            <p:spPr>
              <a:xfrm>
                <a:off x="3069716" y="4736699"/>
                <a:ext cx="2616636"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30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4" name="正方形/長方形 23">
                <a:extLst>
                  <a:ext uri="{FF2B5EF4-FFF2-40B4-BE49-F238E27FC236}">
                    <a16:creationId xmlns:a16="http://schemas.microsoft.com/office/drawing/2014/main" id="{DBECC34A-2E81-6C61-4850-5CFEEA770F6A}"/>
                  </a:ext>
                </a:extLst>
              </p:cNvPr>
              <p:cNvSpPr/>
              <p:nvPr/>
            </p:nvSpPr>
            <p:spPr>
              <a:xfrm>
                <a:off x="3069716" y="3528205"/>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5" name="正方形/長方形 24">
                <a:extLst>
                  <a:ext uri="{FF2B5EF4-FFF2-40B4-BE49-F238E27FC236}">
                    <a16:creationId xmlns:a16="http://schemas.microsoft.com/office/drawing/2014/main" id="{41F353D1-9302-3E79-27CC-2985FD52E21A}"/>
                  </a:ext>
                </a:extLst>
              </p:cNvPr>
              <p:cNvSpPr/>
              <p:nvPr/>
            </p:nvSpPr>
            <p:spPr>
              <a:xfrm>
                <a:off x="3069716" y="2319711"/>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10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6" name="正方形/長方形 25">
                <a:extLst>
                  <a:ext uri="{FF2B5EF4-FFF2-40B4-BE49-F238E27FC236}">
                    <a16:creationId xmlns:a16="http://schemas.microsoft.com/office/drawing/2014/main" id="{7C854976-9945-1072-8785-17DB829C1B98}"/>
                  </a:ext>
                </a:extLst>
              </p:cNvPr>
              <p:cNvSpPr/>
              <p:nvPr/>
            </p:nvSpPr>
            <p:spPr>
              <a:xfrm>
                <a:off x="3069715" y="5945193"/>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高低上位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grpSp>
        <p:grpSp>
          <p:nvGrpSpPr>
            <p:cNvPr id="6" name="グループ化 5">
              <a:extLst>
                <a:ext uri="{FF2B5EF4-FFF2-40B4-BE49-F238E27FC236}">
                  <a16:creationId xmlns:a16="http://schemas.microsoft.com/office/drawing/2014/main" id="{E128AC60-B80A-7457-7364-3DC5907D0FA0}"/>
                </a:ext>
              </a:extLst>
            </p:cNvPr>
            <p:cNvGrpSpPr/>
            <p:nvPr/>
          </p:nvGrpSpPr>
          <p:grpSpPr>
            <a:xfrm>
              <a:off x="1714500" y="2688611"/>
              <a:ext cx="1355216" cy="3625482"/>
              <a:chOff x="1714500" y="2688611"/>
              <a:chExt cx="1355216" cy="3625482"/>
            </a:xfrm>
          </p:grpSpPr>
          <p:cxnSp>
            <p:nvCxnSpPr>
              <p:cNvPr id="30" name="直線矢印コネクタ 29">
                <a:extLst>
                  <a:ext uri="{FF2B5EF4-FFF2-40B4-BE49-F238E27FC236}">
                    <a16:creationId xmlns:a16="http://schemas.microsoft.com/office/drawing/2014/main" id="{2E064776-CC38-C2B8-37A5-DAB56348FD14}"/>
                  </a:ext>
                </a:extLst>
              </p:cNvPr>
              <p:cNvCxnSpPr>
                <a:stCxn id="4" idx="3"/>
                <a:endCxn id="25" idx="1"/>
              </p:cNvCxnSpPr>
              <p:nvPr/>
            </p:nvCxnSpPr>
            <p:spPr>
              <a:xfrm flipV="1">
                <a:off x="1714500" y="2688611"/>
                <a:ext cx="1355216" cy="1783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a:extLst>
                  <a:ext uri="{FF2B5EF4-FFF2-40B4-BE49-F238E27FC236}">
                    <a16:creationId xmlns:a16="http://schemas.microsoft.com/office/drawing/2014/main" id="{F9F1C4E0-2301-5B0E-EED4-F352A3A00ACA}"/>
                  </a:ext>
                </a:extLst>
              </p:cNvPr>
              <p:cNvCxnSpPr>
                <a:stCxn id="4" idx="3"/>
                <a:endCxn id="24" idx="1"/>
              </p:cNvCxnSpPr>
              <p:nvPr/>
            </p:nvCxnSpPr>
            <p:spPr>
              <a:xfrm flipV="1">
                <a:off x="1714500" y="3897105"/>
                <a:ext cx="1355216" cy="575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F6EB4CCA-5F34-8FB0-B2BF-22D889BD8456}"/>
                  </a:ext>
                </a:extLst>
              </p:cNvPr>
              <p:cNvCxnSpPr>
                <a:stCxn id="4" idx="3"/>
                <a:endCxn id="22" idx="1"/>
              </p:cNvCxnSpPr>
              <p:nvPr/>
            </p:nvCxnSpPr>
            <p:spPr>
              <a:xfrm>
                <a:off x="1714500" y="4472361"/>
                <a:ext cx="1355216" cy="633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E4FD217C-AD68-AC68-5980-4DBAB7101F63}"/>
                  </a:ext>
                </a:extLst>
              </p:cNvPr>
              <p:cNvCxnSpPr>
                <a:stCxn id="4" idx="3"/>
                <a:endCxn id="26" idx="1"/>
              </p:cNvCxnSpPr>
              <p:nvPr/>
            </p:nvCxnSpPr>
            <p:spPr>
              <a:xfrm>
                <a:off x="1714500" y="4472361"/>
                <a:ext cx="1355215" cy="1841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47" name="思考の吹き出し: 雲形 46">
            <a:extLst>
              <a:ext uri="{FF2B5EF4-FFF2-40B4-BE49-F238E27FC236}">
                <a16:creationId xmlns:a16="http://schemas.microsoft.com/office/drawing/2014/main" id="{99E54AFC-261C-516C-134B-B1505F7AA764}"/>
              </a:ext>
            </a:extLst>
          </p:cNvPr>
          <p:cNvSpPr/>
          <p:nvPr/>
        </p:nvSpPr>
        <p:spPr>
          <a:xfrm>
            <a:off x="350223" y="1062760"/>
            <a:ext cx="4083768" cy="1124782"/>
          </a:xfrm>
          <a:prstGeom prst="cloudCallout">
            <a:avLst>
              <a:gd name="adj1" fmla="val -18473"/>
              <a:gd name="adj2" fmla="val 19222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特徴量需要度算出</a:t>
            </a:r>
          </a:p>
        </p:txBody>
      </p:sp>
      <p:sp>
        <p:nvSpPr>
          <p:cNvPr id="49" name="テキスト ボックス 48">
            <a:extLst>
              <a:ext uri="{FF2B5EF4-FFF2-40B4-BE49-F238E27FC236}">
                <a16:creationId xmlns:a16="http://schemas.microsoft.com/office/drawing/2014/main" id="{3BEA2CC1-0A48-D103-2C82-84EB20357308}"/>
              </a:ext>
            </a:extLst>
          </p:cNvPr>
          <p:cNvSpPr txBox="1"/>
          <p:nvPr/>
        </p:nvSpPr>
        <p:spPr>
          <a:xfrm>
            <a:off x="6352501" y="991773"/>
            <a:ext cx="5718513"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以上</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低濃度時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未満</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p:txBody>
      </p:sp>
      <p:sp>
        <p:nvSpPr>
          <p:cNvPr id="50" name="矢印: 右 49">
            <a:extLst>
              <a:ext uri="{FF2B5EF4-FFF2-40B4-BE49-F238E27FC236}">
                <a16:creationId xmlns:a16="http://schemas.microsoft.com/office/drawing/2014/main" id="{848C301A-B197-E70B-79D3-54C93BAB8BA9}"/>
              </a:ext>
            </a:extLst>
          </p:cNvPr>
          <p:cNvSpPr/>
          <p:nvPr/>
        </p:nvSpPr>
        <p:spPr>
          <a:xfrm>
            <a:off x="4782226" y="1260089"/>
            <a:ext cx="1057275" cy="617531"/>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1" name="表 50">
            <a:extLst>
              <a:ext uri="{FF2B5EF4-FFF2-40B4-BE49-F238E27FC236}">
                <a16:creationId xmlns:a16="http://schemas.microsoft.com/office/drawing/2014/main" id="{8C84EE9D-01EB-6802-7EEE-AB10EAE3EB42}"/>
              </a:ext>
            </a:extLst>
          </p:cNvPr>
          <p:cNvGraphicFramePr>
            <a:graphicFrameLocks noGrp="1"/>
          </p:cNvGraphicFramePr>
          <p:nvPr>
            <p:extLst>
              <p:ext uri="{D42A27DB-BD31-4B8C-83A1-F6EECF244321}">
                <p14:modId xmlns:p14="http://schemas.microsoft.com/office/powerpoint/2010/main" val="1429819191"/>
              </p:ext>
            </p:extLst>
          </p:nvPr>
        </p:nvGraphicFramePr>
        <p:xfrm>
          <a:off x="6826761" y="2600326"/>
          <a:ext cx="4591049" cy="3838576"/>
        </p:xfrm>
        <a:graphic>
          <a:graphicData uri="http://schemas.openxmlformats.org/drawingml/2006/table">
            <a:tbl>
              <a:tblPr firstRow="1" bandRow="1">
                <a:tableStyleId>{93296810-A885-4BE3-A3E7-6D5BEEA58F35}</a:tableStyleId>
              </a:tblPr>
              <a:tblGrid>
                <a:gridCol w="4591049">
                  <a:extLst>
                    <a:ext uri="{9D8B030D-6E8A-4147-A177-3AD203B41FA5}">
                      <a16:colId xmlns:a16="http://schemas.microsoft.com/office/drawing/2014/main" val="2254628716"/>
                    </a:ext>
                  </a:extLst>
                </a:gridCol>
              </a:tblGrid>
              <a:tr h="548368">
                <a:tc>
                  <a:txBody>
                    <a:bodyPr/>
                    <a:lstStyle/>
                    <a:p>
                      <a:pPr algn="ctr"/>
                      <a:r>
                        <a:rPr kumimoji="1" lang="ja-JP" altLang="en-US" sz="2400" dirty="0"/>
                        <a:t>比較する特徴量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376509"/>
                  </a:ext>
                </a:extLst>
              </a:tr>
              <a:tr h="548368">
                <a:tc>
                  <a:txBody>
                    <a:bodyPr/>
                    <a:lstStyle/>
                    <a:p>
                      <a:pPr algn="ctr"/>
                      <a:r>
                        <a:rPr kumimoji="1" lang="ja-JP" altLang="en-US" sz="2400" b="1" dirty="0"/>
                        <a:t>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786547"/>
                  </a:ext>
                </a:extLst>
              </a:tr>
              <a:tr h="548368">
                <a:tc>
                  <a:txBody>
                    <a:bodyPr/>
                    <a:lstStyle/>
                    <a:p>
                      <a:pPr algn="ctr"/>
                      <a:r>
                        <a:rPr kumimoji="1" lang="ja-JP" altLang="en-US" sz="2400" b="1" dirty="0"/>
                        <a:t>全データ</a:t>
                      </a:r>
                      <a:endParaRPr kumimoji="1" lang="en-US" altLang="ja-JP"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367922"/>
                  </a:ext>
                </a:extLst>
              </a:tr>
              <a:tr h="548368">
                <a:tc>
                  <a:txBody>
                    <a:bodyPr/>
                    <a:lstStyle/>
                    <a:p>
                      <a:pPr algn="ctr"/>
                      <a:r>
                        <a:rPr kumimoji="1" lang="ja-JP" altLang="en-US" sz="2400" b="1" dirty="0"/>
                        <a:t>上位</a:t>
                      </a:r>
                      <a:r>
                        <a:rPr kumimoji="1" lang="en-US" altLang="ja-JP" sz="2400" b="1" dirty="0"/>
                        <a:t>10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704431"/>
                  </a:ext>
                </a:extLst>
              </a:tr>
              <a:tr h="548368">
                <a:tc>
                  <a:txBody>
                    <a:bodyPr/>
                    <a:lstStyle/>
                    <a:p>
                      <a:pPr algn="ctr"/>
                      <a:r>
                        <a:rPr kumimoji="1" lang="ja-JP" altLang="en-US" sz="2400" b="1" dirty="0"/>
                        <a:t>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15041"/>
                  </a:ext>
                </a:extLst>
              </a:tr>
              <a:tr h="548368">
                <a:tc>
                  <a:txBody>
                    <a:bodyPr/>
                    <a:lstStyle/>
                    <a:p>
                      <a:pPr algn="ctr"/>
                      <a:r>
                        <a:rPr kumimoji="1" lang="ja-JP" altLang="en-US" sz="2400" b="1" dirty="0"/>
                        <a:t>上位</a:t>
                      </a:r>
                      <a:r>
                        <a:rPr kumimoji="1" lang="en-US" altLang="ja-JP" sz="2400" b="1" dirty="0"/>
                        <a:t>30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357293"/>
                  </a:ext>
                </a:extLst>
              </a:tr>
              <a:tr h="548368">
                <a:tc>
                  <a:txBody>
                    <a:bodyPr/>
                    <a:lstStyle/>
                    <a:p>
                      <a:pPr algn="ctr"/>
                      <a:r>
                        <a:rPr kumimoji="1" lang="ja-JP" altLang="en-US" sz="2400" b="1" dirty="0"/>
                        <a:t>高低上位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404020"/>
                  </a:ext>
                </a:extLst>
              </a:tr>
            </a:tbl>
          </a:graphicData>
        </a:graphic>
      </p:graphicFrame>
    </p:spTree>
    <p:extLst>
      <p:ext uri="{BB962C8B-B14F-4D97-AF65-F5344CB8AC3E}">
        <p14:creationId xmlns:p14="http://schemas.microsoft.com/office/powerpoint/2010/main" val="302152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animBg="1"/>
      <p:bldP spid="49" grpId="0"/>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矢印: 山形 1">
            <a:extLst>
              <a:ext uri="{FF2B5EF4-FFF2-40B4-BE49-F238E27FC236}">
                <a16:creationId xmlns:a16="http://schemas.microsoft.com/office/drawing/2014/main" id="{D7F0F706-5D72-C1C3-14BC-5A84833614D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FC9DE2-ACF9-7FF4-79C2-2CB6845B8EE0}"/>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5FE866C-3640-9B16-3774-9F25262E0948}"/>
              </a:ext>
            </a:extLst>
          </p:cNvPr>
          <p:cNvSpPr txBox="1"/>
          <p:nvPr/>
        </p:nvSpPr>
        <p:spPr>
          <a:xfrm>
            <a:off x="3610962" y="3373493"/>
            <a:ext cx="4719255" cy="461665"/>
          </a:xfrm>
          <a:prstGeom prst="rect">
            <a:avLst/>
          </a:prstGeom>
          <a:noFill/>
        </p:spPr>
        <p:txBody>
          <a:bodyPr wrap="square" rtlCol="0">
            <a:spAutoFit/>
          </a:bodyPr>
          <a:lstStyle/>
          <a:p>
            <a:pPr marL="671513" indent="-671513" algn="ctr"/>
            <a:r>
              <a:rPr kumimoji="1" lang="ja-JP" altLang="en-US" sz="2400" dirty="0">
                <a:latin typeface="メイリオ" panose="020B0604030504040204" pitchFamily="50" charset="-128"/>
                <a:ea typeface="メイリオ" panose="020B0604030504040204" pitchFamily="50" charset="-128"/>
              </a:rPr>
              <a:t>日評価及び時間値評価</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8DDF61-461A-CDAF-2581-0C68A25A16F1}"/>
              </a:ext>
            </a:extLst>
          </p:cNvPr>
          <p:cNvSpPr txBox="1"/>
          <p:nvPr/>
        </p:nvSpPr>
        <p:spPr>
          <a:xfrm>
            <a:off x="3283525" y="239463"/>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76C4942E-63EC-91CD-15EB-C771AE554AB6}"/>
              </a:ext>
            </a:extLst>
          </p:cNvPr>
          <p:cNvGrpSpPr/>
          <p:nvPr/>
        </p:nvGrpSpPr>
        <p:grpSpPr>
          <a:xfrm>
            <a:off x="401902" y="4081845"/>
            <a:ext cx="3610025" cy="2366178"/>
            <a:chOff x="125032" y="3541537"/>
            <a:chExt cx="3860182" cy="3077000"/>
          </a:xfrm>
        </p:grpSpPr>
        <p:sp>
          <p:nvSpPr>
            <p:cNvPr id="38" name="四角形: 角を丸くする 37">
              <a:extLst>
                <a:ext uri="{FF2B5EF4-FFF2-40B4-BE49-F238E27FC236}">
                  <a16:creationId xmlns:a16="http://schemas.microsoft.com/office/drawing/2014/main" id="{D7B88953-DDB5-34F2-FAC1-BA95C82CF418}"/>
                </a:ext>
              </a:extLst>
            </p:cNvPr>
            <p:cNvSpPr/>
            <p:nvPr/>
          </p:nvSpPr>
          <p:spPr>
            <a:xfrm>
              <a:off x="125032" y="3541537"/>
              <a:ext cx="3860182" cy="3077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A33D507-4650-6463-9ACF-0BD71DCA0EEE}"/>
                </a:ext>
              </a:extLst>
            </p:cNvPr>
            <p:cNvSpPr txBox="1"/>
            <p:nvPr/>
          </p:nvSpPr>
          <p:spPr>
            <a:xfrm>
              <a:off x="590157"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　再現率</a:t>
              </a:r>
              <a:endParaRPr kumimoji="1"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DF5E520-4E60-E07A-0FD3-9EC0012548C8}"/>
                </a:ext>
              </a:extLst>
            </p:cNvPr>
            <p:cNvSpPr txBox="1"/>
            <p:nvPr/>
          </p:nvSpPr>
          <p:spPr>
            <a:xfrm>
              <a:off x="313920" y="4633602"/>
              <a:ext cx="3242544" cy="977191"/>
            </a:xfrm>
            <a:prstGeom prst="rect">
              <a:avLst/>
            </a:prstGeom>
            <a:noFill/>
          </p:spPr>
          <p:txBody>
            <a:bodyPr wrap="square" rtlCol="0">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104E44BB-4574-4F08-C0D7-DDE22BF413A8}"/>
              </a:ext>
            </a:extLst>
          </p:cNvPr>
          <p:cNvGrpSpPr/>
          <p:nvPr/>
        </p:nvGrpSpPr>
        <p:grpSpPr>
          <a:xfrm>
            <a:off x="4271227" y="4081845"/>
            <a:ext cx="3610025" cy="2366178"/>
            <a:chOff x="4225866" y="3625860"/>
            <a:chExt cx="3860182" cy="2992677"/>
          </a:xfrm>
        </p:grpSpPr>
        <p:sp>
          <p:nvSpPr>
            <p:cNvPr id="41" name="四角形: 角を丸くする 40">
              <a:extLst>
                <a:ext uri="{FF2B5EF4-FFF2-40B4-BE49-F238E27FC236}">
                  <a16:creationId xmlns:a16="http://schemas.microsoft.com/office/drawing/2014/main" id="{C9D1AE3D-EAED-FD9A-48BC-66B5BE68064E}"/>
                </a:ext>
              </a:extLst>
            </p:cNvPr>
            <p:cNvSpPr/>
            <p:nvPr/>
          </p:nvSpPr>
          <p:spPr>
            <a:xfrm>
              <a:off x="4225866" y="3625860"/>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16CA142-AAFB-C34A-96B5-A8AAED53345D}"/>
                </a:ext>
              </a:extLst>
            </p:cNvPr>
            <p:cNvSpPr txBox="1"/>
            <p:nvPr/>
          </p:nvSpPr>
          <p:spPr>
            <a:xfrm>
              <a:off x="4632246"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　適合率</a:t>
              </a:r>
              <a:endParaRPr kumimoji="1"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869FE501-20EC-227F-9623-36F8FBD26913}"/>
                </a:ext>
              </a:extLst>
            </p:cNvPr>
            <p:cNvSpPr txBox="1"/>
            <p:nvPr/>
          </p:nvSpPr>
          <p:spPr>
            <a:xfrm>
              <a:off x="4323056" y="4633602"/>
              <a:ext cx="3590877" cy="977191"/>
            </a:xfrm>
            <a:prstGeom prst="rect">
              <a:avLst/>
            </a:prstGeom>
            <a:noFill/>
          </p:spPr>
          <p:txBody>
            <a:bodyPr wrap="square" rtlCol="0">
              <a:spAutoFit/>
            </a:bodyPr>
            <a:lstStyle/>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 name="グループ化 3">
            <a:extLst>
              <a:ext uri="{FF2B5EF4-FFF2-40B4-BE49-F238E27FC236}">
                <a16:creationId xmlns:a16="http://schemas.microsoft.com/office/drawing/2014/main" id="{7CA8B287-2F06-2AC8-97F9-B4B0AB67DE33}"/>
              </a:ext>
            </a:extLst>
          </p:cNvPr>
          <p:cNvGrpSpPr/>
          <p:nvPr/>
        </p:nvGrpSpPr>
        <p:grpSpPr>
          <a:xfrm>
            <a:off x="50112" y="1560628"/>
            <a:ext cx="4010025" cy="1693047"/>
            <a:chOff x="50112" y="1560628"/>
            <a:chExt cx="4010025" cy="1693047"/>
          </a:xfrm>
        </p:grpSpPr>
        <p:sp>
          <p:nvSpPr>
            <p:cNvPr id="35" name="四角形: 角を丸くする 34">
              <a:extLst>
                <a:ext uri="{FF2B5EF4-FFF2-40B4-BE49-F238E27FC236}">
                  <a16:creationId xmlns:a16="http://schemas.microsoft.com/office/drawing/2014/main" id="{089C15B6-7540-B1F9-821C-6653DC1310CA}"/>
                </a:ext>
              </a:extLst>
            </p:cNvPr>
            <p:cNvSpPr/>
            <p:nvPr/>
          </p:nvSpPr>
          <p:spPr>
            <a:xfrm>
              <a:off x="151745" y="1560628"/>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464562E-C3BC-3663-5592-CF0D573DE58A}"/>
                </a:ext>
              </a:extLst>
            </p:cNvPr>
            <p:cNvSpPr txBox="1"/>
            <p:nvPr/>
          </p:nvSpPr>
          <p:spPr>
            <a:xfrm>
              <a:off x="696344" y="1714131"/>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　特徴量の個数</a:t>
              </a:r>
              <a:endParaRPr kumimoji="1" lang="en-US" altLang="ja-JP"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13835AE-D254-8801-85A6-9BEB7F320BC9}"/>
                </a:ext>
              </a:extLst>
            </p:cNvPr>
            <p:cNvSpPr txBox="1"/>
            <p:nvPr/>
          </p:nvSpPr>
          <p:spPr>
            <a:xfrm>
              <a:off x="50112" y="2086536"/>
              <a:ext cx="4010025" cy="977191"/>
            </a:xfrm>
            <a:prstGeom prst="rect">
              <a:avLst/>
            </a:prstGeom>
            <a:noFill/>
          </p:spPr>
          <p:txBody>
            <a:bodyPr wrap="square">
              <a:spAutoFit/>
            </a:bodyPr>
            <a:lstStyle/>
            <a:p>
              <a:pPr algn="ctr">
                <a:lnSpc>
                  <a:spcPct val="150000"/>
                </a:lnSpc>
              </a:pPr>
              <a:r>
                <a:rPr lang="ja-JP" altLang="en-US" sz="2000" dirty="0">
                  <a:latin typeface="メイリオ" panose="020B0604030504040204" pitchFamily="50" charset="-128"/>
                  <a:ea typeface="メイリオ" panose="020B0604030504040204" pitchFamily="50" charset="-128"/>
                </a:rPr>
                <a:t>特徴量が</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latin typeface="メイリオ" panose="020B0604030504040204" pitchFamily="50" charset="-128"/>
                  <a:ea typeface="メイリオ" panose="020B0604030504040204" pitchFamily="50" charset="-128"/>
                </a:rPr>
                <a:t>一番少ないものを選択</a:t>
              </a:r>
              <a:endParaRPr lang="en-US" altLang="ja-JP" sz="2000"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03E9F77A-1419-E2B9-C126-AEB975E5F80A}"/>
              </a:ext>
            </a:extLst>
          </p:cNvPr>
          <p:cNvGrpSpPr/>
          <p:nvPr/>
        </p:nvGrpSpPr>
        <p:grpSpPr>
          <a:xfrm>
            <a:off x="4225866" y="1548533"/>
            <a:ext cx="3860182" cy="1693047"/>
            <a:chOff x="4225866" y="1548533"/>
            <a:chExt cx="3860182" cy="1693047"/>
          </a:xfrm>
        </p:grpSpPr>
        <p:grpSp>
          <p:nvGrpSpPr>
            <p:cNvPr id="12" name="グループ化 11">
              <a:extLst>
                <a:ext uri="{FF2B5EF4-FFF2-40B4-BE49-F238E27FC236}">
                  <a16:creationId xmlns:a16="http://schemas.microsoft.com/office/drawing/2014/main" id="{2DAF8D48-4CDB-4EEB-2058-5BA521956350}"/>
                </a:ext>
              </a:extLst>
            </p:cNvPr>
            <p:cNvGrpSpPr/>
            <p:nvPr/>
          </p:nvGrpSpPr>
          <p:grpSpPr>
            <a:xfrm>
              <a:off x="4225866" y="1548533"/>
              <a:ext cx="3860182" cy="1693047"/>
              <a:chOff x="4225866" y="1548533"/>
              <a:chExt cx="3860182" cy="1693047"/>
            </a:xfrm>
          </p:grpSpPr>
          <p:sp>
            <p:nvSpPr>
              <p:cNvPr id="36" name="四角形: 角を丸くする 35">
                <a:extLst>
                  <a:ext uri="{FF2B5EF4-FFF2-40B4-BE49-F238E27FC236}">
                    <a16:creationId xmlns:a16="http://schemas.microsoft.com/office/drawing/2014/main" id="{4B590152-5FBE-7616-2DEA-59791B09CB26}"/>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F471A77-2D4D-D8E8-C901-6B571A55EEB4}"/>
                  </a:ext>
                </a:extLst>
              </p:cNvPr>
              <p:cNvSpPr txBox="1"/>
              <p:nvPr/>
            </p:nvSpPr>
            <p:spPr>
              <a:xfrm>
                <a:off x="473732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　高濃度</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grpSp>
        <p:sp>
          <p:nvSpPr>
            <p:cNvPr id="32" name="テキスト ボックス 31">
              <a:extLst>
                <a:ext uri="{FF2B5EF4-FFF2-40B4-BE49-F238E27FC236}">
                  <a16:creationId xmlns:a16="http://schemas.microsoft.com/office/drawing/2014/main" id="{B2FCA150-9FFF-771E-A810-45D21B28713A}"/>
                </a:ext>
              </a:extLst>
            </p:cNvPr>
            <p:cNvSpPr txBox="1"/>
            <p:nvPr/>
          </p:nvSpPr>
          <p:spPr>
            <a:xfrm>
              <a:off x="4274076" y="2257426"/>
              <a:ext cx="3743768" cy="515526"/>
            </a:xfrm>
            <a:prstGeom prst="rect">
              <a:avLst/>
            </a:prstGeom>
            <a:noFill/>
          </p:spPr>
          <p:txBody>
            <a:bodyPr wrap="square" rtlCol="0">
              <a:spAutoFit/>
            </a:bodyPr>
            <a:lstStyle/>
            <a:p>
              <a:pPr marL="671513" indent="-671513"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以上のみの</a:t>
              </a:r>
              <a:r>
                <a:rPr lang="en-US" altLang="ja-JP" sz="2000" dirty="0">
                  <a:latin typeface="メイリオ" panose="020B0604030504040204" pitchFamily="50" charset="-128"/>
                  <a:ea typeface="メイリオ" panose="020B0604030504040204" pitchFamily="50" charset="-128"/>
                </a:rPr>
                <a:t>RMSE</a:t>
              </a:r>
            </a:p>
          </p:txBody>
        </p:sp>
      </p:grpSp>
      <p:grpSp>
        <p:nvGrpSpPr>
          <p:cNvPr id="15" name="グループ化 14">
            <a:extLst>
              <a:ext uri="{FF2B5EF4-FFF2-40B4-BE49-F238E27FC236}">
                <a16:creationId xmlns:a16="http://schemas.microsoft.com/office/drawing/2014/main" id="{A71B21A3-0B45-AC47-25D3-8462BD2D9D70}"/>
              </a:ext>
            </a:extLst>
          </p:cNvPr>
          <p:cNvGrpSpPr/>
          <p:nvPr/>
        </p:nvGrpSpPr>
        <p:grpSpPr>
          <a:xfrm>
            <a:off x="8251777" y="1572597"/>
            <a:ext cx="3860182" cy="1693047"/>
            <a:chOff x="8251777" y="1572597"/>
            <a:chExt cx="3860182" cy="1693047"/>
          </a:xfrm>
        </p:grpSpPr>
        <p:sp>
          <p:nvSpPr>
            <p:cNvPr id="37" name="四角形: 角を丸くする 36">
              <a:extLst>
                <a:ext uri="{FF2B5EF4-FFF2-40B4-BE49-F238E27FC236}">
                  <a16:creationId xmlns:a16="http://schemas.microsoft.com/office/drawing/2014/main" id="{A5341E92-E7C7-4FB7-7781-9232464165F8}"/>
                </a:ext>
              </a:extLst>
            </p:cNvPr>
            <p:cNvSpPr/>
            <p:nvPr/>
          </p:nvSpPr>
          <p:spPr>
            <a:xfrm>
              <a:off x="8251777" y="1572597"/>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143034B-8861-D06F-7AC6-79610C7AD242}"/>
                </a:ext>
              </a:extLst>
            </p:cNvPr>
            <p:cNvSpPr txBox="1"/>
            <p:nvPr/>
          </p:nvSpPr>
          <p:spPr>
            <a:xfrm>
              <a:off x="882308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0C9450-C49E-B117-E27B-A718759F889A}"/>
                </a:ext>
              </a:extLst>
            </p:cNvPr>
            <p:cNvSpPr txBox="1"/>
            <p:nvPr/>
          </p:nvSpPr>
          <p:spPr>
            <a:xfrm>
              <a:off x="8964768" y="2375560"/>
              <a:ext cx="2481262" cy="400110"/>
            </a:xfrm>
            <a:prstGeom prst="rect">
              <a:avLst/>
            </a:prstGeom>
            <a:noFill/>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モデル全体の</a:t>
              </a:r>
              <a:r>
                <a:rPr lang="en-US" altLang="ja-JP" sz="2000" dirty="0">
                  <a:latin typeface="メイリオ" panose="020B0604030504040204" pitchFamily="50" charset="-128"/>
                  <a:ea typeface="メイリオ" panose="020B0604030504040204" pitchFamily="50" charset="-128"/>
                </a:rPr>
                <a:t>RMSE</a:t>
              </a:r>
              <a:endParaRPr lang="ja-JP" altLang="en-US" sz="2000" dirty="0"/>
            </a:p>
          </p:txBody>
        </p:sp>
      </p:grpSp>
      <p:grpSp>
        <p:nvGrpSpPr>
          <p:cNvPr id="19" name="グループ化 18">
            <a:extLst>
              <a:ext uri="{FF2B5EF4-FFF2-40B4-BE49-F238E27FC236}">
                <a16:creationId xmlns:a16="http://schemas.microsoft.com/office/drawing/2014/main" id="{425334EA-5404-27A5-4433-2B1159B456B9}"/>
              </a:ext>
            </a:extLst>
          </p:cNvPr>
          <p:cNvGrpSpPr/>
          <p:nvPr/>
        </p:nvGrpSpPr>
        <p:grpSpPr>
          <a:xfrm>
            <a:off x="8140552" y="4081843"/>
            <a:ext cx="3610025" cy="2366179"/>
            <a:chOff x="8251776" y="3625859"/>
            <a:chExt cx="3860182" cy="2992677"/>
          </a:xfrm>
        </p:grpSpPr>
        <p:sp>
          <p:nvSpPr>
            <p:cNvPr id="40" name="四角形: 角を丸くする 39">
              <a:extLst>
                <a:ext uri="{FF2B5EF4-FFF2-40B4-BE49-F238E27FC236}">
                  <a16:creationId xmlns:a16="http://schemas.microsoft.com/office/drawing/2014/main" id="{F42FDBB2-42FD-87FA-FD39-042C4CD42CFB}"/>
                </a:ext>
              </a:extLst>
            </p:cNvPr>
            <p:cNvSpPr/>
            <p:nvPr/>
          </p:nvSpPr>
          <p:spPr>
            <a:xfrm>
              <a:off x="8251776" y="3625859"/>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E78D45F-7191-7F7D-94D8-541C4D1F8099}"/>
                </a:ext>
              </a:extLst>
            </p:cNvPr>
            <p:cNvSpPr txBox="1"/>
            <p:nvPr/>
          </p:nvSpPr>
          <p:spPr>
            <a:xfrm>
              <a:off x="8631007" y="3776778"/>
              <a:ext cx="3148787"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　調和平均</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p:txBody>
        </p:sp>
        <p:pic>
          <p:nvPicPr>
            <p:cNvPr id="43" name="図 42" descr="テキスト&#10;&#10;自動的に生成された説明">
              <a:extLst>
                <a:ext uri="{FF2B5EF4-FFF2-40B4-BE49-F238E27FC236}">
                  <a16:creationId xmlns:a16="http://schemas.microsoft.com/office/drawing/2014/main" id="{1F6EF907-7270-3960-0170-48E70AB8C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044" y="4422790"/>
              <a:ext cx="3352711" cy="1725225"/>
            </a:xfrm>
            <a:prstGeom prst="rect">
              <a:avLst/>
            </a:prstGeom>
          </p:spPr>
        </p:pic>
      </p:grpSp>
      <p:sp>
        <p:nvSpPr>
          <p:cNvPr id="21" name="正方形/長方形 20">
            <a:extLst>
              <a:ext uri="{FF2B5EF4-FFF2-40B4-BE49-F238E27FC236}">
                <a16:creationId xmlns:a16="http://schemas.microsoft.com/office/drawing/2014/main" id="{7A23568C-9A32-82D3-C5EB-CA6DCF822EE4}"/>
              </a:ext>
            </a:extLst>
          </p:cNvPr>
          <p:cNvSpPr/>
          <p:nvPr/>
        </p:nvSpPr>
        <p:spPr>
          <a:xfrm>
            <a:off x="238126" y="3873206"/>
            <a:ext cx="11639550" cy="2745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8A78BD8-7E1E-274F-642A-4F56412AA540}"/>
              </a:ext>
            </a:extLst>
          </p:cNvPr>
          <p:cNvSpPr txBox="1"/>
          <p:nvPr/>
        </p:nvSpPr>
        <p:spPr>
          <a:xfrm>
            <a:off x="365684" y="1107127"/>
            <a:ext cx="1583253" cy="461665"/>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評価方法</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634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47B88D3-C76B-7DD2-7F94-E1D1C7F7E94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F192E74-CA1B-5897-7829-A8F1395CB90A}"/>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19" name="表 18">
            <a:extLst>
              <a:ext uri="{FF2B5EF4-FFF2-40B4-BE49-F238E27FC236}">
                <a16:creationId xmlns:a16="http://schemas.microsoft.com/office/drawing/2014/main" id="{911949B4-E046-AAD6-F7D4-15BFF486D1CD}"/>
              </a:ext>
            </a:extLst>
          </p:cNvPr>
          <p:cNvGraphicFramePr>
            <a:graphicFrameLocks noGrp="1"/>
          </p:cNvGraphicFramePr>
          <p:nvPr>
            <p:extLst>
              <p:ext uri="{D42A27DB-BD31-4B8C-83A1-F6EECF244321}">
                <p14:modId xmlns:p14="http://schemas.microsoft.com/office/powerpoint/2010/main" val="4271821934"/>
              </p:ext>
            </p:extLst>
          </p:nvPr>
        </p:nvGraphicFramePr>
        <p:xfrm>
          <a:off x="333374" y="1285875"/>
          <a:ext cx="11515725" cy="5019680"/>
        </p:xfrm>
        <a:graphic>
          <a:graphicData uri="http://schemas.openxmlformats.org/drawingml/2006/table">
            <a:tbl>
              <a:tblPr firstRow="1" firstCol="1">
                <a:tableStyleId>{93296810-A885-4BE3-A3E7-6D5BEEA58F35}</a:tableStyleId>
              </a:tblPr>
              <a:tblGrid>
                <a:gridCol w="2674061">
                  <a:extLst>
                    <a:ext uri="{9D8B030D-6E8A-4147-A177-3AD203B41FA5}">
                      <a16:colId xmlns:a16="http://schemas.microsoft.com/office/drawing/2014/main" val="1064468220"/>
                    </a:ext>
                  </a:extLst>
                </a:gridCol>
                <a:gridCol w="2285894">
                  <a:extLst>
                    <a:ext uri="{9D8B030D-6E8A-4147-A177-3AD203B41FA5}">
                      <a16:colId xmlns:a16="http://schemas.microsoft.com/office/drawing/2014/main" val="3478660019"/>
                    </a:ext>
                  </a:extLst>
                </a:gridCol>
                <a:gridCol w="3277885">
                  <a:extLst>
                    <a:ext uri="{9D8B030D-6E8A-4147-A177-3AD203B41FA5}">
                      <a16:colId xmlns:a16="http://schemas.microsoft.com/office/drawing/2014/main" val="4156315024"/>
                    </a:ext>
                  </a:extLst>
                </a:gridCol>
                <a:gridCol w="3277885">
                  <a:extLst>
                    <a:ext uri="{9D8B030D-6E8A-4147-A177-3AD203B41FA5}">
                      <a16:colId xmlns:a16="http://schemas.microsoft.com/office/drawing/2014/main" val="1210519136"/>
                    </a:ext>
                  </a:extLst>
                </a:gridCol>
              </a:tblGrid>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lag_1</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lag_2</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lag_3</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鴻巣</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02295430"/>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多摩市愛宕</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世田谷</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南葛西</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0" name="テキスト ボックス 19">
            <a:extLst>
              <a:ext uri="{FF2B5EF4-FFF2-40B4-BE49-F238E27FC236}">
                <a16:creationId xmlns:a16="http://schemas.microsoft.com/office/drawing/2014/main" id="{13A77D74-A280-2730-DFF9-D98612E43D49}"/>
              </a:ext>
            </a:extLst>
          </p:cNvPr>
          <p:cNvSpPr txBox="1"/>
          <p:nvPr/>
        </p:nvSpPr>
        <p:spPr>
          <a:xfrm>
            <a:off x="3533101" y="415976"/>
            <a:ext cx="5718513"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各地点、</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時間後予測に最適な特徴量</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85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61CD-B229-4A23-03F3-5D59D35F8D7C}"/>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1E21CD8-1978-85C5-6E22-74671520BE63}"/>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69681390-0630-0396-6CF8-9B48C379482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0D04F801-D66E-1106-C893-D67982306A1A}"/>
              </a:ext>
            </a:extLst>
          </p:cNvPr>
          <p:cNvGraphicFramePr>
            <a:graphicFrameLocks noGrp="1"/>
          </p:cNvGraphicFramePr>
          <p:nvPr>
            <p:extLst>
              <p:ext uri="{D42A27DB-BD31-4B8C-83A1-F6EECF244321}">
                <p14:modId xmlns:p14="http://schemas.microsoft.com/office/powerpoint/2010/main" val="3099297300"/>
              </p:ext>
            </p:extLst>
          </p:nvPr>
        </p:nvGraphicFramePr>
        <p:xfrm>
          <a:off x="2755900" y="1976914"/>
          <a:ext cx="5880100" cy="2658110"/>
        </p:xfrm>
        <a:graphic>
          <a:graphicData uri="http://schemas.openxmlformats.org/drawingml/2006/table">
            <a:tbl>
              <a:tblPr firstRow="1" firstCol="1"/>
              <a:tblGrid>
                <a:gridCol w="1470025">
                  <a:extLst>
                    <a:ext uri="{9D8B030D-6E8A-4147-A177-3AD203B41FA5}">
                      <a16:colId xmlns:a16="http://schemas.microsoft.com/office/drawing/2014/main" val="1158444948"/>
                    </a:ext>
                  </a:extLst>
                </a:gridCol>
                <a:gridCol w="1470025">
                  <a:extLst>
                    <a:ext uri="{9D8B030D-6E8A-4147-A177-3AD203B41FA5}">
                      <a16:colId xmlns:a16="http://schemas.microsoft.com/office/drawing/2014/main" val="2445069334"/>
                    </a:ext>
                  </a:extLst>
                </a:gridCol>
                <a:gridCol w="1470025">
                  <a:extLst>
                    <a:ext uri="{9D8B030D-6E8A-4147-A177-3AD203B41FA5}">
                      <a16:colId xmlns:a16="http://schemas.microsoft.com/office/drawing/2014/main" val="2981889501"/>
                    </a:ext>
                  </a:extLst>
                </a:gridCol>
                <a:gridCol w="1470025">
                  <a:extLst>
                    <a:ext uri="{9D8B030D-6E8A-4147-A177-3AD203B41FA5}">
                      <a16:colId xmlns:a16="http://schemas.microsoft.com/office/drawing/2014/main" val="978271802"/>
                    </a:ext>
                  </a:extLst>
                </a:gridCol>
              </a:tblGrid>
              <a:tr h="531622">
                <a:tc>
                  <a:txBody>
                    <a:bodyPr/>
                    <a:lstStyle/>
                    <a:p>
                      <a:pPr marL="0" algn="ctr" rtl="0" eaLnBrk="1" fontAlgn="ctr" latinLnBrk="0" hangingPunct="1"/>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gridSpan="3">
                  <a:txBody>
                    <a:bodyPr/>
                    <a:lstStyle/>
                    <a:p>
                      <a:pPr marL="0" algn="ctr" rtl="0" eaLnBrk="1" fontAlgn="ctr" latinLnBrk="0" hangingPunct="1"/>
                      <a:r>
                        <a:rPr kumimoji="1" lang="ja-JP" altLang="en-US" sz="2400" b="0" i="0" u="none" strike="noStrike" kern="1200">
                          <a:solidFill>
                            <a:srgbClr val="000000"/>
                          </a:solidFill>
                          <a:effectLst/>
                          <a:latin typeface="游ゴシック" panose="020B0400000000000000" pitchFamily="50" charset="-128"/>
                        </a:rPr>
                        <a:t>特徴量</a:t>
                      </a:r>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Ox_01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1109318772"/>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lag=2</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HUM_01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3932329431"/>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lag=3</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790170853"/>
                  </a:ext>
                </a:extLst>
              </a:tr>
              <a:tr h="531622">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all</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8509961-24C4-3638-73D9-816D8D85FFD6}"/>
              </a:ext>
            </a:extLst>
          </p:cNvPr>
          <p:cNvSpPr txBox="1"/>
          <p:nvPr/>
        </p:nvSpPr>
        <p:spPr>
          <a:xfrm>
            <a:off x="2558104" y="92126"/>
            <a:ext cx="7004996"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全地点</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0CDDDBF7-0681-048D-C3CD-0AC33905E671}"/>
              </a:ext>
            </a:extLst>
          </p:cNvPr>
          <p:cNvGrpSpPr/>
          <p:nvPr/>
        </p:nvGrpSpPr>
        <p:grpSpPr>
          <a:xfrm>
            <a:off x="2214562" y="5104040"/>
            <a:ext cx="7762875" cy="1375380"/>
            <a:chOff x="2214562" y="5104040"/>
            <a:chExt cx="7762875" cy="1375380"/>
          </a:xfrm>
        </p:grpSpPr>
        <p:sp>
          <p:nvSpPr>
            <p:cNvPr id="7" name="テキスト ボックス 6">
              <a:extLst>
                <a:ext uri="{FF2B5EF4-FFF2-40B4-BE49-F238E27FC236}">
                  <a16:creationId xmlns:a16="http://schemas.microsoft.com/office/drawing/2014/main" id="{66B5078E-3E72-9E8B-5D8B-BE8815B70C66}"/>
                </a:ext>
              </a:extLst>
            </p:cNvPr>
            <p:cNvSpPr txBox="1"/>
            <p:nvPr/>
          </p:nvSpPr>
          <p:spPr>
            <a:xfrm>
              <a:off x="2214562" y="5956200"/>
              <a:ext cx="7762875" cy="523220"/>
            </a:xfrm>
            <a:prstGeom prst="rect">
              <a:avLst/>
            </a:prstGeom>
            <a:noFill/>
          </p:spPr>
          <p:txBody>
            <a:bodyPr wrap="square">
              <a:spAutoFit/>
            </a:bodyPr>
            <a:lstStyle/>
            <a:p>
              <a:pPr algn="ctr"/>
              <a:r>
                <a:rPr lang="ja-JP" altLang="en-US" sz="2800" dirty="0">
                  <a:latin typeface="メイリオ" panose="020B0604030504040204" pitchFamily="50" charset="-128"/>
                  <a:ea typeface="メイリオ" panose="020B0604030504040204" pitchFamily="50" charset="-128"/>
                </a:rPr>
                <a:t>1時間前のOx、1時間前の湿度、1時間前の気温</a:t>
              </a:r>
            </a:p>
          </p:txBody>
        </p:sp>
        <p:sp>
          <p:nvSpPr>
            <p:cNvPr id="8" name="テキスト ボックス 7">
              <a:extLst>
                <a:ext uri="{FF2B5EF4-FFF2-40B4-BE49-F238E27FC236}">
                  <a16:creationId xmlns:a16="http://schemas.microsoft.com/office/drawing/2014/main" id="{087DF538-9655-2DDA-C640-29F17ED61EFF}"/>
                </a:ext>
              </a:extLst>
            </p:cNvPr>
            <p:cNvSpPr txBox="1"/>
            <p:nvPr/>
          </p:nvSpPr>
          <p:spPr>
            <a:xfrm>
              <a:off x="5003006" y="5104040"/>
              <a:ext cx="2185987" cy="523220"/>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必須特徴量</a:t>
              </a:r>
            </a:p>
          </p:txBody>
        </p:sp>
      </p:grpSp>
    </p:spTree>
    <p:extLst>
      <p:ext uri="{BB962C8B-B14F-4D97-AF65-F5344CB8AC3E}">
        <p14:creationId xmlns:p14="http://schemas.microsoft.com/office/powerpoint/2010/main" val="36971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92488D0-9440-EDE2-AAEC-7C417A900670}"/>
              </a:ext>
            </a:extLst>
          </p:cNvPr>
          <p:cNvSpPr txBox="1"/>
          <p:nvPr/>
        </p:nvSpPr>
        <p:spPr>
          <a:xfrm>
            <a:off x="200024" y="996082"/>
            <a:ext cx="10906126" cy="2816156"/>
          </a:xfrm>
          <a:prstGeom prst="rect">
            <a:avLst/>
          </a:prstGeom>
          <a:noFill/>
        </p:spPr>
        <p:txBody>
          <a:bodyPr wrap="square" rtlCol="0">
            <a:spAutoFit/>
          </a:bodyPr>
          <a:lstStyle/>
          <a:p>
            <a:pPr>
              <a:lnSpc>
                <a:spcPct val="15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b="1" dirty="0">
              <a:latin typeface="メイリオ" panose="020B0604030504040204" pitchFamily="50" charset="-128"/>
              <a:ea typeface="メイリオ" panose="020B0604030504040204" pitchFamily="50" charset="-128"/>
            </a:endParaRPr>
          </a:p>
          <a:p>
            <a:pPr>
              <a:lnSpc>
                <a:spcPct val="150000"/>
              </a:lnSpc>
            </a:pPr>
            <a:r>
              <a:rPr lang="ja-JP" altLang="en-US" sz="2400" dirty="0">
                <a:latin typeface="メイリオ" panose="020B0604030504040204" pitchFamily="50" charset="-128"/>
                <a:ea typeface="メイリオ" panose="020B0604030504040204" pitchFamily="50" charset="-128"/>
              </a:rPr>
              <a:t>・　時間が遅れる予測にするにあたって地点ごとの特徴が強く出てくる</a:t>
            </a:r>
            <a:endParaRPr lang="en-US" altLang="ja-JP" sz="2400" dirty="0">
              <a:latin typeface="メイリオ" panose="020B0604030504040204" pitchFamily="50" charset="-128"/>
              <a:ea typeface="メイリオ" panose="020B0604030504040204" pitchFamily="50" charset="-128"/>
            </a:endParaRPr>
          </a:p>
          <a:p>
            <a:pPr>
              <a:lnSpc>
                <a:spcPct val="150000"/>
              </a:lnSpc>
            </a:pPr>
            <a:endParaRPr lang="en-US" altLang="ja-JP" sz="2400" dirty="0">
              <a:latin typeface="メイリオ" panose="020B0604030504040204" pitchFamily="50" charset="-128"/>
              <a:ea typeface="メイリオ" panose="020B0604030504040204" pitchFamily="50" charset="-128"/>
            </a:endParaRPr>
          </a:p>
          <a:p>
            <a:pPr marL="361950" indent="-361950">
              <a:lnSpc>
                <a:spcPct val="150000"/>
              </a:lnSpc>
            </a:pPr>
            <a:r>
              <a:rPr lang="ja-JP" altLang="en-US" sz="2400" dirty="0">
                <a:latin typeface="メイリオ" panose="020B0604030504040204" pitchFamily="50" charset="-128"/>
                <a:ea typeface="メイリオ" panose="020B0604030504040204" pitchFamily="50" charset="-128"/>
              </a:rPr>
              <a:t>・必須の特徴量は、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1時間前のOx、1時間前の湿度、1時間前の気温である可能性が示唆された</a:t>
            </a:r>
          </a:p>
        </p:txBody>
      </p:sp>
      <p:sp>
        <p:nvSpPr>
          <p:cNvPr id="6" name="テキスト ボックス 5">
            <a:extLst>
              <a:ext uri="{FF2B5EF4-FFF2-40B4-BE49-F238E27FC236}">
                <a16:creationId xmlns:a16="http://schemas.microsoft.com/office/drawing/2014/main" id="{C1B7D107-2D4A-A18B-4331-675DB3B4A02C}"/>
              </a:ext>
            </a:extLst>
          </p:cNvPr>
          <p:cNvSpPr txBox="1"/>
          <p:nvPr/>
        </p:nvSpPr>
        <p:spPr>
          <a:xfrm>
            <a:off x="200024" y="4153758"/>
            <a:ext cx="10906126" cy="1708160"/>
          </a:xfrm>
          <a:prstGeom prst="rect">
            <a:avLst/>
          </a:prstGeom>
          <a:noFill/>
        </p:spPr>
        <p:txBody>
          <a:bodyPr wrap="square" rtlCol="0">
            <a:spAutoFit/>
          </a:bodyPr>
          <a:lstStyle/>
          <a:p>
            <a:pPr>
              <a:lnSpc>
                <a:spcPct val="150000"/>
              </a:lnSpc>
            </a:pPr>
            <a:r>
              <a:rPr lang="ja-JP" altLang="en-US" sz="2400" b="1" dirty="0">
                <a:latin typeface="メイリオ" panose="020B0604030504040204" pitchFamily="50" charset="-128"/>
                <a:ea typeface="メイリオ" panose="020B0604030504040204" pitchFamily="50" charset="-128"/>
              </a:rPr>
              <a:t>今後の展望</a:t>
            </a:r>
          </a:p>
          <a:p>
            <a:pPr marL="714375" indent="-714375">
              <a:lnSpc>
                <a:spcPct val="150000"/>
              </a:lnSpc>
            </a:pPr>
            <a:r>
              <a:rPr lang="ja-JP" altLang="en-US" sz="2400" dirty="0">
                <a:latin typeface="メイリオ" panose="020B0604030504040204" pitchFamily="50" charset="-128"/>
                <a:ea typeface="メイリオ" panose="020B0604030504040204" pitchFamily="50" charset="-128"/>
              </a:rPr>
              <a:t>・　今後、特徴量の選択パターンを増やすことで最適な特徴量の規則性が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見つけられと考えた。そのため多くの試行を試す必要があると考える。</a:t>
            </a:r>
          </a:p>
        </p:txBody>
      </p:sp>
    </p:spTree>
    <p:extLst>
      <p:ext uri="{BB962C8B-B14F-4D97-AF65-F5344CB8AC3E}">
        <p14:creationId xmlns:p14="http://schemas.microsoft.com/office/powerpoint/2010/main" val="19977231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704</TotalTime>
  <Words>1063</Words>
  <Application>Microsoft Office PowerPoint</Application>
  <PresentationFormat>ワイド画面</PresentationFormat>
  <Paragraphs>262</Paragraphs>
  <Slides>13</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21T7-008</dc:creator>
  <cp:lastModifiedBy>21T7-008</cp:lastModifiedBy>
  <cp:revision>4</cp:revision>
  <dcterms:created xsi:type="dcterms:W3CDTF">2025-01-08T01:03:01Z</dcterms:created>
  <dcterms:modified xsi:type="dcterms:W3CDTF">2025-01-16T06:14:11Z</dcterms:modified>
</cp:coreProperties>
</file>