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2" r:id="rId4"/>
    <p:sldId id="260" r:id="rId5"/>
    <p:sldId id="281" r:id="rId6"/>
    <p:sldId id="279" r:id="rId7"/>
    <p:sldId id="280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04AC-E556-4F6F-9D0F-C74C61215D7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A00-A710-432F-9D61-28C7B927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6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7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5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7BFD-1FA5-5067-CDFF-ADF2DF1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880D45-3ADA-BFF4-6757-AB393F716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507724-D32A-C67B-4543-3937D4272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03C2D-DE53-8886-9063-CD922B540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88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DC57-F707-AE85-0151-9CE3737D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625A4B-10F0-AFB4-0634-8F4FAD3C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F9AA9-2CAC-3ACF-CCA3-42D3B5E0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29EFB-797C-52CC-3533-4487C9E4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5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C18D-6914-4C9E-3188-FAE9195C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79F2CB-0574-B4A9-BE05-CBD2E3E4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9389D5-ED75-3E5B-48CF-EA11D212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C36F4-8D62-691D-7E01-8E9D0FD7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8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0ED9-19EE-A69E-B628-39C7844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D61473-4E7F-CF43-11FB-9230C5A93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144F60-755A-B839-B37B-BA730825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7D9125-F399-BEBE-461E-C221A8FCE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6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6B680-C8B8-3090-36F8-C7ECA77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6F364-7183-1CF9-E186-97D38E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DF596-6C4A-1097-0CF7-93EB84BE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6046D-3D0C-7A10-F36A-D7F63B3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47AB-D2D1-DBEC-46A9-A2C5F11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E701-C31E-27E8-50A3-9C9D3D3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E8C62-8E44-408F-656F-D86705EF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8B78C-3C19-2072-411E-1075AB7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26DFC-14FB-E9CF-74C6-32A7CB3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CE53-D9EA-8A45-B87D-A0A4091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D997F8-9AE6-7BFA-5F60-AAFF0BAB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FB70D-9297-B890-A9F0-7E4C9DAD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52DAE-9FB9-1FBA-A5FB-33B95B3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C179-38C6-07C1-CB8B-955E2C0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03537-BE86-6885-EFFE-EED5B38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38FE-46B1-CEE5-2F75-7C96581D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B5437-F97C-F168-57AB-46E9105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4ADAB-2C0C-E622-ECD3-39A5522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F31AA-374C-1058-9DCC-0FFC6E6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243D9-DC2C-CFF2-8023-7FDEED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7A68-3C85-4C33-B564-EAE75F2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3130C-271D-4250-9F5F-55D66210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60BF-F067-D2F8-6B13-AC79E291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0DE3-1C4E-A42A-9446-A2C814E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C35A3-AF64-A25D-BD49-C343DAA1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4949-BB5B-E84A-4022-EBB0ED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5E7DB-3FDD-D431-C857-62A4F54A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61144-B7D3-F5C1-ECC8-73075105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39EF2-5F83-9F1A-5B33-B54CA10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79AD1-EA54-3358-9E5A-A502EC9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E221D-9FA5-6319-073F-CA8D47C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93F5-255A-9AF1-A647-1743961C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6F787-23F9-54C6-8596-4D48ACE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CE91E3-D078-4FA6-664D-68CFAF7F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804A1-6D38-C85C-2782-3412987D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36314-1085-6287-5C15-AF6F9D76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5F383E-0CE9-7820-1BA1-BE1C7AB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6D651-43BB-71AA-9018-B2F75ED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B0105-AF59-15E1-4F09-683F0818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212A3-579E-7C19-B930-BDAE9E0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C7C3AE-71E0-69B1-09E3-3F5464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AD6D3-03AA-6A3B-2C5E-A40F00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BE17C-5A80-705A-A779-FF6913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AE469-E12A-ACEE-59D0-4481BC76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765A8-F1CF-43D9-01B3-3FCED44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621EA-74B6-B78D-D5FE-225C0A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2C9A-9D0D-EB74-BD10-E196FFC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1C38-ED78-433A-95AC-EEA2EDC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CCCE4-26AA-9386-8573-1F1E5A64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76B33-AE27-D4CF-E374-CE3827C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AF946-6EE4-2C00-DFAB-B69268C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EF9AE-1A89-D3C0-8B76-D08942A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C5AED-FB75-A9C1-365C-3E4C0D4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045D-3509-3E7E-944C-F161A22D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F90B3-4DAD-C085-917E-EFB96FBD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BE1E-7B8C-1C7C-B501-10C2E60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0E22C-3FA6-CDB2-54A7-9FDC9C3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77F59-66B1-305B-4493-8BE9794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470A27-7844-1886-BEDD-19BF785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1D69F-0708-4912-0B95-07FFAF30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34A8A-ABAF-8AD0-30FB-C1F64B01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7AF70-6FD7-4471-BE6F-D0CC3FD2D3C9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1DE1-647C-6967-CDA4-98220998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CDEA-8F85-8E2F-1CBD-8A27623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13288-55BF-085E-E893-D20F27A7B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310" y="2608117"/>
            <a:ext cx="5226628" cy="2429669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b="1" dirty="0"/>
              <a:t>単一地点における</a:t>
            </a:r>
            <a:br>
              <a:rPr kumimoji="1" lang="en-US" altLang="ja-JP" sz="4400" b="1" dirty="0"/>
            </a:br>
            <a:r>
              <a:rPr kumimoji="1" lang="en-US" altLang="ja-JP" sz="4400" b="1" dirty="0"/>
              <a:t>DNN</a:t>
            </a:r>
            <a:r>
              <a:rPr kumimoji="1" lang="ja-JP" altLang="en-US" sz="4400" b="1" dirty="0"/>
              <a:t>を用いた</a:t>
            </a:r>
            <a:br>
              <a:rPr kumimoji="1" lang="en-US" altLang="ja-JP" sz="4400" b="1" dirty="0"/>
            </a:br>
            <a:r>
              <a:rPr kumimoji="1" lang="en-US" altLang="ja-JP" sz="4400" b="1" dirty="0"/>
              <a:t>Ox</a:t>
            </a:r>
            <a:r>
              <a:rPr kumimoji="1" lang="ja-JP" altLang="en-US" sz="4400" b="1" dirty="0"/>
              <a:t>短期予測の</a:t>
            </a:r>
            <a:br>
              <a:rPr kumimoji="1" lang="en-US" altLang="ja-JP" sz="4400" b="1" dirty="0"/>
            </a:br>
            <a:r>
              <a:rPr kumimoji="1" lang="ja-JP" altLang="en-US" sz="4400" b="1" dirty="0"/>
              <a:t>最適パラメータ探索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EE180-A92C-D5DC-0E15-F01EAD4AD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5254" y="5399666"/>
            <a:ext cx="4253345" cy="1156998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21T7-008</a:t>
            </a:r>
          </a:p>
          <a:p>
            <a:r>
              <a:rPr lang="ja-JP" altLang="en-US" sz="3200" dirty="0"/>
              <a:t>今給黎　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16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EADA-6C48-E28A-A0DB-33C01A0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08EF284B-0CC4-429F-70B3-8AC0EDD63894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AA34EC-F653-C3C0-E316-EFD569ECC497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8C83ED3-7462-E68A-010C-B9E4AE5A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56118"/>
              </p:ext>
            </p:extLst>
          </p:nvPr>
        </p:nvGraphicFramePr>
        <p:xfrm>
          <a:off x="490541" y="2247900"/>
          <a:ext cx="11020429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03913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371085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966088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966088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371085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371085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371085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61CD-B229-4A23-03F3-5D59D35F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1E21CD8-1978-85C5-6E22-74671520BE63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681390-0630-0396-6CF8-9B48C379482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04F801-D66E-1106-C893-D67982306A1A}"/>
              </a:ext>
            </a:extLst>
          </p:cNvPr>
          <p:cNvGraphicFramePr>
            <a:graphicFrameLocks noGrp="1"/>
          </p:cNvGraphicFramePr>
          <p:nvPr/>
        </p:nvGraphicFramePr>
        <p:xfrm>
          <a:off x="3155950" y="2672239"/>
          <a:ext cx="5880100" cy="2658110"/>
        </p:xfrm>
        <a:graphic>
          <a:graphicData uri="http://schemas.openxmlformats.org/drawingml/2006/table">
            <a:tbl>
              <a:tblPr firstRow="1" firstCol="1"/>
              <a:tblGrid>
                <a:gridCol w="1470025">
                  <a:extLst>
                    <a:ext uri="{9D8B030D-6E8A-4147-A177-3AD203B41FA5}">
                      <a16:colId xmlns:a16="http://schemas.microsoft.com/office/drawing/2014/main" val="115844494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44506933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9818895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978271802"/>
                    </a:ext>
                  </a:extLst>
                </a:gridCol>
              </a:tblGrid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特徴量</a:t>
                      </a:r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570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18772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lag=2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29431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lag=3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70853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all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8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山形 2">
            <a:extLst>
              <a:ext uri="{FF2B5EF4-FFF2-40B4-BE49-F238E27FC236}">
                <a16:creationId xmlns:a16="http://schemas.microsoft.com/office/drawing/2014/main" id="{7D7BA6FE-B0A6-813E-17E4-47E500336180}"/>
              </a:ext>
            </a:extLst>
          </p:cNvPr>
          <p:cNvSpPr/>
          <p:nvPr/>
        </p:nvSpPr>
        <p:spPr>
          <a:xfrm rot="10800000">
            <a:off x="-531929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465418-48C8-70B2-4CD8-8BDFA5C50101}"/>
              </a:ext>
            </a:extLst>
          </p:cNvPr>
          <p:cNvSpPr txBox="1"/>
          <p:nvPr/>
        </p:nvSpPr>
        <p:spPr>
          <a:xfrm>
            <a:off x="338976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91EEFD-15C5-B660-56C8-AE1A21C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" y="3280210"/>
            <a:ext cx="6719050" cy="34082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E1801-FBBC-F0D2-74DF-7BC20A733DAC}"/>
              </a:ext>
            </a:extLst>
          </p:cNvPr>
          <p:cNvSpPr txBox="1"/>
          <p:nvPr/>
        </p:nvSpPr>
        <p:spPr>
          <a:xfrm>
            <a:off x="338976" y="1541265"/>
            <a:ext cx="98813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120ppb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観測され、それが続く可能性がある場合、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各自治体が光化学オキシダント注意報等を発令</a:t>
            </a:r>
            <a:r>
              <a:rPr kumimoji="1"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987FB-7C54-713C-D4BC-757832C0F383}"/>
              </a:ext>
            </a:extLst>
          </p:cNvPr>
          <p:cNvSpPr txBox="1"/>
          <p:nvPr/>
        </p:nvSpPr>
        <p:spPr>
          <a:xfrm>
            <a:off x="52670" y="1062708"/>
            <a:ext cx="514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・光化学オキシダント注意報等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E0A56-0E0C-8403-114A-4F2C127AE910}"/>
              </a:ext>
            </a:extLst>
          </p:cNvPr>
          <p:cNvSpPr txBox="1"/>
          <p:nvPr/>
        </p:nvSpPr>
        <p:spPr>
          <a:xfrm>
            <a:off x="944122" y="2712320"/>
            <a:ext cx="4867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常時監視局の実測値をもとに判断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4FC52A39-0977-342D-107A-5AD321F9252E}"/>
              </a:ext>
            </a:extLst>
          </p:cNvPr>
          <p:cNvSpPr/>
          <p:nvPr/>
        </p:nvSpPr>
        <p:spPr>
          <a:xfrm>
            <a:off x="7529869" y="2390344"/>
            <a:ext cx="4607997" cy="2413819"/>
          </a:xfrm>
          <a:prstGeom prst="cloudCallout">
            <a:avLst>
              <a:gd name="adj1" fmla="val -83736"/>
              <a:gd name="adj2" fmla="val -1958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いつ高濃度になる？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高濃度が続く？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一時的なもの？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187343-27BC-7191-1809-1E88E130D946}"/>
              </a:ext>
            </a:extLst>
          </p:cNvPr>
          <p:cNvSpPr txBox="1"/>
          <p:nvPr/>
        </p:nvSpPr>
        <p:spPr>
          <a:xfrm>
            <a:off x="6488083" y="5734033"/>
            <a:ext cx="37322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r>
              <a:rPr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2CB8211-3611-F1E2-08D0-D757987FFF1A}"/>
              </a:ext>
            </a:extLst>
          </p:cNvPr>
          <p:cNvSpPr/>
          <p:nvPr/>
        </p:nvSpPr>
        <p:spPr>
          <a:xfrm>
            <a:off x="9745529" y="5001783"/>
            <a:ext cx="1678999" cy="895746"/>
          </a:xfrm>
          <a:prstGeom prst="wedgeRectCallout">
            <a:avLst>
              <a:gd name="adj1" fmla="val -49301"/>
              <a:gd name="adj2" fmla="val 7062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判断補助</a:t>
            </a:r>
          </a:p>
        </p:txBody>
      </p:sp>
    </p:spTree>
    <p:extLst>
      <p:ext uri="{BB962C8B-B14F-4D97-AF65-F5344CB8AC3E}">
        <p14:creationId xmlns:p14="http://schemas.microsoft.com/office/powerpoint/2010/main" val="33424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4637C8B-C57A-313F-31FB-7F58C9CA0DE3}"/>
              </a:ext>
            </a:extLst>
          </p:cNvPr>
          <p:cNvSpPr/>
          <p:nvPr/>
        </p:nvSpPr>
        <p:spPr>
          <a:xfrm>
            <a:off x="8982324" y="1132408"/>
            <a:ext cx="1860404" cy="17081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8FB5003-0E4B-46FB-2E0D-1D7B6BD70981}"/>
              </a:ext>
            </a:extLst>
          </p:cNvPr>
          <p:cNvSpPr/>
          <p:nvPr/>
        </p:nvSpPr>
        <p:spPr>
          <a:xfrm>
            <a:off x="90463" y="1058995"/>
            <a:ext cx="3133725" cy="1781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D2788-FC76-5A4E-8CC3-56DB856F2988}"/>
              </a:ext>
            </a:extLst>
          </p:cNvPr>
          <p:cNvSpPr txBox="1"/>
          <p:nvPr/>
        </p:nvSpPr>
        <p:spPr>
          <a:xfrm>
            <a:off x="4295342" y="146485"/>
            <a:ext cx="360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817637-4216-2946-33B8-D93767B340A9}"/>
              </a:ext>
            </a:extLst>
          </p:cNvPr>
          <p:cNvSpPr txBox="1"/>
          <p:nvPr/>
        </p:nvSpPr>
        <p:spPr>
          <a:xfrm>
            <a:off x="316665" y="1095701"/>
            <a:ext cx="2766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Ox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NOx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NMHC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 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etc...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C96A98-ADBC-2AD4-2824-DAA3B128C2DD}"/>
              </a:ext>
            </a:extLst>
          </p:cNvPr>
          <p:cNvSpPr txBox="1"/>
          <p:nvPr/>
        </p:nvSpPr>
        <p:spPr>
          <a:xfrm>
            <a:off x="9215036" y="1622994"/>
            <a:ext cx="13949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381625" y="1603744"/>
            <a:ext cx="1428750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79333F1-AB92-4DF6-3C2E-2E26CEEBF1D5}"/>
              </a:ext>
            </a:extLst>
          </p:cNvPr>
          <p:cNvSpPr/>
          <p:nvPr/>
        </p:nvSpPr>
        <p:spPr>
          <a:xfrm>
            <a:off x="3926495" y="1652667"/>
            <a:ext cx="728996" cy="77931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7E2E254-1FED-B863-7B8C-67A60D8F0D7D}"/>
              </a:ext>
            </a:extLst>
          </p:cNvPr>
          <p:cNvSpPr/>
          <p:nvPr/>
        </p:nvSpPr>
        <p:spPr>
          <a:xfrm>
            <a:off x="7536509" y="1652666"/>
            <a:ext cx="719681" cy="77931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A6BD98-BE89-C6CA-2614-A08537FF5FA4}"/>
              </a:ext>
            </a:extLst>
          </p:cNvPr>
          <p:cNvSpPr txBox="1"/>
          <p:nvPr/>
        </p:nvSpPr>
        <p:spPr>
          <a:xfrm>
            <a:off x="1359043" y="4364590"/>
            <a:ext cx="94739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最適な特徴量をベンチマーク試験により評価、探索をすることで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より有意なモデルを作成できるようになる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8D8A8-789C-8FBD-CFDF-AF38EA6EDC9F}"/>
              </a:ext>
            </a:extLst>
          </p:cNvPr>
          <p:cNvSpPr txBox="1"/>
          <p:nvPr/>
        </p:nvSpPr>
        <p:spPr>
          <a:xfrm>
            <a:off x="2996862" y="3429000"/>
            <a:ext cx="619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最適な特徴量に関する研究は限られている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E1436A7C-589B-0233-4B6D-BD70B5E127AD}"/>
              </a:ext>
            </a:extLst>
          </p:cNvPr>
          <p:cNvSpPr/>
          <p:nvPr/>
        </p:nvSpPr>
        <p:spPr>
          <a:xfrm rot="10800000">
            <a:off x="-423872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1FF4FB-4E54-A120-1749-6D9034D86731}"/>
              </a:ext>
            </a:extLst>
          </p:cNvPr>
          <p:cNvSpPr txBox="1"/>
          <p:nvPr/>
        </p:nvSpPr>
        <p:spPr>
          <a:xfrm>
            <a:off x="447033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7155C7C-802D-099C-FCE3-BC8176412429}"/>
              </a:ext>
            </a:extLst>
          </p:cNvPr>
          <p:cNvSpPr/>
          <p:nvPr/>
        </p:nvSpPr>
        <p:spPr>
          <a:xfrm>
            <a:off x="447033" y="5699801"/>
            <a:ext cx="4629169" cy="1106877"/>
          </a:xfrm>
          <a:prstGeom prst="wedgeRectCallout">
            <a:avLst>
              <a:gd name="adj1" fmla="val 38426"/>
              <a:gd name="adj2" fmla="val -734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42E1502-DF14-D6F2-F5A5-8BE79D657FD6}"/>
              </a:ext>
            </a:extLst>
          </p:cNvPr>
          <p:cNvSpPr/>
          <p:nvPr/>
        </p:nvSpPr>
        <p:spPr>
          <a:xfrm>
            <a:off x="4486276" y="199341"/>
            <a:ext cx="7419974" cy="6658660"/>
          </a:xfrm>
          <a:prstGeom prst="roundRect">
            <a:avLst>
              <a:gd name="adj" fmla="val 794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32B1F95-7118-CBA8-6E18-B7566E7C501B}"/>
              </a:ext>
            </a:extLst>
          </p:cNvPr>
          <p:cNvSpPr/>
          <p:nvPr/>
        </p:nvSpPr>
        <p:spPr>
          <a:xfrm>
            <a:off x="137989" y="4940925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EBCFF0A-E002-08F1-E59F-6F5565F1FFE1}"/>
              </a:ext>
            </a:extLst>
          </p:cNvPr>
          <p:cNvSpPr/>
          <p:nvPr/>
        </p:nvSpPr>
        <p:spPr>
          <a:xfrm>
            <a:off x="135097" y="1055010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9434D33-4D84-8A4A-21C0-0B6621DD8F68}"/>
              </a:ext>
            </a:extLst>
          </p:cNvPr>
          <p:cNvSpPr/>
          <p:nvPr/>
        </p:nvSpPr>
        <p:spPr>
          <a:xfrm>
            <a:off x="135236" y="3018366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-14696"/>
            <a:ext cx="3053329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2" y="199341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F7C4D1-7D86-9245-64F6-940C35DC4E1A}"/>
              </a:ext>
            </a:extLst>
          </p:cNvPr>
          <p:cNvSpPr txBox="1"/>
          <p:nvPr/>
        </p:nvSpPr>
        <p:spPr>
          <a:xfrm>
            <a:off x="173510" y="1191871"/>
            <a:ext cx="260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・使用データ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6E0700-BD16-FA68-6B00-A771136A3468}"/>
              </a:ext>
            </a:extLst>
          </p:cNvPr>
          <p:cNvSpPr txBox="1"/>
          <p:nvPr/>
        </p:nvSpPr>
        <p:spPr>
          <a:xfrm>
            <a:off x="497362" y="1731639"/>
            <a:ext cx="305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国立環境研究所時間値データ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C33409-32D4-0C6E-A616-DBA2328059C3}"/>
              </a:ext>
            </a:extLst>
          </p:cNvPr>
          <p:cNvSpPr txBox="1"/>
          <p:nvPr/>
        </p:nvSpPr>
        <p:spPr>
          <a:xfrm>
            <a:off x="7037" y="3106018"/>
            <a:ext cx="216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・学習期間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53BA522-E645-7A41-6B60-A7191A452C5F}"/>
              </a:ext>
            </a:extLst>
          </p:cNvPr>
          <p:cNvSpPr txBox="1"/>
          <p:nvPr/>
        </p:nvSpPr>
        <p:spPr>
          <a:xfrm>
            <a:off x="318747" y="3679194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6BF5C-7579-7FD7-ED15-E6FDA2BD50A2}"/>
              </a:ext>
            </a:extLst>
          </p:cNvPr>
          <p:cNvSpPr txBox="1"/>
          <p:nvPr/>
        </p:nvSpPr>
        <p:spPr>
          <a:xfrm>
            <a:off x="97825" y="5066026"/>
            <a:ext cx="36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評価期間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A2C6F7-4A79-C832-9762-3CF25D766681}"/>
              </a:ext>
            </a:extLst>
          </p:cNvPr>
          <p:cNvSpPr txBox="1"/>
          <p:nvPr/>
        </p:nvSpPr>
        <p:spPr>
          <a:xfrm>
            <a:off x="497362" y="5593035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17EA9-BCED-0572-F3BC-D13B22B6AD67}"/>
              </a:ext>
            </a:extLst>
          </p:cNvPr>
          <p:cNvSpPr txBox="1"/>
          <p:nvPr/>
        </p:nvSpPr>
        <p:spPr>
          <a:xfrm>
            <a:off x="4671514" y="292444"/>
            <a:ext cx="260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・対象地点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D3B9C78-97D9-732D-C3C3-3564642DECD7}"/>
              </a:ext>
            </a:extLst>
          </p:cNvPr>
          <p:cNvGrpSpPr/>
          <p:nvPr/>
        </p:nvGrpSpPr>
        <p:grpSpPr>
          <a:xfrm>
            <a:off x="4938214" y="2592113"/>
            <a:ext cx="6615611" cy="3831919"/>
            <a:chOff x="644739" y="1001007"/>
            <a:chExt cx="7508297" cy="5560959"/>
          </a:xfrm>
        </p:grpSpPr>
        <p:pic>
          <p:nvPicPr>
            <p:cNvPr id="7" name="図 6" descr="グラフ, バブル チャート&#10;&#10;自動的に生成された説明">
              <a:extLst>
                <a:ext uri="{FF2B5EF4-FFF2-40B4-BE49-F238E27FC236}">
                  <a16:creationId xmlns:a16="http://schemas.microsoft.com/office/drawing/2014/main" id="{EABCFD09-3C32-C027-5765-A783D832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39" y="1001007"/>
              <a:ext cx="7508297" cy="5560959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360B29F-D766-1021-6D37-9178BF467112}"/>
                </a:ext>
              </a:extLst>
            </p:cNvPr>
            <p:cNvSpPr txBox="1"/>
            <p:nvPr/>
          </p:nvSpPr>
          <p:spPr>
            <a:xfrm>
              <a:off x="1448613" y="1661768"/>
              <a:ext cx="599208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47B117A-B1E0-7D7B-9584-A3C331D66F29}"/>
                </a:ext>
              </a:extLst>
            </p:cNvPr>
            <p:cNvSpPr txBox="1"/>
            <p:nvPr/>
          </p:nvSpPr>
          <p:spPr>
            <a:xfrm>
              <a:off x="3893129" y="1176833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A8CAA8-343E-529F-1A27-CF9E4EF981A1}"/>
                </a:ext>
              </a:extLst>
            </p:cNvPr>
            <p:cNvSpPr txBox="1"/>
            <p:nvPr/>
          </p:nvSpPr>
          <p:spPr>
            <a:xfrm>
              <a:off x="5403274" y="1176833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005186A-8CF9-A68C-7955-EBF72EF315B2}"/>
                </a:ext>
              </a:extLst>
            </p:cNvPr>
            <p:cNvSpPr txBox="1"/>
            <p:nvPr/>
          </p:nvSpPr>
          <p:spPr>
            <a:xfrm>
              <a:off x="2149620" y="3677578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A6094E6-D316-8953-4D64-9AFFF1BA806E}"/>
                </a:ext>
              </a:extLst>
            </p:cNvPr>
            <p:cNvSpPr txBox="1"/>
            <p:nvPr/>
          </p:nvSpPr>
          <p:spPr>
            <a:xfrm>
              <a:off x="3907052" y="3550654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9B2F756-C283-44DB-38DC-488EC1239592}"/>
                </a:ext>
              </a:extLst>
            </p:cNvPr>
            <p:cNvSpPr txBox="1"/>
            <p:nvPr/>
          </p:nvSpPr>
          <p:spPr>
            <a:xfrm>
              <a:off x="5796395" y="3319820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BC25789-0441-2237-808B-82F5B3227CD4}"/>
                </a:ext>
              </a:extLst>
            </p:cNvPr>
            <p:cNvSpPr txBox="1"/>
            <p:nvPr/>
          </p:nvSpPr>
          <p:spPr>
            <a:xfrm>
              <a:off x="3212846" y="4960762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AA42961-1EB2-8F34-EFC5-012C466B4B50}"/>
                </a:ext>
              </a:extLst>
            </p:cNvPr>
            <p:cNvSpPr txBox="1"/>
            <p:nvPr/>
          </p:nvSpPr>
          <p:spPr>
            <a:xfrm>
              <a:off x="4839316" y="4915719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AF2E29A-3BAE-F501-FF00-E819DB64C1D3}"/>
                </a:ext>
              </a:extLst>
            </p:cNvPr>
            <p:cNvSpPr txBox="1"/>
            <p:nvPr/>
          </p:nvSpPr>
          <p:spPr>
            <a:xfrm>
              <a:off x="6395604" y="4846462"/>
              <a:ext cx="599209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9</a:t>
              </a:r>
              <a:endParaRPr kumimoji="1"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B7D38-572A-DD0B-91AB-8CBE06258805}"/>
              </a:ext>
            </a:extLst>
          </p:cNvPr>
          <p:cNvSpPr txBox="1"/>
          <p:nvPr/>
        </p:nvSpPr>
        <p:spPr>
          <a:xfrm>
            <a:off x="5604401" y="560051"/>
            <a:ext cx="511941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東秩父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東青梅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7.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愛宕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鴻巣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	5.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所沢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	8.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世田谷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幸手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	6.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草加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	9.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南葛西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8844B5-B665-60A0-262A-63CBF60387DE}"/>
              </a:ext>
            </a:extLst>
          </p:cNvPr>
          <p:cNvSpPr txBox="1"/>
          <p:nvPr/>
        </p:nvSpPr>
        <p:spPr>
          <a:xfrm>
            <a:off x="2968335" y="41644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322D6E-90B1-1DEA-B233-AD6B7FBC8097}"/>
              </a:ext>
            </a:extLst>
          </p:cNvPr>
          <p:cNvSpPr/>
          <p:nvPr/>
        </p:nvSpPr>
        <p:spPr>
          <a:xfrm>
            <a:off x="285750" y="4103461"/>
            <a:ext cx="1428750" cy="737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BAD6B1-F227-4FA8-81E0-B49B39298B54}"/>
              </a:ext>
            </a:extLst>
          </p:cNvPr>
          <p:cNvSpPr/>
          <p:nvPr/>
        </p:nvSpPr>
        <p:spPr>
          <a:xfrm>
            <a:off x="3069716" y="4736699"/>
            <a:ext cx="2616636" cy="737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上位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BECC34A-2E81-6C61-4850-5CFEEA770F6A}"/>
              </a:ext>
            </a:extLst>
          </p:cNvPr>
          <p:cNvSpPr/>
          <p:nvPr/>
        </p:nvSpPr>
        <p:spPr>
          <a:xfrm>
            <a:off x="3069716" y="3528205"/>
            <a:ext cx="2616637" cy="737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上位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1F353D1-9302-3E79-27CC-2985FD52E21A}"/>
              </a:ext>
            </a:extLst>
          </p:cNvPr>
          <p:cNvSpPr/>
          <p:nvPr/>
        </p:nvSpPr>
        <p:spPr>
          <a:xfrm>
            <a:off x="3069716" y="2319711"/>
            <a:ext cx="2616637" cy="737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上位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854976-9945-1072-8785-17DB829C1B98}"/>
              </a:ext>
            </a:extLst>
          </p:cNvPr>
          <p:cNvSpPr/>
          <p:nvPr/>
        </p:nvSpPr>
        <p:spPr>
          <a:xfrm>
            <a:off x="3069715" y="5945193"/>
            <a:ext cx="2616637" cy="737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高低上位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064776-CC38-C2B8-37A5-DAB56348FD14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1714500" y="2688611"/>
            <a:ext cx="1355216" cy="178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9F1C4E0-2301-5B0E-EED4-F352A3A00AC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1714500" y="3897105"/>
            <a:ext cx="1355216" cy="57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6EB4CCA-5F34-8FB0-B2BF-22D889BD8456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1714500" y="4472361"/>
            <a:ext cx="1355216" cy="633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4FD217C-AD68-AC68-5980-4DBAB7101F63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1714500" y="4472361"/>
            <a:ext cx="1355215" cy="184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思考の吹き出し: 雲形 46">
            <a:extLst>
              <a:ext uri="{FF2B5EF4-FFF2-40B4-BE49-F238E27FC236}">
                <a16:creationId xmlns:a16="http://schemas.microsoft.com/office/drawing/2014/main" id="{99E54AFC-261C-516C-134B-B1505F7AA764}"/>
              </a:ext>
            </a:extLst>
          </p:cNvPr>
          <p:cNvSpPr/>
          <p:nvPr/>
        </p:nvSpPr>
        <p:spPr>
          <a:xfrm>
            <a:off x="350223" y="1062760"/>
            <a:ext cx="4083768" cy="1124782"/>
          </a:xfrm>
          <a:prstGeom prst="cloudCallout">
            <a:avLst>
              <a:gd name="adj1" fmla="val -18473"/>
              <a:gd name="adj2" fmla="val 19222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特徴量需要度算出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6352501" y="991773"/>
            <a:ext cx="571851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での特徴量需要度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での特徴量需要度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848C301A-B197-E70B-79D3-54C93BAB8BA9}"/>
              </a:ext>
            </a:extLst>
          </p:cNvPr>
          <p:cNvSpPr/>
          <p:nvPr/>
        </p:nvSpPr>
        <p:spPr>
          <a:xfrm>
            <a:off x="4782226" y="1260089"/>
            <a:ext cx="1057275" cy="61753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C84EE9D-01EB-6802-7EEE-AB10EAE3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19191"/>
              </p:ext>
            </p:extLst>
          </p:nvPr>
        </p:nvGraphicFramePr>
        <p:xfrm>
          <a:off x="6826761" y="2600326"/>
          <a:ext cx="4591049" cy="38385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1049">
                  <a:extLst>
                    <a:ext uri="{9D8B030D-6E8A-4147-A177-3AD203B41FA5}">
                      <a16:colId xmlns:a16="http://schemas.microsoft.com/office/drawing/2014/main" val="2254628716"/>
                    </a:ext>
                  </a:extLst>
                </a:gridCol>
              </a:tblGrid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比較する特徴量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76509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基準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6547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全データ</a:t>
                      </a:r>
                      <a:endParaRPr kumimoji="1" lang="en-US" altLang="ja-JP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67922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10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0443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1504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30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57293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高低上位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0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2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C9D1AE3D-EAED-FD9A-48BC-66B5BE68064E}"/>
              </a:ext>
            </a:extLst>
          </p:cNvPr>
          <p:cNvSpPr/>
          <p:nvPr/>
        </p:nvSpPr>
        <p:spPr>
          <a:xfrm>
            <a:off x="4225866" y="3625860"/>
            <a:ext cx="3860182" cy="2992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42FDBB2-42FD-87FA-FD39-042C4CD42CFB}"/>
              </a:ext>
            </a:extLst>
          </p:cNvPr>
          <p:cNvSpPr/>
          <p:nvPr/>
        </p:nvSpPr>
        <p:spPr>
          <a:xfrm>
            <a:off x="8251776" y="3625859"/>
            <a:ext cx="3860182" cy="2992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B88953-DDB5-34F2-FAC1-BA95C82CF418}"/>
              </a:ext>
            </a:extLst>
          </p:cNvPr>
          <p:cNvSpPr/>
          <p:nvPr/>
        </p:nvSpPr>
        <p:spPr>
          <a:xfrm>
            <a:off x="125032" y="3541537"/>
            <a:ext cx="3860182" cy="307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5341E92-E7C7-4FB7-7781-9232464165F8}"/>
              </a:ext>
            </a:extLst>
          </p:cNvPr>
          <p:cNvSpPr/>
          <p:nvPr/>
        </p:nvSpPr>
        <p:spPr>
          <a:xfrm>
            <a:off x="8251777" y="1572597"/>
            <a:ext cx="3860182" cy="1693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B590152-5FBE-7616-2DEA-59791B09CB26}"/>
              </a:ext>
            </a:extLst>
          </p:cNvPr>
          <p:cNvSpPr/>
          <p:nvPr/>
        </p:nvSpPr>
        <p:spPr>
          <a:xfrm>
            <a:off x="4225866" y="1548533"/>
            <a:ext cx="3860182" cy="1693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89C15B6-7540-B1F9-821C-6653DC1310CA}"/>
              </a:ext>
            </a:extLst>
          </p:cNvPr>
          <p:cNvSpPr/>
          <p:nvPr/>
        </p:nvSpPr>
        <p:spPr>
          <a:xfrm>
            <a:off x="151745" y="1560628"/>
            <a:ext cx="3860182" cy="1693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D7F0F706-5D72-C1C3-14BC-5A84833614D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C9DE2-ACF9-7FF4-79C2-2CB6845B8EE0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FE866C-3640-9B16-3774-9F25262E0948}"/>
              </a:ext>
            </a:extLst>
          </p:cNvPr>
          <p:cNvSpPr txBox="1"/>
          <p:nvPr/>
        </p:nvSpPr>
        <p:spPr>
          <a:xfrm>
            <a:off x="365684" y="1098963"/>
            <a:ext cx="158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64562E-C3BC-3663-5592-CF0D573DE58A}"/>
              </a:ext>
            </a:extLst>
          </p:cNvPr>
          <p:cNvSpPr txBox="1"/>
          <p:nvPr/>
        </p:nvSpPr>
        <p:spPr>
          <a:xfrm>
            <a:off x="696344" y="1714131"/>
            <a:ext cx="271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高濃度追跡率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43034B-8861-D06F-7AC6-79610C7AD242}"/>
              </a:ext>
            </a:extLst>
          </p:cNvPr>
          <p:cNvSpPr txBox="1"/>
          <p:nvPr/>
        </p:nvSpPr>
        <p:spPr>
          <a:xfrm>
            <a:off x="8823088" y="1753735"/>
            <a:ext cx="271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RMSE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471A77-2D4D-D8E8-C901-6B571A55EEB4}"/>
              </a:ext>
            </a:extLst>
          </p:cNvPr>
          <p:cNvSpPr txBox="1"/>
          <p:nvPr/>
        </p:nvSpPr>
        <p:spPr>
          <a:xfrm>
            <a:off x="4737328" y="1753735"/>
            <a:ext cx="271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高濃度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RMSE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DDF61-461A-CDAF-2581-0C68A25A16F1}"/>
              </a:ext>
            </a:extLst>
          </p:cNvPr>
          <p:cNvSpPr txBox="1"/>
          <p:nvPr/>
        </p:nvSpPr>
        <p:spPr>
          <a:xfrm>
            <a:off x="3283525" y="239463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33D507-4650-6463-9ACF-0BD71DCA0EEE}"/>
              </a:ext>
            </a:extLst>
          </p:cNvPr>
          <p:cNvSpPr txBox="1"/>
          <p:nvPr/>
        </p:nvSpPr>
        <p:spPr>
          <a:xfrm>
            <a:off x="590157" y="3776778"/>
            <a:ext cx="271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再現率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78D45F-7191-7F7D-94D8-541C4D1F8099}"/>
              </a:ext>
            </a:extLst>
          </p:cNvPr>
          <p:cNvSpPr txBox="1"/>
          <p:nvPr/>
        </p:nvSpPr>
        <p:spPr>
          <a:xfrm>
            <a:off x="8631007" y="3776778"/>
            <a:ext cx="314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調和平均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6CA142-AAFB-C34A-96B5-A8AAED53345D}"/>
              </a:ext>
            </a:extLst>
          </p:cNvPr>
          <p:cNvSpPr txBox="1"/>
          <p:nvPr/>
        </p:nvSpPr>
        <p:spPr>
          <a:xfrm>
            <a:off x="4632246" y="3776778"/>
            <a:ext cx="271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適合率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F5E520-4E60-E07A-0FD3-9EC0012548C8}"/>
              </a:ext>
            </a:extLst>
          </p:cNvPr>
          <p:cNvSpPr txBox="1"/>
          <p:nvPr/>
        </p:nvSpPr>
        <p:spPr>
          <a:xfrm>
            <a:off x="313920" y="4633602"/>
            <a:ext cx="324254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以上の時に</a:t>
            </a: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以上の割合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9FE501-20EC-227F-9623-36F8FBD26913}"/>
              </a:ext>
            </a:extLst>
          </p:cNvPr>
          <p:cNvSpPr txBox="1"/>
          <p:nvPr/>
        </p:nvSpPr>
        <p:spPr>
          <a:xfrm>
            <a:off x="4323056" y="4633602"/>
            <a:ext cx="359087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以上の時に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以上の割合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3835AE-D254-8801-85A6-9BEB7F320BC9}"/>
              </a:ext>
            </a:extLst>
          </p:cNvPr>
          <p:cNvSpPr txBox="1"/>
          <p:nvPr/>
        </p:nvSpPr>
        <p:spPr>
          <a:xfrm>
            <a:off x="50112" y="2192254"/>
            <a:ext cx="401002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を以上の時に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以上の割合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FCA150-9FFF-771E-A810-45D21B28713A}"/>
              </a:ext>
            </a:extLst>
          </p:cNvPr>
          <p:cNvSpPr txBox="1"/>
          <p:nvPr/>
        </p:nvSpPr>
        <p:spPr>
          <a:xfrm>
            <a:off x="3893156" y="2257426"/>
            <a:ext cx="440568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>
              <a:lnSpc>
                <a:spcPct val="150000"/>
              </a:lnSpc>
            </a:pP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実測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100ppb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以上のみの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RMSE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80C9450-C49E-B117-E27B-A718759F889A}"/>
              </a:ext>
            </a:extLst>
          </p:cNvPr>
          <p:cNvSpPr txBox="1"/>
          <p:nvPr/>
        </p:nvSpPr>
        <p:spPr>
          <a:xfrm>
            <a:off x="8964768" y="2375560"/>
            <a:ext cx="248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モデル全体の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RMSE</a:t>
            </a:r>
            <a:endParaRPr lang="ja-JP" altLang="en-US" sz="2000" dirty="0"/>
          </a:p>
        </p:txBody>
      </p:sp>
      <p:pic>
        <p:nvPicPr>
          <p:cNvPr id="43" name="図 42" descr="テキスト&#10;&#10;自動的に生成された説明">
            <a:extLst>
              <a:ext uri="{FF2B5EF4-FFF2-40B4-BE49-F238E27FC236}">
                <a16:creationId xmlns:a16="http://schemas.microsoft.com/office/drawing/2014/main" id="{1F6EF907-7270-3960-0170-48E70AB8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44" y="4422790"/>
            <a:ext cx="3352711" cy="17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21934"/>
              </p:ext>
            </p:extLst>
          </p:nvPr>
        </p:nvGraphicFramePr>
        <p:xfrm>
          <a:off x="333374" y="1285875"/>
          <a:ext cx="11515725" cy="50196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674061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2285894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3277885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3277885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295430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533101" y="415976"/>
            <a:ext cx="571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各地点、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時間後予測に最適な特徴量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55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95E-471F-C99F-08C5-575243F3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E9432C6-5C77-D51F-9AA6-9315E8449D3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41A41-361A-4A40-2F0D-F684B5EAF2AD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13D9C8-A51F-A781-F10A-5973344E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98844"/>
              </p:ext>
            </p:extLst>
          </p:nvPr>
        </p:nvGraphicFramePr>
        <p:xfrm>
          <a:off x="257175" y="1876424"/>
          <a:ext cx="11401421" cy="360997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59363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418485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2034059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2034059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18485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418485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418485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707956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9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DD9B-7BE6-AF52-4824-9C29AB7B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FE02F2CF-DA67-80D0-D754-6A733EC8851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9A3845-1F3C-B3E0-4CFD-E209F582E582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412EDE-4A05-9F8B-118A-36D6B21C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26970"/>
              </p:ext>
            </p:extLst>
          </p:nvPr>
        </p:nvGraphicFramePr>
        <p:xfrm>
          <a:off x="390525" y="2019299"/>
          <a:ext cx="11506200" cy="402907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74612">
                  <a:extLst>
                    <a:ext uri="{9D8B030D-6E8A-4147-A177-3AD203B41FA5}">
                      <a16:colId xmlns:a16="http://schemas.microsoft.com/office/drawing/2014/main" val="608585493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67432663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936041360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2860902184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182344395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2404392278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1426563934"/>
                    </a:ext>
                  </a:extLst>
                </a:gridCol>
              </a:tblGrid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298334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072513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0631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2070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58892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WS_02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72050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458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863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827</Words>
  <Application>Microsoft Office PowerPoint</Application>
  <PresentationFormat>ワイド画面</PresentationFormat>
  <Paragraphs>232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游ゴシック Light</vt:lpstr>
      <vt:lpstr>Arial</vt:lpstr>
      <vt:lpstr>Office テーマ</vt:lpstr>
      <vt:lpstr>単一地点における DNNを用いた Ox短期予測の 最適パラメータ探索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21T7-008</dc:creator>
  <cp:lastModifiedBy>21T7-008</cp:lastModifiedBy>
  <cp:revision>1</cp:revision>
  <dcterms:created xsi:type="dcterms:W3CDTF">2025-01-08T01:03:01Z</dcterms:created>
  <dcterms:modified xsi:type="dcterms:W3CDTF">2025-01-08T07:42:42Z</dcterms:modified>
</cp:coreProperties>
</file>