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72" r:id="rId4"/>
    <p:sldId id="260" r:id="rId5"/>
    <p:sldId id="288" r:id="rId6"/>
    <p:sldId id="310" r:id="rId7"/>
    <p:sldId id="292" r:id="rId8"/>
    <p:sldId id="296" r:id="rId9"/>
    <p:sldId id="299" r:id="rId10"/>
    <p:sldId id="309" r:id="rId11"/>
    <p:sldId id="279" r:id="rId12"/>
    <p:sldId id="308" r:id="rId13"/>
    <p:sldId id="307" r:id="rId14"/>
    <p:sldId id="286" r:id="rId15"/>
    <p:sldId id="312" r:id="rId16"/>
    <p:sldId id="265" r:id="rId17"/>
    <p:sldId id="285" r:id="rId18"/>
    <p:sldId id="287" r:id="rId19"/>
    <p:sldId id="300" r:id="rId20"/>
    <p:sldId id="301"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99" autoAdjust="0"/>
  </p:normalViewPr>
  <p:slideViewPr>
    <p:cSldViewPr snapToGrid="0" showGuides="1">
      <p:cViewPr varScale="1">
        <p:scale>
          <a:sx n="85" d="100"/>
          <a:sy n="85" d="100"/>
        </p:scale>
        <p:origin x="82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F04AC-E556-4F6F-9D0F-C74C61215D73}" type="datetimeFigureOut">
              <a:rPr kumimoji="1" lang="ja-JP" altLang="en-US" smtClean="0"/>
              <a:t>2025/1/26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91A00-A710-432F-9D61-28C7B927E02D}" type="slidenum">
              <a:rPr kumimoji="1" lang="ja-JP" altLang="en-US" smtClean="0"/>
              <a:t>‹#›</a:t>
            </a:fld>
            <a:endParaRPr kumimoji="1" lang="ja-JP" altLang="en-US"/>
          </a:p>
        </p:txBody>
      </p:sp>
    </p:spTree>
    <p:extLst>
      <p:ext uri="{BB962C8B-B14F-4D97-AF65-F5344CB8AC3E}">
        <p14:creationId xmlns:p14="http://schemas.microsoft.com/office/powerpoint/2010/main" val="1433841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C91A00-A710-432F-9D61-28C7B927E02D}" type="slidenum">
              <a:rPr kumimoji="1" lang="ja-JP" altLang="en-US" smtClean="0"/>
              <a:t>1</a:t>
            </a:fld>
            <a:endParaRPr kumimoji="1" lang="ja-JP" altLang="en-US"/>
          </a:p>
        </p:txBody>
      </p:sp>
    </p:spTree>
    <p:extLst>
      <p:ext uri="{BB962C8B-B14F-4D97-AF65-F5344CB8AC3E}">
        <p14:creationId xmlns:p14="http://schemas.microsoft.com/office/powerpoint/2010/main" val="1874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10</a:t>
            </a:fld>
            <a:endParaRPr kumimoji="1" lang="ja-JP" altLang="en-US"/>
          </a:p>
        </p:txBody>
      </p:sp>
    </p:spTree>
    <p:extLst>
      <p:ext uri="{BB962C8B-B14F-4D97-AF65-F5344CB8AC3E}">
        <p14:creationId xmlns:p14="http://schemas.microsoft.com/office/powerpoint/2010/main" val="224792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795AEA-2D13-45C4-B2DE-A01A8CE404EA}" type="slidenum">
              <a:rPr kumimoji="1" lang="ja-JP" altLang="en-US" smtClean="0"/>
              <a:t>11</a:t>
            </a:fld>
            <a:endParaRPr kumimoji="1" lang="ja-JP" altLang="en-US"/>
          </a:p>
        </p:txBody>
      </p:sp>
    </p:spTree>
    <p:extLst>
      <p:ext uri="{BB962C8B-B14F-4D97-AF65-F5344CB8AC3E}">
        <p14:creationId xmlns:p14="http://schemas.microsoft.com/office/powerpoint/2010/main" val="311457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12</a:t>
            </a:fld>
            <a:endParaRPr kumimoji="1" lang="ja-JP" altLang="en-US"/>
          </a:p>
        </p:txBody>
      </p:sp>
    </p:spTree>
    <p:extLst>
      <p:ext uri="{BB962C8B-B14F-4D97-AF65-F5344CB8AC3E}">
        <p14:creationId xmlns:p14="http://schemas.microsoft.com/office/powerpoint/2010/main" val="110317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13</a:t>
            </a:fld>
            <a:endParaRPr kumimoji="1" lang="ja-JP" altLang="en-US"/>
          </a:p>
        </p:txBody>
      </p:sp>
    </p:spTree>
    <p:extLst>
      <p:ext uri="{BB962C8B-B14F-4D97-AF65-F5344CB8AC3E}">
        <p14:creationId xmlns:p14="http://schemas.microsoft.com/office/powerpoint/2010/main" val="71775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14</a:t>
            </a:fld>
            <a:endParaRPr kumimoji="1" lang="ja-JP" altLang="en-US"/>
          </a:p>
        </p:txBody>
      </p:sp>
    </p:spTree>
    <p:extLst>
      <p:ext uri="{BB962C8B-B14F-4D97-AF65-F5344CB8AC3E}">
        <p14:creationId xmlns:p14="http://schemas.microsoft.com/office/powerpoint/2010/main" val="248693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15</a:t>
            </a:fld>
            <a:endParaRPr kumimoji="1" lang="ja-JP" altLang="en-US"/>
          </a:p>
        </p:txBody>
      </p:sp>
    </p:spTree>
    <p:extLst>
      <p:ext uri="{BB962C8B-B14F-4D97-AF65-F5344CB8AC3E}">
        <p14:creationId xmlns:p14="http://schemas.microsoft.com/office/powerpoint/2010/main" val="129986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ED9-19EE-A69E-B628-39C7844CDE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D61473-4E7F-CF43-11FB-9230C5A930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144F60-755A-B839-B37B-BA7308258A4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7D9125-F399-BEBE-461E-C221A8FCE738}"/>
              </a:ext>
            </a:extLst>
          </p:cNvPr>
          <p:cNvSpPr>
            <a:spLocks noGrp="1"/>
          </p:cNvSpPr>
          <p:nvPr>
            <p:ph type="sldNum" sz="quarter" idx="5"/>
          </p:nvPr>
        </p:nvSpPr>
        <p:spPr/>
        <p:txBody>
          <a:bodyPr/>
          <a:lstStyle/>
          <a:p>
            <a:fld id="{9F795AEA-2D13-45C4-B2DE-A01A8CE404EA}" type="slidenum">
              <a:rPr kumimoji="1" lang="ja-JP" altLang="en-US" smtClean="0"/>
              <a:t>17</a:t>
            </a:fld>
            <a:endParaRPr kumimoji="1" lang="ja-JP" altLang="en-US"/>
          </a:p>
        </p:txBody>
      </p:sp>
    </p:spTree>
    <p:extLst>
      <p:ext uri="{BB962C8B-B14F-4D97-AF65-F5344CB8AC3E}">
        <p14:creationId xmlns:p14="http://schemas.microsoft.com/office/powerpoint/2010/main" val="3816662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18</a:t>
            </a:fld>
            <a:endParaRPr kumimoji="1" lang="ja-JP" altLang="en-US"/>
          </a:p>
        </p:txBody>
      </p:sp>
    </p:spTree>
    <p:extLst>
      <p:ext uri="{BB962C8B-B14F-4D97-AF65-F5344CB8AC3E}">
        <p14:creationId xmlns:p14="http://schemas.microsoft.com/office/powerpoint/2010/main" val="277054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19</a:t>
            </a:fld>
            <a:endParaRPr kumimoji="1" lang="ja-JP" altLang="en-US"/>
          </a:p>
        </p:txBody>
      </p:sp>
    </p:spTree>
    <p:extLst>
      <p:ext uri="{BB962C8B-B14F-4D97-AF65-F5344CB8AC3E}">
        <p14:creationId xmlns:p14="http://schemas.microsoft.com/office/powerpoint/2010/main" val="77511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20</a:t>
            </a:fld>
            <a:endParaRPr kumimoji="1" lang="ja-JP" altLang="en-US"/>
          </a:p>
        </p:txBody>
      </p:sp>
    </p:spTree>
    <p:extLst>
      <p:ext uri="{BB962C8B-B14F-4D97-AF65-F5344CB8AC3E}">
        <p14:creationId xmlns:p14="http://schemas.microsoft.com/office/powerpoint/2010/main" val="253349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50000"/>
              </a:lnSpc>
            </a:pPr>
            <a:r>
              <a:rPr kumimoji="1" lang="en-US" altLang="ja-JP" sz="2000" dirty="0" smtClean="0">
                <a:latin typeface="メイリオ" panose="020B0604030504040204" pitchFamily="50" charset="-128"/>
                <a:ea typeface="メイリオ" panose="020B0604030504040204" pitchFamily="50" charset="-128"/>
              </a:rPr>
              <a:t>1</a:t>
            </a:r>
            <a:r>
              <a:rPr kumimoji="1" lang="ja-JP" altLang="en-US" sz="2000" dirty="0" smtClean="0">
                <a:latin typeface="メイリオ" panose="020B0604030504040204" pitchFamily="50" charset="-128"/>
                <a:ea typeface="メイリオ" panose="020B0604030504040204" pitchFamily="50" charset="-128"/>
              </a:rPr>
              <a:t>時間値で</a:t>
            </a:r>
            <a:r>
              <a:rPr kumimoji="1" lang="en-US" altLang="ja-JP" sz="2000" dirty="0" smtClean="0">
                <a:latin typeface="メイリオ" panose="020B0604030504040204" pitchFamily="50" charset="-128"/>
                <a:ea typeface="メイリオ" panose="020B0604030504040204" pitchFamily="50" charset="-128"/>
              </a:rPr>
              <a:t>120ppb</a:t>
            </a:r>
            <a:r>
              <a:rPr kumimoji="1" lang="ja-JP" altLang="en-US" sz="2000" dirty="0" smtClean="0">
                <a:latin typeface="メイリオ" panose="020B0604030504040204" pitchFamily="50" charset="-128"/>
                <a:ea typeface="メイリオ" panose="020B0604030504040204" pitchFamily="50" charset="-128"/>
              </a:rPr>
              <a:t>以上</a:t>
            </a:r>
            <a:r>
              <a:rPr lang="ja-JP" altLang="en-US" sz="2000" dirty="0" smtClean="0">
                <a:latin typeface="メイリオ" panose="020B0604030504040204" pitchFamily="50" charset="-128"/>
                <a:ea typeface="メイリオ" panose="020B0604030504040204" pitchFamily="50" charset="-128"/>
              </a:rPr>
              <a:t>が</a:t>
            </a:r>
            <a:r>
              <a:rPr kumimoji="1" lang="ja-JP" altLang="en-US" sz="2000" dirty="0" smtClean="0">
                <a:latin typeface="メイリオ" panose="020B0604030504040204" pitchFamily="50" charset="-128"/>
                <a:ea typeface="メイリオ" panose="020B0604030504040204" pitchFamily="50" charset="-128"/>
              </a:rPr>
              <a:t>観測され、それが続く可能性がある場合、各自治体が光化学オキシダント注意報等を発令します。</a:t>
            </a:r>
            <a:endParaRPr kumimoji="1" lang="en-US" altLang="ja-JP" sz="2000" dirty="0" smtClean="0">
              <a:latin typeface="メイリオ" panose="020B0604030504040204" pitchFamily="50" charset="-128"/>
              <a:ea typeface="メイリオ" panose="020B0604030504040204" pitchFamily="50" charset="-128"/>
            </a:endParaRPr>
          </a:p>
          <a:p>
            <a:pPr>
              <a:lnSpc>
                <a:spcPct val="150000"/>
              </a:lnSpc>
            </a:pPr>
            <a:endParaRPr kumimoji="1" lang="en-US" altLang="ja-JP" sz="2000" baseline="0" dirty="0" smtClean="0">
              <a:latin typeface="メイリオ" panose="020B0604030504040204" pitchFamily="50" charset="-128"/>
              <a:ea typeface="メイリオ" panose="020B0604030504040204" pitchFamily="50" charset="-128"/>
            </a:endParaRPr>
          </a:p>
          <a:p>
            <a:pPr>
              <a:lnSpc>
                <a:spcPct val="150000"/>
              </a:lnSpc>
            </a:pPr>
            <a:r>
              <a:rPr kumimoji="1" lang="ja-JP" altLang="en-US" sz="2000" baseline="0" dirty="0" smtClean="0">
                <a:latin typeface="メイリオ" panose="020B0604030504040204" pitchFamily="50" charset="-128"/>
                <a:ea typeface="メイリオ" panose="020B0604030504040204" pitchFamily="50" charset="-128"/>
              </a:rPr>
              <a:t>発令は実測値を基に行うのですが判断は難しい。</a:t>
            </a:r>
            <a:endParaRPr kumimoji="1" lang="en-US" altLang="ja-JP" sz="2000" baseline="0" dirty="0" smtClean="0">
              <a:latin typeface="メイリオ" panose="020B0604030504040204" pitchFamily="50" charset="-128"/>
              <a:ea typeface="メイリオ" panose="020B0604030504040204" pitchFamily="50" charset="-128"/>
            </a:endParaRPr>
          </a:p>
          <a:p>
            <a:endParaRPr kumimoji="1" lang="en-US" altLang="ja-JP" dirty="0" smtClean="0"/>
          </a:p>
          <a:p>
            <a:r>
              <a:rPr kumimoji="1" lang="ja-JP" altLang="en-US" dirty="0" smtClean="0"/>
              <a:t>そこで、</a:t>
            </a:r>
            <a:endParaRPr kumimoji="1" lang="en-US" altLang="ja-JP" dirty="0" smtClean="0"/>
          </a:p>
          <a:p>
            <a:r>
              <a:rPr kumimoji="1" lang="ja-JP" altLang="en-US" dirty="0" smtClean="0"/>
              <a:t>ＡＩによる短期予測を行い注意報の発令を行おうといった研究がなされています。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7C91A00-A710-432F-9D61-28C7B927E02D}" type="slidenum">
              <a:rPr kumimoji="1" lang="ja-JP" altLang="en-US" smtClean="0"/>
              <a:t>2</a:t>
            </a:fld>
            <a:endParaRPr kumimoji="1" lang="ja-JP" altLang="en-US"/>
          </a:p>
        </p:txBody>
      </p:sp>
    </p:spTree>
    <p:extLst>
      <p:ext uri="{BB962C8B-B14F-4D97-AF65-F5344CB8AC3E}">
        <p14:creationId xmlns:p14="http://schemas.microsoft.com/office/powerpoint/2010/main" val="354350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AI</a:t>
            </a:r>
            <a:r>
              <a:rPr kumimoji="1" lang="ja-JP" altLang="en-US" dirty="0" smtClean="0"/>
              <a:t>の流れは図のようになっています。</a:t>
            </a:r>
            <a:endParaRPr kumimoji="1" lang="en-US" altLang="ja-JP" dirty="0" smtClean="0"/>
          </a:p>
          <a:p>
            <a:endParaRPr kumimoji="1" lang="en-US" altLang="ja-JP" dirty="0" smtClean="0"/>
          </a:p>
          <a:p>
            <a:r>
              <a:rPr kumimoji="1" lang="ja-JP" altLang="en-US" dirty="0" smtClean="0"/>
              <a:t>現状、</a:t>
            </a:r>
            <a:r>
              <a:rPr kumimoji="1" lang="en-US" altLang="ja-JP" dirty="0" smtClean="0"/>
              <a:t>Ox</a:t>
            </a:r>
            <a:r>
              <a:rPr kumimoji="1" lang="ja-JP" altLang="en-US" dirty="0" smtClean="0"/>
              <a:t>を予測する最適な特徴量に関する研究は限られている</a:t>
            </a:r>
            <a:endParaRPr kumimoji="1" lang="en-US" altLang="ja-JP" dirty="0" smtClean="0"/>
          </a:p>
          <a:p>
            <a:endParaRPr kumimoji="1" lang="en-US" altLang="ja-JP" dirty="0" smtClean="0"/>
          </a:p>
          <a:p>
            <a:r>
              <a:rPr kumimoji="1" lang="ja-JP" altLang="en-US" dirty="0" smtClean="0"/>
              <a:t>そこで本研究では、特徴量をベンチマーク試験により評価することでより高精度なモデルを作成できる特徴量を探索することを目的としています。</a:t>
            </a:r>
            <a:endParaRPr kumimoji="1" lang="en-US" altLang="ja-JP" dirty="0" smtClean="0"/>
          </a:p>
          <a:p>
            <a:endParaRPr kumimoji="1" lang="en-US" altLang="ja-JP" dirty="0" smtClean="0"/>
          </a:p>
          <a:p>
            <a:r>
              <a:rPr kumimoji="1" lang="ja-JP" altLang="en-US" dirty="0" smtClean="0"/>
              <a:t>本研究において目指すべきモデルは現場で使える、高濃度を高精度委に予測できることが求められます。</a:t>
            </a:r>
            <a:endParaRPr kumimoji="1" lang="en-US" altLang="ja-JP" dirty="0" smtClean="0"/>
          </a:p>
          <a:p>
            <a:r>
              <a:rPr kumimoji="1" lang="ja-JP" altLang="en-US" dirty="0" smtClean="0"/>
              <a:t>高濃度は今回</a:t>
            </a:r>
            <a:r>
              <a:rPr kumimoji="1" lang="en-US" altLang="ja-JP" dirty="0" smtClean="0"/>
              <a:t>80</a:t>
            </a:r>
            <a:r>
              <a:rPr kumimoji="1" lang="en-US" altLang="ja-JP" dirty="0" smtClean="0"/>
              <a:t>ppb</a:t>
            </a:r>
            <a:r>
              <a:rPr kumimoji="1" lang="ja-JP" altLang="en-US" dirty="0" smtClean="0"/>
              <a:t>以上と定めています。</a:t>
            </a:r>
            <a:endParaRPr kumimoji="1" lang="en-US" altLang="ja-JP" dirty="0" smtClean="0"/>
          </a:p>
          <a:p>
            <a:endParaRPr kumimoji="1" lang="en-US" altLang="ja-JP" dirty="0" smtClean="0"/>
          </a:p>
          <a:p>
            <a:r>
              <a:rPr kumimoji="1" lang="ja-JP" altLang="en-US" dirty="0" smtClean="0"/>
              <a:t>また、ベンチマークとして</a:t>
            </a:r>
            <a:r>
              <a:rPr kumimoji="1" lang="en-US" altLang="ja-JP" dirty="0" smtClean="0"/>
              <a:t>Ox</a:t>
            </a:r>
            <a:r>
              <a:rPr kumimoji="1" lang="ja-JP" altLang="en-US" dirty="0" smtClean="0"/>
              <a:t>の反応に関わるものを選定しました。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B7C91A00-A710-432F-9D61-28C7B927E02D}" type="slidenum">
              <a:rPr kumimoji="1" lang="ja-JP" altLang="en-US" smtClean="0"/>
              <a:t>3</a:t>
            </a:fld>
            <a:endParaRPr kumimoji="1" lang="ja-JP" altLang="en-US"/>
          </a:p>
        </p:txBody>
      </p:sp>
    </p:spTree>
    <p:extLst>
      <p:ext uri="{BB962C8B-B14F-4D97-AF65-F5344CB8AC3E}">
        <p14:creationId xmlns:p14="http://schemas.microsoft.com/office/powerpoint/2010/main" val="214610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使用データは国立環境研究所の時間値データ</a:t>
            </a:r>
            <a:endParaRPr kumimoji="1" lang="en-US" altLang="ja-JP" dirty="0" smtClean="0"/>
          </a:p>
          <a:p>
            <a:endParaRPr kumimoji="1" lang="en-US" altLang="ja-JP" dirty="0" smtClean="0"/>
          </a:p>
          <a:p>
            <a:r>
              <a:rPr kumimoji="1" lang="en-US" altLang="ja-JP" dirty="0" smtClean="0"/>
              <a:t>2018</a:t>
            </a:r>
            <a:r>
              <a:rPr kumimoji="1" lang="ja-JP" altLang="en-US" dirty="0" smtClean="0"/>
              <a:t>年度を学習させ</a:t>
            </a:r>
            <a:r>
              <a:rPr kumimoji="1" lang="en-US" altLang="ja-JP" dirty="0" smtClean="0"/>
              <a:t>2019</a:t>
            </a:r>
            <a:r>
              <a:rPr kumimoji="1" lang="ja-JP" altLang="en-US" dirty="0" smtClean="0"/>
              <a:t>年度を予測させます。</a:t>
            </a:r>
            <a:endParaRPr kumimoji="1" lang="en-US" altLang="ja-JP" dirty="0" smtClean="0"/>
          </a:p>
          <a:p>
            <a:endParaRPr kumimoji="1" lang="en-US" altLang="ja-JP" dirty="0" smtClean="0"/>
          </a:p>
          <a:p>
            <a:r>
              <a:rPr kumimoji="1" lang="ja-JP" altLang="en-US" dirty="0" smtClean="0"/>
              <a:t>対象地点は記載の</a:t>
            </a:r>
            <a:r>
              <a:rPr kumimoji="1" lang="en-US" altLang="ja-JP" dirty="0" smtClean="0"/>
              <a:t>9</a:t>
            </a:r>
            <a:r>
              <a:rPr kumimoji="1" lang="ja-JP" altLang="en-US" dirty="0" smtClean="0"/>
              <a:t>地点になります。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B7C91A00-A710-432F-9D61-28C7B927E02D}" type="slidenum">
              <a:rPr kumimoji="1" lang="ja-JP" altLang="en-US" smtClean="0"/>
              <a:t>4</a:t>
            </a:fld>
            <a:endParaRPr kumimoji="1" lang="ja-JP" altLang="en-US"/>
          </a:p>
        </p:txBody>
      </p:sp>
    </p:spTree>
    <p:extLst>
      <p:ext uri="{BB962C8B-B14F-4D97-AF65-F5344CB8AC3E}">
        <p14:creationId xmlns:p14="http://schemas.microsoft.com/office/powerpoint/2010/main" val="379477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649E5-6D7B-EB9A-CBE8-540A494C26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11EB49-1D58-62C3-21FE-5961EEA6C4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486141-D92D-BD8C-0857-D6D2AA38290A}"/>
              </a:ext>
            </a:extLst>
          </p:cNvPr>
          <p:cNvSpPr>
            <a:spLocks noGrp="1"/>
          </p:cNvSpPr>
          <p:nvPr>
            <p:ph type="body" idx="1"/>
          </p:nvPr>
        </p:nvSpPr>
        <p:spPr/>
        <p:txBody>
          <a:bodyPr/>
          <a:lstStyle/>
          <a:p>
            <a:r>
              <a:rPr kumimoji="1" lang="ja-JP" altLang="en-US" dirty="0" smtClean="0"/>
              <a:t>今回、高濃度域の予測で特徴量需要度が高いもののみを採用することで最適な特徴量になる</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a:extLst>
              <a:ext uri="{FF2B5EF4-FFF2-40B4-BE49-F238E27FC236}">
                <a16:creationId xmlns:a16="http://schemas.microsoft.com/office/drawing/2014/main" id="{5290332B-CC96-FF0E-8E84-5D3A68DC1F6A}"/>
              </a:ext>
            </a:extLst>
          </p:cNvPr>
          <p:cNvSpPr>
            <a:spLocks noGrp="1"/>
          </p:cNvSpPr>
          <p:nvPr>
            <p:ph type="sldNum" sz="quarter" idx="5"/>
          </p:nvPr>
        </p:nvSpPr>
        <p:spPr/>
        <p:txBody>
          <a:bodyPr/>
          <a:lstStyle/>
          <a:p>
            <a:fld id="{9F795AEA-2D13-45C4-B2DE-A01A8CE404EA}" type="slidenum">
              <a:rPr kumimoji="1" lang="ja-JP" altLang="en-US" smtClean="0"/>
              <a:t>5</a:t>
            </a:fld>
            <a:endParaRPr kumimoji="1" lang="ja-JP" altLang="en-US"/>
          </a:p>
        </p:txBody>
      </p:sp>
    </p:spTree>
    <p:extLst>
      <p:ext uri="{BB962C8B-B14F-4D97-AF65-F5344CB8AC3E}">
        <p14:creationId xmlns:p14="http://schemas.microsoft.com/office/powerpoint/2010/main" val="23318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649E5-6D7B-EB9A-CBE8-540A494C26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11EB49-1D58-62C3-21FE-5961EEA6C4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486141-D92D-BD8C-0857-D6D2AA3829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290332B-CC96-FF0E-8E84-5D3A68DC1F6A}"/>
              </a:ext>
            </a:extLst>
          </p:cNvPr>
          <p:cNvSpPr>
            <a:spLocks noGrp="1"/>
          </p:cNvSpPr>
          <p:nvPr>
            <p:ph type="sldNum" sz="quarter" idx="5"/>
          </p:nvPr>
        </p:nvSpPr>
        <p:spPr/>
        <p:txBody>
          <a:bodyPr/>
          <a:lstStyle/>
          <a:p>
            <a:fld id="{9F795AEA-2D13-45C4-B2DE-A01A8CE404EA}" type="slidenum">
              <a:rPr kumimoji="1" lang="ja-JP" altLang="en-US" smtClean="0"/>
              <a:t>6</a:t>
            </a:fld>
            <a:endParaRPr kumimoji="1" lang="ja-JP" altLang="en-US"/>
          </a:p>
        </p:txBody>
      </p:sp>
    </p:spTree>
    <p:extLst>
      <p:ext uri="{BB962C8B-B14F-4D97-AF65-F5344CB8AC3E}">
        <p14:creationId xmlns:p14="http://schemas.microsoft.com/office/powerpoint/2010/main" val="143735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7</a:t>
            </a:fld>
            <a:endParaRPr kumimoji="1" lang="ja-JP" altLang="en-US"/>
          </a:p>
        </p:txBody>
      </p:sp>
    </p:spTree>
    <p:extLst>
      <p:ext uri="{BB962C8B-B14F-4D97-AF65-F5344CB8AC3E}">
        <p14:creationId xmlns:p14="http://schemas.microsoft.com/office/powerpoint/2010/main" val="113142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8</a:t>
            </a:fld>
            <a:endParaRPr kumimoji="1" lang="ja-JP" altLang="en-US"/>
          </a:p>
        </p:txBody>
      </p:sp>
    </p:spTree>
    <p:extLst>
      <p:ext uri="{BB962C8B-B14F-4D97-AF65-F5344CB8AC3E}">
        <p14:creationId xmlns:p14="http://schemas.microsoft.com/office/powerpoint/2010/main" val="72232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9</a:t>
            </a:fld>
            <a:endParaRPr kumimoji="1" lang="ja-JP" altLang="en-US"/>
          </a:p>
        </p:txBody>
      </p:sp>
    </p:spTree>
    <p:extLst>
      <p:ext uri="{BB962C8B-B14F-4D97-AF65-F5344CB8AC3E}">
        <p14:creationId xmlns:p14="http://schemas.microsoft.com/office/powerpoint/2010/main" val="30783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B680-C8B8-3090-36F8-C7ECA77DD9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C6F364-7183-1CF9-E186-97D38E509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0DF596-6C4A-1097-0CF7-93EB84BE7516}"/>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5586046D-3D0C-7A10-F36A-D7F63B381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2F47AB-D2D1-DBEC-46A9-A2C5F11BF0DA}"/>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99455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7E701-C31E-27E8-50A3-9C9D3D38F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4E8C62-8E44-408F-656F-D86705EF17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88B78C-3C19-2072-411E-1075AB7A20BF}"/>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9FD26DFC-14FB-E9CF-74C6-32A7CB3AF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99CE53-D9EA-8A45-B87D-A0A40913D8EB}"/>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198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D997F8-9AE6-7BFA-5F60-AAFF0BABB7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9FB70D-9297-B890-A9F0-7E4C9DAD95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D52DAE-9FB9-1FBA-A5FB-33B95B3A8321}"/>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6C57C179-38C6-07C1-CB8B-955E2C0968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B03537-BE86-6885-EFFE-EED5B38FF471}"/>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49696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438FE-46B1-CEE5-2F75-7C96581D9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8B5437-F97C-F168-57AB-46E91058B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4ADAB-2C0C-E622-ECD3-39A55220400F}"/>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3DCF31AA-374C-1058-9DCC-0FFC6E613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243D9-DC2C-CFF2-8023-7FDEED93D625}"/>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3155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A68-3C85-4C33-B564-EAE75F250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53130C-271D-4250-9F5F-55D66210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960BF-F067-D2F8-6B13-AC79E29105EF}"/>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F82C0DE3-1C4E-A42A-9446-A2C814EC9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C35A3-AF64-A25D-BD49-C343DAA1A1A3}"/>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60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4949-BB5B-E84A-4022-EBB0ED6B90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15E7DB-3FDD-D431-C857-62A4F54A3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A61144-B7D3-F5C1-ECC8-7307510520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739EF2-5F83-9F1A-5B33-B54CA1015F53}"/>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6" name="フッター プレースホルダー 5">
            <a:extLst>
              <a:ext uri="{FF2B5EF4-FFF2-40B4-BE49-F238E27FC236}">
                <a16:creationId xmlns:a16="http://schemas.microsoft.com/office/drawing/2014/main" id="{18379AD1-EA54-3358-9E5A-A502EC96B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DE221D-9FA5-6319-073F-CA8D47CEA4A2}"/>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94479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93F5-255A-9AF1-A647-1743961C41B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B6F787-23F9-54C6-8596-4D48ACE8D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CE91E3-D078-4FA6-664D-68CFAF7F7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E804A1-6D38-C85C-2782-3412987D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36314-1085-6287-5C15-AF6F9D76B3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5F383E-0CE9-7820-1BA1-BE1C7AB0BF30}"/>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8" name="フッター プレースホルダー 7">
            <a:extLst>
              <a:ext uri="{FF2B5EF4-FFF2-40B4-BE49-F238E27FC236}">
                <a16:creationId xmlns:a16="http://schemas.microsoft.com/office/drawing/2014/main" id="{A206D651-43BB-71AA-9018-B2F75ED394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B0105-AF59-15E1-4F09-683F0818631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517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212A3-579E-7C19-B930-BDAE9E0246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C7C3AE-71E0-69B1-09E3-3F5464EF83A1}"/>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4" name="フッター プレースホルダー 3">
            <a:extLst>
              <a:ext uri="{FF2B5EF4-FFF2-40B4-BE49-F238E27FC236}">
                <a16:creationId xmlns:a16="http://schemas.microsoft.com/office/drawing/2014/main" id="{E56AD6D3-03AA-6A3B-2C5E-A40F00F0C3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7BE17C-5A80-705A-A779-FF6913540EA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5248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AE469-E12A-ACEE-59D0-4481BC76BF70}"/>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3" name="フッター プレースホルダー 2">
            <a:extLst>
              <a:ext uri="{FF2B5EF4-FFF2-40B4-BE49-F238E27FC236}">
                <a16:creationId xmlns:a16="http://schemas.microsoft.com/office/drawing/2014/main" id="{2C4765A8-F1CF-43D9-01B3-3FCED4420D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621EA-74B6-B78D-D5FE-225C0A60F5F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27954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F2C9A-9D0D-EB74-BD10-E196FFC190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1C38-ED78-433A-95AC-EEA2EDC6A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5CCCE4-26AA-9386-8573-1F1E5A6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D76B33-AE27-D4CF-E374-CE3827C35691}"/>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6" name="フッター プレースホルダー 5">
            <a:extLst>
              <a:ext uri="{FF2B5EF4-FFF2-40B4-BE49-F238E27FC236}">
                <a16:creationId xmlns:a16="http://schemas.microsoft.com/office/drawing/2014/main" id="{B85AF946-6EE4-2C00-DFAB-B69268CBC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EF9AE-1A89-D3C0-8B76-D08942A104D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85900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C5AED-FB75-A9C1-365C-3E4C0D45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08045D-3509-3E7E-944C-F161A22D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FF90B3-4DAD-C085-917E-EFB96FBD9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66BE1E-7B8C-1C7C-B501-10C2E60FB67A}"/>
              </a:ext>
            </a:extLst>
          </p:cNvPr>
          <p:cNvSpPr>
            <a:spLocks noGrp="1"/>
          </p:cNvSpPr>
          <p:nvPr>
            <p:ph type="dt" sz="half" idx="10"/>
          </p:nvPr>
        </p:nvSpPr>
        <p:spPr/>
        <p:txBody>
          <a:bodyPr/>
          <a:lstStyle/>
          <a:p>
            <a:fld id="{7FD7AF70-6FD7-4471-BE6F-D0CC3FD2D3C9}" type="datetimeFigureOut">
              <a:rPr kumimoji="1" lang="ja-JP" altLang="en-US" smtClean="0"/>
              <a:t>2025/1/26</a:t>
            </a:fld>
            <a:endParaRPr kumimoji="1" lang="ja-JP" altLang="en-US"/>
          </a:p>
        </p:txBody>
      </p:sp>
      <p:sp>
        <p:nvSpPr>
          <p:cNvPr id="6" name="フッター プレースホルダー 5">
            <a:extLst>
              <a:ext uri="{FF2B5EF4-FFF2-40B4-BE49-F238E27FC236}">
                <a16:creationId xmlns:a16="http://schemas.microsoft.com/office/drawing/2014/main" id="{3990E22C-3FA6-CDB2-54A7-9FDC9C318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7F59-66B1-305B-4493-8BE97948749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40928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470A27-7844-1886-BEDD-19BF7859A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1D69F-0708-4912-0B95-07FFAF307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C34A8A-ABAF-8AD0-30FB-C1F64B018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D7AF70-6FD7-4471-BE6F-D0CC3FD2D3C9}" type="datetimeFigureOut">
              <a:rPr kumimoji="1" lang="ja-JP" altLang="en-US" smtClean="0"/>
              <a:t>2025/1/26</a:t>
            </a:fld>
            <a:endParaRPr kumimoji="1" lang="ja-JP" altLang="en-US"/>
          </a:p>
        </p:txBody>
      </p:sp>
      <p:sp>
        <p:nvSpPr>
          <p:cNvPr id="5" name="フッター プレースホルダー 4">
            <a:extLst>
              <a:ext uri="{FF2B5EF4-FFF2-40B4-BE49-F238E27FC236}">
                <a16:creationId xmlns:a16="http://schemas.microsoft.com/office/drawing/2014/main" id="{45A41DE1-647C-6967-CDA4-98220998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3CCDEA-8F85-8E2F-1CBD-8A2762350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21164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図 6" descr="雪が降った山の景色&#10;&#10;自動的に生成された説明">
            <a:extLst>
              <a:ext uri="{FF2B5EF4-FFF2-40B4-BE49-F238E27FC236}">
                <a16:creationId xmlns:a16="http://schemas.microsoft.com/office/drawing/2014/main" id="{F73817A6-1D9E-94C4-494E-74EF38C09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四角形: 角を丸くする 10">
            <a:extLst>
              <a:ext uri="{FF2B5EF4-FFF2-40B4-BE49-F238E27FC236}">
                <a16:creationId xmlns:a16="http://schemas.microsoft.com/office/drawing/2014/main" id="{1592C7B5-D4BD-D9FC-ECD4-621EF22301C9}"/>
              </a:ext>
            </a:extLst>
          </p:cNvPr>
          <p:cNvSpPr/>
          <p:nvPr/>
        </p:nvSpPr>
        <p:spPr>
          <a:xfrm>
            <a:off x="2124075" y="4171950"/>
            <a:ext cx="7943850" cy="1495425"/>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単一地点における</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DNN</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を用いた</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
            </a:r>
            <a:b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b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Ox</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短期予測の最適パラメータ探索</a:t>
            </a:r>
          </a:p>
        </p:txBody>
      </p:sp>
      <p:sp>
        <p:nvSpPr>
          <p:cNvPr id="12" name="四角形: 角を丸くする 11">
            <a:extLst>
              <a:ext uri="{FF2B5EF4-FFF2-40B4-BE49-F238E27FC236}">
                <a16:creationId xmlns:a16="http://schemas.microsoft.com/office/drawing/2014/main" id="{7EBCD981-DEBA-05C3-D02B-5E16DE00F7ED}"/>
              </a:ext>
            </a:extLst>
          </p:cNvPr>
          <p:cNvSpPr/>
          <p:nvPr/>
        </p:nvSpPr>
        <p:spPr>
          <a:xfrm>
            <a:off x="3910012" y="5576888"/>
            <a:ext cx="4371975" cy="1371600"/>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800" dirty="0">
                <a:solidFill>
                  <a:schemeClr val="bg1">
                    <a:lumMod val="85000"/>
                  </a:schemeClr>
                </a:solidFill>
                <a:latin typeface="メイリオ" panose="020B0604030504040204" pitchFamily="50" charset="-128"/>
                <a:ea typeface="メイリオ" panose="020B0604030504040204" pitchFamily="50" charset="-128"/>
              </a:rPr>
              <a:t>21T7-008 </a:t>
            </a:r>
            <a:r>
              <a:rPr lang="ja-JP" altLang="en-US" sz="2800" dirty="0">
                <a:solidFill>
                  <a:schemeClr val="bg1">
                    <a:lumMod val="85000"/>
                  </a:schemeClr>
                </a:solidFill>
                <a:latin typeface="メイリオ" panose="020B0604030504040204" pitchFamily="50" charset="-128"/>
                <a:ea typeface="メイリオ" panose="020B0604030504040204" pitchFamily="50" charset="-128"/>
              </a:rPr>
              <a:t>今給黎 樹</a:t>
            </a:r>
            <a:endParaRPr lang="en-US" altLang="ja-JP" sz="2800" dirty="0">
              <a:solidFill>
                <a:schemeClr val="bg1">
                  <a:lumMod val="85000"/>
                </a:schemeClr>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chemeClr val="bg1">
                    <a:lumMod val="85000"/>
                  </a:schemeClr>
                </a:solidFill>
                <a:latin typeface="メイリオ" panose="020B0604030504040204" pitchFamily="50" charset="-128"/>
                <a:ea typeface="メイリオ" panose="020B0604030504040204" pitchFamily="50" charset="-128"/>
              </a:rPr>
              <a:t>指導教官 櫻井 達也</a:t>
            </a:r>
            <a:endParaRPr kumimoji="1" lang="ja-JP" altLang="en-US" sz="2800" dirty="0">
              <a:solidFill>
                <a:schemeClr val="bg1">
                  <a:lumMod val="8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16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pic>
        <p:nvPicPr>
          <p:cNvPr id="27" name="図 26"/>
          <p:cNvPicPr>
            <a:picLocks noChangeAspect="1"/>
          </p:cNvPicPr>
          <p:nvPr/>
        </p:nvPicPr>
        <p:blipFill>
          <a:blip r:embed="rId3"/>
          <a:stretch>
            <a:fillRect/>
          </a:stretch>
        </p:blipFill>
        <p:spPr>
          <a:xfrm>
            <a:off x="25629" y="3165180"/>
            <a:ext cx="5381872" cy="3200734"/>
          </a:xfrm>
          <a:prstGeom prst="rect">
            <a:avLst/>
          </a:prstGeom>
        </p:spPr>
      </p:pic>
      <p:sp>
        <p:nvSpPr>
          <p:cNvPr id="36" name="正方形/長方形 35"/>
          <p:cNvSpPr/>
          <p:nvPr/>
        </p:nvSpPr>
        <p:spPr>
          <a:xfrm>
            <a:off x="275747" y="3080170"/>
            <a:ext cx="2646485" cy="328574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r>
              <a:rPr lang="en-US" altLang="ja-JP" sz="2400" dirty="0">
                <a:solidFill>
                  <a:schemeClr val="tx1"/>
                </a:solidFill>
                <a:latin typeface="メイリオ" panose="020B0604030504040204" pitchFamily="50" charset="-128"/>
                <a:ea typeface="メイリオ" panose="020B0604030504040204" pitchFamily="50" charset="-128"/>
              </a:rPr>
              <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6131899" y="2038970"/>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sp>
        <p:nvSpPr>
          <p:cNvPr id="29" name="テキスト ボックス 28">
            <a:extLst>
              <a:ext uri="{FF2B5EF4-FFF2-40B4-BE49-F238E27FC236}">
                <a16:creationId xmlns:a16="http://schemas.microsoft.com/office/drawing/2014/main" id="{3BEA2CC1-0A48-D103-2C82-84EB20357308}"/>
              </a:ext>
            </a:extLst>
          </p:cNvPr>
          <p:cNvSpPr txBox="1"/>
          <p:nvPr/>
        </p:nvSpPr>
        <p:spPr>
          <a:xfrm>
            <a:off x="2188047" y="2263638"/>
            <a:ext cx="1797506"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a:t>
            </a:r>
            <a:endParaRPr lang="en-US" altLang="ja-JP" sz="2400" dirty="0">
              <a:latin typeface="メイリオ" panose="020B0604030504040204" pitchFamily="50" charset="-128"/>
              <a:ea typeface="メイリオ" panose="020B0604030504040204" pitchFamily="50" charset="-128"/>
            </a:endParaRPr>
          </a:p>
        </p:txBody>
      </p:sp>
      <p:sp>
        <p:nvSpPr>
          <p:cNvPr id="4" name="角丸四角形 3"/>
          <p:cNvSpPr/>
          <p:nvPr/>
        </p:nvSpPr>
        <p:spPr>
          <a:xfrm>
            <a:off x="1175656" y="3311851"/>
            <a:ext cx="1540909" cy="8350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上位</a:t>
            </a:r>
            <a:r>
              <a:rPr lang="en-US" altLang="ja-JP" sz="2400" b="1" dirty="0"/>
              <a:t>10</a:t>
            </a:r>
            <a:r>
              <a:rPr lang="ja-JP" altLang="en-US" sz="2400" b="1" dirty="0"/>
              <a:t>個</a:t>
            </a:r>
            <a:endParaRPr kumimoji="1" lang="en-US" altLang="ja-JP" sz="2400" b="1" dirty="0"/>
          </a:p>
        </p:txBody>
      </p:sp>
      <p:sp>
        <p:nvSpPr>
          <p:cNvPr id="5" name="右矢印 4"/>
          <p:cNvSpPr/>
          <p:nvPr/>
        </p:nvSpPr>
        <p:spPr>
          <a:xfrm>
            <a:off x="3776472" y="4078224"/>
            <a:ext cx="2569464" cy="7223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表 5"/>
          <p:cNvGraphicFramePr>
            <a:graphicFrameLocks noGrp="1"/>
          </p:cNvGraphicFramePr>
          <p:nvPr/>
        </p:nvGraphicFramePr>
        <p:xfrm>
          <a:off x="6776264" y="2645637"/>
          <a:ext cx="3612296" cy="4084346"/>
        </p:xfrm>
        <a:graphic>
          <a:graphicData uri="http://schemas.openxmlformats.org/drawingml/2006/table">
            <a:tbl>
              <a:tblPr firstRow="1" firstCol="1">
                <a:tableStyleId>{93296810-A885-4BE3-A3E7-6D5BEEA58F35}</a:tableStyleId>
              </a:tblPr>
              <a:tblGrid>
                <a:gridCol w="905672">
                  <a:extLst>
                    <a:ext uri="{9D8B030D-6E8A-4147-A177-3AD203B41FA5}">
                      <a16:colId xmlns:a16="http://schemas.microsoft.com/office/drawing/2014/main" val="395039667"/>
                    </a:ext>
                  </a:extLst>
                </a:gridCol>
                <a:gridCol w="2706624">
                  <a:extLst>
                    <a:ext uri="{9D8B030D-6E8A-4147-A177-3AD203B41FA5}">
                      <a16:colId xmlns:a16="http://schemas.microsoft.com/office/drawing/2014/main" val="1770464034"/>
                    </a:ext>
                  </a:extLst>
                </a:gridCol>
              </a:tblGrid>
              <a:tr h="405403">
                <a:tc>
                  <a:txBody>
                    <a:bodyPr/>
                    <a:lstStyle/>
                    <a:p>
                      <a:pPr algn="ctr" fontAlgn="ctr"/>
                      <a:r>
                        <a:rPr lang="ja-JP" altLang="en-US" sz="2400" u="none" strike="noStrike" dirty="0">
                          <a:effectLst/>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特徴量</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327071905"/>
                  </a:ext>
                </a:extLst>
              </a:tr>
              <a:tr h="405403">
                <a:tc rowSpan="7">
                  <a:txBody>
                    <a:bodyPr/>
                    <a:lstStyle/>
                    <a:p>
                      <a:pPr algn="ctr" fontAlgn="ctr"/>
                      <a:r>
                        <a:rPr lang="ja-JP" altLang="en-US" sz="2400" u="none" strike="noStrike" dirty="0">
                          <a:effectLst/>
                        </a:rPr>
                        <a:t>上位</a:t>
                      </a:r>
                      <a:endParaRPr lang="en-US" altLang="ja-JP" sz="2400" u="none" strike="noStrike" dirty="0">
                        <a:effectLst/>
                      </a:endParaRPr>
                    </a:p>
                    <a:p>
                      <a:pPr algn="ctr" fontAlgn="ctr"/>
                      <a:r>
                        <a:rPr lang="en-US" altLang="ja-JP" sz="2400" u="none" strike="noStrike" dirty="0">
                          <a:effectLst/>
                        </a:rPr>
                        <a:t>10</a:t>
                      </a:r>
                      <a:r>
                        <a:rPr lang="ja-JP" altLang="en-US" sz="2400" u="none" strike="noStrike" dirty="0">
                          <a:effectLst/>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60895973"/>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838771793"/>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Ox_02</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71411579"/>
                  </a:ext>
                </a:extLst>
              </a:tr>
              <a:tr h="1199661">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r>
                        <a:rPr lang="en-US" altLang="ja-JP" sz="2400" u="none" strike="noStrike" dirty="0">
                          <a:effectLst/>
                        </a:rPr>
                        <a:t/>
                      </a:r>
                      <a:br>
                        <a:rPr lang="en-US" altLang="ja-JP" sz="2400" u="none" strike="noStrike" dirty="0">
                          <a:effectLst/>
                        </a:rPr>
                      </a:br>
                      <a:r>
                        <a:rPr lang="ja-JP" altLang="en-US" sz="2400" u="none" strike="noStrike" dirty="0">
                          <a:effectLst/>
                        </a:rPr>
                        <a:t>・</a:t>
                      </a:r>
                      <a:endParaRPr lang="en-US" altLang="ja-JP" sz="2400" u="none" strike="noStrike"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61664166"/>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TEMP_03</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55471647"/>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22951269"/>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353031420"/>
                  </a:ext>
                </a:extLst>
              </a:tr>
            </a:tbl>
          </a:graphicData>
        </a:graphic>
      </p:graphicFrame>
      <p:graphicFrame>
        <p:nvGraphicFramePr>
          <p:cNvPr id="26" name="表 25">
            <a:extLst>
              <a:ext uri="{FF2B5EF4-FFF2-40B4-BE49-F238E27FC236}">
                <a16:creationId xmlns:a16="http://schemas.microsoft.com/office/drawing/2014/main" id="{8C84EE9D-01EB-6802-7EEE-AB10EAE3EB42}"/>
              </a:ext>
            </a:extLst>
          </p:cNvPr>
          <p:cNvGraphicFramePr>
            <a:graphicFrameLocks noGrp="1"/>
          </p:cNvGraphicFramePr>
          <p:nvPr>
            <p:extLst>
              <p:ext uri="{D42A27DB-BD31-4B8C-83A1-F6EECF244321}">
                <p14:modId xmlns:p14="http://schemas.microsoft.com/office/powerpoint/2010/main" val="3060780595"/>
              </p:ext>
            </p:extLst>
          </p:nvPr>
        </p:nvGraphicFramePr>
        <p:xfrm>
          <a:off x="3616474" y="2382955"/>
          <a:ext cx="4783573" cy="4335282"/>
        </p:xfrm>
        <a:graphic>
          <a:graphicData uri="http://schemas.openxmlformats.org/drawingml/2006/table">
            <a:tbl>
              <a:tblPr firstRow="1" bandRow="1">
                <a:tableStyleId>{F5AB1C69-6EDB-4FF4-983F-18BD219EF322}</a:tableStyleId>
              </a:tblPr>
              <a:tblGrid>
                <a:gridCol w="4783573">
                  <a:extLst>
                    <a:ext uri="{9D8B030D-6E8A-4147-A177-3AD203B41FA5}">
                      <a16:colId xmlns:a16="http://schemas.microsoft.com/office/drawing/2014/main" val="2254628716"/>
                    </a:ext>
                  </a:extLst>
                </a:gridCol>
              </a:tblGrid>
              <a:tr h="619326">
                <a:tc>
                  <a:txBody>
                    <a:bodyPr/>
                    <a:lstStyle/>
                    <a:p>
                      <a:pPr algn="ctr"/>
                      <a:r>
                        <a:rPr kumimoji="1" lang="ja-JP" altLang="en-US" sz="2400" dirty="0"/>
                        <a:t>比較する特徴量</a:t>
                      </a:r>
                    </a:p>
                  </a:txBody>
                  <a:tcPr anchor="ctr"/>
                </a:tc>
                <a:extLst>
                  <a:ext uri="{0D108BD9-81ED-4DB2-BD59-A6C34878D82A}">
                    <a16:rowId xmlns:a16="http://schemas.microsoft.com/office/drawing/2014/main" val="3387376509"/>
                  </a:ext>
                </a:extLst>
              </a:tr>
              <a:tr h="619326">
                <a:tc>
                  <a:txBody>
                    <a:bodyPr/>
                    <a:lstStyle/>
                    <a:p>
                      <a:pPr algn="ctr"/>
                      <a:r>
                        <a:rPr kumimoji="1" lang="ja-JP" altLang="en-US" sz="2400" b="1" dirty="0">
                          <a:solidFill>
                            <a:srgbClr val="FF0000"/>
                          </a:solidFill>
                        </a:rPr>
                        <a:t>ベンチマーク</a:t>
                      </a:r>
                    </a:p>
                  </a:txBody>
                  <a:tcPr anchor="ctr"/>
                </a:tc>
                <a:extLst>
                  <a:ext uri="{0D108BD9-81ED-4DB2-BD59-A6C34878D82A}">
                    <a16:rowId xmlns:a16="http://schemas.microsoft.com/office/drawing/2014/main" val="2824786547"/>
                  </a:ext>
                </a:extLst>
              </a:tr>
              <a:tr h="619326">
                <a:tc>
                  <a:txBody>
                    <a:bodyPr/>
                    <a:lstStyle/>
                    <a:p>
                      <a:pPr algn="ctr"/>
                      <a:r>
                        <a:rPr kumimoji="1" lang="ja-JP" altLang="en-US" sz="2400" b="1" dirty="0"/>
                        <a:t>全データ</a:t>
                      </a:r>
                      <a:endParaRPr kumimoji="1" lang="en-US" altLang="ja-JP" sz="2400" b="1" dirty="0"/>
                    </a:p>
                  </a:txBody>
                  <a:tcPr anchor="ctr"/>
                </a:tc>
                <a:extLst>
                  <a:ext uri="{0D108BD9-81ED-4DB2-BD59-A6C34878D82A}">
                    <a16:rowId xmlns:a16="http://schemas.microsoft.com/office/drawing/2014/main" val="860367922"/>
                  </a:ext>
                </a:extLst>
              </a:tr>
              <a:tr h="619326">
                <a:tc>
                  <a:txBody>
                    <a:bodyPr/>
                    <a:lstStyle/>
                    <a:p>
                      <a:pPr algn="ctr"/>
                      <a:r>
                        <a:rPr kumimoji="1" lang="ja-JP" altLang="en-US" sz="2400" b="1" dirty="0"/>
                        <a:t>上位</a:t>
                      </a:r>
                      <a:r>
                        <a:rPr kumimoji="1" lang="en-US" altLang="ja-JP" sz="2400" b="1" dirty="0"/>
                        <a:t>10</a:t>
                      </a:r>
                      <a:r>
                        <a:rPr kumimoji="1" lang="ja-JP" altLang="en-US" sz="2400" b="1" dirty="0"/>
                        <a:t>個</a:t>
                      </a:r>
                    </a:p>
                  </a:txBody>
                  <a:tcPr anchor="ctr"/>
                </a:tc>
                <a:extLst>
                  <a:ext uri="{0D108BD9-81ED-4DB2-BD59-A6C34878D82A}">
                    <a16:rowId xmlns:a16="http://schemas.microsoft.com/office/drawing/2014/main" val="1333704431"/>
                  </a:ext>
                </a:extLst>
              </a:tr>
              <a:tr h="619326">
                <a:tc>
                  <a:txBody>
                    <a:bodyPr/>
                    <a:lstStyle/>
                    <a:p>
                      <a:pPr algn="ctr"/>
                      <a:r>
                        <a:rPr kumimoji="1" lang="ja-JP" altLang="en-US" sz="2400" b="1" dirty="0"/>
                        <a:t>上位</a:t>
                      </a:r>
                      <a:r>
                        <a:rPr kumimoji="1" lang="en-US" altLang="ja-JP" sz="2400" b="1" dirty="0"/>
                        <a:t>20</a:t>
                      </a:r>
                      <a:r>
                        <a:rPr kumimoji="1" lang="ja-JP" altLang="en-US" sz="2400" b="1" dirty="0"/>
                        <a:t>個</a:t>
                      </a:r>
                    </a:p>
                  </a:txBody>
                  <a:tcPr anchor="ctr"/>
                </a:tc>
                <a:extLst>
                  <a:ext uri="{0D108BD9-81ED-4DB2-BD59-A6C34878D82A}">
                    <a16:rowId xmlns:a16="http://schemas.microsoft.com/office/drawing/2014/main" val="3837915041"/>
                  </a:ext>
                </a:extLst>
              </a:tr>
              <a:tr h="619326">
                <a:tc>
                  <a:txBody>
                    <a:bodyPr/>
                    <a:lstStyle/>
                    <a:p>
                      <a:pPr algn="ctr"/>
                      <a:r>
                        <a:rPr kumimoji="1" lang="ja-JP" altLang="en-US" sz="2400" b="1" dirty="0"/>
                        <a:t>上位</a:t>
                      </a:r>
                      <a:r>
                        <a:rPr kumimoji="1" lang="en-US" altLang="ja-JP" sz="2400" b="1" dirty="0"/>
                        <a:t>30</a:t>
                      </a:r>
                      <a:r>
                        <a:rPr kumimoji="1" lang="ja-JP" altLang="en-US" sz="2400" b="1" dirty="0"/>
                        <a:t>個</a:t>
                      </a:r>
                    </a:p>
                  </a:txBody>
                  <a:tcPr anchor="ctr"/>
                </a:tc>
                <a:extLst>
                  <a:ext uri="{0D108BD9-81ED-4DB2-BD59-A6C34878D82A}">
                    <a16:rowId xmlns:a16="http://schemas.microsoft.com/office/drawing/2014/main" val="4269357293"/>
                  </a:ext>
                </a:extLst>
              </a:tr>
              <a:tr h="619326">
                <a:tc>
                  <a:txBody>
                    <a:bodyPr/>
                    <a:lstStyle/>
                    <a:p>
                      <a:pPr algn="ctr"/>
                      <a:r>
                        <a:rPr kumimoji="1" lang="ja-JP" altLang="en-US" sz="2400" b="1" dirty="0"/>
                        <a:t>高低上位</a:t>
                      </a:r>
                      <a:r>
                        <a:rPr kumimoji="1" lang="en-US" altLang="ja-JP" sz="2400" b="1" dirty="0"/>
                        <a:t>20</a:t>
                      </a:r>
                      <a:r>
                        <a:rPr kumimoji="1" lang="ja-JP" altLang="en-US" sz="2400" b="1" dirty="0"/>
                        <a:t>個</a:t>
                      </a:r>
                    </a:p>
                  </a:txBody>
                  <a:tcPr anchor="ctr"/>
                </a:tc>
                <a:extLst>
                  <a:ext uri="{0D108BD9-81ED-4DB2-BD59-A6C34878D82A}">
                    <a16:rowId xmlns:a16="http://schemas.microsoft.com/office/drawing/2014/main" val="3709404020"/>
                  </a:ext>
                </a:extLst>
              </a:tr>
            </a:tbl>
          </a:graphicData>
        </a:graphic>
      </p:graphicFrame>
    </p:spTree>
    <p:extLst>
      <p:ext uri="{BB962C8B-B14F-4D97-AF65-F5344CB8AC3E}">
        <p14:creationId xmlns:p14="http://schemas.microsoft.com/office/powerpoint/2010/main" val="368341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矢印: 山形 1">
            <a:extLst>
              <a:ext uri="{FF2B5EF4-FFF2-40B4-BE49-F238E27FC236}">
                <a16:creationId xmlns:a16="http://schemas.microsoft.com/office/drawing/2014/main" id="{D7F0F706-5D72-C1C3-14BC-5A84833614D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FC9DE2-ACF9-7FF4-79C2-2CB6845B8EE0}"/>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評価方法</a:t>
            </a:r>
            <a:endParaRPr kumimoji="1" lang="en-US" altLang="ja-JP" sz="30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5FE866C-3640-9B16-3774-9F25262E0948}"/>
              </a:ext>
            </a:extLst>
          </p:cNvPr>
          <p:cNvSpPr txBox="1"/>
          <p:nvPr/>
        </p:nvSpPr>
        <p:spPr>
          <a:xfrm>
            <a:off x="3610962" y="3373493"/>
            <a:ext cx="5212126" cy="461665"/>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時間値評価及び日別評価</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8DDF61-461A-CDAF-2581-0C68A25A16F1}"/>
              </a:ext>
            </a:extLst>
          </p:cNvPr>
          <p:cNvSpPr txBox="1"/>
          <p:nvPr/>
        </p:nvSpPr>
        <p:spPr>
          <a:xfrm>
            <a:off x="2913540" y="207612"/>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76C4942E-63EC-91CD-15EB-C771AE554AB6}"/>
              </a:ext>
            </a:extLst>
          </p:cNvPr>
          <p:cNvGrpSpPr/>
          <p:nvPr/>
        </p:nvGrpSpPr>
        <p:grpSpPr>
          <a:xfrm>
            <a:off x="401902" y="4081845"/>
            <a:ext cx="3610025" cy="2366178"/>
            <a:chOff x="125032" y="3541537"/>
            <a:chExt cx="3860182" cy="3077000"/>
          </a:xfrm>
        </p:grpSpPr>
        <p:sp>
          <p:nvSpPr>
            <p:cNvPr id="38" name="四角形: 角を丸くする 37">
              <a:extLst>
                <a:ext uri="{FF2B5EF4-FFF2-40B4-BE49-F238E27FC236}">
                  <a16:creationId xmlns:a16="http://schemas.microsoft.com/office/drawing/2014/main" id="{D7B88953-DDB5-34F2-FAC1-BA95C82CF418}"/>
                </a:ext>
              </a:extLst>
            </p:cNvPr>
            <p:cNvSpPr/>
            <p:nvPr/>
          </p:nvSpPr>
          <p:spPr>
            <a:xfrm>
              <a:off x="125032" y="3541537"/>
              <a:ext cx="3860182" cy="3077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A33D507-4650-6463-9ACF-0BD71DCA0EEE}"/>
                </a:ext>
              </a:extLst>
            </p:cNvPr>
            <p:cNvSpPr txBox="1"/>
            <p:nvPr/>
          </p:nvSpPr>
          <p:spPr>
            <a:xfrm>
              <a:off x="590157"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　再現率</a:t>
              </a:r>
              <a:endParaRPr kumimoji="1"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DF5E520-4E60-E07A-0FD3-9EC0012548C8}"/>
                </a:ext>
              </a:extLst>
            </p:cNvPr>
            <p:cNvSpPr txBox="1"/>
            <p:nvPr/>
          </p:nvSpPr>
          <p:spPr>
            <a:xfrm>
              <a:off x="313920" y="4633602"/>
              <a:ext cx="3242544" cy="977191"/>
            </a:xfrm>
            <a:prstGeom prst="rect">
              <a:avLst/>
            </a:prstGeom>
            <a:noFill/>
          </p:spPr>
          <p:txBody>
            <a:bodyPr wrap="square" rtlCol="0">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104E44BB-4574-4F08-C0D7-DDE22BF413A8}"/>
              </a:ext>
            </a:extLst>
          </p:cNvPr>
          <p:cNvGrpSpPr/>
          <p:nvPr/>
        </p:nvGrpSpPr>
        <p:grpSpPr>
          <a:xfrm>
            <a:off x="4271227" y="4081845"/>
            <a:ext cx="3610025" cy="2366178"/>
            <a:chOff x="4225866" y="3625860"/>
            <a:chExt cx="3860182" cy="2992677"/>
          </a:xfrm>
        </p:grpSpPr>
        <p:sp>
          <p:nvSpPr>
            <p:cNvPr id="41" name="四角形: 角を丸くする 40">
              <a:extLst>
                <a:ext uri="{FF2B5EF4-FFF2-40B4-BE49-F238E27FC236}">
                  <a16:creationId xmlns:a16="http://schemas.microsoft.com/office/drawing/2014/main" id="{C9D1AE3D-EAED-FD9A-48BC-66B5BE68064E}"/>
                </a:ext>
              </a:extLst>
            </p:cNvPr>
            <p:cNvSpPr/>
            <p:nvPr/>
          </p:nvSpPr>
          <p:spPr>
            <a:xfrm>
              <a:off x="4225866" y="3625860"/>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16CA142-AAFB-C34A-96B5-A8AAED53345D}"/>
                </a:ext>
              </a:extLst>
            </p:cNvPr>
            <p:cNvSpPr txBox="1"/>
            <p:nvPr/>
          </p:nvSpPr>
          <p:spPr>
            <a:xfrm>
              <a:off x="4632246"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　適合率</a:t>
              </a:r>
              <a:endParaRPr kumimoji="1"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869FE501-20EC-227F-9623-36F8FBD26913}"/>
                </a:ext>
              </a:extLst>
            </p:cNvPr>
            <p:cNvSpPr txBox="1"/>
            <p:nvPr/>
          </p:nvSpPr>
          <p:spPr>
            <a:xfrm>
              <a:off x="4323056" y="4633602"/>
              <a:ext cx="3590877" cy="977191"/>
            </a:xfrm>
            <a:prstGeom prst="rect">
              <a:avLst/>
            </a:prstGeom>
            <a:noFill/>
          </p:spPr>
          <p:txBody>
            <a:bodyPr wrap="square" rtlCol="0">
              <a:spAutoFit/>
            </a:bodyPr>
            <a:lstStyle/>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 name="グループ化 3">
            <a:extLst>
              <a:ext uri="{FF2B5EF4-FFF2-40B4-BE49-F238E27FC236}">
                <a16:creationId xmlns:a16="http://schemas.microsoft.com/office/drawing/2014/main" id="{7CA8B287-2F06-2AC8-97F9-B4B0AB67DE33}"/>
              </a:ext>
            </a:extLst>
          </p:cNvPr>
          <p:cNvGrpSpPr/>
          <p:nvPr/>
        </p:nvGrpSpPr>
        <p:grpSpPr>
          <a:xfrm>
            <a:off x="50112" y="1560628"/>
            <a:ext cx="4010025" cy="1693047"/>
            <a:chOff x="50112" y="1560628"/>
            <a:chExt cx="4010025" cy="1693047"/>
          </a:xfrm>
        </p:grpSpPr>
        <p:sp>
          <p:nvSpPr>
            <p:cNvPr id="35" name="四角形: 角を丸くする 34">
              <a:extLst>
                <a:ext uri="{FF2B5EF4-FFF2-40B4-BE49-F238E27FC236}">
                  <a16:creationId xmlns:a16="http://schemas.microsoft.com/office/drawing/2014/main" id="{089C15B6-7540-B1F9-821C-6653DC1310CA}"/>
                </a:ext>
              </a:extLst>
            </p:cNvPr>
            <p:cNvSpPr/>
            <p:nvPr/>
          </p:nvSpPr>
          <p:spPr>
            <a:xfrm>
              <a:off x="151745" y="1560628"/>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464562E-C3BC-3663-5592-CF0D573DE58A}"/>
                </a:ext>
              </a:extLst>
            </p:cNvPr>
            <p:cNvSpPr txBox="1"/>
            <p:nvPr/>
          </p:nvSpPr>
          <p:spPr>
            <a:xfrm>
              <a:off x="696344" y="1714131"/>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　特徴量の個数</a:t>
              </a:r>
              <a:endParaRPr kumimoji="1" lang="en-US" altLang="ja-JP"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13835AE-D254-8801-85A6-9BEB7F320BC9}"/>
                </a:ext>
              </a:extLst>
            </p:cNvPr>
            <p:cNvSpPr txBox="1"/>
            <p:nvPr/>
          </p:nvSpPr>
          <p:spPr>
            <a:xfrm>
              <a:off x="50112" y="2086536"/>
              <a:ext cx="4010025" cy="977191"/>
            </a:xfrm>
            <a:prstGeom prst="rect">
              <a:avLst/>
            </a:prstGeom>
            <a:noFill/>
          </p:spPr>
          <p:txBody>
            <a:bodyPr wrap="square">
              <a:spAutoFit/>
            </a:bodyPr>
            <a:lstStyle/>
            <a:p>
              <a:pPr algn="ctr">
                <a:lnSpc>
                  <a:spcPct val="150000"/>
                </a:lnSpc>
              </a:pPr>
              <a:r>
                <a:rPr lang="ja-JP" altLang="en-US" sz="2000" dirty="0">
                  <a:latin typeface="メイリオ" panose="020B0604030504040204" pitchFamily="50" charset="-128"/>
                  <a:ea typeface="メイリオ" panose="020B0604030504040204" pitchFamily="50" charset="-128"/>
                </a:rPr>
                <a:t>特徴量が</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latin typeface="メイリオ" panose="020B0604030504040204" pitchFamily="50" charset="-128"/>
                  <a:ea typeface="メイリオ" panose="020B0604030504040204" pitchFamily="50" charset="-128"/>
                </a:rPr>
                <a:t>一番少ないものを選択</a:t>
              </a:r>
              <a:endParaRPr lang="en-US" altLang="ja-JP" sz="2000"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03E9F77A-1419-E2B9-C126-AEB975E5F80A}"/>
              </a:ext>
            </a:extLst>
          </p:cNvPr>
          <p:cNvGrpSpPr/>
          <p:nvPr/>
        </p:nvGrpSpPr>
        <p:grpSpPr>
          <a:xfrm>
            <a:off x="4225866" y="1548533"/>
            <a:ext cx="3860182" cy="1693047"/>
            <a:chOff x="4225866" y="1548533"/>
            <a:chExt cx="3860182" cy="1693047"/>
          </a:xfrm>
        </p:grpSpPr>
        <p:grpSp>
          <p:nvGrpSpPr>
            <p:cNvPr id="12" name="グループ化 11">
              <a:extLst>
                <a:ext uri="{FF2B5EF4-FFF2-40B4-BE49-F238E27FC236}">
                  <a16:creationId xmlns:a16="http://schemas.microsoft.com/office/drawing/2014/main" id="{2DAF8D48-4CDB-4EEB-2058-5BA521956350}"/>
                </a:ext>
              </a:extLst>
            </p:cNvPr>
            <p:cNvGrpSpPr/>
            <p:nvPr/>
          </p:nvGrpSpPr>
          <p:grpSpPr>
            <a:xfrm>
              <a:off x="4225866" y="1548533"/>
              <a:ext cx="3860182" cy="1693047"/>
              <a:chOff x="4225866" y="1548533"/>
              <a:chExt cx="3860182" cy="1693047"/>
            </a:xfrm>
          </p:grpSpPr>
          <p:sp>
            <p:nvSpPr>
              <p:cNvPr id="36" name="四角形: 角を丸くする 35">
                <a:extLst>
                  <a:ext uri="{FF2B5EF4-FFF2-40B4-BE49-F238E27FC236}">
                    <a16:creationId xmlns:a16="http://schemas.microsoft.com/office/drawing/2014/main" id="{4B590152-5FBE-7616-2DEA-59791B09CB26}"/>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F471A77-2D4D-D8E8-C901-6B571A55EEB4}"/>
                  </a:ext>
                </a:extLst>
              </p:cNvPr>
              <p:cNvSpPr txBox="1"/>
              <p:nvPr/>
            </p:nvSpPr>
            <p:spPr>
              <a:xfrm>
                <a:off x="473732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　高濃度</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grpSp>
        <p:sp>
          <p:nvSpPr>
            <p:cNvPr id="32" name="テキスト ボックス 31">
              <a:extLst>
                <a:ext uri="{FF2B5EF4-FFF2-40B4-BE49-F238E27FC236}">
                  <a16:creationId xmlns:a16="http://schemas.microsoft.com/office/drawing/2014/main" id="{B2FCA150-9FFF-771E-A810-45D21B28713A}"/>
                </a:ext>
              </a:extLst>
            </p:cNvPr>
            <p:cNvSpPr txBox="1"/>
            <p:nvPr/>
          </p:nvSpPr>
          <p:spPr>
            <a:xfrm>
              <a:off x="4274076" y="2257426"/>
              <a:ext cx="3743768" cy="515526"/>
            </a:xfrm>
            <a:prstGeom prst="rect">
              <a:avLst/>
            </a:prstGeom>
            <a:noFill/>
          </p:spPr>
          <p:txBody>
            <a:bodyPr wrap="square" rtlCol="0">
              <a:spAutoFit/>
            </a:bodyPr>
            <a:lstStyle/>
            <a:p>
              <a:pPr marL="671513" indent="-671513"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以上のみの</a:t>
              </a:r>
              <a:r>
                <a:rPr lang="en-US" altLang="ja-JP" sz="2000" dirty="0">
                  <a:latin typeface="メイリオ" panose="020B0604030504040204" pitchFamily="50" charset="-128"/>
                  <a:ea typeface="メイリオ" panose="020B0604030504040204" pitchFamily="50" charset="-128"/>
                </a:rPr>
                <a:t>RMSE</a:t>
              </a:r>
            </a:p>
          </p:txBody>
        </p:sp>
      </p:grpSp>
      <p:grpSp>
        <p:nvGrpSpPr>
          <p:cNvPr id="15" name="グループ化 14">
            <a:extLst>
              <a:ext uri="{FF2B5EF4-FFF2-40B4-BE49-F238E27FC236}">
                <a16:creationId xmlns:a16="http://schemas.microsoft.com/office/drawing/2014/main" id="{A71B21A3-0B45-AC47-25D3-8462BD2D9D70}"/>
              </a:ext>
            </a:extLst>
          </p:cNvPr>
          <p:cNvGrpSpPr/>
          <p:nvPr/>
        </p:nvGrpSpPr>
        <p:grpSpPr>
          <a:xfrm>
            <a:off x="8251777" y="1572597"/>
            <a:ext cx="3860182" cy="1693047"/>
            <a:chOff x="8251777" y="1572597"/>
            <a:chExt cx="3860182" cy="1693047"/>
          </a:xfrm>
        </p:grpSpPr>
        <p:sp>
          <p:nvSpPr>
            <p:cNvPr id="37" name="四角形: 角を丸くする 36">
              <a:extLst>
                <a:ext uri="{FF2B5EF4-FFF2-40B4-BE49-F238E27FC236}">
                  <a16:creationId xmlns:a16="http://schemas.microsoft.com/office/drawing/2014/main" id="{A5341E92-E7C7-4FB7-7781-9232464165F8}"/>
                </a:ext>
              </a:extLst>
            </p:cNvPr>
            <p:cNvSpPr/>
            <p:nvPr/>
          </p:nvSpPr>
          <p:spPr>
            <a:xfrm>
              <a:off x="8251777" y="1572597"/>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143034B-8861-D06F-7AC6-79610C7AD242}"/>
                </a:ext>
              </a:extLst>
            </p:cNvPr>
            <p:cNvSpPr txBox="1"/>
            <p:nvPr/>
          </p:nvSpPr>
          <p:spPr>
            <a:xfrm>
              <a:off x="882308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0C9450-C49E-B117-E27B-A718759F889A}"/>
                </a:ext>
              </a:extLst>
            </p:cNvPr>
            <p:cNvSpPr txBox="1"/>
            <p:nvPr/>
          </p:nvSpPr>
          <p:spPr>
            <a:xfrm>
              <a:off x="8964768" y="2375560"/>
              <a:ext cx="2481262" cy="400110"/>
            </a:xfrm>
            <a:prstGeom prst="rect">
              <a:avLst/>
            </a:prstGeom>
            <a:noFill/>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モデル全体の</a:t>
              </a:r>
              <a:r>
                <a:rPr lang="en-US" altLang="ja-JP" sz="2000" dirty="0">
                  <a:latin typeface="メイリオ" panose="020B0604030504040204" pitchFamily="50" charset="-128"/>
                  <a:ea typeface="メイリオ" panose="020B0604030504040204" pitchFamily="50" charset="-128"/>
                </a:rPr>
                <a:t>RMSE</a:t>
              </a:r>
              <a:endParaRPr lang="ja-JP" altLang="en-US" sz="2000" dirty="0"/>
            </a:p>
          </p:txBody>
        </p:sp>
      </p:grpSp>
      <p:grpSp>
        <p:nvGrpSpPr>
          <p:cNvPr id="19" name="グループ化 18">
            <a:extLst>
              <a:ext uri="{FF2B5EF4-FFF2-40B4-BE49-F238E27FC236}">
                <a16:creationId xmlns:a16="http://schemas.microsoft.com/office/drawing/2014/main" id="{425334EA-5404-27A5-4433-2B1159B456B9}"/>
              </a:ext>
            </a:extLst>
          </p:cNvPr>
          <p:cNvGrpSpPr/>
          <p:nvPr/>
        </p:nvGrpSpPr>
        <p:grpSpPr>
          <a:xfrm>
            <a:off x="8140552" y="4081843"/>
            <a:ext cx="3610025" cy="2366179"/>
            <a:chOff x="8251776" y="3625859"/>
            <a:chExt cx="3860182" cy="2992677"/>
          </a:xfrm>
        </p:grpSpPr>
        <p:sp>
          <p:nvSpPr>
            <p:cNvPr id="40" name="四角形: 角を丸くする 39">
              <a:extLst>
                <a:ext uri="{FF2B5EF4-FFF2-40B4-BE49-F238E27FC236}">
                  <a16:creationId xmlns:a16="http://schemas.microsoft.com/office/drawing/2014/main" id="{F42FDBB2-42FD-87FA-FD39-042C4CD42CFB}"/>
                </a:ext>
              </a:extLst>
            </p:cNvPr>
            <p:cNvSpPr/>
            <p:nvPr/>
          </p:nvSpPr>
          <p:spPr>
            <a:xfrm>
              <a:off x="8251776" y="3625859"/>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E78D45F-7191-7F7D-94D8-541C4D1F8099}"/>
                </a:ext>
              </a:extLst>
            </p:cNvPr>
            <p:cNvSpPr txBox="1"/>
            <p:nvPr/>
          </p:nvSpPr>
          <p:spPr>
            <a:xfrm>
              <a:off x="8631007" y="3776778"/>
              <a:ext cx="3148787"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　調和平均</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p:txBody>
        </p:sp>
        <p:pic>
          <p:nvPicPr>
            <p:cNvPr id="43" name="図 42" descr="テキスト&#10;&#10;自動的に生成された説明">
              <a:extLst>
                <a:ext uri="{FF2B5EF4-FFF2-40B4-BE49-F238E27FC236}">
                  <a16:creationId xmlns:a16="http://schemas.microsoft.com/office/drawing/2014/main" id="{1F6EF907-7270-3960-0170-48E70AB8C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044" y="4422790"/>
              <a:ext cx="3352711" cy="1725225"/>
            </a:xfrm>
            <a:prstGeom prst="rect">
              <a:avLst/>
            </a:prstGeom>
          </p:spPr>
        </p:pic>
      </p:grpSp>
      <p:sp>
        <p:nvSpPr>
          <p:cNvPr id="21" name="正方形/長方形 20">
            <a:extLst>
              <a:ext uri="{FF2B5EF4-FFF2-40B4-BE49-F238E27FC236}">
                <a16:creationId xmlns:a16="http://schemas.microsoft.com/office/drawing/2014/main" id="{7A23568C-9A32-82D3-C5EB-CA6DCF822EE4}"/>
              </a:ext>
            </a:extLst>
          </p:cNvPr>
          <p:cNvSpPr/>
          <p:nvPr/>
        </p:nvSpPr>
        <p:spPr>
          <a:xfrm>
            <a:off x="238126" y="3873206"/>
            <a:ext cx="11639550" cy="2745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34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graphicFrame>
        <p:nvGraphicFramePr>
          <p:cNvPr id="22" name="表 21">
            <a:extLst>
              <a:ext uri="{FF2B5EF4-FFF2-40B4-BE49-F238E27FC236}">
                <a16:creationId xmlns:a16="http://schemas.microsoft.com/office/drawing/2014/main" id="{911949B4-E046-AAD6-F7D4-15BFF486D1CD}"/>
              </a:ext>
            </a:extLst>
          </p:cNvPr>
          <p:cNvGraphicFramePr>
            <a:graphicFrameLocks noGrp="1"/>
          </p:cNvGraphicFramePr>
          <p:nvPr/>
        </p:nvGraphicFramePr>
        <p:xfrm>
          <a:off x="125846" y="898575"/>
          <a:ext cx="7024762" cy="5763327"/>
        </p:xfrm>
        <a:graphic>
          <a:graphicData uri="http://schemas.openxmlformats.org/drawingml/2006/table">
            <a:tbl>
              <a:tblPr firstRow="1" firstCol="1">
                <a:tableStyleId>{93296810-A885-4BE3-A3E7-6D5BEEA58F35}</a:tableStyleId>
              </a:tblPr>
              <a:tblGrid>
                <a:gridCol w="1651296">
                  <a:extLst>
                    <a:ext uri="{9D8B030D-6E8A-4147-A177-3AD203B41FA5}">
                      <a16:colId xmlns:a16="http://schemas.microsoft.com/office/drawing/2014/main" val="1064468220"/>
                    </a:ext>
                  </a:extLst>
                </a:gridCol>
                <a:gridCol w="1389690">
                  <a:extLst>
                    <a:ext uri="{9D8B030D-6E8A-4147-A177-3AD203B41FA5}">
                      <a16:colId xmlns:a16="http://schemas.microsoft.com/office/drawing/2014/main" val="3478660019"/>
                    </a:ext>
                  </a:extLst>
                </a:gridCol>
                <a:gridCol w="2008672">
                  <a:extLst>
                    <a:ext uri="{9D8B030D-6E8A-4147-A177-3AD203B41FA5}">
                      <a16:colId xmlns:a16="http://schemas.microsoft.com/office/drawing/2014/main" val="4156315024"/>
                    </a:ext>
                  </a:extLst>
                </a:gridCol>
                <a:gridCol w="1975104">
                  <a:extLst>
                    <a:ext uri="{9D8B030D-6E8A-4147-A177-3AD203B41FA5}">
                      <a16:colId xmlns:a16="http://schemas.microsoft.com/office/drawing/2014/main" val="1210519136"/>
                    </a:ext>
                  </a:extLst>
                </a:gridCol>
              </a:tblGrid>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1</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2</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3</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929489717"/>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637914">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多摩市愛宕</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世田谷</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南葛西</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 name="矢印: 山形 1">
            <a:extLst>
              <a:ext uri="{FF2B5EF4-FFF2-40B4-BE49-F238E27FC236}">
                <a16:creationId xmlns:a16="http://schemas.microsoft.com/office/drawing/2014/main" id="{A47B88D3-C76B-7DD2-7F94-E1D1C7F7E948}"/>
              </a:ext>
            </a:extLst>
          </p:cNvPr>
          <p:cNvSpPr/>
          <p:nvPr/>
        </p:nvSpPr>
        <p:spPr>
          <a:xfrm rot="10800000">
            <a:off x="-495226" y="5440"/>
            <a:ext cx="3899607"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F192E74-CA1B-5897-7829-A8F1395CB90A}"/>
              </a:ext>
            </a:extLst>
          </p:cNvPr>
          <p:cNvSpPr txBox="1"/>
          <p:nvPr/>
        </p:nvSpPr>
        <p:spPr>
          <a:xfrm>
            <a:off x="25629" y="175008"/>
            <a:ext cx="2991891"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解析結果・考察</a:t>
            </a:r>
            <a:endParaRPr lang="en-US" altLang="ja-JP" sz="30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13A77D74-A280-2730-DFF9-D98612E43D49}"/>
              </a:ext>
            </a:extLst>
          </p:cNvPr>
          <p:cNvSpPr txBox="1"/>
          <p:nvPr/>
        </p:nvSpPr>
        <p:spPr>
          <a:xfrm>
            <a:off x="3404382" y="31547"/>
            <a:ext cx="5718513" cy="769441"/>
          </a:xfrm>
          <a:prstGeom prst="rect">
            <a:avLst/>
          </a:prstGeom>
          <a:noFill/>
        </p:spPr>
        <p:txBody>
          <a:bodyPr wrap="square" rtlCol="0">
            <a:spAutoFit/>
          </a:bodyPr>
          <a:lstStyle/>
          <a:p>
            <a:pPr algn="ctr">
              <a:lnSpc>
                <a:spcPct val="150000"/>
              </a:lnSpc>
            </a:pPr>
            <a:r>
              <a:rPr lang="ja-JP" altLang="en-US" sz="3200" b="1" dirty="0">
                <a:latin typeface="メイリオ" panose="020B0604030504040204" pitchFamily="50" charset="-128"/>
                <a:ea typeface="メイリオ" panose="020B0604030504040204" pitchFamily="50" charset="-128"/>
              </a:rPr>
              <a:t>モデル精度</a:t>
            </a:r>
            <a:endParaRPr lang="en-US" altLang="ja-JP" sz="3200" b="1"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3A77D74-A280-2730-DFF9-D98612E43D49}"/>
              </a:ext>
            </a:extLst>
          </p:cNvPr>
          <p:cNvSpPr txBox="1"/>
          <p:nvPr/>
        </p:nvSpPr>
        <p:spPr>
          <a:xfrm>
            <a:off x="7150608" y="1473920"/>
            <a:ext cx="5180077" cy="1200329"/>
          </a:xfrm>
          <a:prstGeom prst="rect">
            <a:avLst/>
          </a:prstGeom>
          <a:noFill/>
        </p:spPr>
        <p:txBody>
          <a:bodyPr wrap="square" rtlCol="0">
            <a:spAutoFit/>
          </a:bodyPr>
          <a:lstStyle/>
          <a:p>
            <a:pPr marL="357188" indent="-357188">
              <a:lnSpc>
                <a:spcPct val="150000"/>
              </a:lnSpc>
            </a:pPr>
            <a:r>
              <a:rPr lang="ja-JP" altLang="en-US" sz="2400" dirty="0">
                <a:latin typeface="メイリオ" panose="020B0604030504040204" pitchFamily="50" charset="-128"/>
                <a:ea typeface="メイリオ" panose="020B0604030504040204" pitchFamily="50" charset="-128"/>
              </a:rPr>
              <a:t>・全てにおいて</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solidFill>
                  <a:srgbClr val="FF0000"/>
                </a:solidFill>
                <a:latin typeface="メイリオ" panose="020B0604030504040204" pitchFamily="50" charset="-128"/>
                <a:ea typeface="メイリオ" panose="020B0604030504040204" pitchFamily="50" charset="-128"/>
              </a:rPr>
              <a:t>ベンチマークより高精度</a:t>
            </a:r>
            <a:r>
              <a:rPr lang="ja-JP" altLang="en-US" sz="2400" dirty="0">
                <a:latin typeface="メイリオ" panose="020B0604030504040204" pitchFamily="50" charset="-128"/>
                <a:ea typeface="メイリオ" panose="020B0604030504040204" pitchFamily="50" charset="-128"/>
              </a:rPr>
              <a:t>であった</a:t>
            </a:r>
            <a:endParaRPr lang="en-US" altLang="ja-JP"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13A77D74-A280-2730-DFF9-D98612E43D49}"/>
              </a:ext>
            </a:extLst>
          </p:cNvPr>
          <p:cNvSpPr txBox="1"/>
          <p:nvPr/>
        </p:nvSpPr>
        <p:spPr>
          <a:xfrm>
            <a:off x="7228331" y="4732536"/>
            <a:ext cx="4649723" cy="1754326"/>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現実の反応を考慮した</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特徴量では</a:t>
            </a:r>
            <a:r>
              <a:rPr lang="ja-JP" altLang="en-US" sz="2400" dirty="0">
                <a:solidFill>
                  <a:srgbClr val="FF0000"/>
                </a:solidFill>
                <a:latin typeface="メイリオ" panose="020B0604030504040204" pitchFamily="50" charset="-128"/>
                <a:ea typeface="メイリオ" panose="020B0604030504040204" pitchFamily="50" charset="-128"/>
              </a:rPr>
              <a:t>最適足りえない</a:t>
            </a:r>
            <a:r>
              <a:rPr lang="en-US" altLang="ja-JP" sz="2400" dirty="0">
                <a:solidFill>
                  <a:srgbClr val="FF0000"/>
                </a:solidFill>
                <a:latin typeface="メイリオ" panose="020B0604030504040204" pitchFamily="50" charset="-128"/>
                <a:ea typeface="メイリオ" panose="020B0604030504040204" pitchFamily="50" charset="-128"/>
              </a:rPr>
              <a:t/>
            </a:r>
            <a:br>
              <a:rPr lang="en-US" altLang="ja-JP" sz="2400" dirty="0">
                <a:solidFill>
                  <a:srgbClr val="FF0000"/>
                </a:solidFill>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と考えた</a:t>
            </a:r>
            <a:endParaRPr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13A77D74-A280-2730-DFF9-D98612E43D49}"/>
              </a:ext>
            </a:extLst>
          </p:cNvPr>
          <p:cNvSpPr txBox="1"/>
          <p:nvPr/>
        </p:nvSpPr>
        <p:spPr>
          <a:xfrm>
            <a:off x="7228331" y="2775285"/>
            <a:ext cx="5102354" cy="1754326"/>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この手法であれば</a:t>
            </a:r>
            <a:endParaRPr lang="en-US" altLang="ja-JP" sz="2400" dirty="0">
              <a:latin typeface="メイリオ" panose="020B0604030504040204" pitchFamily="50" charset="-128"/>
              <a:ea typeface="メイリオ" panose="020B0604030504040204" pitchFamily="50" charset="-128"/>
            </a:endParaRPr>
          </a:p>
          <a:p>
            <a:pPr marL="630238" indent="-630238">
              <a:lnSpc>
                <a:spcPct val="150000"/>
              </a:lnSpc>
            </a:pP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ベンチマークより</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高精度なモデルを作成できる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33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graphicFrame>
        <p:nvGraphicFramePr>
          <p:cNvPr id="19" name="表 18">
            <a:extLst>
              <a:ext uri="{FF2B5EF4-FFF2-40B4-BE49-F238E27FC236}">
                <a16:creationId xmlns:a16="http://schemas.microsoft.com/office/drawing/2014/main" id="{911949B4-E046-AAD6-F7D4-15BFF486D1CD}"/>
              </a:ext>
            </a:extLst>
          </p:cNvPr>
          <p:cNvGraphicFramePr>
            <a:graphicFrameLocks noGrp="1"/>
          </p:cNvGraphicFramePr>
          <p:nvPr>
            <p:extLst>
              <p:ext uri="{D42A27DB-BD31-4B8C-83A1-F6EECF244321}">
                <p14:modId xmlns:p14="http://schemas.microsoft.com/office/powerpoint/2010/main" val="808102993"/>
              </p:ext>
            </p:extLst>
          </p:nvPr>
        </p:nvGraphicFramePr>
        <p:xfrm>
          <a:off x="125846" y="898575"/>
          <a:ext cx="7024762" cy="5763327"/>
        </p:xfrm>
        <a:graphic>
          <a:graphicData uri="http://schemas.openxmlformats.org/drawingml/2006/table">
            <a:tbl>
              <a:tblPr firstRow="1" firstCol="1">
                <a:tableStyleId>{93296810-A885-4BE3-A3E7-6D5BEEA58F35}</a:tableStyleId>
              </a:tblPr>
              <a:tblGrid>
                <a:gridCol w="1651296">
                  <a:extLst>
                    <a:ext uri="{9D8B030D-6E8A-4147-A177-3AD203B41FA5}">
                      <a16:colId xmlns:a16="http://schemas.microsoft.com/office/drawing/2014/main" val="1064468220"/>
                    </a:ext>
                  </a:extLst>
                </a:gridCol>
                <a:gridCol w="1389690">
                  <a:extLst>
                    <a:ext uri="{9D8B030D-6E8A-4147-A177-3AD203B41FA5}">
                      <a16:colId xmlns:a16="http://schemas.microsoft.com/office/drawing/2014/main" val="3478660019"/>
                    </a:ext>
                  </a:extLst>
                </a:gridCol>
                <a:gridCol w="2008672">
                  <a:extLst>
                    <a:ext uri="{9D8B030D-6E8A-4147-A177-3AD203B41FA5}">
                      <a16:colId xmlns:a16="http://schemas.microsoft.com/office/drawing/2014/main" val="4156315024"/>
                    </a:ext>
                  </a:extLst>
                </a:gridCol>
                <a:gridCol w="1975104">
                  <a:extLst>
                    <a:ext uri="{9D8B030D-6E8A-4147-A177-3AD203B41FA5}">
                      <a16:colId xmlns:a16="http://schemas.microsoft.com/office/drawing/2014/main" val="1210519136"/>
                    </a:ext>
                  </a:extLst>
                </a:gridCol>
              </a:tblGrid>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1</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2</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3</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929489717"/>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637914">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80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多摩市愛宕</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704855">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世田谷</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南葛西</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0" name="テキスト ボックス 19">
            <a:extLst>
              <a:ext uri="{FF2B5EF4-FFF2-40B4-BE49-F238E27FC236}">
                <a16:creationId xmlns:a16="http://schemas.microsoft.com/office/drawing/2014/main" id="{13A77D74-A280-2730-DFF9-D98612E43D49}"/>
              </a:ext>
            </a:extLst>
          </p:cNvPr>
          <p:cNvSpPr txBox="1"/>
          <p:nvPr/>
        </p:nvSpPr>
        <p:spPr>
          <a:xfrm>
            <a:off x="3459246" y="34143"/>
            <a:ext cx="5718513" cy="769441"/>
          </a:xfrm>
          <a:prstGeom prst="rect">
            <a:avLst/>
          </a:prstGeom>
          <a:noFill/>
        </p:spPr>
        <p:txBody>
          <a:bodyPr wrap="square" rtlCol="0">
            <a:spAutoFit/>
          </a:bodyPr>
          <a:lstStyle/>
          <a:p>
            <a:pPr algn="ctr">
              <a:lnSpc>
                <a:spcPct val="150000"/>
              </a:lnSpc>
            </a:pPr>
            <a:r>
              <a:rPr lang="ja-JP" altLang="en-US" sz="3200" b="1" dirty="0">
                <a:latin typeface="メイリオ" panose="020B0604030504040204" pitchFamily="50" charset="-128"/>
                <a:ea typeface="メイリオ" panose="020B0604030504040204" pitchFamily="50" charset="-128"/>
              </a:rPr>
              <a:t>特徴量</a:t>
            </a:r>
            <a:endParaRPr lang="en-US" altLang="ja-JP" sz="32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13A77D74-A280-2730-DFF9-D98612E43D49}"/>
              </a:ext>
            </a:extLst>
          </p:cNvPr>
          <p:cNvSpPr txBox="1"/>
          <p:nvPr/>
        </p:nvSpPr>
        <p:spPr>
          <a:xfrm>
            <a:off x="7024762" y="2409633"/>
            <a:ext cx="5041392" cy="1154162"/>
          </a:xfrm>
          <a:prstGeom prst="rect">
            <a:avLst/>
          </a:prstGeom>
          <a:noFill/>
        </p:spPr>
        <p:txBody>
          <a:bodyPr wrap="square" rtlCol="0">
            <a:spAutoFit/>
          </a:bodyPr>
          <a:lstStyle/>
          <a:p>
            <a:pPr marL="265113" indent="-265113">
              <a:lnSpc>
                <a:spcPct val="150000"/>
              </a:lnSpc>
            </a:pPr>
            <a:r>
              <a:rPr lang="ja-JP" altLang="en-US" sz="2400" dirty="0">
                <a:latin typeface="メイリオ" panose="020B0604030504040204" pitchFamily="50" charset="-128"/>
                <a:ea typeface="メイリオ" panose="020B0604030504040204" pitchFamily="50" charset="-128"/>
              </a:rPr>
              <a:t>・各地点で</a:t>
            </a: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時間後までの特徴量が</a:t>
            </a:r>
            <a:r>
              <a:rPr lang="ja-JP" altLang="en-US" sz="2400" dirty="0">
                <a:solidFill>
                  <a:srgbClr val="FF0000"/>
                </a:solidFill>
                <a:latin typeface="メイリオ" panose="020B0604030504040204" pitchFamily="50" charset="-128"/>
                <a:ea typeface="メイリオ" panose="020B0604030504040204" pitchFamily="50" charset="-128"/>
              </a:rPr>
              <a:t>同じものはなかった</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13A77D74-A280-2730-DFF9-D98612E43D49}"/>
              </a:ext>
            </a:extLst>
          </p:cNvPr>
          <p:cNvSpPr txBox="1"/>
          <p:nvPr/>
        </p:nvSpPr>
        <p:spPr>
          <a:xfrm>
            <a:off x="7512442" y="3701221"/>
            <a:ext cx="4553712" cy="1154162"/>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時間ごとに</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特徴量の選定を行う必要性</a:t>
            </a:r>
            <a:endParaRPr lang="en-US" altLang="ja-JP" sz="2400" dirty="0">
              <a:latin typeface="メイリオ" panose="020B0604030504040204" pitchFamily="50" charset="-128"/>
              <a:ea typeface="メイリオ" panose="020B0604030504040204" pitchFamily="50" charset="-128"/>
            </a:endParaRPr>
          </a:p>
        </p:txBody>
      </p:sp>
      <p:sp>
        <p:nvSpPr>
          <p:cNvPr id="12" name="矢印: 山形 1">
            <a:extLst>
              <a:ext uri="{FF2B5EF4-FFF2-40B4-BE49-F238E27FC236}">
                <a16:creationId xmlns:a16="http://schemas.microsoft.com/office/drawing/2014/main" id="{A47B88D3-C76B-7DD2-7F94-E1D1C7F7E948}"/>
              </a:ext>
            </a:extLst>
          </p:cNvPr>
          <p:cNvSpPr/>
          <p:nvPr/>
        </p:nvSpPr>
        <p:spPr>
          <a:xfrm rot="10800000">
            <a:off x="-495226" y="5440"/>
            <a:ext cx="3899607"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F192E74-CA1B-5897-7829-A8F1395CB90A}"/>
              </a:ext>
            </a:extLst>
          </p:cNvPr>
          <p:cNvSpPr txBox="1"/>
          <p:nvPr/>
        </p:nvSpPr>
        <p:spPr>
          <a:xfrm>
            <a:off x="25629" y="175008"/>
            <a:ext cx="2991891"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解析結果・考察</a:t>
            </a:r>
            <a:endParaRPr lang="en-US" altLang="ja-JP" sz="30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3A77D74-A280-2730-DFF9-D98612E43D49}"/>
              </a:ext>
            </a:extLst>
          </p:cNvPr>
          <p:cNvSpPr txBox="1"/>
          <p:nvPr/>
        </p:nvSpPr>
        <p:spPr>
          <a:xfrm>
            <a:off x="7512442" y="4992809"/>
            <a:ext cx="4553712" cy="1477328"/>
          </a:xfrm>
          <a:prstGeom prst="rect">
            <a:avLst/>
          </a:prstGeom>
          <a:noFill/>
        </p:spPr>
        <p:txBody>
          <a:bodyPr wrap="square" rtlCol="0">
            <a:spAutoFit/>
          </a:bodyPr>
          <a:lstStyle/>
          <a:p>
            <a:pPr marL="631825" indent="-631825">
              <a:lnSpc>
                <a:spcPct val="200000"/>
              </a:lnSpc>
            </a:pPr>
            <a:r>
              <a:rPr lang="ja-JP" altLang="en-US"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単一地点において</a:t>
            </a:r>
            <a:r>
              <a:rPr lang="ja-JP" altLang="en-US" sz="2400" dirty="0" smtClean="0">
                <a:latin typeface="メイリオ" panose="020B0604030504040204" pitchFamily="50" charset="-128"/>
                <a:ea typeface="メイリオ" panose="020B0604030504040204" pitchFamily="50" charset="-128"/>
              </a:rPr>
              <a:t>特徴量に規則性</a:t>
            </a:r>
            <a:r>
              <a:rPr lang="ja-JP" altLang="en-US" sz="2400" dirty="0">
                <a:latin typeface="メイリオ" panose="020B0604030504040204" pitchFamily="50" charset="-128"/>
                <a:ea typeface="メイリオ" panose="020B0604030504040204" pitchFamily="50" charset="-128"/>
              </a:rPr>
              <a:t>はないのではないか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742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92488D0-9440-EDE2-AAEC-7C417A900670}"/>
              </a:ext>
            </a:extLst>
          </p:cNvPr>
          <p:cNvSpPr txBox="1"/>
          <p:nvPr/>
        </p:nvSpPr>
        <p:spPr>
          <a:xfrm>
            <a:off x="292103" y="765702"/>
            <a:ext cx="1298951" cy="830997"/>
          </a:xfrm>
          <a:prstGeom prst="rect">
            <a:avLst/>
          </a:prstGeom>
          <a:noFill/>
        </p:spPr>
        <p:txBody>
          <a:bodyPr wrap="square" rtlCol="0" anchor="ctr">
            <a:spAutoFit/>
          </a:bodyPr>
          <a:lstStyle/>
          <a:p>
            <a:pPr>
              <a:lnSpc>
                <a:spcPct val="20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01F2CC63-FEBE-5EE4-AEC9-0F083E01F059}"/>
              </a:ext>
            </a:extLst>
          </p:cNvPr>
          <p:cNvSpPr txBox="1"/>
          <p:nvPr/>
        </p:nvSpPr>
        <p:spPr>
          <a:xfrm>
            <a:off x="6433986" y="415976"/>
            <a:ext cx="5115251" cy="2308324"/>
          </a:xfrm>
          <a:prstGeom prst="rect">
            <a:avLst/>
          </a:prstGeom>
          <a:noFill/>
        </p:spPr>
        <p:txBody>
          <a:bodyPr wrap="square">
            <a:spAutoFit/>
          </a:bodyPr>
          <a:lstStyle/>
          <a:p>
            <a:pPr algn="ctr">
              <a:lnSpc>
                <a:spcPct val="150000"/>
              </a:lnSpc>
            </a:pPr>
            <a:r>
              <a:rPr lang="ja-JP" altLang="en-US" sz="2400" dirty="0" smtClean="0">
                <a:solidFill>
                  <a:srgbClr val="FF0000"/>
                </a:solidFill>
                <a:latin typeface="メイリオ" panose="020B0604030504040204" pitchFamily="50" charset="-128"/>
                <a:ea typeface="メイリオ" panose="020B0604030504040204" pitchFamily="50" charset="-128"/>
              </a:rPr>
              <a:t>仮説</a:t>
            </a:r>
            <a:endParaRPr lang="en-US" altLang="ja-JP" sz="2400"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latin typeface="メイリオ" panose="020B0604030504040204" pitchFamily="50" charset="-128"/>
                <a:ea typeface="メイリオ" panose="020B0604030504040204" pitchFamily="50" charset="-128"/>
              </a:rPr>
              <a:t>高濃度域</a:t>
            </a:r>
            <a:r>
              <a:rPr lang="ja-JP" altLang="en-US" sz="2400" dirty="0">
                <a:latin typeface="メイリオ" panose="020B0604030504040204" pitchFamily="50" charset="-128"/>
                <a:ea typeface="メイリオ" panose="020B0604030504040204" pitchFamily="50" charset="-128"/>
              </a:rPr>
              <a:t>の予測</a:t>
            </a:r>
            <a:r>
              <a:rPr lang="ja-JP" altLang="en-US" sz="2400" dirty="0" smtClean="0">
                <a:latin typeface="メイリオ" panose="020B0604030504040204" pitchFamily="50" charset="-128"/>
                <a:ea typeface="メイリオ" panose="020B0604030504040204" pitchFamily="50" charset="-128"/>
              </a:rPr>
              <a:t>で特徴量</a:t>
            </a:r>
            <a:r>
              <a:rPr lang="ja-JP" altLang="en-US" sz="2400" dirty="0">
                <a:latin typeface="メイリオ" panose="020B0604030504040204" pitchFamily="50" charset="-128"/>
                <a:ea typeface="メイリオ" panose="020B0604030504040204" pitchFamily="50" charset="-128"/>
              </a:rPr>
              <a:t>需要度</a:t>
            </a:r>
            <a:r>
              <a:rPr lang="ja-JP" altLang="en-US" sz="2400" dirty="0" smtClean="0">
                <a:latin typeface="メイリオ" panose="020B0604030504040204" pitchFamily="50" charset="-128"/>
                <a:ea typeface="メイリオ" panose="020B0604030504040204" pitchFamily="50" charset="-128"/>
              </a:rPr>
              <a:t>が</a:t>
            </a:r>
            <a:endParaRPr lang="en-US" altLang="ja-JP" sz="2400" dirty="0" smtClean="0">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solidFill>
                  <a:srgbClr val="FF0000"/>
                </a:solidFill>
                <a:latin typeface="メイリオ" panose="020B0604030504040204" pitchFamily="50" charset="-128"/>
                <a:ea typeface="メイリオ" panose="020B0604030504040204" pitchFamily="50" charset="-128"/>
              </a:rPr>
              <a:t>高い</a:t>
            </a:r>
            <a:r>
              <a:rPr lang="ja-JP" altLang="en-US" sz="2400" dirty="0">
                <a:solidFill>
                  <a:srgbClr val="FF0000"/>
                </a:solidFill>
                <a:latin typeface="メイリオ" panose="020B0604030504040204" pitchFamily="50" charset="-128"/>
                <a:ea typeface="メイリオ" panose="020B0604030504040204" pitchFamily="50" charset="-128"/>
              </a:rPr>
              <a:t>もののみ</a:t>
            </a:r>
            <a:r>
              <a:rPr lang="ja-JP" altLang="en-US" sz="2400" dirty="0">
                <a:latin typeface="メイリオ" panose="020B0604030504040204" pitchFamily="50" charset="-128"/>
                <a:ea typeface="メイリオ" panose="020B0604030504040204" pitchFamily="50" charset="-128"/>
              </a:rPr>
              <a:t>を採用すること</a:t>
            </a:r>
            <a:r>
              <a:rPr lang="ja-JP" altLang="en-US" sz="2400" dirty="0" smtClean="0">
                <a:latin typeface="メイリオ" panose="020B0604030504040204" pitchFamily="50" charset="-128"/>
                <a:ea typeface="メイリオ" panose="020B0604030504040204" pitchFamily="50" charset="-128"/>
              </a:rPr>
              <a:t>で</a:t>
            </a:r>
            <a:endParaRPr lang="en-US" altLang="ja-JP" sz="2400" dirty="0" smtClean="0">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latin typeface="メイリオ" panose="020B0604030504040204" pitchFamily="50" charset="-128"/>
                <a:ea typeface="メイリオ" panose="020B0604030504040204" pitchFamily="50" charset="-128"/>
              </a:rPr>
              <a:t>最適</a:t>
            </a:r>
            <a:r>
              <a:rPr lang="ja-JP" altLang="en-US" sz="2400" dirty="0">
                <a:latin typeface="メイリオ" panose="020B0604030504040204" pitchFamily="50" charset="-128"/>
                <a:ea typeface="メイリオ" panose="020B0604030504040204" pitchFamily="50" charset="-128"/>
              </a:rPr>
              <a:t>な特徴量になる</a:t>
            </a:r>
            <a:endParaRPr lang="en-US" altLang="ja-JP" sz="2400" dirty="0">
              <a:latin typeface="メイリオ" panose="020B0604030504040204" pitchFamily="50" charset="-128"/>
              <a:ea typeface="メイリオ" panose="020B0604030504040204" pitchFamily="50" charset="-128"/>
            </a:endParaRPr>
          </a:p>
        </p:txBody>
      </p:sp>
      <p:sp>
        <p:nvSpPr>
          <p:cNvPr id="8" name="下矢印 7"/>
          <p:cNvSpPr/>
          <p:nvPr/>
        </p:nvSpPr>
        <p:spPr>
          <a:xfrm>
            <a:off x="8528589" y="2860528"/>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92488D0-9440-EDE2-AAEC-7C417A900670}"/>
              </a:ext>
            </a:extLst>
          </p:cNvPr>
          <p:cNvSpPr txBox="1"/>
          <p:nvPr/>
        </p:nvSpPr>
        <p:spPr>
          <a:xfrm>
            <a:off x="292104" y="1781364"/>
            <a:ext cx="5882919" cy="1200329"/>
          </a:xfrm>
          <a:prstGeom prst="rect">
            <a:avLst/>
          </a:prstGeom>
          <a:noFill/>
        </p:spPr>
        <p:txBody>
          <a:bodyPr wrap="square" rtlCol="0" anchor="ctr">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現実の反応を考慮した特徴量で</a:t>
            </a:r>
            <a:r>
              <a:rPr lang="ja-JP" altLang="en-US" sz="2400" dirty="0" smtClean="0">
                <a:latin typeface="メイリオ" panose="020B0604030504040204" pitchFamily="50" charset="-128"/>
                <a:ea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最適</a:t>
            </a:r>
            <a:r>
              <a:rPr lang="ja-JP" altLang="en-US" sz="2400" dirty="0">
                <a:latin typeface="メイリオ" panose="020B0604030504040204" pitchFamily="50" charset="-128"/>
                <a:ea typeface="メイリオ" panose="020B0604030504040204" pitchFamily="50" charset="-128"/>
              </a:rPr>
              <a:t>足りえないことが分かった</a:t>
            </a:r>
            <a:endParaRPr lang="en-US" altLang="ja-JP"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092488D0-9440-EDE2-AAEC-7C417A900670}"/>
              </a:ext>
            </a:extLst>
          </p:cNvPr>
          <p:cNvSpPr txBox="1"/>
          <p:nvPr/>
        </p:nvSpPr>
        <p:spPr>
          <a:xfrm>
            <a:off x="292103" y="4199549"/>
            <a:ext cx="5882919" cy="1200329"/>
          </a:xfrm>
          <a:prstGeom prst="rect">
            <a:avLst/>
          </a:prstGeom>
          <a:noFill/>
        </p:spPr>
        <p:txBody>
          <a:bodyPr wrap="square" rtlCol="0" anchor="ctr">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時間ごとに特徴量の選定を</a:t>
            </a:r>
            <a:r>
              <a:rPr lang="ja-JP" altLang="en-US" sz="2400" dirty="0" smtClean="0">
                <a:latin typeface="メイリオ" panose="020B0604030504040204" pitchFamily="50" charset="-128"/>
                <a:ea typeface="メイリオ" panose="020B0604030504040204" pitchFamily="50" charset="-128"/>
              </a:rPr>
              <a:t>行う</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必要性</a:t>
            </a:r>
            <a:r>
              <a:rPr lang="ja-JP" altLang="en-US" sz="2400" dirty="0">
                <a:latin typeface="メイリオ" panose="020B0604030504040204" pitchFamily="50" charset="-128"/>
                <a:ea typeface="メイリオ" panose="020B0604030504040204" pitchFamily="50" charset="-128"/>
              </a:rPr>
              <a:t>が出てくる</a:t>
            </a:r>
            <a:endParaRPr lang="en-US" altLang="ja-JP"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092488D0-9440-EDE2-AAEC-7C417A900670}"/>
              </a:ext>
            </a:extLst>
          </p:cNvPr>
          <p:cNvSpPr txBox="1"/>
          <p:nvPr/>
        </p:nvSpPr>
        <p:spPr>
          <a:xfrm>
            <a:off x="292103" y="5449589"/>
            <a:ext cx="5882919" cy="1154162"/>
          </a:xfrm>
          <a:prstGeom prst="rect">
            <a:avLst/>
          </a:prstGeom>
          <a:noFill/>
        </p:spPr>
        <p:txBody>
          <a:bodyPr wrap="square" rtlCol="0" anchor="ctr">
            <a:spAutoFit/>
          </a:bodyPr>
          <a:lstStyle/>
          <a:p>
            <a:pPr marL="631825" indent="-631825">
              <a:lnSpc>
                <a:spcPct val="150000"/>
              </a:lnSpc>
            </a:pPr>
            <a:r>
              <a:rPr lang="ja-JP" altLang="en-US" sz="2400" dirty="0">
                <a:latin typeface="メイリオ" panose="020B0604030504040204" pitchFamily="50" charset="-128"/>
                <a:ea typeface="メイリオ" panose="020B0604030504040204" pitchFamily="50" charset="-128"/>
              </a:rPr>
              <a:t>・　単一地点において特徴量</a:t>
            </a:r>
            <a:r>
              <a:rPr lang="ja-JP" altLang="en-US" sz="2400" dirty="0" smtClean="0">
                <a:latin typeface="メイリオ" panose="020B0604030504040204" pitchFamily="50" charset="-128"/>
                <a:ea typeface="メイリオ" panose="020B0604030504040204" pitchFamily="50" charset="-128"/>
              </a:rPr>
              <a:t>に</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規則性</a:t>
            </a:r>
            <a:r>
              <a:rPr lang="ja-JP" altLang="en-US" sz="2400" dirty="0">
                <a:latin typeface="メイリオ" panose="020B0604030504040204" pitchFamily="50" charset="-128"/>
                <a:ea typeface="メイリオ" panose="020B0604030504040204" pitchFamily="50" charset="-128"/>
              </a:rPr>
              <a:t>はないのではないか</a:t>
            </a:r>
            <a:endParaRPr lang="en-US" altLang="ja-JP"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E0DE749-44DB-FA05-9889-F544F179D173}"/>
              </a:ext>
            </a:extLst>
          </p:cNvPr>
          <p:cNvSpPr txBox="1"/>
          <p:nvPr/>
        </p:nvSpPr>
        <p:spPr>
          <a:xfrm>
            <a:off x="7269890" y="3947078"/>
            <a:ext cx="3443441" cy="646331"/>
          </a:xfrm>
          <a:prstGeom prst="rect">
            <a:avLst/>
          </a:prstGeom>
          <a:noFill/>
        </p:spPr>
        <p:txBody>
          <a:bodyPr wrap="square" rtlCol="0" anchor="ctr">
            <a:spAutoFit/>
          </a:bodyPr>
          <a:lstStyle/>
          <a:p>
            <a:pPr marL="631825" indent="-631825" algn="ctr">
              <a:lnSpc>
                <a:spcPct val="150000"/>
              </a:lnSpc>
            </a:pPr>
            <a:r>
              <a:rPr lang="ja-JP" altLang="en-US" sz="2400" dirty="0">
                <a:latin typeface="メイリオ" panose="020B0604030504040204" pitchFamily="50" charset="-128"/>
                <a:ea typeface="メイリオ" panose="020B0604030504040204" pitchFamily="50" charset="-128"/>
              </a:rPr>
              <a:t>特徴量の</a:t>
            </a:r>
            <a:r>
              <a:rPr lang="ja-JP" altLang="en-US" sz="2400" dirty="0" smtClean="0">
                <a:latin typeface="メイリオ" panose="020B0604030504040204" pitchFamily="50" charset="-128"/>
                <a:ea typeface="メイリオ" panose="020B0604030504040204" pitchFamily="50" charset="-128"/>
              </a:rPr>
              <a:t>選定・学習</a:t>
            </a:r>
            <a:endParaRPr lang="en-US" altLang="ja-JP"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BE0DE749-44DB-FA05-9889-F544F179D173}"/>
              </a:ext>
            </a:extLst>
          </p:cNvPr>
          <p:cNvSpPr txBox="1"/>
          <p:nvPr/>
        </p:nvSpPr>
        <p:spPr>
          <a:xfrm>
            <a:off x="7269890" y="6003587"/>
            <a:ext cx="3443441" cy="600164"/>
          </a:xfrm>
          <a:prstGeom prst="rect">
            <a:avLst/>
          </a:prstGeom>
          <a:noFill/>
        </p:spPr>
        <p:txBody>
          <a:bodyPr wrap="square" rtlCol="0" anchor="ctr">
            <a:spAutoFit/>
          </a:bodyPr>
          <a:lstStyle/>
          <a:p>
            <a:pPr marL="631825" indent="-631825" algn="ctr">
              <a:lnSpc>
                <a:spcPct val="150000"/>
              </a:lnSpc>
            </a:pPr>
            <a:r>
              <a:rPr lang="ja-JP" altLang="en-US" sz="2400" dirty="0" smtClean="0">
                <a:latin typeface="メイリオ" panose="020B0604030504040204" pitchFamily="50" charset="-128"/>
                <a:ea typeface="メイリオ" panose="020B0604030504040204" pitchFamily="50" charset="-128"/>
              </a:rPr>
              <a:t>評価</a:t>
            </a:r>
            <a:endParaRPr lang="en-US" altLang="ja-JP" sz="2400" dirty="0">
              <a:latin typeface="メイリオ" panose="020B0604030504040204" pitchFamily="50" charset="-128"/>
              <a:ea typeface="メイリオ" panose="020B0604030504040204" pitchFamily="50" charset="-128"/>
            </a:endParaRPr>
          </a:p>
        </p:txBody>
      </p:sp>
      <p:sp>
        <p:nvSpPr>
          <p:cNvPr id="19" name="下矢印 18"/>
          <p:cNvSpPr/>
          <p:nvPr/>
        </p:nvSpPr>
        <p:spPr>
          <a:xfrm>
            <a:off x="8528589" y="4823337"/>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13A77D74-A280-2730-DFF9-D98612E43D49}"/>
              </a:ext>
            </a:extLst>
          </p:cNvPr>
          <p:cNvSpPr txBox="1"/>
          <p:nvPr/>
        </p:nvSpPr>
        <p:spPr>
          <a:xfrm>
            <a:off x="289210" y="2949509"/>
            <a:ext cx="5803897" cy="1200329"/>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この手法で</a:t>
            </a:r>
            <a:r>
              <a:rPr lang="ja-JP" altLang="en-US" sz="2400" dirty="0" smtClean="0">
                <a:latin typeface="メイリオ" panose="020B0604030504040204" pitchFamily="50" charset="-128"/>
                <a:ea typeface="メイリオ" panose="020B0604030504040204" pitchFamily="50" charset="-128"/>
              </a:rPr>
              <a:t>あればベンチマーク</a:t>
            </a:r>
            <a:r>
              <a:rPr lang="ja-JP" altLang="en-US" sz="2400" dirty="0">
                <a:latin typeface="メイリオ" panose="020B0604030504040204" pitchFamily="50" charset="-128"/>
                <a:ea typeface="メイリオ" panose="020B0604030504040204" pitchFamily="50" charset="-128"/>
              </a:rPr>
              <a:t>より</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高精度なモデルを作成できる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72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92488D0-9440-EDE2-AAEC-7C417A900670}"/>
              </a:ext>
            </a:extLst>
          </p:cNvPr>
          <p:cNvSpPr txBox="1"/>
          <p:nvPr/>
        </p:nvSpPr>
        <p:spPr>
          <a:xfrm>
            <a:off x="292103" y="765702"/>
            <a:ext cx="1298951" cy="830997"/>
          </a:xfrm>
          <a:prstGeom prst="rect">
            <a:avLst/>
          </a:prstGeom>
          <a:noFill/>
        </p:spPr>
        <p:txBody>
          <a:bodyPr wrap="square" rtlCol="0" anchor="ctr">
            <a:spAutoFit/>
          </a:bodyPr>
          <a:lstStyle/>
          <a:p>
            <a:pPr>
              <a:lnSpc>
                <a:spcPct val="20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92488D0-9440-EDE2-AAEC-7C417A900670}"/>
              </a:ext>
            </a:extLst>
          </p:cNvPr>
          <p:cNvSpPr txBox="1"/>
          <p:nvPr/>
        </p:nvSpPr>
        <p:spPr>
          <a:xfrm>
            <a:off x="292104" y="1781364"/>
            <a:ext cx="5882919" cy="1200329"/>
          </a:xfrm>
          <a:prstGeom prst="rect">
            <a:avLst/>
          </a:prstGeom>
          <a:noFill/>
        </p:spPr>
        <p:txBody>
          <a:bodyPr wrap="square" rtlCol="0" anchor="ctr">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現実の反応を考慮した特徴量で</a:t>
            </a:r>
            <a:r>
              <a:rPr lang="ja-JP" altLang="en-US" sz="2400" dirty="0" smtClean="0">
                <a:latin typeface="メイリオ" panose="020B0604030504040204" pitchFamily="50" charset="-128"/>
                <a:ea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最適</a:t>
            </a:r>
            <a:r>
              <a:rPr lang="ja-JP" altLang="en-US" sz="2400" dirty="0">
                <a:latin typeface="メイリオ" panose="020B0604030504040204" pitchFamily="50" charset="-128"/>
                <a:ea typeface="メイリオ" panose="020B0604030504040204" pitchFamily="50" charset="-128"/>
              </a:rPr>
              <a:t>足りえないことが分かった</a:t>
            </a:r>
            <a:endParaRPr lang="en-US" altLang="ja-JP"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1F2CC63-FEBE-5EE4-AEC9-0F083E01F059}"/>
              </a:ext>
            </a:extLst>
          </p:cNvPr>
          <p:cNvSpPr txBox="1"/>
          <p:nvPr/>
        </p:nvSpPr>
        <p:spPr>
          <a:xfrm>
            <a:off x="6433986" y="415976"/>
            <a:ext cx="5115251" cy="2308324"/>
          </a:xfrm>
          <a:prstGeom prst="rect">
            <a:avLst/>
          </a:prstGeom>
          <a:noFill/>
        </p:spPr>
        <p:txBody>
          <a:bodyPr wrap="square">
            <a:spAutoFit/>
          </a:bodyPr>
          <a:lstStyle/>
          <a:p>
            <a:pPr algn="ctr">
              <a:lnSpc>
                <a:spcPct val="150000"/>
              </a:lnSpc>
            </a:pPr>
            <a:r>
              <a:rPr lang="ja-JP" altLang="en-US" sz="2400" dirty="0" smtClean="0">
                <a:solidFill>
                  <a:srgbClr val="FF0000"/>
                </a:solidFill>
                <a:latin typeface="メイリオ" panose="020B0604030504040204" pitchFamily="50" charset="-128"/>
                <a:ea typeface="メイリオ" panose="020B0604030504040204" pitchFamily="50" charset="-128"/>
              </a:rPr>
              <a:t>仮説</a:t>
            </a:r>
            <a:endParaRPr lang="en-US" altLang="ja-JP" sz="2400"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latin typeface="メイリオ" panose="020B0604030504040204" pitchFamily="50" charset="-128"/>
                <a:ea typeface="メイリオ" panose="020B0604030504040204" pitchFamily="50" charset="-128"/>
              </a:rPr>
              <a:t>高濃度域</a:t>
            </a:r>
            <a:r>
              <a:rPr lang="ja-JP" altLang="en-US" sz="2400" dirty="0">
                <a:latin typeface="メイリオ" panose="020B0604030504040204" pitchFamily="50" charset="-128"/>
                <a:ea typeface="メイリオ" panose="020B0604030504040204" pitchFamily="50" charset="-128"/>
              </a:rPr>
              <a:t>の予測</a:t>
            </a:r>
            <a:r>
              <a:rPr lang="ja-JP" altLang="en-US" sz="2400" dirty="0" smtClean="0">
                <a:latin typeface="メイリオ" panose="020B0604030504040204" pitchFamily="50" charset="-128"/>
                <a:ea typeface="メイリオ" panose="020B0604030504040204" pitchFamily="50" charset="-128"/>
              </a:rPr>
              <a:t>で特徴量</a:t>
            </a:r>
            <a:r>
              <a:rPr lang="ja-JP" altLang="en-US" sz="2400" dirty="0">
                <a:latin typeface="メイリオ" panose="020B0604030504040204" pitchFamily="50" charset="-128"/>
                <a:ea typeface="メイリオ" panose="020B0604030504040204" pitchFamily="50" charset="-128"/>
              </a:rPr>
              <a:t>需要度</a:t>
            </a:r>
            <a:r>
              <a:rPr lang="ja-JP" altLang="en-US" sz="2400" dirty="0" smtClean="0">
                <a:latin typeface="メイリオ" panose="020B0604030504040204" pitchFamily="50" charset="-128"/>
                <a:ea typeface="メイリオ" panose="020B0604030504040204" pitchFamily="50" charset="-128"/>
              </a:rPr>
              <a:t>が</a:t>
            </a:r>
            <a:endParaRPr lang="en-US" altLang="ja-JP" sz="2400" dirty="0" smtClean="0">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solidFill>
                  <a:srgbClr val="FF0000"/>
                </a:solidFill>
                <a:latin typeface="メイリオ" panose="020B0604030504040204" pitchFamily="50" charset="-128"/>
                <a:ea typeface="メイリオ" panose="020B0604030504040204" pitchFamily="50" charset="-128"/>
              </a:rPr>
              <a:t>高い</a:t>
            </a:r>
            <a:r>
              <a:rPr lang="ja-JP" altLang="en-US" sz="2400" dirty="0">
                <a:solidFill>
                  <a:srgbClr val="FF0000"/>
                </a:solidFill>
                <a:latin typeface="メイリオ" panose="020B0604030504040204" pitchFamily="50" charset="-128"/>
                <a:ea typeface="メイリオ" panose="020B0604030504040204" pitchFamily="50" charset="-128"/>
              </a:rPr>
              <a:t>もののみ</a:t>
            </a:r>
            <a:r>
              <a:rPr lang="ja-JP" altLang="en-US" sz="2400" dirty="0">
                <a:latin typeface="メイリオ" panose="020B0604030504040204" pitchFamily="50" charset="-128"/>
                <a:ea typeface="メイリオ" panose="020B0604030504040204" pitchFamily="50" charset="-128"/>
              </a:rPr>
              <a:t>を採用すること</a:t>
            </a:r>
            <a:r>
              <a:rPr lang="ja-JP" altLang="en-US" sz="2400" dirty="0" smtClean="0">
                <a:latin typeface="メイリオ" panose="020B0604030504040204" pitchFamily="50" charset="-128"/>
                <a:ea typeface="メイリオ" panose="020B0604030504040204" pitchFamily="50" charset="-128"/>
              </a:rPr>
              <a:t>で</a:t>
            </a:r>
            <a:endParaRPr lang="en-US" altLang="ja-JP" sz="2400" dirty="0" smtClean="0">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latin typeface="メイリオ" panose="020B0604030504040204" pitchFamily="50" charset="-128"/>
                <a:ea typeface="メイリオ" panose="020B0604030504040204" pitchFamily="50" charset="-128"/>
              </a:rPr>
              <a:t>最適</a:t>
            </a:r>
            <a:r>
              <a:rPr lang="ja-JP" altLang="en-US" sz="2400" dirty="0">
                <a:latin typeface="メイリオ" panose="020B0604030504040204" pitchFamily="50" charset="-128"/>
                <a:ea typeface="メイリオ" panose="020B0604030504040204" pitchFamily="50" charset="-128"/>
              </a:rPr>
              <a:t>な特徴量になる</a:t>
            </a:r>
            <a:endParaRPr lang="en-US" altLang="ja-JP" sz="2400" dirty="0">
              <a:latin typeface="メイリオ" panose="020B0604030504040204" pitchFamily="50" charset="-128"/>
              <a:ea typeface="メイリオ" panose="020B0604030504040204" pitchFamily="50" charset="-128"/>
            </a:endParaRPr>
          </a:p>
        </p:txBody>
      </p:sp>
      <p:sp>
        <p:nvSpPr>
          <p:cNvPr id="23" name="下矢印 22"/>
          <p:cNvSpPr/>
          <p:nvPr/>
        </p:nvSpPr>
        <p:spPr>
          <a:xfrm>
            <a:off x="8528589" y="2860528"/>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BE0DE749-44DB-FA05-9889-F544F179D173}"/>
              </a:ext>
            </a:extLst>
          </p:cNvPr>
          <p:cNvSpPr txBox="1"/>
          <p:nvPr/>
        </p:nvSpPr>
        <p:spPr>
          <a:xfrm>
            <a:off x="7269890" y="3947078"/>
            <a:ext cx="3443441" cy="646331"/>
          </a:xfrm>
          <a:prstGeom prst="rect">
            <a:avLst/>
          </a:prstGeom>
          <a:noFill/>
        </p:spPr>
        <p:txBody>
          <a:bodyPr wrap="square" rtlCol="0" anchor="ctr">
            <a:spAutoFit/>
          </a:bodyPr>
          <a:lstStyle/>
          <a:p>
            <a:pPr marL="631825" indent="-631825" algn="ctr">
              <a:lnSpc>
                <a:spcPct val="150000"/>
              </a:lnSpc>
            </a:pPr>
            <a:r>
              <a:rPr lang="ja-JP" altLang="en-US" sz="2400" dirty="0">
                <a:latin typeface="メイリオ" panose="020B0604030504040204" pitchFamily="50" charset="-128"/>
                <a:ea typeface="メイリオ" panose="020B0604030504040204" pitchFamily="50" charset="-128"/>
              </a:rPr>
              <a:t>特徴量の</a:t>
            </a:r>
            <a:r>
              <a:rPr lang="ja-JP" altLang="en-US" sz="2400" dirty="0" smtClean="0">
                <a:latin typeface="メイリオ" panose="020B0604030504040204" pitchFamily="50" charset="-128"/>
                <a:ea typeface="メイリオ" panose="020B0604030504040204" pitchFamily="50" charset="-128"/>
              </a:rPr>
              <a:t>選定・学習</a:t>
            </a:r>
            <a:endParaRPr lang="en-US" altLang="ja-JP"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BE0DE749-44DB-FA05-9889-F544F179D173}"/>
              </a:ext>
            </a:extLst>
          </p:cNvPr>
          <p:cNvSpPr txBox="1"/>
          <p:nvPr/>
        </p:nvSpPr>
        <p:spPr>
          <a:xfrm>
            <a:off x="7269890" y="6003587"/>
            <a:ext cx="3443441" cy="600164"/>
          </a:xfrm>
          <a:prstGeom prst="rect">
            <a:avLst/>
          </a:prstGeom>
          <a:noFill/>
        </p:spPr>
        <p:txBody>
          <a:bodyPr wrap="square" rtlCol="0" anchor="ctr">
            <a:spAutoFit/>
          </a:bodyPr>
          <a:lstStyle/>
          <a:p>
            <a:pPr marL="631825" indent="-631825" algn="ctr">
              <a:lnSpc>
                <a:spcPct val="150000"/>
              </a:lnSpc>
            </a:pPr>
            <a:r>
              <a:rPr lang="ja-JP" altLang="en-US" sz="2400" dirty="0" smtClean="0">
                <a:latin typeface="メイリオ" panose="020B0604030504040204" pitchFamily="50" charset="-128"/>
                <a:ea typeface="メイリオ" panose="020B0604030504040204" pitchFamily="50" charset="-128"/>
              </a:rPr>
              <a:t>評価</a:t>
            </a:r>
            <a:endParaRPr lang="en-US" altLang="ja-JP" sz="2400" dirty="0">
              <a:latin typeface="メイリオ" panose="020B0604030504040204" pitchFamily="50" charset="-128"/>
              <a:ea typeface="メイリオ" panose="020B0604030504040204" pitchFamily="50" charset="-128"/>
            </a:endParaRPr>
          </a:p>
        </p:txBody>
      </p:sp>
      <p:sp>
        <p:nvSpPr>
          <p:cNvPr id="26" name="下矢印 25"/>
          <p:cNvSpPr/>
          <p:nvPr/>
        </p:nvSpPr>
        <p:spPr>
          <a:xfrm>
            <a:off x="8528589" y="4823337"/>
            <a:ext cx="926042" cy="95032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92488D0-9440-EDE2-AAEC-7C417A900670}"/>
              </a:ext>
            </a:extLst>
          </p:cNvPr>
          <p:cNvSpPr txBox="1"/>
          <p:nvPr/>
        </p:nvSpPr>
        <p:spPr>
          <a:xfrm>
            <a:off x="292103" y="4199549"/>
            <a:ext cx="5882919" cy="1200329"/>
          </a:xfrm>
          <a:prstGeom prst="rect">
            <a:avLst/>
          </a:prstGeom>
          <a:noFill/>
        </p:spPr>
        <p:txBody>
          <a:bodyPr wrap="square" rtlCol="0" anchor="ctr">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　時間ごとに特徴量の選定を</a:t>
            </a:r>
            <a:r>
              <a:rPr lang="ja-JP" altLang="en-US" sz="2400" dirty="0" smtClean="0">
                <a:latin typeface="メイリオ" panose="020B0604030504040204" pitchFamily="50" charset="-128"/>
                <a:ea typeface="メイリオ" panose="020B0604030504040204" pitchFamily="50" charset="-128"/>
              </a:rPr>
              <a:t>行う</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必要性</a:t>
            </a:r>
            <a:r>
              <a:rPr lang="ja-JP" altLang="en-US" sz="2400" dirty="0">
                <a:latin typeface="メイリオ" panose="020B0604030504040204" pitchFamily="50" charset="-128"/>
                <a:ea typeface="メイリオ" panose="020B0604030504040204" pitchFamily="50" charset="-128"/>
              </a:rPr>
              <a:t>が出てくる</a:t>
            </a:r>
            <a:endParaRPr lang="en-US" altLang="ja-JP"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092488D0-9440-EDE2-AAEC-7C417A900670}"/>
              </a:ext>
            </a:extLst>
          </p:cNvPr>
          <p:cNvSpPr txBox="1"/>
          <p:nvPr/>
        </p:nvSpPr>
        <p:spPr>
          <a:xfrm>
            <a:off x="292103" y="5449589"/>
            <a:ext cx="5882919" cy="1154162"/>
          </a:xfrm>
          <a:prstGeom prst="rect">
            <a:avLst/>
          </a:prstGeom>
          <a:noFill/>
        </p:spPr>
        <p:txBody>
          <a:bodyPr wrap="square" rtlCol="0" anchor="ctr">
            <a:spAutoFit/>
          </a:bodyPr>
          <a:lstStyle/>
          <a:p>
            <a:pPr marL="631825" indent="-631825">
              <a:lnSpc>
                <a:spcPct val="150000"/>
              </a:lnSpc>
            </a:pPr>
            <a:r>
              <a:rPr lang="ja-JP" altLang="en-US" sz="2400" dirty="0">
                <a:latin typeface="メイリオ" panose="020B0604030504040204" pitchFamily="50" charset="-128"/>
                <a:ea typeface="メイリオ" panose="020B0604030504040204" pitchFamily="50" charset="-128"/>
              </a:rPr>
              <a:t>・　単一地点において特徴量</a:t>
            </a:r>
            <a:r>
              <a:rPr lang="ja-JP" altLang="en-US" sz="2400" dirty="0" smtClean="0">
                <a:latin typeface="メイリオ" panose="020B0604030504040204" pitchFamily="50" charset="-128"/>
                <a:ea typeface="メイリオ" panose="020B0604030504040204" pitchFamily="50" charset="-128"/>
              </a:rPr>
              <a:t>に</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規則性</a:t>
            </a:r>
            <a:r>
              <a:rPr lang="ja-JP" altLang="en-US" sz="2400" dirty="0">
                <a:latin typeface="メイリオ" panose="020B0604030504040204" pitchFamily="50" charset="-128"/>
                <a:ea typeface="メイリオ" panose="020B0604030504040204" pitchFamily="50" charset="-128"/>
              </a:rPr>
              <a:t>はないのではないか</a:t>
            </a:r>
            <a:endParaRPr lang="en-US" altLang="ja-JP"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13A77D74-A280-2730-DFF9-D98612E43D49}"/>
              </a:ext>
            </a:extLst>
          </p:cNvPr>
          <p:cNvSpPr txBox="1"/>
          <p:nvPr/>
        </p:nvSpPr>
        <p:spPr>
          <a:xfrm>
            <a:off x="289210" y="2949509"/>
            <a:ext cx="5803897" cy="1200329"/>
          </a:xfrm>
          <a:prstGeom prst="rect">
            <a:avLst/>
          </a:prstGeom>
          <a:noFill/>
        </p:spPr>
        <p:txBody>
          <a:bodyPr wrap="square" rtlCol="0">
            <a:spAutoFit/>
          </a:bodyPr>
          <a:lstStyle/>
          <a:p>
            <a:pPr marL="630238" indent="-630238">
              <a:lnSpc>
                <a:spcPct val="150000"/>
              </a:lnSpc>
            </a:pPr>
            <a:r>
              <a:rPr lang="ja-JP" altLang="en-US"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この手法で</a:t>
            </a:r>
            <a:r>
              <a:rPr lang="ja-JP" altLang="en-US" sz="2400" dirty="0" smtClean="0">
                <a:latin typeface="メイリオ" panose="020B0604030504040204" pitchFamily="50" charset="-128"/>
                <a:ea typeface="メイリオ" panose="020B0604030504040204" pitchFamily="50" charset="-128"/>
              </a:rPr>
              <a:t>あればベンチマーク</a:t>
            </a:r>
            <a:r>
              <a:rPr lang="ja-JP" altLang="en-US" sz="2400" dirty="0">
                <a:latin typeface="メイリオ" panose="020B0604030504040204" pitchFamily="50" charset="-128"/>
                <a:ea typeface="メイリオ" panose="020B0604030504040204" pitchFamily="50" charset="-128"/>
              </a:rPr>
              <a:t>より</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高精度なモデルを作成できる</a:t>
            </a:r>
            <a:endParaRPr lang="en-US" altLang="ja-JP" sz="24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4616604" y="88279"/>
            <a:ext cx="3245388" cy="98799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一定の有用性は</a:t>
            </a:r>
            <a:r>
              <a:rPr lang="en-US" altLang="ja-JP" sz="2400" b="1" dirty="0"/>
              <a:t/>
            </a:r>
            <a:br>
              <a:rPr lang="en-US" altLang="ja-JP" sz="2400" b="1" dirty="0"/>
            </a:br>
            <a:r>
              <a:rPr lang="ja-JP" altLang="en-US" sz="2400" b="1" dirty="0"/>
              <a:t>あるのではないか</a:t>
            </a:r>
            <a:endParaRPr lang="ja-JP" altLang="en-US" sz="2400" b="1" dirty="0"/>
          </a:p>
        </p:txBody>
      </p:sp>
      <p:sp>
        <p:nvSpPr>
          <p:cNvPr id="6" name="正方形/長方形 5"/>
          <p:cNvSpPr/>
          <p:nvPr/>
        </p:nvSpPr>
        <p:spPr>
          <a:xfrm>
            <a:off x="135467" y="1596699"/>
            <a:ext cx="6298519" cy="2602850"/>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2896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山形 4">
            <a:extLst>
              <a:ext uri="{FF2B5EF4-FFF2-40B4-BE49-F238E27FC236}">
                <a16:creationId xmlns:a16="http://schemas.microsoft.com/office/drawing/2014/main" id="{5AADF96F-DE1A-766A-76F2-3ACCA57286F1}"/>
              </a:ext>
            </a:extLst>
          </p:cNvPr>
          <p:cNvSpPr/>
          <p:nvPr/>
        </p:nvSpPr>
        <p:spPr>
          <a:xfrm rot="10800000">
            <a:off x="-459227" y="0"/>
            <a:ext cx="3077736"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3" y="214039"/>
            <a:ext cx="2512746"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参考文献</a:t>
            </a:r>
            <a:endParaRPr kumimoji="1" lang="en-US" altLang="ja-JP" sz="30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73E388-E64F-8650-6C24-0060889D7B47}"/>
              </a:ext>
            </a:extLst>
          </p:cNvPr>
          <p:cNvSpPr txBox="1"/>
          <p:nvPr/>
        </p:nvSpPr>
        <p:spPr>
          <a:xfrm>
            <a:off x="0" y="1865406"/>
            <a:ext cx="12058147" cy="2862322"/>
          </a:xfrm>
          <a:prstGeom prst="rect">
            <a:avLst/>
          </a:prstGeom>
          <a:noFill/>
        </p:spPr>
        <p:txBody>
          <a:bodyPr wrap="square">
            <a:spAutoFit/>
          </a:bodyPr>
          <a:lstStyle/>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1)</a:t>
            </a:r>
            <a:r>
              <a:rPr lang="ja-JP" altLang="ja-JP" sz="2400" kern="700" dirty="0">
                <a:effectLst/>
                <a:latin typeface="メイリオ" panose="020B0604030504040204" pitchFamily="50" charset="-128"/>
                <a:ea typeface="メイリオ" panose="020B0604030504040204" pitchFamily="50" charset="-128"/>
              </a:rPr>
              <a:t>環境省（</a:t>
            </a:r>
            <a:r>
              <a:rPr lang="en-US" altLang="ja-JP" sz="2400" kern="700" dirty="0">
                <a:effectLst/>
                <a:latin typeface="メイリオ" panose="020B0604030504040204" pitchFamily="50" charset="-128"/>
                <a:ea typeface="メイリオ" panose="020B0604030504040204" pitchFamily="50" charset="-128"/>
              </a:rPr>
              <a:t>2023</a:t>
            </a:r>
            <a:r>
              <a:rPr lang="ja-JP" altLang="ja-JP"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令和５年光化学大気汚染の概要－注意報等発令状況、被害届出状況－</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環境省</a:t>
            </a:r>
            <a:endParaRPr lang="en-US"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endParaRPr lang="ja-JP"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(2)</a:t>
            </a:r>
            <a:r>
              <a:rPr lang="ja-JP" altLang="ja-JP" sz="2400" kern="700" dirty="0">
                <a:effectLst/>
                <a:latin typeface="メイリオ" panose="020B0604030504040204" pitchFamily="50" charset="-128"/>
                <a:ea typeface="メイリオ" panose="020B0604030504040204" pitchFamily="50" charset="-128"/>
              </a:rPr>
              <a:t>細越英彰</a:t>
            </a:r>
            <a:r>
              <a:rPr lang="en-US" altLang="ja-JP" sz="2400" kern="700" dirty="0">
                <a:effectLst/>
                <a:latin typeface="メイリオ" panose="020B0604030504040204" pitchFamily="50" charset="-128"/>
                <a:ea typeface="メイリオ" panose="020B0604030504040204" pitchFamily="50" charset="-128"/>
              </a:rPr>
              <a:t>(2022)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ディープラーニングを用いた光化学オキシダント濃度の短期予測</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明星大学　理工学部　総合理工学科　環境科学系</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　</a:t>
            </a:r>
            <a:r>
              <a:rPr lang="en-US" altLang="ja-JP" sz="2400" kern="700" dirty="0">
                <a:effectLst/>
                <a:latin typeface="メイリオ" panose="020B0604030504040204" pitchFamily="50" charset="-128"/>
                <a:ea typeface="メイリオ" panose="020B0604030504040204" pitchFamily="50" charset="-128"/>
              </a:rPr>
              <a:t>4</a:t>
            </a:r>
            <a:r>
              <a:rPr lang="ja-JP" altLang="ja-JP" sz="2400" kern="700" dirty="0">
                <a:effectLst/>
                <a:latin typeface="メイリオ" panose="020B0604030504040204" pitchFamily="50" charset="-128"/>
                <a:ea typeface="メイリオ" panose="020B0604030504040204" pitchFamily="50" charset="-128"/>
              </a:rPr>
              <a:t>年度卒業論文</a:t>
            </a:r>
          </a:p>
        </p:txBody>
      </p:sp>
    </p:spTree>
    <p:extLst>
      <p:ext uri="{BB962C8B-B14F-4D97-AF65-F5344CB8AC3E}">
        <p14:creationId xmlns:p14="http://schemas.microsoft.com/office/powerpoint/2010/main" val="3444340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61CD-B229-4A23-03F3-5D59D35F8D7C}"/>
            </a:ext>
          </a:extLst>
        </p:cNvPr>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0D04F801-D66E-1106-C893-D67982306A1A}"/>
              </a:ext>
            </a:extLst>
          </p:cNvPr>
          <p:cNvGraphicFramePr>
            <a:graphicFrameLocks noGrp="1"/>
          </p:cNvGraphicFramePr>
          <p:nvPr>
            <p:extLst>
              <p:ext uri="{D42A27DB-BD31-4B8C-83A1-F6EECF244321}">
                <p14:modId xmlns:p14="http://schemas.microsoft.com/office/powerpoint/2010/main" val="442091768"/>
              </p:ext>
            </p:extLst>
          </p:nvPr>
        </p:nvGraphicFramePr>
        <p:xfrm>
          <a:off x="1765782" y="5149978"/>
          <a:ext cx="3343211" cy="1088510"/>
        </p:xfrm>
        <a:graphic>
          <a:graphicData uri="http://schemas.openxmlformats.org/drawingml/2006/table">
            <a:tbl>
              <a:tblPr firstRow="1">
                <a:tableStyleId>{00A15C55-8517-42AA-B614-E9B94910E393}</a:tableStyleId>
              </a:tblPr>
              <a:tblGrid>
                <a:gridCol w="1016391">
                  <a:extLst>
                    <a:ext uri="{9D8B030D-6E8A-4147-A177-3AD203B41FA5}">
                      <a16:colId xmlns:a16="http://schemas.microsoft.com/office/drawing/2014/main" val="2445069334"/>
                    </a:ext>
                  </a:extLst>
                </a:gridCol>
                <a:gridCol w="1198665">
                  <a:extLst>
                    <a:ext uri="{9D8B030D-6E8A-4147-A177-3AD203B41FA5}">
                      <a16:colId xmlns:a16="http://schemas.microsoft.com/office/drawing/2014/main" val="2981889501"/>
                    </a:ext>
                  </a:extLst>
                </a:gridCol>
                <a:gridCol w="1128155">
                  <a:extLst>
                    <a:ext uri="{9D8B030D-6E8A-4147-A177-3AD203B41FA5}">
                      <a16:colId xmlns:a16="http://schemas.microsoft.com/office/drawing/2014/main" val="978271802"/>
                    </a:ext>
                  </a:extLst>
                </a:gridCol>
              </a:tblGrid>
              <a:tr h="382117">
                <a:tc gridSpan="3">
                  <a:txBody>
                    <a:bodyPr/>
                    <a:lstStyle/>
                    <a:p>
                      <a:pPr marL="0" algn="ctr" rtl="0" eaLnBrk="1" fontAlgn="ctr" latinLnBrk="0" hangingPunct="1"/>
                      <a:r>
                        <a:rPr kumimoji="1" lang="ja-JP" altLang="en-US" sz="2400" u="none" strike="noStrike" kern="1200" dirty="0">
                          <a:effectLst/>
                        </a:rPr>
                        <a:t>特徴量</a:t>
                      </a:r>
                      <a:endParaRPr lang="ja-JP" altLang="en-US" sz="1800" b="0" i="0" u="none" strike="noStrike" dirty="0">
                        <a:effectLst/>
                        <a:latin typeface="Arial" panose="020B0604020202020204" pitchFamily="34" charset="0"/>
                      </a:endParaRPr>
                    </a:p>
                  </a:txBody>
                  <a:tcPr marL="7620" marR="7620" marT="762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706393">
                <a:tc>
                  <a:txBody>
                    <a:bodyPr/>
                    <a:lstStyle/>
                    <a:p>
                      <a:pPr marL="0" algn="ctr" rtl="0" eaLnBrk="1" fontAlgn="ctr" latinLnBrk="0" hangingPunct="1"/>
                      <a:r>
                        <a:rPr kumimoji="1" lang="en-US" sz="2400" u="none" strike="noStrike" kern="1200" dirty="0">
                          <a:effectLst/>
                        </a:rPr>
                        <a:t>Ox_01</a:t>
                      </a:r>
                      <a:endParaRPr lang="en-US" altLang="ja-JP" sz="1800" b="0" i="0" u="none" strike="noStrike" dirty="0">
                        <a:effectLst/>
                        <a:latin typeface="Arial" panose="020B0604020202020204" pitchFamily="34" charset="0"/>
                      </a:endParaRPr>
                    </a:p>
                  </a:txBody>
                  <a:tcPr marL="7620" marR="7620" marT="7620" marB="0" anchor="ctr"/>
                </a:tc>
                <a:tc>
                  <a:txBody>
                    <a:bodyPr/>
                    <a:lstStyle/>
                    <a:p>
                      <a:pPr marL="0" algn="ctr" rtl="0" eaLnBrk="1" fontAlgn="ctr" latinLnBrk="0" hangingPunct="1"/>
                      <a:r>
                        <a:rPr kumimoji="1" lang="ja-JP" altLang="en-US" sz="2400" u="none" strike="noStrike" kern="1200" dirty="0">
                          <a:effectLst/>
                        </a:rPr>
                        <a:t>湿度</a:t>
                      </a:r>
                      <a:r>
                        <a:rPr kumimoji="1" lang="en-US" sz="2400" u="none" strike="noStrike" kern="1200" dirty="0">
                          <a:effectLst/>
                        </a:rPr>
                        <a:t>_01</a:t>
                      </a:r>
                      <a:endParaRPr lang="en-US" altLang="ja-JP" sz="1800" b="0" i="0" u="none" strike="noStrike" dirty="0">
                        <a:effectLst/>
                        <a:latin typeface="Arial" panose="020B0604020202020204" pitchFamily="34" charset="0"/>
                      </a:endParaRPr>
                    </a:p>
                  </a:txBody>
                  <a:tcPr marL="7620" marR="7620" marT="7620" marB="0" anchor="ctr"/>
                </a:tc>
                <a:tc>
                  <a:txBody>
                    <a:bodyPr/>
                    <a:lstStyle/>
                    <a:p>
                      <a:pPr marL="0" algn="ctr" rtl="0" eaLnBrk="1" fontAlgn="ctr" latinLnBrk="0" hangingPunct="1"/>
                      <a:r>
                        <a:rPr kumimoji="1" lang="ja-JP" altLang="en-US" sz="2400" u="none" strike="noStrike" kern="1200" dirty="0">
                          <a:effectLst/>
                        </a:rPr>
                        <a:t>気温</a:t>
                      </a:r>
                      <a:r>
                        <a:rPr kumimoji="1" lang="en-US" sz="2400" u="none" strike="noStrike" kern="1200" dirty="0">
                          <a:effectLst/>
                        </a:rPr>
                        <a:t>_01</a:t>
                      </a:r>
                      <a:endParaRPr lang="en-US" altLang="ja-JP" sz="1800" b="0" i="0" u="none" strike="noStrike" dirty="0">
                        <a:effectLst/>
                        <a:latin typeface="Arial" panose="020B0604020202020204" pitchFamily="34" charset="0"/>
                      </a:endParaRPr>
                    </a:p>
                  </a:txBody>
                  <a:tcPr marL="7620" marR="7620" marT="7620" marB="0" anchor="ct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8509961-24C4-3638-73D9-816D8D85FFD6}"/>
              </a:ext>
            </a:extLst>
          </p:cNvPr>
          <p:cNvSpPr txBox="1"/>
          <p:nvPr/>
        </p:nvSpPr>
        <p:spPr>
          <a:xfrm>
            <a:off x="1157311" y="4503647"/>
            <a:ext cx="4560154"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全地点において</a:t>
            </a:r>
            <a:r>
              <a:rPr lang="ja-JP" altLang="en-US" sz="2400" dirty="0">
                <a:solidFill>
                  <a:srgbClr val="FF0000"/>
                </a:solidFill>
                <a:latin typeface="メイリオ" panose="020B0604030504040204" pitchFamily="50" charset="-128"/>
                <a:ea typeface="メイリオ" panose="020B0604030504040204" pitchFamily="50" charset="-128"/>
              </a:rPr>
              <a:t>重複した</a:t>
            </a:r>
            <a:r>
              <a:rPr lang="ja-JP" altLang="en-US" sz="2400" dirty="0">
                <a:latin typeface="メイリオ" panose="020B0604030504040204" pitchFamily="50" charset="-128"/>
                <a:ea typeface="メイリオ" panose="020B0604030504040204" pitchFamily="50" charset="-128"/>
              </a:rPr>
              <a:t>特徴量</a:t>
            </a:r>
            <a:endParaRPr lang="en-US" altLang="ja-JP" sz="2400" dirty="0">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0CDDDBF7-0681-048D-C3CD-0AC33905E671}"/>
              </a:ext>
            </a:extLst>
          </p:cNvPr>
          <p:cNvGrpSpPr/>
          <p:nvPr/>
        </p:nvGrpSpPr>
        <p:grpSpPr>
          <a:xfrm>
            <a:off x="5558744" y="4081266"/>
            <a:ext cx="4001771" cy="2647251"/>
            <a:chOff x="2418302" y="5208465"/>
            <a:chExt cx="7762875" cy="3252400"/>
          </a:xfrm>
        </p:grpSpPr>
        <p:sp>
          <p:nvSpPr>
            <p:cNvPr id="7" name="テキスト ボックス 6">
              <a:extLst>
                <a:ext uri="{FF2B5EF4-FFF2-40B4-BE49-F238E27FC236}">
                  <a16:creationId xmlns:a16="http://schemas.microsoft.com/office/drawing/2014/main" id="{66B5078E-3E72-9E8B-5D8B-BE8815B70C66}"/>
                </a:ext>
              </a:extLst>
            </p:cNvPr>
            <p:cNvSpPr txBox="1"/>
            <p:nvPr/>
          </p:nvSpPr>
          <p:spPr>
            <a:xfrm>
              <a:off x="2418302" y="5965189"/>
              <a:ext cx="7762875" cy="2495676"/>
            </a:xfrm>
            <a:prstGeom prst="rect">
              <a:avLst/>
            </a:prstGeom>
            <a:noFill/>
          </p:spPr>
          <p:txBody>
            <a:bodyPr wrap="square">
              <a:spAutoFit/>
            </a:bodyPr>
            <a:lstStyle/>
            <a:p>
              <a:pPr>
                <a:lnSpc>
                  <a:spcPct val="150000"/>
                </a:lnSpc>
              </a:pPr>
              <a:r>
                <a:rPr lang="ja-JP" altLang="en-US" sz="2800" dirty="0">
                  <a:latin typeface="メイリオ" panose="020B0604030504040204" pitchFamily="50" charset="-128"/>
                  <a:ea typeface="メイリオ" panose="020B0604030504040204" pitchFamily="50" charset="-128"/>
                </a:rPr>
                <a:t>・　1時間前のOx</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　1時間前の湿度</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　1時間前の気温</a:t>
              </a:r>
            </a:p>
          </p:txBody>
        </p:sp>
        <p:sp>
          <p:nvSpPr>
            <p:cNvPr id="8" name="テキスト ボックス 7">
              <a:extLst>
                <a:ext uri="{FF2B5EF4-FFF2-40B4-BE49-F238E27FC236}">
                  <a16:creationId xmlns:a16="http://schemas.microsoft.com/office/drawing/2014/main" id="{087DF538-9655-2DDA-C640-29F17ED61EFF}"/>
                </a:ext>
              </a:extLst>
            </p:cNvPr>
            <p:cNvSpPr txBox="1"/>
            <p:nvPr/>
          </p:nvSpPr>
          <p:spPr>
            <a:xfrm>
              <a:off x="4282585" y="5208465"/>
              <a:ext cx="4034313" cy="907519"/>
            </a:xfrm>
            <a:prstGeom prst="rect">
              <a:avLst/>
            </a:prstGeom>
            <a:noFill/>
          </p:spPr>
          <p:txBody>
            <a:bodyPr wrap="square">
              <a:spAutoFit/>
            </a:bodyPr>
            <a:lstStyle/>
            <a:p>
              <a:pPr algn="ctr">
                <a:lnSpc>
                  <a:spcPct val="150000"/>
                </a:lnSpc>
              </a:pPr>
              <a:r>
                <a:rPr lang="ja-JP" altLang="en-US" sz="2800" dirty="0">
                  <a:solidFill>
                    <a:srgbClr val="FF0000"/>
                  </a:solidFill>
                  <a:latin typeface="メイリオ" panose="020B0604030504040204" pitchFamily="50" charset="-128"/>
                  <a:ea typeface="メイリオ" panose="020B0604030504040204" pitchFamily="50" charset="-128"/>
                </a:rPr>
                <a:t>必須特徴量</a:t>
              </a:r>
            </a:p>
          </p:txBody>
        </p:sp>
      </p:grpSp>
      <p:graphicFrame>
        <p:nvGraphicFramePr>
          <p:cNvPr id="22" name="表 21"/>
          <p:cNvGraphicFramePr>
            <a:graphicFrameLocks noGrp="1"/>
          </p:cNvGraphicFramePr>
          <p:nvPr>
            <p:extLst>
              <p:ext uri="{D42A27DB-BD31-4B8C-83A1-F6EECF244321}">
                <p14:modId xmlns:p14="http://schemas.microsoft.com/office/powerpoint/2010/main" val="3639642778"/>
              </p:ext>
            </p:extLst>
          </p:nvPr>
        </p:nvGraphicFramePr>
        <p:xfrm>
          <a:off x="8599477" y="262526"/>
          <a:ext cx="2975710" cy="3818740"/>
        </p:xfrm>
        <a:graphic>
          <a:graphicData uri="http://schemas.openxmlformats.org/drawingml/2006/table">
            <a:tbl>
              <a:tblPr firstRow="1" firstCol="1">
                <a:tableStyleId>{00A15C55-8517-42AA-B614-E9B94910E393}</a:tableStyleId>
              </a:tblPr>
              <a:tblGrid>
                <a:gridCol w="746067">
                  <a:extLst>
                    <a:ext uri="{9D8B030D-6E8A-4147-A177-3AD203B41FA5}">
                      <a16:colId xmlns:a16="http://schemas.microsoft.com/office/drawing/2014/main" val="395039667"/>
                    </a:ext>
                  </a:extLst>
                </a:gridCol>
                <a:gridCol w="2229643">
                  <a:extLst>
                    <a:ext uri="{9D8B030D-6E8A-4147-A177-3AD203B41FA5}">
                      <a16:colId xmlns:a16="http://schemas.microsoft.com/office/drawing/2014/main" val="1770464034"/>
                    </a:ext>
                  </a:extLst>
                </a:gridCol>
              </a:tblGrid>
              <a:tr h="406133">
                <a:tc>
                  <a:txBody>
                    <a:bodyPr/>
                    <a:lstStyle/>
                    <a:p>
                      <a:pPr algn="ctr" fontAlgn="ctr"/>
                      <a:r>
                        <a:rPr lang="ja-JP" altLang="en-US" sz="2400" u="none" strike="noStrike" dirty="0">
                          <a:effectLst/>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特徴量</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327071905"/>
                  </a:ext>
                </a:extLst>
              </a:tr>
              <a:tr h="406133">
                <a:tc rowSpan="7">
                  <a:txBody>
                    <a:bodyPr/>
                    <a:lstStyle/>
                    <a:p>
                      <a:pPr algn="ctr" fontAlgn="ctr"/>
                      <a:r>
                        <a:rPr lang="ja-JP" altLang="en-US" sz="2400" u="none" strike="noStrike" dirty="0">
                          <a:effectLst/>
                        </a:rPr>
                        <a:t>上位</a:t>
                      </a:r>
                      <a:endParaRPr lang="en-US" altLang="ja-JP" sz="2400" u="none" strike="noStrike" dirty="0">
                        <a:effectLst/>
                      </a:endParaRPr>
                    </a:p>
                    <a:p>
                      <a:pPr algn="ctr" fontAlgn="ctr"/>
                      <a:r>
                        <a:rPr lang="en-US" altLang="ja-JP" sz="2400" u="none" strike="noStrike" dirty="0">
                          <a:effectLst/>
                        </a:rPr>
                        <a:t>10</a:t>
                      </a:r>
                      <a:r>
                        <a:rPr lang="ja-JP" altLang="en-US" sz="2400" u="none" strike="noStrike" dirty="0">
                          <a:effectLst/>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60895973"/>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気温</a:t>
                      </a:r>
                      <a:r>
                        <a:rPr lang="en-US" altLang="ja-JP" sz="2400" u="none" strike="noStrike" dirty="0">
                          <a:effectLst/>
                        </a:rPr>
                        <a:t>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838771793"/>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湿度</a:t>
                      </a:r>
                      <a:r>
                        <a:rPr lang="en-US" altLang="ja-JP" sz="2400" u="none" strike="noStrike" dirty="0">
                          <a:effectLst/>
                        </a:rPr>
                        <a:t>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71411579"/>
                  </a:ext>
                </a:extLst>
              </a:tr>
              <a:tr h="975809">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r>
                        <a:rPr lang="en-US" altLang="ja-JP" sz="2400" u="none" strike="noStrike" dirty="0">
                          <a:effectLst/>
                        </a:rPr>
                        <a:t/>
                      </a:r>
                      <a:br>
                        <a:rPr lang="en-US" altLang="ja-JP" sz="2400" u="none" strike="noStrike" dirty="0">
                          <a:effectLst/>
                        </a:rPr>
                      </a:br>
                      <a:r>
                        <a:rPr lang="ja-JP" altLang="en-US" sz="2400" u="none" strike="noStrike" dirty="0">
                          <a:effectLst/>
                        </a:rPr>
                        <a:t>・</a:t>
                      </a:r>
                      <a:endParaRPr lang="en-US" altLang="ja-JP" sz="2400" u="none" strike="noStrike" dirty="0">
                        <a:effectLst/>
                      </a:endParaRPr>
                    </a:p>
                  </a:txBody>
                  <a:tcPr marL="7620" marR="7620" marT="7620" marB="0" anchor="ctr"/>
                </a:tc>
                <a:extLst>
                  <a:ext uri="{0D108BD9-81ED-4DB2-BD59-A6C34878D82A}">
                    <a16:rowId xmlns:a16="http://schemas.microsoft.com/office/drawing/2014/main" val="1661664166"/>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Ox_22</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55471647"/>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HUM_02</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22951269"/>
                  </a:ext>
                </a:extLst>
              </a:tr>
              <a:tr h="40613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Ox_21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353031420"/>
                  </a:ext>
                </a:extLst>
              </a:tr>
            </a:tbl>
          </a:graphicData>
        </a:graphic>
      </p:graphicFrame>
      <p:graphicFrame>
        <p:nvGraphicFramePr>
          <p:cNvPr id="24" name="表 23"/>
          <p:cNvGraphicFramePr>
            <a:graphicFrameLocks noGrp="1"/>
          </p:cNvGraphicFramePr>
          <p:nvPr>
            <p:extLst>
              <p:ext uri="{D42A27DB-BD31-4B8C-83A1-F6EECF244321}">
                <p14:modId xmlns:p14="http://schemas.microsoft.com/office/powerpoint/2010/main" val="2669650863"/>
              </p:ext>
            </p:extLst>
          </p:nvPr>
        </p:nvGraphicFramePr>
        <p:xfrm>
          <a:off x="230744" y="996082"/>
          <a:ext cx="7024762" cy="2879039"/>
        </p:xfrm>
        <a:graphic>
          <a:graphicData uri="http://schemas.openxmlformats.org/drawingml/2006/table">
            <a:tbl>
              <a:tblPr firstRow="1" firstCol="1">
                <a:tableStyleId>{93296810-A885-4BE3-A3E7-6D5BEEA58F35}</a:tableStyleId>
              </a:tblPr>
              <a:tblGrid>
                <a:gridCol w="1651296">
                  <a:extLst>
                    <a:ext uri="{9D8B030D-6E8A-4147-A177-3AD203B41FA5}">
                      <a16:colId xmlns:a16="http://schemas.microsoft.com/office/drawing/2014/main" val="836898092"/>
                    </a:ext>
                  </a:extLst>
                </a:gridCol>
                <a:gridCol w="1389690">
                  <a:extLst>
                    <a:ext uri="{9D8B030D-6E8A-4147-A177-3AD203B41FA5}">
                      <a16:colId xmlns:a16="http://schemas.microsoft.com/office/drawing/2014/main" val="4145687853"/>
                    </a:ext>
                  </a:extLst>
                </a:gridCol>
                <a:gridCol w="2008672">
                  <a:extLst>
                    <a:ext uri="{9D8B030D-6E8A-4147-A177-3AD203B41FA5}">
                      <a16:colId xmlns:a16="http://schemas.microsoft.com/office/drawing/2014/main" val="939561748"/>
                    </a:ext>
                  </a:extLst>
                </a:gridCol>
                <a:gridCol w="1975104">
                  <a:extLst>
                    <a:ext uri="{9D8B030D-6E8A-4147-A177-3AD203B41FA5}">
                      <a16:colId xmlns:a16="http://schemas.microsoft.com/office/drawing/2014/main" val="3563474583"/>
                    </a:ext>
                  </a:extLst>
                </a:gridCol>
              </a:tblGrid>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1</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2</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b="1" u="none" strike="noStrike" dirty="0">
                          <a:effectLst/>
                          <a:latin typeface="メイリオ" panose="020B0604030504040204" pitchFamily="50" charset="-128"/>
                          <a:ea typeface="メイリオ" panose="020B0604030504040204" pitchFamily="50" charset="-128"/>
                        </a:rPr>
                        <a:t>3</a:t>
                      </a:r>
                      <a:r>
                        <a:rPr lang="ja-JP" altLang="en-US" sz="2400" b="1" u="none" strike="noStrike" dirty="0">
                          <a:effectLst/>
                          <a:latin typeface="メイリオ" panose="020B0604030504040204" pitchFamily="50" charset="-128"/>
                          <a:ea typeface="メイリオ" panose="020B0604030504040204" pitchFamily="50" charset="-128"/>
                        </a:rPr>
                        <a:t>時間後</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051111083"/>
                  </a:ext>
                </a:extLst>
              </a:tr>
              <a:tr h="50180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547209140"/>
                  </a:ext>
                </a:extLst>
              </a:tr>
              <a:tr h="704855">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587368355"/>
                  </a:ext>
                </a:extLst>
              </a:tr>
              <a:tr h="1170568">
                <a:tc>
                  <a:txBody>
                    <a:bodyPr/>
                    <a:lstStyle/>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p>
                  </a:txBody>
                  <a:tcPr marL="7620" marR="7620" marT="7620" marB="0" anchor="ctr"/>
                </a:tc>
                <a:tc gridSpan="3">
                  <a:txBody>
                    <a:bodyPr/>
                    <a:lstStyle/>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p>
                      <a:pPr algn="ctr" fontAlgn="ctr"/>
                      <a:r>
                        <a:rPr lang="ja-JP" altLang="en-US" sz="2400" b="1" i="0" u="none" strike="noStrike" dirty="0">
                          <a:solidFill>
                            <a:schemeClr val="tx1"/>
                          </a:solidFill>
                          <a:effectLst/>
                          <a:latin typeface="メイリオ" panose="020B0604030504040204" pitchFamily="50" charset="-128"/>
                          <a:ea typeface="メイリオ" panose="020B0604030504040204" pitchFamily="50" charset="-128"/>
                        </a:rPr>
                        <a:t>・</a:t>
                      </a:r>
                    </a:p>
                  </a:txBody>
                  <a:tcPr marL="7620" marR="7620" marT="7620" marB="0" anchor="ctr"/>
                </a:tc>
                <a:tc hMerge="1">
                  <a:txBody>
                    <a:bodyPr/>
                    <a:lstStyle/>
                    <a:p>
                      <a:pPr algn="ctr" fontAlgn="ct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hMerge="1">
                  <a:txBody>
                    <a:bodyPr/>
                    <a:lstStyle/>
                    <a:p>
                      <a:pPr algn="ctr" fontAlgn="ct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786303912"/>
                  </a:ext>
                </a:extLst>
              </a:tr>
            </a:tbl>
          </a:graphicData>
        </a:graphic>
      </p:graphicFrame>
      <p:sp>
        <p:nvSpPr>
          <p:cNvPr id="25" name="楕円 24"/>
          <p:cNvSpPr/>
          <p:nvPr/>
        </p:nvSpPr>
        <p:spPr>
          <a:xfrm>
            <a:off x="5276088" y="1316736"/>
            <a:ext cx="2061714" cy="813816"/>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5" idx="6"/>
          </p:cNvCxnSpPr>
          <p:nvPr/>
        </p:nvCxnSpPr>
        <p:spPr>
          <a:xfrm flipV="1">
            <a:off x="7337802" y="1719208"/>
            <a:ext cx="891798" cy="4436"/>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13A77D74-A280-2730-DFF9-D98612E43D49}"/>
              </a:ext>
            </a:extLst>
          </p:cNvPr>
          <p:cNvSpPr txBox="1"/>
          <p:nvPr/>
        </p:nvSpPr>
        <p:spPr>
          <a:xfrm>
            <a:off x="3459246" y="34143"/>
            <a:ext cx="5718513" cy="830997"/>
          </a:xfrm>
          <a:prstGeom prst="rect">
            <a:avLst/>
          </a:prstGeom>
          <a:noFill/>
        </p:spPr>
        <p:txBody>
          <a:bodyPr wrap="square" rtlCol="0">
            <a:spAutoFit/>
          </a:bodyPr>
          <a:lstStyle/>
          <a:p>
            <a:pPr algn="ctr">
              <a:lnSpc>
                <a:spcPct val="150000"/>
              </a:lnSpc>
            </a:pPr>
            <a:r>
              <a:rPr lang="ja-JP" altLang="en-US" sz="3200" b="1" dirty="0">
                <a:latin typeface="メイリオ" panose="020B0604030504040204" pitchFamily="50" charset="-128"/>
                <a:ea typeface="メイリオ" panose="020B0604030504040204" pitchFamily="50" charset="-128"/>
              </a:rPr>
              <a:t>特徴量に対する評価</a:t>
            </a:r>
            <a:endParaRPr lang="en-US" altLang="ja-JP" sz="3200" b="1" dirty="0">
              <a:latin typeface="メイリオ" panose="020B0604030504040204" pitchFamily="50" charset="-128"/>
              <a:ea typeface="メイリオ" panose="020B0604030504040204" pitchFamily="50" charset="-128"/>
            </a:endParaRPr>
          </a:p>
        </p:txBody>
      </p:sp>
      <p:sp>
        <p:nvSpPr>
          <p:cNvPr id="32" name="矢印: 山形 1">
            <a:extLst>
              <a:ext uri="{FF2B5EF4-FFF2-40B4-BE49-F238E27FC236}">
                <a16:creationId xmlns:a16="http://schemas.microsoft.com/office/drawing/2014/main" id="{A47B88D3-C76B-7DD2-7F94-E1D1C7F7E948}"/>
              </a:ext>
            </a:extLst>
          </p:cNvPr>
          <p:cNvSpPr/>
          <p:nvPr/>
        </p:nvSpPr>
        <p:spPr>
          <a:xfrm rot="10800000">
            <a:off x="-495226" y="5440"/>
            <a:ext cx="3899607"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CF192E74-CA1B-5897-7829-A8F1395CB90A}"/>
              </a:ext>
            </a:extLst>
          </p:cNvPr>
          <p:cNvSpPr txBox="1"/>
          <p:nvPr/>
        </p:nvSpPr>
        <p:spPr>
          <a:xfrm>
            <a:off x="25629" y="175008"/>
            <a:ext cx="2991891"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解析結果・考察</a:t>
            </a:r>
            <a:endParaRPr lang="en-US" altLang="ja-JP" sz="3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7130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755542462"/>
              </p:ext>
            </p:extLst>
          </p:nvPr>
        </p:nvGraphicFramePr>
        <p:xfrm>
          <a:off x="2321025" y="994349"/>
          <a:ext cx="9838944" cy="2983230"/>
        </p:xfrm>
        <a:graphic>
          <a:graphicData uri="http://schemas.openxmlformats.org/drawingml/2006/table">
            <a:tbl>
              <a:tblPr firstRow="1" firstCol="1" bandRow="1">
                <a:tableStyleId>{93296810-A885-4BE3-A3E7-6D5BEEA58F35}</a:tableStyleId>
              </a:tblPr>
              <a:tblGrid>
                <a:gridCol w="2758150">
                  <a:extLst>
                    <a:ext uri="{9D8B030D-6E8A-4147-A177-3AD203B41FA5}">
                      <a16:colId xmlns:a16="http://schemas.microsoft.com/office/drawing/2014/main" val="1244594613"/>
                    </a:ext>
                  </a:extLst>
                </a:gridCol>
                <a:gridCol w="1274775">
                  <a:extLst>
                    <a:ext uri="{9D8B030D-6E8A-4147-A177-3AD203B41FA5}">
                      <a16:colId xmlns:a16="http://schemas.microsoft.com/office/drawing/2014/main" val="3026153302"/>
                    </a:ext>
                  </a:extLst>
                </a:gridCol>
                <a:gridCol w="1274775">
                  <a:extLst>
                    <a:ext uri="{9D8B030D-6E8A-4147-A177-3AD203B41FA5}">
                      <a16:colId xmlns:a16="http://schemas.microsoft.com/office/drawing/2014/main" val="1394707164"/>
                    </a:ext>
                  </a:extLst>
                </a:gridCol>
                <a:gridCol w="1410364">
                  <a:extLst>
                    <a:ext uri="{9D8B030D-6E8A-4147-A177-3AD203B41FA5}">
                      <a16:colId xmlns:a16="http://schemas.microsoft.com/office/drawing/2014/main" val="2108751591"/>
                    </a:ext>
                  </a:extLst>
                </a:gridCol>
                <a:gridCol w="1347783">
                  <a:extLst>
                    <a:ext uri="{9D8B030D-6E8A-4147-A177-3AD203B41FA5}">
                      <a16:colId xmlns:a16="http://schemas.microsoft.com/office/drawing/2014/main" val="344296647"/>
                    </a:ext>
                  </a:extLst>
                </a:gridCol>
                <a:gridCol w="1773097">
                  <a:extLst>
                    <a:ext uri="{9D8B030D-6E8A-4147-A177-3AD203B41FA5}">
                      <a16:colId xmlns:a16="http://schemas.microsoft.com/office/drawing/2014/main" val="2055599243"/>
                    </a:ext>
                  </a:extLst>
                </a:gridCol>
              </a:tblGrid>
              <a:tr h="684339">
                <a:tc>
                  <a:txBody>
                    <a:bodyPr/>
                    <a:lstStyle/>
                    <a:p>
                      <a:endParaRPr lang="ja-JP" sz="2400" kern="100" dirty="0">
                        <a:effectLst/>
                        <a:latin typeface="游明朝" panose="02020400000000000000" pitchFamily="18" charset="-128"/>
                        <a:ea typeface="游明朝" panose="02020400000000000000" pitchFamily="18" charset="-128"/>
                      </a:endParaRPr>
                    </a:p>
                  </a:txBody>
                  <a:tcPr marL="59190" marR="59190" marT="0" marB="0" anchor="ct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dirty="0">
                          <a:effectLst/>
                        </a:rPr>
                        <a:t>適合率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dirty="0">
                          <a:effectLst/>
                        </a:rPr>
                        <a:t>調和平均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a:effectLst/>
                        </a:rPr>
                        <a:t>高濃度</a:t>
                      </a: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extLst>
                  <a:ext uri="{0D108BD9-81ED-4DB2-BD59-A6C34878D82A}">
                    <a16:rowId xmlns:a16="http://schemas.microsoft.com/office/drawing/2014/main" val="1964848497"/>
                  </a:ext>
                </a:extLst>
              </a:tr>
              <a:tr h="342169">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70.64</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83.18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76.40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4.13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9.96</a:t>
                      </a:r>
                    </a:p>
                  </a:txBody>
                  <a:tcPr marL="9525" marR="9525" marT="9525" marB="0" anchor="ctr"/>
                </a:tc>
                <a:extLst>
                  <a:ext uri="{0D108BD9-81ED-4DB2-BD59-A6C34878D82A}">
                    <a16:rowId xmlns:a16="http://schemas.microsoft.com/office/drawing/2014/main" val="3499298050"/>
                  </a:ext>
                </a:extLst>
              </a:tr>
              <a:tr h="342169">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58.73</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88.10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70.48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11.56</a:t>
                      </a:r>
                    </a:p>
                  </a:txBody>
                  <a:tcPr marL="9525" marR="9525" marT="9525" marB="0" anchor="ctr"/>
                </a:tc>
                <a:extLst>
                  <a:ext uri="{0D108BD9-81ED-4DB2-BD59-A6C34878D82A}">
                    <a16:rowId xmlns:a16="http://schemas.microsoft.com/office/drawing/2014/main" val="2773367358"/>
                  </a:ext>
                </a:extLst>
              </a:tr>
              <a:tr h="342169">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50.00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64.29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4.88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12.92</a:t>
                      </a:r>
                    </a:p>
                  </a:txBody>
                  <a:tcPr marL="9525" marR="9525" marT="9525" marB="0" anchor="ctr"/>
                </a:tc>
                <a:extLst>
                  <a:ext uri="{0D108BD9-81ED-4DB2-BD59-A6C34878D82A}">
                    <a16:rowId xmlns:a16="http://schemas.microsoft.com/office/drawing/2014/main" val="3581609917"/>
                  </a:ext>
                </a:extLst>
              </a:tr>
              <a:tr h="342169">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87.30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74.32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80.29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tc>
                <a:extLst>
                  <a:ext uri="{0D108BD9-81ED-4DB2-BD59-A6C34878D82A}">
                    <a16:rowId xmlns:a16="http://schemas.microsoft.com/office/drawing/2014/main" val="3110458142"/>
                  </a:ext>
                </a:extLst>
              </a:tr>
              <a:tr h="342169">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76.98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80.83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78.86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9.05</a:t>
                      </a:r>
                    </a:p>
                  </a:txBody>
                  <a:tcPr marL="9525" marR="9525" marT="9525" marB="0" anchor="ctr"/>
                </a:tc>
                <a:extLst>
                  <a:ext uri="{0D108BD9-81ED-4DB2-BD59-A6C34878D82A}">
                    <a16:rowId xmlns:a16="http://schemas.microsoft.com/office/drawing/2014/main" val="2241773151"/>
                  </a:ext>
                </a:extLst>
              </a:tr>
              <a:tr h="342169">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69.05</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89.69</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78.03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9.94</a:t>
                      </a:r>
                    </a:p>
                  </a:txBody>
                  <a:tcPr marL="9525" marR="9525" marT="9525" marB="0" anchor="ctr"/>
                </a:tc>
                <a:extLst>
                  <a:ext uri="{0D108BD9-81ED-4DB2-BD59-A6C34878D82A}">
                    <a16:rowId xmlns:a16="http://schemas.microsoft.com/office/drawing/2014/main" val="3310998872"/>
                  </a:ext>
                </a:extLst>
              </a:tr>
            </a:tbl>
          </a:graphicData>
        </a:graphic>
      </p:graphicFrame>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356310494"/>
              </p:ext>
            </p:extLst>
          </p:nvPr>
        </p:nvGraphicFramePr>
        <p:xfrm>
          <a:off x="2256963" y="4091731"/>
          <a:ext cx="9903006" cy="2617470"/>
        </p:xfrm>
        <a:graphic>
          <a:graphicData uri="http://schemas.openxmlformats.org/drawingml/2006/table">
            <a:tbl>
              <a:tblPr firstRow="1" firstCol="1" bandRow="1">
                <a:tableStyleId>{93296810-A885-4BE3-A3E7-6D5BEEA58F35}</a:tableStyleId>
              </a:tblPr>
              <a:tblGrid>
                <a:gridCol w="3620604">
                  <a:extLst>
                    <a:ext uri="{9D8B030D-6E8A-4147-A177-3AD203B41FA5}">
                      <a16:colId xmlns:a16="http://schemas.microsoft.com/office/drawing/2014/main" val="2704524920"/>
                    </a:ext>
                  </a:extLst>
                </a:gridCol>
                <a:gridCol w="2149734">
                  <a:extLst>
                    <a:ext uri="{9D8B030D-6E8A-4147-A177-3AD203B41FA5}">
                      <a16:colId xmlns:a16="http://schemas.microsoft.com/office/drawing/2014/main" val="1685842111"/>
                    </a:ext>
                  </a:extLst>
                </a:gridCol>
                <a:gridCol w="1818467">
                  <a:extLst>
                    <a:ext uri="{9D8B030D-6E8A-4147-A177-3AD203B41FA5}">
                      <a16:colId xmlns:a16="http://schemas.microsoft.com/office/drawing/2014/main" val="1113345444"/>
                    </a:ext>
                  </a:extLst>
                </a:gridCol>
                <a:gridCol w="2314201">
                  <a:extLst>
                    <a:ext uri="{9D8B030D-6E8A-4147-A177-3AD203B41FA5}">
                      <a16:colId xmlns:a16="http://schemas.microsoft.com/office/drawing/2014/main" val="3278909934"/>
                    </a:ext>
                  </a:extLst>
                </a:gridCol>
              </a:tblGrid>
              <a:tr h="238125">
                <a:tc>
                  <a:txBody>
                    <a:bodyPr/>
                    <a:lstStyle/>
                    <a:p>
                      <a:endParaRPr lang="ja-JP" sz="240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調和平均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419959464"/>
                  </a:ext>
                </a:extLst>
              </a:tr>
              <a:tr h="238125">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75.76</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83.33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79.37</a:t>
                      </a:r>
                    </a:p>
                  </a:txBody>
                  <a:tcPr marL="9525" marR="9525" marT="9525" marB="0" anchor="ctr"/>
                </a:tc>
                <a:extLst>
                  <a:ext uri="{0D108BD9-81ED-4DB2-BD59-A6C34878D82A}">
                    <a16:rowId xmlns:a16="http://schemas.microsoft.com/office/drawing/2014/main" val="828512467"/>
                  </a:ext>
                </a:extLst>
              </a:tr>
              <a:tr h="238125">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66.67</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88.00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75.86</a:t>
                      </a:r>
                    </a:p>
                  </a:txBody>
                  <a:tcPr marL="9525" marR="9525" marT="9525" marB="0" anchor="ctr"/>
                </a:tc>
                <a:extLst>
                  <a:ext uri="{0D108BD9-81ED-4DB2-BD59-A6C34878D82A}">
                    <a16:rowId xmlns:a16="http://schemas.microsoft.com/office/drawing/2014/main" val="3054448859"/>
                  </a:ext>
                </a:extLst>
              </a:tr>
              <a:tr h="238125">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57.58</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86.36</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69.09</a:t>
                      </a:r>
                    </a:p>
                  </a:txBody>
                  <a:tcPr marL="9525" marR="9525" marT="9525" marB="0" anchor="ctr"/>
                </a:tc>
                <a:extLst>
                  <a:ext uri="{0D108BD9-81ED-4DB2-BD59-A6C34878D82A}">
                    <a16:rowId xmlns:a16="http://schemas.microsoft.com/office/drawing/2014/main" val="929955087"/>
                  </a:ext>
                </a:extLst>
              </a:tr>
              <a:tr h="238125">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90.91</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81.08</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85.71</a:t>
                      </a:r>
                    </a:p>
                  </a:txBody>
                  <a:tcPr marL="9525" marR="9525" marT="9525" marB="0" anchor="ctr"/>
                </a:tc>
                <a:extLst>
                  <a:ext uri="{0D108BD9-81ED-4DB2-BD59-A6C34878D82A}">
                    <a16:rowId xmlns:a16="http://schemas.microsoft.com/office/drawing/2014/main" val="3901972713"/>
                  </a:ext>
                </a:extLst>
              </a:tr>
              <a:tr h="238125">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78.79</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83.87</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81.25</a:t>
                      </a:r>
                    </a:p>
                  </a:txBody>
                  <a:tcPr marL="9525" marR="9525" marT="9525" marB="0" anchor="ctr"/>
                </a:tc>
                <a:extLst>
                  <a:ext uri="{0D108BD9-81ED-4DB2-BD59-A6C34878D82A}">
                    <a16:rowId xmlns:a16="http://schemas.microsoft.com/office/drawing/2014/main" val="1723470480"/>
                  </a:ext>
                </a:extLst>
              </a:tr>
              <a:tr h="238125">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69.70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92.00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79.31</a:t>
                      </a:r>
                    </a:p>
                  </a:txBody>
                  <a:tcPr marL="9525" marR="9525" marT="9525" marB="0" anchor="ctr"/>
                </a:tc>
                <a:extLst>
                  <a:ext uri="{0D108BD9-81ED-4DB2-BD59-A6C34878D82A}">
                    <a16:rowId xmlns:a16="http://schemas.microsoft.com/office/drawing/2014/main" val="3717629946"/>
                  </a:ext>
                </a:extLst>
              </a:tr>
            </a:tbl>
          </a:graphicData>
        </a:graphic>
      </p:graphicFrame>
      <p:sp>
        <p:nvSpPr>
          <p:cNvPr id="18" name="テキスト ボックス 17">
            <a:extLst>
              <a:ext uri="{FF2B5EF4-FFF2-40B4-BE49-F238E27FC236}">
                <a16:creationId xmlns:a16="http://schemas.microsoft.com/office/drawing/2014/main" id="{8DAA6C46-6FC3-EAFB-870F-55AC81F16466}"/>
              </a:ext>
            </a:extLst>
          </p:cNvPr>
          <p:cNvSpPr txBox="1"/>
          <p:nvPr/>
        </p:nvSpPr>
        <p:spPr>
          <a:xfrm>
            <a:off x="0" y="4370902"/>
            <a:ext cx="210312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日別評価</a:t>
            </a:r>
            <a:endParaRPr lang="en-US" altLang="ja-JP"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DAA6C46-6FC3-EAFB-870F-55AC81F16466}"/>
              </a:ext>
            </a:extLst>
          </p:cNvPr>
          <p:cNvSpPr txBox="1"/>
          <p:nvPr/>
        </p:nvSpPr>
        <p:spPr>
          <a:xfrm>
            <a:off x="0" y="996082"/>
            <a:ext cx="236829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時間別評価</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8205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413122494"/>
              </p:ext>
            </p:extLst>
          </p:nvPr>
        </p:nvGraphicFramePr>
        <p:xfrm>
          <a:off x="2321025" y="994349"/>
          <a:ext cx="9838944" cy="2983230"/>
        </p:xfrm>
        <a:graphic>
          <a:graphicData uri="http://schemas.openxmlformats.org/drawingml/2006/table">
            <a:tbl>
              <a:tblPr firstRow="1" firstCol="1" bandRow="1">
                <a:tableStyleId>{93296810-A885-4BE3-A3E7-6D5BEEA58F35}</a:tableStyleId>
              </a:tblPr>
              <a:tblGrid>
                <a:gridCol w="2758150">
                  <a:extLst>
                    <a:ext uri="{9D8B030D-6E8A-4147-A177-3AD203B41FA5}">
                      <a16:colId xmlns:a16="http://schemas.microsoft.com/office/drawing/2014/main" val="1244594613"/>
                    </a:ext>
                  </a:extLst>
                </a:gridCol>
                <a:gridCol w="1274775">
                  <a:extLst>
                    <a:ext uri="{9D8B030D-6E8A-4147-A177-3AD203B41FA5}">
                      <a16:colId xmlns:a16="http://schemas.microsoft.com/office/drawing/2014/main" val="3026153302"/>
                    </a:ext>
                  </a:extLst>
                </a:gridCol>
                <a:gridCol w="1274775">
                  <a:extLst>
                    <a:ext uri="{9D8B030D-6E8A-4147-A177-3AD203B41FA5}">
                      <a16:colId xmlns:a16="http://schemas.microsoft.com/office/drawing/2014/main" val="1394707164"/>
                    </a:ext>
                  </a:extLst>
                </a:gridCol>
                <a:gridCol w="1410364">
                  <a:extLst>
                    <a:ext uri="{9D8B030D-6E8A-4147-A177-3AD203B41FA5}">
                      <a16:colId xmlns:a16="http://schemas.microsoft.com/office/drawing/2014/main" val="2108751591"/>
                    </a:ext>
                  </a:extLst>
                </a:gridCol>
                <a:gridCol w="1347783">
                  <a:extLst>
                    <a:ext uri="{9D8B030D-6E8A-4147-A177-3AD203B41FA5}">
                      <a16:colId xmlns:a16="http://schemas.microsoft.com/office/drawing/2014/main" val="344296647"/>
                    </a:ext>
                  </a:extLst>
                </a:gridCol>
                <a:gridCol w="1773097">
                  <a:extLst>
                    <a:ext uri="{9D8B030D-6E8A-4147-A177-3AD203B41FA5}">
                      <a16:colId xmlns:a16="http://schemas.microsoft.com/office/drawing/2014/main" val="2055599243"/>
                    </a:ext>
                  </a:extLst>
                </a:gridCol>
              </a:tblGrid>
              <a:tr h="684339">
                <a:tc>
                  <a:txBody>
                    <a:bodyPr/>
                    <a:lstStyle/>
                    <a:p>
                      <a:endParaRPr lang="ja-JP" sz="2400" kern="100" dirty="0">
                        <a:effectLst/>
                        <a:latin typeface="游明朝" panose="02020400000000000000" pitchFamily="18" charset="-128"/>
                        <a:ea typeface="游明朝" panose="02020400000000000000" pitchFamily="18" charset="-128"/>
                      </a:endParaRPr>
                    </a:p>
                  </a:txBody>
                  <a:tcPr marL="59190" marR="59190" marT="0" marB="0" anchor="ctr"/>
                </a:tc>
                <a:tc>
                  <a:txBody>
                    <a:bodyPr/>
                    <a:lstStyle/>
                    <a:p>
                      <a:pPr algn="ctr">
                        <a:spcAft>
                          <a:spcPts val="0"/>
                        </a:spcAft>
                      </a:pPr>
                      <a:r>
                        <a:rPr lang="ja-JP" sz="2400" kern="0" dirty="0">
                          <a:effectLst/>
                        </a:rPr>
                        <a:t>再現率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dirty="0">
                          <a:effectLst/>
                        </a:rPr>
                        <a:t>調和平均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a:spcAft>
                          <a:spcPts val="0"/>
                        </a:spcAft>
                      </a:pPr>
                      <a:r>
                        <a:rPr lang="ja-JP" sz="2400" kern="0">
                          <a:effectLst/>
                        </a:rPr>
                        <a:t>高濃度</a:t>
                      </a: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extLst>
                  <a:ext uri="{0D108BD9-81ED-4DB2-BD59-A6C34878D82A}">
                    <a16:rowId xmlns:a16="http://schemas.microsoft.com/office/drawing/2014/main" val="1964848497"/>
                  </a:ext>
                </a:extLst>
              </a:tr>
              <a:tr h="342169">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70.64</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83.18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76.40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4.13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9.96</a:t>
                      </a:r>
                    </a:p>
                  </a:txBody>
                  <a:tcPr marL="9525" marR="9525" marT="9525" marB="0" anchor="ctr"/>
                </a:tc>
                <a:extLst>
                  <a:ext uri="{0D108BD9-81ED-4DB2-BD59-A6C34878D82A}">
                    <a16:rowId xmlns:a16="http://schemas.microsoft.com/office/drawing/2014/main" val="3499298050"/>
                  </a:ext>
                </a:extLst>
              </a:tr>
              <a:tr h="342169">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58.73</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88.10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70.48</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11.56</a:t>
                      </a:r>
                    </a:p>
                  </a:txBody>
                  <a:tcPr marL="9525" marR="9525" marT="9525" marB="0" anchor="ctr"/>
                </a:tc>
                <a:extLst>
                  <a:ext uri="{0D108BD9-81ED-4DB2-BD59-A6C34878D82A}">
                    <a16:rowId xmlns:a16="http://schemas.microsoft.com/office/drawing/2014/main" val="2773367358"/>
                  </a:ext>
                </a:extLst>
              </a:tr>
              <a:tr h="342169">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50.00</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90.00</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64.29</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4.88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12.92</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581609917"/>
                  </a:ext>
                </a:extLst>
              </a:tr>
              <a:tr h="342169">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87.30</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74.32</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110458142"/>
                  </a:ext>
                </a:extLst>
              </a:tr>
              <a:tr h="342169">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76.98</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80.83</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78.86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2241773151"/>
                  </a:ext>
                </a:extLst>
              </a:tr>
              <a:tr h="342169">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69.05</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89.69</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78.03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9.94</a:t>
                      </a:r>
                    </a:p>
                  </a:txBody>
                  <a:tcPr marL="9525" marR="9525" marT="9525" marB="0" anchor="ctr"/>
                </a:tc>
                <a:extLst>
                  <a:ext uri="{0D108BD9-81ED-4DB2-BD59-A6C34878D82A}">
                    <a16:rowId xmlns:a16="http://schemas.microsoft.com/office/drawing/2014/main" val="3310998872"/>
                  </a:ext>
                </a:extLst>
              </a:tr>
            </a:tbl>
          </a:graphicData>
        </a:graphic>
      </p:graphicFrame>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552105276"/>
              </p:ext>
            </p:extLst>
          </p:nvPr>
        </p:nvGraphicFramePr>
        <p:xfrm>
          <a:off x="2256963" y="4091731"/>
          <a:ext cx="9903006" cy="2617470"/>
        </p:xfrm>
        <a:graphic>
          <a:graphicData uri="http://schemas.openxmlformats.org/drawingml/2006/table">
            <a:tbl>
              <a:tblPr firstRow="1" firstCol="1" bandRow="1">
                <a:tableStyleId>{93296810-A885-4BE3-A3E7-6D5BEEA58F35}</a:tableStyleId>
              </a:tblPr>
              <a:tblGrid>
                <a:gridCol w="3620604">
                  <a:extLst>
                    <a:ext uri="{9D8B030D-6E8A-4147-A177-3AD203B41FA5}">
                      <a16:colId xmlns:a16="http://schemas.microsoft.com/office/drawing/2014/main" val="2704524920"/>
                    </a:ext>
                  </a:extLst>
                </a:gridCol>
                <a:gridCol w="2149734">
                  <a:extLst>
                    <a:ext uri="{9D8B030D-6E8A-4147-A177-3AD203B41FA5}">
                      <a16:colId xmlns:a16="http://schemas.microsoft.com/office/drawing/2014/main" val="1685842111"/>
                    </a:ext>
                  </a:extLst>
                </a:gridCol>
                <a:gridCol w="1818467">
                  <a:extLst>
                    <a:ext uri="{9D8B030D-6E8A-4147-A177-3AD203B41FA5}">
                      <a16:colId xmlns:a16="http://schemas.microsoft.com/office/drawing/2014/main" val="1113345444"/>
                    </a:ext>
                  </a:extLst>
                </a:gridCol>
                <a:gridCol w="2314201">
                  <a:extLst>
                    <a:ext uri="{9D8B030D-6E8A-4147-A177-3AD203B41FA5}">
                      <a16:colId xmlns:a16="http://schemas.microsoft.com/office/drawing/2014/main" val="3278909934"/>
                    </a:ext>
                  </a:extLst>
                </a:gridCol>
              </a:tblGrid>
              <a:tr h="238125">
                <a:tc>
                  <a:txBody>
                    <a:bodyPr/>
                    <a:lstStyle/>
                    <a:p>
                      <a:endParaRPr lang="ja-JP" sz="2400" kern="100" dirty="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a:spcAft>
                          <a:spcPts val="0"/>
                        </a:spcAft>
                      </a:pPr>
                      <a:r>
                        <a:rPr lang="ja-JP" sz="2400" kern="0">
                          <a:effectLst/>
                        </a:rPr>
                        <a:t>調和平均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419959464"/>
                  </a:ext>
                </a:extLst>
              </a:tr>
              <a:tr h="238125">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75.76</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83.33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79.37</a:t>
                      </a:r>
                    </a:p>
                  </a:txBody>
                  <a:tcPr marL="9525" marR="9525" marT="9525" marB="0" anchor="ctr"/>
                </a:tc>
                <a:extLst>
                  <a:ext uri="{0D108BD9-81ED-4DB2-BD59-A6C34878D82A}">
                    <a16:rowId xmlns:a16="http://schemas.microsoft.com/office/drawing/2014/main" val="828512467"/>
                  </a:ext>
                </a:extLst>
              </a:tr>
              <a:tr h="238125">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66.67</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88.00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75.86</a:t>
                      </a:r>
                    </a:p>
                  </a:txBody>
                  <a:tcPr marL="9525" marR="9525" marT="9525" marB="0" anchor="ctr"/>
                </a:tc>
                <a:extLst>
                  <a:ext uri="{0D108BD9-81ED-4DB2-BD59-A6C34878D82A}">
                    <a16:rowId xmlns:a16="http://schemas.microsoft.com/office/drawing/2014/main" val="3054448859"/>
                  </a:ext>
                </a:extLst>
              </a:tr>
              <a:tr h="238125">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57.58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86.36</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69.09</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929955087"/>
                  </a:ext>
                </a:extLst>
              </a:tr>
              <a:tr h="238125">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90.91</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81.08</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85.71</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901972713"/>
                  </a:ext>
                </a:extLst>
              </a:tr>
              <a:tr h="238125">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78.79</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83.87</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81.25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723470480"/>
                  </a:ext>
                </a:extLst>
              </a:tr>
              <a:tr h="238125">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69.70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92.00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79.31</a:t>
                      </a:r>
                    </a:p>
                  </a:txBody>
                  <a:tcPr marL="9525" marR="9525" marT="9525" marB="0" anchor="ctr"/>
                </a:tc>
                <a:extLst>
                  <a:ext uri="{0D108BD9-81ED-4DB2-BD59-A6C34878D82A}">
                    <a16:rowId xmlns:a16="http://schemas.microsoft.com/office/drawing/2014/main" val="3717629946"/>
                  </a:ext>
                </a:extLst>
              </a:tr>
            </a:tbl>
          </a:graphicData>
        </a:graphic>
      </p:graphicFrame>
      <p:sp>
        <p:nvSpPr>
          <p:cNvPr id="18" name="テキスト ボックス 17">
            <a:extLst>
              <a:ext uri="{FF2B5EF4-FFF2-40B4-BE49-F238E27FC236}">
                <a16:creationId xmlns:a16="http://schemas.microsoft.com/office/drawing/2014/main" id="{8DAA6C46-6FC3-EAFB-870F-55AC81F16466}"/>
              </a:ext>
            </a:extLst>
          </p:cNvPr>
          <p:cNvSpPr txBox="1"/>
          <p:nvPr/>
        </p:nvSpPr>
        <p:spPr>
          <a:xfrm>
            <a:off x="0" y="4370902"/>
            <a:ext cx="210312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日別評価</a:t>
            </a:r>
            <a:endParaRPr lang="en-US" altLang="ja-JP"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DAA6C46-6FC3-EAFB-870F-55AC81F16466}"/>
              </a:ext>
            </a:extLst>
          </p:cNvPr>
          <p:cNvSpPr txBox="1"/>
          <p:nvPr/>
        </p:nvSpPr>
        <p:spPr>
          <a:xfrm>
            <a:off x="0" y="996082"/>
            <a:ext cx="236829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時間別評価</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9360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矢印: 山形 2">
            <a:extLst>
              <a:ext uri="{FF2B5EF4-FFF2-40B4-BE49-F238E27FC236}">
                <a16:creationId xmlns:a16="http://schemas.microsoft.com/office/drawing/2014/main" id="{7D7BA6FE-B0A6-813E-17E4-47E500336180}"/>
              </a:ext>
            </a:extLst>
          </p:cNvPr>
          <p:cNvSpPr/>
          <p:nvPr/>
        </p:nvSpPr>
        <p:spPr>
          <a:xfrm rot="10800000">
            <a:off x="-531929"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9465418-48C8-70B2-4CD8-8BDFA5C50101}"/>
              </a:ext>
            </a:extLst>
          </p:cNvPr>
          <p:cNvSpPr txBox="1"/>
          <p:nvPr/>
        </p:nvSpPr>
        <p:spPr>
          <a:xfrm>
            <a:off x="338976" y="169571"/>
            <a:ext cx="1210293"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背景</a:t>
            </a:r>
            <a:endParaRPr kumimoji="1" lang="en-US" altLang="ja-JP" sz="30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291EEFD-15C5-B660-56C8-AE1A21C9C4EB}"/>
              </a:ext>
            </a:extLst>
          </p:cNvPr>
          <p:cNvPicPr>
            <a:picLocks noChangeAspect="1"/>
          </p:cNvPicPr>
          <p:nvPr/>
        </p:nvPicPr>
        <p:blipFill>
          <a:blip r:embed="rId3"/>
          <a:stretch>
            <a:fillRect/>
          </a:stretch>
        </p:blipFill>
        <p:spPr>
          <a:xfrm>
            <a:off x="1147938" y="2244180"/>
            <a:ext cx="9898014" cy="3662065"/>
          </a:xfrm>
          <a:prstGeom prst="rect">
            <a:avLst/>
          </a:prstGeom>
        </p:spPr>
      </p:pic>
      <p:sp>
        <p:nvSpPr>
          <p:cNvPr id="13" name="テキスト ボックス 12">
            <a:extLst>
              <a:ext uri="{FF2B5EF4-FFF2-40B4-BE49-F238E27FC236}">
                <a16:creationId xmlns:a16="http://schemas.microsoft.com/office/drawing/2014/main" id="{13CE1801-FBBC-F0D2-74DF-7BC20A733DAC}"/>
              </a:ext>
            </a:extLst>
          </p:cNvPr>
          <p:cNvSpPr txBox="1"/>
          <p:nvPr/>
        </p:nvSpPr>
        <p:spPr>
          <a:xfrm>
            <a:off x="1483176" y="1415758"/>
            <a:ext cx="9225648" cy="1200329"/>
          </a:xfrm>
          <a:prstGeom prst="rect">
            <a:avLst/>
          </a:prstGeom>
          <a:noFill/>
        </p:spPr>
        <p:txBody>
          <a:bodyPr wrap="square" rtlCol="0">
            <a:spAutoFit/>
          </a:bodyPr>
          <a:lstStyle/>
          <a:p>
            <a:pPr>
              <a:lnSpc>
                <a:spcPct val="150000"/>
              </a:lnSpc>
            </a:pPr>
            <a:r>
              <a:rPr kumimoji="1" lang="en-US" altLang="ja-JP" sz="2400" dirty="0">
                <a:latin typeface="メイリオ" panose="020B0604030504040204" pitchFamily="50" charset="-128"/>
                <a:ea typeface="メイリオ" panose="020B0604030504040204" pitchFamily="50" charset="-128"/>
              </a:rPr>
              <a:t> 1</a:t>
            </a:r>
            <a:r>
              <a:rPr kumimoji="1" lang="ja-JP" altLang="en-US" sz="2400" dirty="0">
                <a:latin typeface="メイリオ" panose="020B0604030504040204" pitchFamily="50" charset="-128"/>
                <a:ea typeface="メイリオ" panose="020B0604030504040204" pitchFamily="50" charset="-128"/>
              </a:rPr>
              <a:t>時間値で</a:t>
            </a:r>
            <a:r>
              <a:rPr kumimoji="1" lang="en-US" altLang="ja-JP" sz="2400" dirty="0">
                <a:latin typeface="メイリオ" panose="020B0604030504040204" pitchFamily="50" charset="-128"/>
                <a:ea typeface="メイリオ" panose="020B0604030504040204" pitchFamily="50" charset="-128"/>
              </a:rPr>
              <a:t>120ppb</a:t>
            </a:r>
            <a:r>
              <a:rPr kumimoji="1" lang="ja-JP" altLang="en-US" sz="2400" dirty="0">
                <a:latin typeface="メイリオ" panose="020B0604030504040204" pitchFamily="50" charset="-128"/>
                <a:ea typeface="メイリオ" panose="020B0604030504040204" pitchFamily="50" charset="-128"/>
              </a:rPr>
              <a:t>以上</a:t>
            </a:r>
            <a:r>
              <a:rPr lang="ja-JP" altLang="en-US" sz="2400" dirty="0">
                <a:latin typeface="メイリオ" panose="020B0604030504040204" pitchFamily="50" charset="-128"/>
                <a:ea typeface="メイリオ" panose="020B0604030504040204" pitchFamily="50" charset="-128"/>
              </a:rPr>
              <a:t>が</a:t>
            </a:r>
            <a:r>
              <a:rPr kumimoji="1" lang="ja-JP" altLang="en-US" sz="2400" dirty="0">
                <a:latin typeface="メイリオ" panose="020B0604030504040204" pitchFamily="50" charset="-128"/>
                <a:ea typeface="メイリオ" panose="020B0604030504040204" pitchFamily="50" charset="-128"/>
              </a:rPr>
              <a:t>観測され、それが続く可能性がある場合、</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各自治体が光化学オキシダント注意報等を発令</a:t>
            </a:r>
            <a:r>
              <a:rPr kumimoji="1" lang="en-US" altLang="ja-JP" sz="2400" baseline="30000" dirty="0">
                <a:latin typeface="メイリオ" panose="020B0604030504040204" pitchFamily="50" charset="-128"/>
                <a:ea typeface="メイリオ" panose="020B0604030504040204" pitchFamily="50" charset="-128"/>
              </a:rPr>
              <a:t>(1)</a:t>
            </a:r>
          </a:p>
        </p:txBody>
      </p:sp>
      <p:sp>
        <p:nvSpPr>
          <p:cNvPr id="16" name="テキスト ボックス 15">
            <a:extLst>
              <a:ext uri="{FF2B5EF4-FFF2-40B4-BE49-F238E27FC236}">
                <a16:creationId xmlns:a16="http://schemas.microsoft.com/office/drawing/2014/main" id="{E77987FB-7C54-713C-D4BC-757832C0F383}"/>
              </a:ext>
            </a:extLst>
          </p:cNvPr>
          <p:cNvSpPr txBox="1"/>
          <p:nvPr/>
        </p:nvSpPr>
        <p:spPr>
          <a:xfrm>
            <a:off x="955964" y="986368"/>
            <a:ext cx="5140036"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・光化学オキシダント注意報等</a:t>
            </a:r>
            <a:endParaRPr lang="ja-JP" altLang="en-US" sz="2400" dirty="0"/>
          </a:p>
        </p:txBody>
      </p:sp>
      <p:sp>
        <p:nvSpPr>
          <p:cNvPr id="19" name="テキスト ボックス 18">
            <a:extLst>
              <a:ext uri="{FF2B5EF4-FFF2-40B4-BE49-F238E27FC236}">
                <a16:creationId xmlns:a16="http://schemas.microsoft.com/office/drawing/2014/main" id="{1B6E0A56-0E0C-8403-114A-4F2C127AE910}"/>
              </a:ext>
            </a:extLst>
          </p:cNvPr>
          <p:cNvSpPr txBox="1"/>
          <p:nvPr/>
        </p:nvSpPr>
        <p:spPr>
          <a:xfrm>
            <a:off x="1077643" y="6278152"/>
            <a:ext cx="4867893"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常時監視局の</a:t>
            </a:r>
            <a:r>
              <a:rPr lang="ja-JP" altLang="en-US" sz="2400" dirty="0">
                <a:solidFill>
                  <a:srgbClr val="FF0000"/>
                </a:solidFill>
                <a:latin typeface="メイリオ" panose="020B0604030504040204" pitchFamily="50" charset="-128"/>
                <a:ea typeface="メイリオ" panose="020B0604030504040204" pitchFamily="50" charset="-128"/>
              </a:rPr>
              <a:t>実測値をもとに判断</a:t>
            </a:r>
            <a:endParaRPr kumimoji="1" lang="en-US" altLang="ja-JP" sz="2400" dirty="0">
              <a:solidFill>
                <a:srgbClr val="FF0000"/>
              </a:solidFill>
              <a:latin typeface="メイリオ" panose="020B0604030504040204" pitchFamily="50" charset="-128"/>
              <a:ea typeface="メイリオ" panose="020B0604030504040204" pitchFamily="50" charset="-128"/>
            </a:endParaRPr>
          </a:p>
        </p:txBody>
      </p:sp>
      <p:sp>
        <p:nvSpPr>
          <p:cNvPr id="20" name="思考の吹き出し: 雲形 19">
            <a:extLst>
              <a:ext uri="{FF2B5EF4-FFF2-40B4-BE49-F238E27FC236}">
                <a16:creationId xmlns:a16="http://schemas.microsoft.com/office/drawing/2014/main" id="{4FC52A39-0977-342D-107A-5AD321F9252E}"/>
              </a:ext>
            </a:extLst>
          </p:cNvPr>
          <p:cNvSpPr/>
          <p:nvPr/>
        </p:nvSpPr>
        <p:spPr>
          <a:xfrm>
            <a:off x="196731" y="2206310"/>
            <a:ext cx="4607997" cy="2413819"/>
          </a:xfrm>
          <a:prstGeom prst="cloudCallout">
            <a:avLst>
              <a:gd name="adj1" fmla="val 17665"/>
              <a:gd name="adj2" fmla="val 98990"/>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400" dirty="0">
                <a:solidFill>
                  <a:schemeClr val="tx1"/>
                </a:solidFill>
                <a:latin typeface="メイリオ" panose="020B0604030504040204" pitchFamily="50" charset="-128"/>
                <a:ea typeface="メイリオ" panose="020B0604030504040204" pitchFamily="50" charset="-128"/>
              </a:rPr>
              <a:t>いつ高濃度になる？</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高濃度が続く？</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一時的なもの？</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187343-27BC-7191-1809-1E88E130D946}"/>
              </a:ext>
            </a:extLst>
          </p:cNvPr>
          <p:cNvSpPr txBox="1"/>
          <p:nvPr/>
        </p:nvSpPr>
        <p:spPr>
          <a:xfrm>
            <a:off x="7313711" y="5978070"/>
            <a:ext cx="3732241"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r>
              <a:rPr lang="en-US" altLang="ja-JP" sz="2400" baseline="30000" dirty="0">
                <a:latin typeface="メイリオ" panose="020B0604030504040204" pitchFamily="50" charset="-128"/>
                <a:ea typeface="メイリオ" panose="020B0604030504040204" pitchFamily="50" charset="-128"/>
              </a:rPr>
              <a:t>(2)</a:t>
            </a:r>
          </a:p>
        </p:txBody>
      </p:sp>
      <p:sp>
        <p:nvSpPr>
          <p:cNvPr id="14" name="吹き出し: 四角形 13">
            <a:extLst>
              <a:ext uri="{FF2B5EF4-FFF2-40B4-BE49-F238E27FC236}">
                <a16:creationId xmlns:a16="http://schemas.microsoft.com/office/drawing/2014/main" id="{B2CB8211-3611-F1E2-08D0-D757987FFF1A}"/>
              </a:ext>
            </a:extLst>
          </p:cNvPr>
          <p:cNvSpPr/>
          <p:nvPr/>
        </p:nvSpPr>
        <p:spPr>
          <a:xfrm>
            <a:off x="9032297" y="4454031"/>
            <a:ext cx="1949647" cy="895746"/>
          </a:xfrm>
          <a:prstGeom prst="wedgeRectCallout">
            <a:avLst>
              <a:gd name="adj1" fmla="val -32886"/>
              <a:gd name="adj2" fmla="val 112474"/>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注意報発令</a:t>
            </a:r>
          </a:p>
        </p:txBody>
      </p:sp>
      <p:sp>
        <p:nvSpPr>
          <p:cNvPr id="4" name="右矢印 3"/>
          <p:cNvSpPr/>
          <p:nvPr/>
        </p:nvSpPr>
        <p:spPr>
          <a:xfrm>
            <a:off x="6096000" y="6092148"/>
            <a:ext cx="1100328" cy="470808"/>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24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2" grpId="0"/>
      <p:bldP spid="14"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247977126"/>
              </p:ext>
            </p:extLst>
          </p:nvPr>
        </p:nvGraphicFramePr>
        <p:xfrm>
          <a:off x="2321025" y="994349"/>
          <a:ext cx="9838944" cy="2983230"/>
        </p:xfrm>
        <a:graphic>
          <a:graphicData uri="http://schemas.openxmlformats.org/drawingml/2006/table">
            <a:tbl>
              <a:tblPr firstRow="1" firstCol="1" bandRow="1">
                <a:tableStyleId>{93296810-A885-4BE3-A3E7-6D5BEEA58F35}</a:tableStyleId>
              </a:tblPr>
              <a:tblGrid>
                <a:gridCol w="2758150">
                  <a:extLst>
                    <a:ext uri="{9D8B030D-6E8A-4147-A177-3AD203B41FA5}">
                      <a16:colId xmlns:a16="http://schemas.microsoft.com/office/drawing/2014/main" val="1244594613"/>
                    </a:ext>
                  </a:extLst>
                </a:gridCol>
                <a:gridCol w="1274775">
                  <a:extLst>
                    <a:ext uri="{9D8B030D-6E8A-4147-A177-3AD203B41FA5}">
                      <a16:colId xmlns:a16="http://schemas.microsoft.com/office/drawing/2014/main" val="3026153302"/>
                    </a:ext>
                  </a:extLst>
                </a:gridCol>
                <a:gridCol w="1274775">
                  <a:extLst>
                    <a:ext uri="{9D8B030D-6E8A-4147-A177-3AD203B41FA5}">
                      <a16:colId xmlns:a16="http://schemas.microsoft.com/office/drawing/2014/main" val="1394707164"/>
                    </a:ext>
                  </a:extLst>
                </a:gridCol>
                <a:gridCol w="1410364">
                  <a:extLst>
                    <a:ext uri="{9D8B030D-6E8A-4147-A177-3AD203B41FA5}">
                      <a16:colId xmlns:a16="http://schemas.microsoft.com/office/drawing/2014/main" val="2108751591"/>
                    </a:ext>
                  </a:extLst>
                </a:gridCol>
                <a:gridCol w="1347783">
                  <a:extLst>
                    <a:ext uri="{9D8B030D-6E8A-4147-A177-3AD203B41FA5}">
                      <a16:colId xmlns:a16="http://schemas.microsoft.com/office/drawing/2014/main" val="344296647"/>
                    </a:ext>
                  </a:extLst>
                </a:gridCol>
                <a:gridCol w="1773097">
                  <a:extLst>
                    <a:ext uri="{9D8B030D-6E8A-4147-A177-3AD203B41FA5}">
                      <a16:colId xmlns:a16="http://schemas.microsoft.com/office/drawing/2014/main" val="2055599243"/>
                    </a:ext>
                  </a:extLst>
                </a:gridCol>
              </a:tblGrid>
              <a:tr h="684339">
                <a:tc>
                  <a:txBody>
                    <a:bodyPr/>
                    <a:lstStyle/>
                    <a:p>
                      <a:endParaRPr lang="ja-JP" sz="2400" kern="100" dirty="0">
                        <a:effectLst/>
                        <a:latin typeface="游明朝" panose="02020400000000000000" pitchFamily="18" charset="-128"/>
                        <a:ea typeface="游明朝" panose="02020400000000000000" pitchFamily="18" charset="-128"/>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dirty="0">
                          <a:effectLst/>
                        </a:rPr>
                        <a:t>調和平均</a:t>
                      </a:r>
                      <a:r>
                        <a:rPr lang="en-US" sz="2400" kern="0" dirty="0">
                          <a:effectLst/>
                        </a:rPr>
                        <a:t>(%)</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高濃度</a:t>
                      </a:r>
                      <a:r>
                        <a:rPr lang="en-US" sz="2400" kern="0">
                          <a:effectLst/>
                        </a:rPr>
                        <a:t>RMSE</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1964848497"/>
                  </a:ext>
                </a:extLst>
              </a:tr>
              <a:tr h="342169">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70.64</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83.18</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76.40</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4.13</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9.96</a:t>
                      </a:r>
                    </a:p>
                  </a:txBody>
                  <a:tcPr marL="9525" marR="9525" marT="9525" marB="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499298050"/>
                  </a:ext>
                </a:extLst>
              </a:tr>
              <a:tr h="342169">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58.73</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88.10</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70.48</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11.56</a:t>
                      </a:r>
                    </a:p>
                  </a:txBody>
                  <a:tcPr marL="9525" marR="9525" marT="9525" marB="0" anchor="ctr">
                    <a:lnT w="381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2773367358"/>
                  </a:ext>
                </a:extLst>
              </a:tr>
              <a:tr h="342169">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50.00</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90.00</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64.29</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4.88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12.92</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581609917"/>
                  </a:ext>
                </a:extLst>
              </a:tr>
              <a:tr h="342169">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87.30</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74.32</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80.29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110458142"/>
                  </a:ext>
                </a:extLst>
              </a:tr>
              <a:tr h="342169">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76.98</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80.83</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78.86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4.16</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9.05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2241773151"/>
                  </a:ext>
                </a:extLst>
              </a:tr>
              <a:tr h="342169">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59190" marR="59190"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69.05</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89.69</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78.03</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9.94</a:t>
                      </a:r>
                    </a:p>
                  </a:txBody>
                  <a:tcPr marL="9525" marR="9525" marT="9525" marB="0" anchor="ctr"/>
                </a:tc>
                <a:extLst>
                  <a:ext uri="{0D108BD9-81ED-4DB2-BD59-A6C34878D82A}">
                    <a16:rowId xmlns:a16="http://schemas.microsoft.com/office/drawing/2014/main" val="3310998872"/>
                  </a:ext>
                </a:extLst>
              </a:tr>
            </a:tbl>
          </a:graphicData>
        </a:graphic>
      </p:graphicFrame>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623568980"/>
              </p:ext>
            </p:extLst>
          </p:nvPr>
        </p:nvGraphicFramePr>
        <p:xfrm>
          <a:off x="2256963" y="4091731"/>
          <a:ext cx="9903006" cy="2617470"/>
        </p:xfrm>
        <a:graphic>
          <a:graphicData uri="http://schemas.openxmlformats.org/drawingml/2006/table">
            <a:tbl>
              <a:tblPr firstRow="1" firstCol="1" bandRow="1">
                <a:tableStyleId>{93296810-A885-4BE3-A3E7-6D5BEEA58F35}</a:tableStyleId>
              </a:tblPr>
              <a:tblGrid>
                <a:gridCol w="3620604">
                  <a:extLst>
                    <a:ext uri="{9D8B030D-6E8A-4147-A177-3AD203B41FA5}">
                      <a16:colId xmlns:a16="http://schemas.microsoft.com/office/drawing/2014/main" val="2704524920"/>
                    </a:ext>
                  </a:extLst>
                </a:gridCol>
                <a:gridCol w="2149734">
                  <a:extLst>
                    <a:ext uri="{9D8B030D-6E8A-4147-A177-3AD203B41FA5}">
                      <a16:colId xmlns:a16="http://schemas.microsoft.com/office/drawing/2014/main" val="1685842111"/>
                    </a:ext>
                  </a:extLst>
                </a:gridCol>
                <a:gridCol w="1818467">
                  <a:extLst>
                    <a:ext uri="{9D8B030D-6E8A-4147-A177-3AD203B41FA5}">
                      <a16:colId xmlns:a16="http://schemas.microsoft.com/office/drawing/2014/main" val="1113345444"/>
                    </a:ext>
                  </a:extLst>
                </a:gridCol>
                <a:gridCol w="2314201">
                  <a:extLst>
                    <a:ext uri="{9D8B030D-6E8A-4147-A177-3AD203B41FA5}">
                      <a16:colId xmlns:a16="http://schemas.microsoft.com/office/drawing/2014/main" val="3278909934"/>
                    </a:ext>
                  </a:extLst>
                </a:gridCol>
              </a:tblGrid>
              <a:tr h="238125">
                <a:tc>
                  <a:txBody>
                    <a:bodyPr/>
                    <a:lstStyle/>
                    <a:p>
                      <a:endParaRPr lang="ja-JP" sz="2400" kern="100">
                        <a:effectLst/>
                        <a:latin typeface="游明朝" panose="02020400000000000000" pitchFamily="18" charset="-128"/>
                        <a:ea typeface="游明朝" panose="02020400000000000000" pitchFamily="18" charset="-128"/>
                      </a:endParaRPr>
                    </a:p>
                  </a:txBody>
                  <a:tcPr marL="62865" marR="62865"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再現率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適合率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7030A0"/>
                      </a:solidFill>
                      <a:prstDash val="solid"/>
                      <a:round/>
                      <a:headEnd type="none" w="med" len="med"/>
                      <a:tailEnd type="none" w="med" len="med"/>
                    </a:lnB>
                  </a:tcPr>
                </a:tc>
                <a:tc>
                  <a:txBody>
                    <a:bodyPr/>
                    <a:lstStyle/>
                    <a:p>
                      <a:pPr algn="ctr">
                        <a:spcAft>
                          <a:spcPts val="0"/>
                        </a:spcAft>
                      </a:pPr>
                      <a:r>
                        <a:rPr lang="ja-JP" sz="2400" kern="0">
                          <a:effectLst/>
                        </a:rPr>
                        <a:t>調和平均</a:t>
                      </a:r>
                      <a:r>
                        <a:rPr lang="en-US" sz="2400" kern="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2419959464"/>
                  </a:ext>
                </a:extLst>
              </a:tr>
              <a:tr h="238125">
                <a:tc>
                  <a:txBody>
                    <a:bodyPr/>
                    <a:lstStyle/>
                    <a:p>
                      <a:pPr algn="ctr">
                        <a:spcAft>
                          <a:spcPts val="0"/>
                        </a:spcAft>
                      </a:pPr>
                      <a:r>
                        <a:rPr lang="ja-JP" sz="2400" kern="0" dirty="0">
                          <a:effectLst/>
                        </a:rPr>
                        <a:t>ベンチマーク</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75.76</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83.33</a:t>
                      </a:r>
                    </a:p>
                  </a:txBody>
                  <a:tcPr marL="9525" marR="9525" marT="9525" marB="0" anchor="ct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79.37</a:t>
                      </a:r>
                    </a:p>
                  </a:txBody>
                  <a:tcPr marL="9525" marR="9525" marT="9525" marB="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828512467"/>
                  </a:ext>
                </a:extLst>
              </a:tr>
              <a:tr h="238125">
                <a:tc>
                  <a:txBody>
                    <a:bodyPr/>
                    <a:lstStyle/>
                    <a:p>
                      <a:pPr algn="ctr">
                        <a:spcAft>
                          <a:spcPts val="0"/>
                        </a:spcAft>
                      </a:pPr>
                      <a:r>
                        <a:rPr lang="ja-JP" sz="2400" kern="0" dirty="0">
                          <a:effectLst/>
                        </a:rPr>
                        <a:t>全データ</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66.67</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88.00</a:t>
                      </a:r>
                    </a:p>
                  </a:txBody>
                  <a:tcPr marL="9525" marR="9525" marT="9525" marB="0" anchor="ctr">
                    <a:lnT w="38100" cap="flat" cmpd="sng" algn="ctr">
                      <a:solidFill>
                        <a:srgbClr val="7030A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75.86</a:t>
                      </a:r>
                    </a:p>
                  </a:txBody>
                  <a:tcPr marL="9525" marR="9525" marT="9525" marB="0" anchor="ctr">
                    <a:lnT w="381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3054448859"/>
                  </a:ext>
                </a:extLst>
              </a:tr>
              <a:tr h="238125">
                <a:tc>
                  <a:txBody>
                    <a:bodyPr/>
                    <a:lstStyle/>
                    <a:p>
                      <a:pPr algn="ctr">
                        <a:spcAft>
                          <a:spcPts val="0"/>
                        </a:spcAft>
                      </a:pPr>
                      <a:r>
                        <a:rPr lang="ja-JP" sz="2400" kern="0" dirty="0">
                          <a:effectLst/>
                        </a:rPr>
                        <a:t>上位</a:t>
                      </a:r>
                      <a:r>
                        <a:rPr lang="en-US" sz="2400" kern="0" dirty="0">
                          <a:effectLst/>
                        </a:rPr>
                        <a:t>10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57.58</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86.36</a:t>
                      </a:r>
                    </a:p>
                  </a:txBody>
                  <a:tcPr marL="9525" marR="9525" marT="9525" marB="0" anchor="ctr">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69.09</a:t>
                      </a:r>
                    </a:p>
                  </a:txBody>
                  <a:tcPr marL="9525" marR="9525" marT="9525" marB="0"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929955087"/>
                  </a:ext>
                </a:extLst>
              </a:tr>
              <a:tr h="238125">
                <a:tc>
                  <a:txBody>
                    <a:bodyPr/>
                    <a:lstStyle/>
                    <a:p>
                      <a:pPr algn="ctr">
                        <a:spcAft>
                          <a:spcPts val="0"/>
                        </a:spcAft>
                      </a:pPr>
                      <a:r>
                        <a:rPr lang="ja-JP" sz="2400" kern="0" dirty="0">
                          <a:effectLst/>
                        </a:rPr>
                        <a:t>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90.91</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81.08</a:t>
                      </a:r>
                    </a:p>
                  </a:txBody>
                  <a:tcPr marL="9525" marR="9525" marT="9525" marB="0"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85.71</a:t>
                      </a:r>
                    </a:p>
                  </a:txBody>
                  <a:tcPr marL="9525" marR="9525" marT="9525" marB="0"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901972713"/>
                  </a:ext>
                </a:extLst>
              </a:tr>
              <a:tr h="238125">
                <a:tc>
                  <a:txBody>
                    <a:bodyPr/>
                    <a:lstStyle/>
                    <a:p>
                      <a:pPr algn="ctr">
                        <a:spcAft>
                          <a:spcPts val="0"/>
                        </a:spcAft>
                      </a:pPr>
                      <a:r>
                        <a:rPr lang="ja-JP" sz="2400" kern="0" dirty="0">
                          <a:effectLst/>
                        </a:rPr>
                        <a:t>上位</a:t>
                      </a:r>
                      <a:r>
                        <a:rPr lang="en-US" sz="2400" kern="0" dirty="0">
                          <a:effectLst/>
                        </a:rPr>
                        <a:t>30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78.79</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83.87</a:t>
                      </a:r>
                    </a:p>
                  </a:txBody>
                  <a:tcPr marL="9525" marR="9525" marT="9525" marB="0" anchor="ctr">
                    <a:lnT w="38100" cap="flat" cmpd="sng" algn="ctr">
                      <a:solidFill>
                        <a:srgbClr val="FF0000"/>
                      </a:solidFill>
                      <a:prstDash val="solid"/>
                      <a:round/>
                      <a:headEnd type="none" w="med" len="med"/>
                      <a:tailEnd type="none" w="med" len="med"/>
                    </a:lnT>
                  </a:tcP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81.25</a:t>
                      </a:r>
                    </a:p>
                  </a:txBody>
                  <a:tcPr marL="9525" marR="9525" marT="9525" marB="0"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723470480"/>
                  </a:ext>
                </a:extLst>
              </a:tr>
              <a:tr h="238125">
                <a:tc>
                  <a:txBody>
                    <a:bodyPr/>
                    <a:lstStyle/>
                    <a:p>
                      <a:pPr algn="ctr">
                        <a:spcAft>
                          <a:spcPts val="0"/>
                        </a:spcAft>
                      </a:pPr>
                      <a:r>
                        <a:rPr lang="ja-JP" sz="2400" kern="0" dirty="0">
                          <a:effectLst/>
                        </a:rPr>
                        <a:t>高低上位</a:t>
                      </a:r>
                      <a:r>
                        <a:rPr lang="en-US" sz="2400" kern="0" dirty="0">
                          <a:effectLst/>
                        </a:rPr>
                        <a:t>20</a:t>
                      </a:r>
                      <a:r>
                        <a:rPr lang="ja-JP" sz="2400" kern="0" dirty="0">
                          <a:effectLst/>
                        </a:rPr>
                        <a:t>個</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69.70</a:t>
                      </a:r>
                    </a:p>
                  </a:txBody>
                  <a:tcPr marL="9525" marR="9525" marT="9525" marB="0" anchor="ctr"/>
                </a:tc>
                <a:tc>
                  <a:txBody>
                    <a:bodyPr/>
                    <a:lstStyle/>
                    <a:p>
                      <a:pPr algn="ctr" rtl="0"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92.00</a:t>
                      </a:r>
                    </a:p>
                  </a:txBody>
                  <a:tcPr marL="9525" marR="9525" marT="9525" marB="0" anchor="ctr"/>
                </a:tc>
                <a:tc>
                  <a:txBody>
                    <a:bodyPr/>
                    <a:lstStyle/>
                    <a:p>
                      <a:pPr algn="ctr" rtl="0"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79.31</a:t>
                      </a:r>
                    </a:p>
                  </a:txBody>
                  <a:tcPr marL="9525" marR="9525" marT="9525" marB="0" anchor="ctr"/>
                </a:tc>
                <a:extLst>
                  <a:ext uri="{0D108BD9-81ED-4DB2-BD59-A6C34878D82A}">
                    <a16:rowId xmlns:a16="http://schemas.microsoft.com/office/drawing/2014/main" val="3717629946"/>
                  </a:ext>
                </a:extLst>
              </a:tr>
            </a:tbl>
          </a:graphicData>
        </a:graphic>
      </p:graphicFrame>
      <p:sp>
        <p:nvSpPr>
          <p:cNvPr id="18" name="テキスト ボックス 17">
            <a:extLst>
              <a:ext uri="{FF2B5EF4-FFF2-40B4-BE49-F238E27FC236}">
                <a16:creationId xmlns:a16="http://schemas.microsoft.com/office/drawing/2014/main" id="{8DAA6C46-6FC3-EAFB-870F-55AC81F16466}"/>
              </a:ext>
            </a:extLst>
          </p:cNvPr>
          <p:cNvSpPr txBox="1"/>
          <p:nvPr/>
        </p:nvSpPr>
        <p:spPr>
          <a:xfrm>
            <a:off x="0" y="4370902"/>
            <a:ext cx="210312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日別評価</a:t>
            </a:r>
            <a:endParaRPr lang="en-US" altLang="ja-JP"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DAA6C46-6FC3-EAFB-870F-55AC81F16466}"/>
              </a:ext>
            </a:extLst>
          </p:cNvPr>
          <p:cNvSpPr txBox="1"/>
          <p:nvPr/>
        </p:nvSpPr>
        <p:spPr>
          <a:xfrm>
            <a:off x="0" y="996082"/>
            <a:ext cx="236829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時間別評価</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76840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4D2788-FC76-5A4E-8CC3-56DB856F2988}"/>
              </a:ext>
            </a:extLst>
          </p:cNvPr>
          <p:cNvSpPr txBox="1"/>
          <p:nvPr/>
        </p:nvSpPr>
        <p:spPr>
          <a:xfrm>
            <a:off x="4295342" y="146485"/>
            <a:ext cx="3601316"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endParaRPr lang="en-US" altLang="ja-JP" sz="24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238844B3-A8D2-7912-4520-7F08A6389E89}"/>
              </a:ext>
            </a:extLst>
          </p:cNvPr>
          <p:cNvGrpSpPr/>
          <p:nvPr/>
        </p:nvGrpSpPr>
        <p:grpSpPr>
          <a:xfrm>
            <a:off x="316665" y="1037223"/>
            <a:ext cx="2875148" cy="2006605"/>
            <a:chOff x="90463" y="1058995"/>
            <a:chExt cx="3133725" cy="1791032"/>
          </a:xfrm>
        </p:grpSpPr>
        <p:sp>
          <p:nvSpPr>
            <p:cNvPr id="2" name="四角形: 角を丸くする 1">
              <a:extLst>
                <a:ext uri="{FF2B5EF4-FFF2-40B4-BE49-F238E27FC236}">
                  <a16:creationId xmlns:a16="http://schemas.microsoft.com/office/drawing/2014/main" id="{A8FB5003-0E4B-46FB-2E0D-1D7B6BD70981}"/>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817637-4216-2946-33B8-D93767B340A9}"/>
                </a:ext>
              </a:extLst>
            </p:cNvPr>
            <p:cNvSpPr txBox="1"/>
            <p:nvPr/>
          </p:nvSpPr>
          <p:spPr>
            <a:xfrm>
              <a:off x="316665" y="1095701"/>
              <a:ext cx="2766597" cy="1754326"/>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err="1">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a:t>
              </a:r>
            </a:p>
          </p:txBody>
        </p:sp>
      </p:grpSp>
      <p:grpSp>
        <p:nvGrpSpPr>
          <p:cNvPr id="8" name="グループ化 7">
            <a:extLst>
              <a:ext uri="{FF2B5EF4-FFF2-40B4-BE49-F238E27FC236}">
                <a16:creationId xmlns:a16="http://schemas.microsoft.com/office/drawing/2014/main" id="{4B90B710-5D22-3535-2303-931AD75337DF}"/>
              </a:ext>
            </a:extLst>
          </p:cNvPr>
          <p:cNvGrpSpPr/>
          <p:nvPr/>
        </p:nvGrpSpPr>
        <p:grpSpPr>
          <a:xfrm>
            <a:off x="3507949" y="1603743"/>
            <a:ext cx="2358903" cy="877163"/>
            <a:chOff x="3926495" y="1603744"/>
            <a:chExt cx="2358903" cy="877163"/>
          </a:xfrm>
        </p:grpSpPr>
        <p:sp>
          <p:nvSpPr>
            <p:cNvPr id="16" name="正方形/長方形 15">
              <a:extLst>
                <a:ext uri="{FF2B5EF4-FFF2-40B4-BE49-F238E27FC236}">
                  <a16:creationId xmlns:a16="http://schemas.microsoft.com/office/drawing/2014/main" id="{08CE71B6-04E3-CD06-9C5A-2D548E324E33}"/>
                </a:ext>
              </a:extLst>
            </p:cNvPr>
            <p:cNvSpPr/>
            <p:nvPr/>
          </p:nvSpPr>
          <p:spPr>
            <a:xfrm>
              <a:off x="4856648" y="1603744"/>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7" name="矢印: 右 16">
              <a:extLst>
                <a:ext uri="{FF2B5EF4-FFF2-40B4-BE49-F238E27FC236}">
                  <a16:creationId xmlns:a16="http://schemas.microsoft.com/office/drawing/2014/main" id="{079333F1-AB92-4DF6-3C2E-2E26CEEBF1D5}"/>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9" name="グループ化 8">
            <a:extLst>
              <a:ext uri="{FF2B5EF4-FFF2-40B4-BE49-F238E27FC236}">
                <a16:creationId xmlns:a16="http://schemas.microsoft.com/office/drawing/2014/main" id="{A529E035-774D-DDA9-7D19-CEA2569B1748}"/>
              </a:ext>
            </a:extLst>
          </p:cNvPr>
          <p:cNvGrpSpPr/>
          <p:nvPr/>
        </p:nvGrpSpPr>
        <p:grpSpPr>
          <a:xfrm>
            <a:off x="6096000" y="1244081"/>
            <a:ext cx="2794121" cy="1708159"/>
            <a:chOff x="7536509" y="1188245"/>
            <a:chExt cx="2794121" cy="1708159"/>
          </a:xfrm>
        </p:grpSpPr>
        <p:grpSp>
          <p:nvGrpSpPr>
            <p:cNvPr id="7" name="グループ化 6">
              <a:extLst>
                <a:ext uri="{FF2B5EF4-FFF2-40B4-BE49-F238E27FC236}">
                  <a16:creationId xmlns:a16="http://schemas.microsoft.com/office/drawing/2014/main" id="{BE93866C-C8B5-39DE-6FC8-B16089777606}"/>
                </a:ext>
              </a:extLst>
            </p:cNvPr>
            <p:cNvGrpSpPr/>
            <p:nvPr/>
          </p:nvGrpSpPr>
          <p:grpSpPr>
            <a:xfrm>
              <a:off x="8470226" y="1188245"/>
              <a:ext cx="1860404" cy="1708159"/>
              <a:chOff x="8470226" y="1188245"/>
              <a:chExt cx="1860404" cy="1708159"/>
            </a:xfrm>
          </p:grpSpPr>
          <p:sp>
            <p:nvSpPr>
              <p:cNvPr id="5" name="四角形: 角を丸くする 4">
                <a:extLst>
                  <a:ext uri="{FF2B5EF4-FFF2-40B4-BE49-F238E27FC236}">
                    <a16:creationId xmlns:a16="http://schemas.microsoft.com/office/drawing/2014/main" id="{A4637C8B-C57A-313F-31FB-7F58C9CA0DE3}"/>
                  </a:ext>
                </a:extLst>
              </p:cNvPr>
              <p:cNvSpPr/>
              <p:nvPr/>
            </p:nvSpPr>
            <p:spPr>
              <a:xfrm>
                <a:off x="8470226" y="1188245"/>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CCC96A98-ADBC-2AD4-2824-DAA3B128C2DD}"/>
                  </a:ext>
                </a:extLst>
              </p:cNvPr>
              <p:cNvSpPr txBox="1"/>
              <p:nvPr/>
            </p:nvSpPr>
            <p:spPr>
              <a:xfrm>
                <a:off x="8733145" y="1676906"/>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
        <p:nvSpPr>
          <p:cNvPr id="23" name="テキスト ボックス 22">
            <a:extLst>
              <a:ext uri="{FF2B5EF4-FFF2-40B4-BE49-F238E27FC236}">
                <a16:creationId xmlns:a16="http://schemas.microsoft.com/office/drawing/2014/main" id="{84A6BD98-BE89-C6CA-2614-A08537FF5FA4}"/>
              </a:ext>
            </a:extLst>
          </p:cNvPr>
          <p:cNvSpPr txBox="1"/>
          <p:nvPr/>
        </p:nvSpPr>
        <p:spPr>
          <a:xfrm>
            <a:off x="1578851" y="4315172"/>
            <a:ext cx="9473911" cy="1200329"/>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特徴量をベンチマーク試験により評価することで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より高精度なモデルを作成できる特徴量を探索すること</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7F8D8A8-789C-8FBD-CFDF-AF38EA6EDC9F}"/>
              </a:ext>
            </a:extLst>
          </p:cNvPr>
          <p:cNvSpPr txBox="1"/>
          <p:nvPr/>
        </p:nvSpPr>
        <p:spPr>
          <a:xfrm>
            <a:off x="2996862" y="2981368"/>
            <a:ext cx="6198276" cy="1154162"/>
          </a:xfrm>
          <a:prstGeom prst="rect">
            <a:avLst/>
          </a:prstGeom>
          <a:noFill/>
        </p:spPr>
        <p:txBody>
          <a:bodyPr wrap="square" rtlCol="0">
            <a:spAutoFit/>
          </a:bodyPr>
          <a:lstStyle/>
          <a:p>
            <a:pPr algn="ctr">
              <a:lnSpc>
                <a:spcPct val="150000"/>
              </a:lnSpc>
            </a:pPr>
            <a:r>
              <a:rPr lang="en-US" altLang="ja-JP" sz="2400" dirty="0" smtClean="0">
                <a:latin typeface="メイリオ" panose="020B0604030504040204" pitchFamily="50" charset="-128"/>
                <a:ea typeface="メイリオ" panose="020B0604030504040204" pitchFamily="50" charset="-128"/>
              </a:rPr>
              <a:t>Ox</a:t>
            </a:r>
            <a:r>
              <a:rPr lang="ja-JP" altLang="en-US" sz="2400" dirty="0" smtClean="0">
                <a:latin typeface="メイリオ" panose="020B0604030504040204" pitchFamily="50" charset="-128"/>
                <a:ea typeface="メイリオ" panose="020B0604030504040204" pitchFamily="50" charset="-128"/>
              </a:rPr>
              <a:t>を予測する</a:t>
            </a:r>
            <a:endParaRPr lang="en-US" altLang="ja-JP" sz="2400" dirty="0" smtClean="0">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latin typeface="メイリオ" panose="020B0604030504040204" pitchFamily="50" charset="-128"/>
                <a:ea typeface="メイリオ" panose="020B0604030504040204" pitchFamily="50" charset="-128"/>
              </a:rPr>
              <a:t>最適</a:t>
            </a:r>
            <a:r>
              <a:rPr lang="ja-JP" altLang="en-US" sz="2400" dirty="0">
                <a:latin typeface="メイリオ" panose="020B0604030504040204" pitchFamily="50" charset="-128"/>
                <a:ea typeface="メイリオ" panose="020B0604030504040204" pitchFamily="50" charset="-128"/>
              </a:rPr>
              <a:t>な特徴量に関する研究は限られている</a:t>
            </a:r>
            <a:endParaRPr lang="en-US" altLang="ja-JP" sz="2400" dirty="0">
              <a:latin typeface="メイリオ" panose="020B0604030504040204" pitchFamily="50" charset="-128"/>
              <a:ea typeface="メイリオ" panose="020B0604030504040204" pitchFamily="50" charset="-128"/>
            </a:endParaRPr>
          </a:p>
        </p:txBody>
      </p:sp>
      <p:sp>
        <p:nvSpPr>
          <p:cNvPr id="3" name="矢印: 山形 2">
            <a:extLst>
              <a:ext uri="{FF2B5EF4-FFF2-40B4-BE49-F238E27FC236}">
                <a16:creationId xmlns:a16="http://schemas.microsoft.com/office/drawing/2014/main" id="{E1436A7C-589B-0233-4B6D-BD70B5E127AD}"/>
              </a:ext>
            </a:extLst>
          </p:cNvPr>
          <p:cNvSpPr/>
          <p:nvPr/>
        </p:nvSpPr>
        <p:spPr>
          <a:xfrm rot="10800000">
            <a:off x="-423872"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01FF4FB-4E54-A120-1749-6D9034D86731}"/>
              </a:ext>
            </a:extLst>
          </p:cNvPr>
          <p:cNvSpPr txBox="1"/>
          <p:nvPr/>
        </p:nvSpPr>
        <p:spPr>
          <a:xfrm>
            <a:off x="447033" y="169571"/>
            <a:ext cx="1210293"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目的</a:t>
            </a:r>
            <a:endParaRPr kumimoji="1" lang="en-US" altLang="ja-JP" sz="3000" b="1" dirty="0">
              <a:latin typeface="メイリオ" panose="020B0604030504040204" pitchFamily="50" charset="-128"/>
              <a:ea typeface="メイリオ" panose="020B0604030504040204" pitchFamily="50" charset="-128"/>
            </a:endParaRPr>
          </a:p>
        </p:txBody>
      </p:sp>
      <p:sp>
        <p:nvSpPr>
          <p:cNvPr id="22" name="吹き出し: 四角形 21">
            <a:extLst>
              <a:ext uri="{FF2B5EF4-FFF2-40B4-BE49-F238E27FC236}">
                <a16:creationId xmlns:a16="http://schemas.microsoft.com/office/drawing/2014/main" id="{17155C7C-802D-099C-FCE3-BC8176412429}"/>
              </a:ext>
            </a:extLst>
          </p:cNvPr>
          <p:cNvSpPr/>
          <p:nvPr/>
        </p:nvSpPr>
        <p:spPr>
          <a:xfrm>
            <a:off x="447033" y="5699801"/>
            <a:ext cx="4865631" cy="1106877"/>
          </a:xfrm>
          <a:prstGeom prst="wedgeRectCallout">
            <a:avLst>
              <a:gd name="adj1" fmla="val 38426"/>
              <a:gd name="adj2" fmla="val -73463"/>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現場で使える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r>
              <a:rPr lang="ja-JP" altLang="en-US" sz="2400" dirty="0">
                <a:solidFill>
                  <a:schemeClr val="tx1"/>
                </a:solidFill>
                <a:latin typeface="メイリオ" panose="020B0604030504040204" pitchFamily="50" charset="-128"/>
                <a:ea typeface="メイリオ" panose="020B0604030504040204" pitchFamily="50" charset="-128"/>
              </a:rPr>
              <a:t>（</a:t>
            </a:r>
            <a:r>
              <a:rPr lang="ja-JP" altLang="en-US" sz="2400" dirty="0">
                <a:solidFill>
                  <a:srgbClr val="FF0000"/>
                </a:solidFill>
                <a:latin typeface="メイリオ" panose="020B0604030504040204" pitchFamily="50" charset="-128"/>
                <a:ea typeface="メイリオ" panose="020B0604030504040204" pitchFamily="50" charset="-128"/>
              </a:rPr>
              <a:t>高濃度</a:t>
            </a:r>
            <a:r>
              <a:rPr lang="ja-JP" altLang="en-US" sz="2400" dirty="0">
                <a:solidFill>
                  <a:schemeClr val="tx1"/>
                </a:solidFill>
                <a:latin typeface="メイリオ" panose="020B0604030504040204" pitchFamily="50" charset="-128"/>
                <a:ea typeface="メイリオ" panose="020B0604030504040204" pitchFamily="50" charset="-128"/>
              </a:rPr>
              <a:t>を高精度に予測できる）</a:t>
            </a:r>
            <a:endParaRPr lang="en-US" altLang="ja-JP" sz="2400" dirty="0">
              <a:solidFill>
                <a:schemeClr val="tx1"/>
              </a:solidFill>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266B075E-C675-4662-F00C-013EB366C807}"/>
              </a:ext>
            </a:extLst>
          </p:cNvPr>
          <p:cNvGrpSpPr/>
          <p:nvPr/>
        </p:nvGrpSpPr>
        <p:grpSpPr>
          <a:xfrm>
            <a:off x="316665" y="3490300"/>
            <a:ext cx="2520852" cy="1188810"/>
            <a:chOff x="4225866" y="1548533"/>
            <a:chExt cx="3860182" cy="1693047"/>
          </a:xfrm>
        </p:grpSpPr>
        <p:grpSp>
          <p:nvGrpSpPr>
            <p:cNvPr id="20" name="グループ化 19">
              <a:extLst>
                <a:ext uri="{FF2B5EF4-FFF2-40B4-BE49-F238E27FC236}">
                  <a16:creationId xmlns:a16="http://schemas.microsoft.com/office/drawing/2014/main" id="{ECBC10DE-9D59-7B13-07B1-A64758081DAE}"/>
                </a:ext>
              </a:extLst>
            </p:cNvPr>
            <p:cNvGrpSpPr/>
            <p:nvPr/>
          </p:nvGrpSpPr>
          <p:grpSpPr>
            <a:xfrm>
              <a:off x="4225866" y="1548533"/>
              <a:ext cx="3860182" cy="1693047"/>
              <a:chOff x="4225866" y="1548533"/>
              <a:chExt cx="3860182" cy="1693047"/>
            </a:xfrm>
          </p:grpSpPr>
          <p:sp>
            <p:nvSpPr>
              <p:cNvPr id="24" name="四角形: 角を丸くする 41">
                <a:extLst>
                  <a:ext uri="{FF2B5EF4-FFF2-40B4-BE49-F238E27FC236}">
                    <a16:creationId xmlns:a16="http://schemas.microsoft.com/office/drawing/2014/main" id="{F38D9D8F-4CA2-F383-1BBD-C04B0EE62E9E}"/>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047FCBE-17B3-7274-BEC9-32387C1149C3}"/>
                  </a:ext>
                </a:extLst>
              </p:cNvPr>
              <p:cNvSpPr txBox="1"/>
              <p:nvPr/>
            </p:nvSpPr>
            <p:spPr>
              <a:xfrm>
                <a:off x="4737328" y="1753735"/>
                <a:ext cx="2717559" cy="657481"/>
              </a:xfrm>
              <a:prstGeom prst="rect">
                <a:avLst/>
              </a:prstGeom>
              <a:noFill/>
            </p:spPr>
            <p:txBody>
              <a:bodyPr wrap="square" rtlCol="0">
                <a:spAutoFit/>
              </a:bodyPr>
              <a:lstStyle/>
              <a:p>
                <a:pPr marL="671513" indent="-671513" algn="ctr"/>
                <a:r>
                  <a:rPr lang="ja-JP" altLang="en-US" sz="2400" dirty="0">
                    <a:solidFill>
                      <a:srgbClr val="FF0000"/>
                    </a:solidFill>
                    <a:latin typeface="メイリオ" panose="020B0604030504040204" pitchFamily="50" charset="-128"/>
                    <a:ea typeface="メイリオ" panose="020B0604030504040204" pitchFamily="50" charset="-128"/>
                  </a:rPr>
                  <a:t>高濃度</a:t>
                </a:r>
                <a:endParaRPr kumimoji="1" lang="en-US" altLang="ja-JP" sz="2400" dirty="0">
                  <a:solidFill>
                    <a:srgbClr val="FF0000"/>
                  </a:solidFill>
                  <a:latin typeface="メイリオ" panose="020B0604030504040204" pitchFamily="50" charset="-128"/>
                  <a:ea typeface="メイリオ" panose="020B0604030504040204" pitchFamily="50" charset="-128"/>
                </a:endParaRPr>
              </a:p>
            </p:txBody>
          </p:sp>
        </p:grpSp>
        <p:sp>
          <p:nvSpPr>
            <p:cNvPr id="21" name="テキスト ボックス 20">
              <a:extLst>
                <a:ext uri="{FF2B5EF4-FFF2-40B4-BE49-F238E27FC236}">
                  <a16:creationId xmlns:a16="http://schemas.microsoft.com/office/drawing/2014/main" id="{BCB26DF9-8886-F16A-476A-ADFEE04C35EC}"/>
                </a:ext>
              </a:extLst>
            </p:cNvPr>
            <p:cNvSpPr txBox="1"/>
            <p:nvPr/>
          </p:nvSpPr>
          <p:spPr>
            <a:xfrm>
              <a:off x="4274076" y="2257426"/>
              <a:ext cx="3743767" cy="734188"/>
            </a:xfrm>
            <a:prstGeom prst="rect">
              <a:avLst/>
            </a:prstGeom>
            <a:noFill/>
          </p:spPr>
          <p:txBody>
            <a:bodyPr wrap="square" rtlCol="0">
              <a:spAutoFit/>
            </a:bodyPr>
            <a:lstStyle/>
            <a:p>
              <a:pPr marL="671513" indent="-671513" algn="ctr">
                <a:lnSpc>
                  <a:spcPct val="150000"/>
                </a:lnSpc>
              </a:pP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a:t>
              </a:r>
              <a:endParaRPr lang="en-US" altLang="ja-JP" sz="2000" dirty="0">
                <a:latin typeface="メイリオ" panose="020B0604030504040204" pitchFamily="50" charset="-128"/>
                <a:ea typeface="メイリオ" panose="020B0604030504040204" pitchFamily="50" charset="-128"/>
              </a:endParaRPr>
            </a:p>
          </p:txBody>
        </p:sp>
      </p:grpSp>
      <p:cxnSp>
        <p:nvCxnSpPr>
          <p:cNvPr id="12" name="直線矢印コネクタ 11"/>
          <p:cNvCxnSpPr>
            <a:endCxn id="24" idx="2"/>
          </p:cNvCxnSpPr>
          <p:nvPr/>
        </p:nvCxnSpPr>
        <p:spPr>
          <a:xfrm flipV="1">
            <a:off x="1570562" y="4679110"/>
            <a:ext cx="6529" cy="147460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233240" y="952169"/>
            <a:ext cx="3041997" cy="21613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flipV="1">
            <a:off x="4223348" y="4845244"/>
            <a:ext cx="1705708" cy="8792"/>
          </a:xfrm>
          <a:prstGeom prst="line">
            <a:avLst/>
          </a:prstGeom>
          <a:ln w="38100">
            <a:solidFill>
              <a:srgbClr val="00B0F0"/>
            </a:solidFill>
          </a:ln>
        </p:spPr>
        <p:style>
          <a:lnRef idx="2">
            <a:schemeClr val="accent1"/>
          </a:lnRef>
          <a:fillRef idx="0">
            <a:schemeClr val="accent1"/>
          </a:fillRef>
          <a:effectRef idx="1">
            <a:schemeClr val="accent1"/>
          </a:effectRef>
          <a:fontRef idx="minor">
            <a:schemeClr val="tx1"/>
          </a:fontRef>
        </p:style>
      </p:cxnSp>
      <p:grpSp>
        <p:nvGrpSpPr>
          <p:cNvPr id="27" name="グループ化 26">
            <a:extLst>
              <a:ext uri="{FF2B5EF4-FFF2-40B4-BE49-F238E27FC236}">
                <a16:creationId xmlns:a16="http://schemas.microsoft.com/office/drawing/2014/main" id="{A529E035-774D-DDA9-7D19-CEA2569B1748}"/>
              </a:ext>
            </a:extLst>
          </p:cNvPr>
          <p:cNvGrpSpPr/>
          <p:nvPr/>
        </p:nvGrpSpPr>
        <p:grpSpPr>
          <a:xfrm>
            <a:off x="9104157" y="1698166"/>
            <a:ext cx="2343808" cy="779318"/>
            <a:chOff x="7536509" y="1652666"/>
            <a:chExt cx="2343808" cy="779318"/>
          </a:xfrm>
        </p:grpSpPr>
        <p:sp>
          <p:nvSpPr>
            <p:cNvPr id="33" name="テキスト ボックス 32">
              <a:extLst>
                <a:ext uri="{FF2B5EF4-FFF2-40B4-BE49-F238E27FC236}">
                  <a16:creationId xmlns:a16="http://schemas.microsoft.com/office/drawing/2014/main" id="{CCC96A98-ADBC-2AD4-2824-DAA3B128C2DD}"/>
                </a:ext>
              </a:extLst>
            </p:cNvPr>
            <p:cNvSpPr txBox="1"/>
            <p:nvPr/>
          </p:nvSpPr>
          <p:spPr>
            <a:xfrm>
              <a:off x="8485338" y="1786320"/>
              <a:ext cx="1394979" cy="600164"/>
            </a:xfrm>
            <a:prstGeom prst="rect">
              <a:avLst/>
            </a:prstGeom>
            <a:noFill/>
            <a:ln w="38100">
              <a:solidFill>
                <a:srgbClr val="FF0000"/>
              </a:solidFill>
            </a:ln>
          </p:spPr>
          <p:txBody>
            <a:bodyPr wrap="square" rtlCol="0">
              <a:spAutoFit/>
            </a:bodyPr>
            <a:lstStyle/>
            <a:p>
              <a:pPr algn="ctr">
                <a:lnSpc>
                  <a:spcPct val="150000"/>
                </a:lnSpc>
              </a:pPr>
              <a:r>
                <a:rPr lang="ja-JP" altLang="en-US" sz="2400" dirty="0" smtClean="0">
                  <a:latin typeface="メイリオ" panose="020B0604030504040204" pitchFamily="50" charset="-128"/>
                  <a:ea typeface="メイリオ" panose="020B0604030504040204" pitchFamily="50" charset="-128"/>
                </a:rPr>
                <a:t>予測</a:t>
              </a:r>
              <a:endParaRPr lang="en-US" altLang="ja-JP" sz="2400" dirty="0">
                <a:latin typeface="メイリオ" panose="020B0604030504040204" pitchFamily="50" charset="-128"/>
                <a:ea typeface="メイリオ" panose="020B0604030504040204" pitchFamily="50" charset="-128"/>
              </a:endParaRPr>
            </a:p>
          </p:txBody>
        </p:sp>
        <p:sp>
          <p:nvSpPr>
            <p:cNvPr id="31"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2"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32B1F95-7118-CBA8-6E18-B7566E7C501B}"/>
              </a:ext>
            </a:extLst>
          </p:cNvPr>
          <p:cNvSpPr/>
          <p:nvPr/>
        </p:nvSpPr>
        <p:spPr>
          <a:xfrm>
            <a:off x="137989" y="4940925"/>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山形 4">
            <a:extLst>
              <a:ext uri="{FF2B5EF4-FFF2-40B4-BE49-F238E27FC236}">
                <a16:creationId xmlns:a16="http://schemas.microsoft.com/office/drawing/2014/main" id="{5AADF96F-DE1A-766A-76F2-3ACCA57286F1}"/>
              </a:ext>
            </a:extLst>
          </p:cNvPr>
          <p:cNvSpPr/>
          <p:nvPr/>
        </p:nvSpPr>
        <p:spPr>
          <a:xfrm rot="10800000">
            <a:off x="-459227" y="-14696"/>
            <a:ext cx="3053329"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2" y="199341"/>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使用データ</a:t>
            </a:r>
            <a:endParaRPr lang="en-US" altLang="ja-JP" sz="3000" b="1" dirty="0" smtClean="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D39C9A31-5CD5-AF95-F692-4710B87DF0A4}"/>
              </a:ext>
            </a:extLst>
          </p:cNvPr>
          <p:cNvGrpSpPr/>
          <p:nvPr/>
        </p:nvGrpSpPr>
        <p:grpSpPr>
          <a:xfrm>
            <a:off x="135097" y="1055010"/>
            <a:ext cx="4110715" cy="1603690"/>
            <a:chOff x="135097" y="1055010"/>
            <a:chExt cx="4110715" cy="1603690"/>
          </a:xfrm>
        </p:grpSpPr>
        <p:sp>
          <p:nvSpPr>
            <p:cNvPr id="33" name="四角形: 角を丸くする 32">
              <a:extLst>
                <a:ext uri="{FF2B5EF4-FFF2-40B4-BE49-F238E27FC236}">
                  <a16:creationId xmlns:a16="http://schemas.microsoft.com/office/drawing/2014/main" id="{2EBCFF0A-E002-08F1-E59F-6F5565F1FFE1}"/>
                </a:ext>
              </a:extLst>
            </p:cNvPr>
            <p:cNvSpPr/>
            <p:nvPr/>
          </p:nvSpPr>
          <p:spPr>
            <a:xfrm>
              <a:off x="135097" y="1055010"/>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3F7C4D1-7D86-9245-64F6-940C35DC4E1A}"/>
                </a:ext>
              </a:extLst>
            </p:cNvPr>
            <p:cNvSpPr txBox="1"/>
            <p:nvPr/>
          </p:nvSpPr>
          <p:spPr>
            <a:xfrm>
              <a:off x="173510" y="1191871"/>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・使用データ</a:t>
              </a:r>
              <a:endParaRPr kumimoji="1" lang="en-US" altLang="ja-JP" sz="2400" b="1"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86E0700-BD16-FA68-6B00-A771136A3468}"/>
                </a:ext>
              </a:extLst>
            </p:cNvPr>
            <p:cNvSpPr txBox="1"/>
            <p:nvPr/>
          </p:nvSpPr>
          <p:spPr>
            <a:xfrm>
              <a:off x="497362" y="1731639"/>
              <a:ext cx="3053330"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国立環境研究所時間値データ</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F75D8606-628D-AEC6-4478-3C824B13B721}"/>
              </a:ext>
            </a:extLst>
          </p:cNvPr>
          <p:cNvGrpSpPr/>
          <p:nvPr/>
        </p:nvGrpSpPr>
        <p:grpSpPr>
          <a:xfrm>
            <a:off x="7037" y="3018366"/>
            <a:ext cx="4238914" cy="1603690"/>
            <a:chOff x="7037" y="3018366"/>
            <a:chExt cx="4238914" cy="1603690"/>
          </a:xfrm>
        </p:grpSpPr>
        <p:sp>
          <p:nvSpPr>
            <p:cNvPr id="34" name="四角形: 角を丸くする 33">
              <a:extLst>
                <a:ext uri="{FF2B5EF4-FFF2-40B4-BE49-F238E27FC236}">
                  <a16:creationId xmlns:a16="http://schemas.microsoft.com/office/drawing/2014/main" id="{89434D33-4D84-8A4A-21C0-0B6621DD8F68}"/>
                </a:ext>
              </a:extLst>
            </p:cNvPr>
            <p:cNvSpPr/>
            <p:nvPr/>
          </p:nvSpPr>
          <p:spPr>
            <a:xfrm>
              <a:off x="135236" y="3018366"/>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4C33409-32D4-0C6E-A616-DBA2328059C3}"/>
                </a:ext>
              </a:extLst>
            </p:cNvPr>
            <p:cNvSpPr txBox="1"/>
            <p:nvPr/>
          </p:nvSpPr>
          <p:spPr>
            <a:xfrm>
              <a:off x="7037" y="3106018"/>
              <a:ext cx="216455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・学習期間</a:t>
              </a:r>
              <a:endParaRPr kumimoji="1" lang="en-US" altLang="ja-JP" sz="2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53BA522-E645-7A41-6B60-A7191A452C5F}"/>
                </a:ext>
              </a:extLst>
            </p:cNvPr>
            <p:cNvSpPr txBox="1"/>
            <p:nvPr/>
          </p:nvSpPr>
          <p:spPr>
            <a:xfrm>
              <a:off x="318747" y="3679194"/>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a:t>
              </a:r>
              <a:r>
                <a:rPr lang="en-US" altLang="ja-JP" sz="2400" dirty="0">
                  <a:latin typeface="メイリオ" panose="020B0604030504040204" pitchFamily="50" charset="-128"/>
                  <a:ea typeface="メイリオ" panose="020B0604030504040204" pitchFamily="50" charset="-128"/>
                </a:rPr>
                <a:t>8</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sp>
        <p:nvSpPr>
          <p:cNvPr id="25" name="テキスト ボックス 24">
            <a:extLst>
              <a:ext uri="{FF2B5EF4-FFF2-40B4-BE49-F238E27FC236}">
                <a16:creationId xmlns:a16="http://schemas.microsoft.com/office/drawing/2014/main" id="{68D6BF5C-7579-7FD7-ED15-E6FDA2BD50A2}"/>
              </a:ext>
            </a:extLst>
          </p:cNvPr>
          <p:cNvSpPr txBox="1"/>
          <p:nvPr/>
        </p:nvSpPr>
        <p:spPr>
          <a:xfrm>
            <a:off x="97825" y="5066026"/>
            <a:ext cx="365585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予測</a:t>
            </a:r>
            <a:r>
              <a:rPr kumimoji="1" lang="ja-JP" altLang="en-US" sz="2400" b="1" dirty="0">
                <a:latin typeface="メイリオ" panose="020B0604030504040204" pitchFamily="50" charset="-128"/>
                <a:ea typeface="メイリオ" panose="020B0604030504040204" pitchFamily="50" charset="-128"/>
              </a:rPr>
              <a:t>期間　</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評価期間</a:t>
            </a:r>
            <a:r>
              <a:rPr kumimoji="1" lang="en-US" altLang="ja-JP" sz="2400" b="1"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3A2C6F7-4A79-C832-9762-3CF25D766681}"/>
              </a:ext>
            </a:extLst>
          </p:cNvPr>
          <p:cNvSpPr txBox="1"/>
          <p:nvPr/>
        </p:nvSpPr>
        <p:spPr>
          <a:xfrm>
            <a:off x="497362" y="5593035"/>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2020</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BDC0A7A4-33D0-845A-3330-9513B402EB30}"/>
              </a:ext>
            </a:extLst>
          </p:cNvPr>
          <p:cNvGrpSpPr/>
          <p:nvPr/>
        </p:nvGrpSpPr>
        <p:grpSpPr>
          <a:xfrm>
            <a:off x="4486276" y="199341"/>
            <a:ext cx="7419974" cy="6366215"/>
            <a:chOff x="4486276" y="199341"/>
            <a:chExt cx="7419974" cy="6366215"/>
          </a:xfrm>
        </p:grpSpPr>
        <p:sp>
          <p:nvSpPr>
            <p:cNvPr id="35" name="四角形: 角を丸くする 34">
              <a:extLst>
                <a:ext uri="{FF2B5EF4-FFF2-40B4-BE49-F238E27FC236}">
                  <a16:creationId xmlns:a16="http://schemas.microsoft.com/office/drawing/2014/main" id="{942E1502-DF14-D6F2-F5A5-8BE79D657FD6}"/>
                </a:ext>
              </a:extLst>
            </p:cNvPr>
            <p:cNvSpPr/>
            <p:nvPr/>
          </p:nvSpPr>
          <p:spPr>
            <a:xfrm>
              <a:off x="4486276" y="199341"/>
              <a:ext cx="7419974" cy="6366215"/>
            </a:xfrm>
            <a:prstGeom prst="roundRect">
              <a:avLst>
                <a:gd name="adj" fmla="val 79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AB17EA9-BCED-0572-F3BC-D13B22B6AD67}"/>
                </a:ext>
              </a:extLst>
            </p:cNvPr>
            <p:cNvSpPr txBox="1"/>
            <p:nvPr/>
          </p:nvSpPr>
          <p:spPr>
            <a:xfrm>
              <a:off x="4671514" y="292444"/>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・対象地点</a:t>
              </a:r>
              <a:endParaRPr kumimoji="1" lang="en-US" altLang="ja-JP" sz="24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2D3B9C78-97D9-732D-C3C3-3564642DECD7}"/>
                </a:ext>
              </a:extLst>
            </p:cNvPr>
            <p:cNvGrpSpPr/>
            <p:nvPr/>
          </p:nvGrpSpPr>
          <p:grpSpPr>
            <a:xfrm>
              <a:off x="4938214" y="2592113"/>
              <a:ext cx="6615611" cy="3831919"/>
              <a:chOff x="644739" y="1001007"/>
              <a:chExt cx="7508297" cy="5560959"/>
            </a:xfrm>
          </p:grpSpPr>
          <p:pic>
            <p:nvPicPr>
              <p:cNvPr id="7" name="図 6" descr="グラフ, バブル チャート&#10;&#10;自動的に生成された説明">
                <a:extLst>
                  <a:ext uri="{FF2B5EF4-FFF2-40B4-BE49-F238E27FC236}">
                    <a16:creationId xmlns:a16="http://schemas.microsoft.com/office/drawing/2014/main" id="{EABCFD09-3C32-C027-5765-A783D8329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39" y="1001007"/>
                <a:ext cx="7508297" cy="5560959"/>
              </a:xfrm>
              <a:prstGeom prst="rect">
                <a:avLst/>
              </a:prstGeom>
            </p:spPr>
          </p:pic>
          <p:sp>
            <p:nvSpPr>
              <p:cNvPr id="8" name="テキスト ボックス 7">
                <a:extLst>
                  <a:ext uri="{FF2B5EF4-FFF2-40B4-BE49-F238E27FC236}">
                    <a16:creationId xmlns:a16="http://schemas.microsoft.com/office/drawing/2014/main" id="{0360B29F-D766-1021-6D37-9178BF467112}"/>
                  </a:ext>
                </a:extLst>
              </p:cNvPr>
              <p:cNvSpPr txBox="1"/>
              <p:nvPr/>
            </p:nvSpPr>
            <p:spPr>
              <a:xfrm>
                <a:off x="1448613" y="1661768"/>
                <a:ext cx="599208"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1</a:t>
                </a:r>
              </a:p>
            </p:txBody>
          </p:sp>
          <p:sp>
            <p:nvSpPr>
              <p:cNvPr id="10" name="テキスト ボックス 9">
                <a:extLst>
                  <a:ext uri="{FF2B5EF4-FFF2-40B4-BE49-F238E27FC236}">
                    <a16:creationId xmlns:a16="http://schemas.microsoft.com/office/drawing/2014/main" id="{547B117A-B1E0-7D7B-9584-A3C331D66F29}"/>
                  </a:ext>
                </a:extLst>
              </p:cNvPr>
              <p:cNvSpPr txBox="1"/>
              <p:nvPr/>
            </p:nvSpPr>
            <p:spPr>
              <a:xfrm>
                <a:off x="3893129" y="1176833"/>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2</a:t>
                </a:r>
              </a:p>
            </p:txBody>
          </p:sp>
          <p:sp>
            <p:nvSpPr>
              <p:cNvPr id="11" name="テキスト ボックス 10">
                <a:extLst>
                  <a:ext uri="{FF2B5EF4-FFF2-40B4-BE49-F238E27FC236}">
                    <a16:creationId xmlns:a16="http://schemas.microsoft.com/office/drawing/2014/main" id="{51A8CAA8-343E-529F-1A27-CF9E4EF981A1}"/>
                  </a:ext>
                </a:extLst>
              </p:cNvPr>
              <p:cNvSpPr txBox="1"/>
              <p:nvPr/>
            </p:nvSpPr>
            <p:spPr>
              <a:xfrm>
                <a:off x="5403274" y="1176833"/>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3</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005186A-8CF9-A68C-7955-EBF72EF315B2}"/>
                  </a:ext>
                </a:extLst>
              </p:cNvPr>
              <p:cNvSpPr txBox="1"/>
              <p:nvPr/>
            </p:nvSpPr>
            <p:spPr>
              <a:xfrm>
                <a:off x="2149620" y="3677578"/>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4</a:t>
                </a:r>
              </a:p>
            </p:txBody>
          </p:sp>
          <p:sp>
            <p:nvSpPr>
              <p:cNvPr id="15" name="テキスト ボックス 14">
                <a:extLst>
                  <a:ext uri="{FF2B5EF4-FFF2-40B4-BE49-F238E27FC236}">
                    <a16:creationId xmlns:a16="http://schemas.microsoft.com/office/drawing/2014/main" id="{0A6094E6-D316-8953-4D64-9AFFF1BA806E}"/>
                  </a:ext>
                </a:extLst>
              </p:cNvPr>
              <p:cNvSpPr txBox="1"/>
              <p:nvPr/>
            </p:nvSpPr>
            <p:spPr>
              <a:xfrm>
                <a:off x="3907052" y="3550654"/>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5</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9B2F756-C283-44DB-38DC-488EC1239592}"/>
                  </a:ext>
                </a:extLst>
              </p:cNvPr>
              <p:cNvSpPr txBox="1"/>
              <p:nvPr/>
            </p:nvSpPr>
            <p:spPr>
              <a:xfrm>
                <a:off x="5796395" y="3319820"/>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6</a:t>
                </a:r>
              </a:p>
            </p:txBody>
          </p:sp>
          <p:sp>
            <p:nvSpPr>
              <p:cNvPr id="23" name="テキスト ボックス 22">
                <a:extLst>
                  <a:ext uri="{FF2B5EF4-FFF2-40B4-BE49-F238E27FC236}">
                    <a16:creationId xmlns:a16="http://schemas.microsoft.com/office/drawing/2014/main" id="{DBC25789-0441-2237-808B-82F5B3227CD4}"/>
                  </a:ext>
                </a:extLst>
              </p:cNvPr>
              <p:cNvSpPr txBox="1"/>
              <p:nvPr/>
            </p:nvSpPr>
            <p:spPr>
              <a:xfrm>
                <a:off x="3212846" y="4960762"/>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7</a:t>
                </a:r>
              </a:p>
            </p:txBody>
          </p:sp>
          <p:sp>
            <p:nvSpPr>
              <p:cNvPr id="27" name="テキスト ボックス 26">
                <a:extLst>
                  <a:ext uri="{FF2B5EF4-FFF2-40B4-BE49-F238E27FC236}">
                    <a16:creationId xmlns:a16="http://schemas.microsoft.com/office/drawing/2014/main" id="{EAA42961-1EB2-8F34-EFC5-012C466B4B50}"/>
                  </a:ext>
                </a:extLst>
              </p:cNvPr>
              <p:cNvSpPr txBox="1"/>
              <p:nvPr/>
            </p:nvSpPr>
            <p:spPr>
              <a:xfrm>
                <a:off x="4839316" y="4915719"/>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8</a:t>
                </a:r>
              </a:p>
            </p:txBody>
          </p:sp>
          <p:sp>
            <p:nvSpPr>
              <p:cNvPr id="28" name="テキスト ボックス 27">
                <a:extLst>
                  <a:ext uri="{FF2B5EF4-FFF2-40B4-BE49-F238E27FC236}">
                    <a16:creationId xmlns:a16="http://schemas.microsoft.com/office/drawing/2014/main" id="{0AF2E29A-3BAE-F501-FF00-E819DB64C1D3}"/>
                  </a:ext>
                </a:extLst>
              </p:cNvPr>
              <p:cNvSpPr txBox="1"/>
              <p:nvPr/>
            </p:nvSpPr>
            <p:spPr>
              <a:xfrm>
                <a:off x="6395604" y="4846462"/>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9</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grpSp>
        <p:sp>
          <p:nvSpPr>
            <p:cNvPr id="29" name="テキスト ボックス 28">
              <a:extLst>
                <a:ext uri="{FF2B5EF4-FFF2-40B4-BE49-F238E27FC236}">
                  <a16:creationId xmlns:a16="http://schemas.microsoft.com/office/drawing/2014/main" id="{9D6B7D38-572A-DD0B-91AB-8CBE06258805}"/>
                </a:ext>
              </a:extLst>
            </p:cNvPr>
            <p:cNvSpPr txBox="1"/>
            <p:nvPr/>
          </p:nvSpPr>
          <p:spPr>
            <a:xfrm>
              <a:off x="5604401" y="560051"/>
              <a:ext cx="5119410" cy="1708160"/>
            </a:xfrm>
            <a:prstGeom prst="rect">
              <a:avLst/>
            </a:prstGeom>
            <a:noFill/>
          </p:spPr>
          <p:txBody>
            <a:bodyPr wrap="square">
              <a:spAutoFit/>
            </a:bodyPr>
            <a:lstStyle/>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1.</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東秩父</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400" dirty="0">
                  <a:solidFill>
                    <a:srgbClr val="000000"/>
                  </a:solidFill>
                  <a:latin typeface="メイリオ" panose="020B0604030504040204" pitchFamily="50" charset="-128"/>
                  <a:ea typeface="メイリオ" panose="020B0604030504040204" pitchFamily="50" charset="-128"/>
                </a:rPr>
                <a:t>4.</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東青梅</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7.</a:t>
              </a:r>
              <a:r>
                <a:rPr lang="ja-JP" altLang="en-US" sz="2400" dirty="0">
                  <a:solidFill>
                    <a:srgbClr val="000000"/>
                  </a:solidFill>
                  <a:latin typeface="メイリオ" panose="020B0604030504040204" pitchFamily="50" charset="-128"/>
                  <a:ea typeface="メイリオ" panose="020B0604030504040204" pitchFamily="50" charset="-128"/>
                </a:rPr>
                <a:t>愛宕</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2.</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鴻巣</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5.</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所沢</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8.</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世田谷</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3.</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幸手</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6.</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草加</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9.</a:t>
              </a:r>
              <a:r>
                <a:rPr lang="ja-JP" altLang="en-US" sz="2400" dirty="0">
                  <a:solidFill>
                    <a:srgbClr val="000000"/>
                  </a:solidFill>
                  <a:latin typeface="メイリオ" panose="020B0604030504040204" pitchFamily="50" charset="-128"/>
                  <a:ea typeface="メイリオ" panose="020B0604030504040204" pitchFamily="50" charset="-128"/>
                </a:rPr>
                <a:t>南葛西</a:t>
              </a:r>
              <a:endParaRPr lang="en-US" altLang="ja-JP" sz="2400" b="0" i="0" u="none" strike="noStrike" dirty="0">
                <a:solidFill>
                  <a:srgbClr val="000000"/>
                </a:solidFill>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15301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8463D-97B4-3510-F0ED-AA2C76DE9CC1}"/>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BF75F6AE-7F7D-FFE8-2E6B-ABC32FA63AC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7652D14-0C61-B3D5-772B-E51D708E77C8}"/>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1F2CC63-FEBE-5EE4-AEC9-0F083E01F059}"/>
              </a:ext>
            </a:extLst>
          </p:cNvPr>
          <p:cNvSpPr txBox="1"/>
          <p:nvPr/>
        </p:nvSpPr>
        <p:spPr>
          <a:xfrm>
            <a:off x="2288994" y="206777"/>
            <a:ext cx="7968344"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高濃度域の予測で</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特徴量需要度が</a:t>
            </a:r>
            <a:r>
              <a:rPr lang="ja-JP" altLang="en-US" sz="2800" dirty="0">
                <a:solidFill>
                  <a:srgbClr val="FF0000"/>
                </a:solidFill>
                <a:latin typeface="メイリオ" panose="020B0604030504040204" pitchFamily="50" charset="-128"/>
                <a:ea typeface="メイリオ" panose="020B0604030504040204" pitchFamily="50" charset="-128"/>
              </a:rPr>
              <a:t>高いもののみ</a:t>
            </a:r>
            <a:r>
              <a:rPr lang="ja-JP" altLang="en-US" sz="2800" dirty="0">
                <a:latin typeface="メイリオ" panose="020B0604030504040204" pitchFamily="50" charset="-128"/>
                <a:ea typeface="メイリオ" panose="020B0604030504040204" pitchFamily="50" charset="-128"/>
              </a:rPr>
              <a:t>を採用することで</a:t>
            </a:r>
            <a:r>
              <a:rPr lang="en-US" altLang="ja-JP" sz="2800" dirty="0">
                <a:latin typeface="メイリオ" panose="020B0604030504040204" pitchFamily="50" charset="-128"/>
                <a:ea typeface="メイリオ" panose="020B0604030504040204" pitchFamily="50" charset="-128"/>
              </a:rPr>
              <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最適な特徴量になる</a:t>
            </a:r>
            <a:endParaRPr lang="en-US" altLang="ja-JP" sz="28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C40F6608-1CC2-38E8-73AD-0D2CA2FC3B18}"/>
              </a:ext>
            </a:extLst>
          </p:cNvPr>
          <p:cNvSpPr txBox="1"/>
          <p:nvPr/>
        </p:nvSpPr>
        <p:spPr>
          <a:xfrm>
            <a:off x="25629" y="1807994"/>
            <a:ext cx="2859291"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0E3708-3E3E-7E07-EB35-F9EBC9B88AE2}"/>
              </a:ext>
            </a:extLst>
          </p:cNvPr>
          <p:cNvSpPr txBox="1"/>
          <p:nvPr/>
        </p:nvSpPr>
        <p:spPr>
          <a:xfrm>
            <a:off x="492058" y="2427730"/>
            <a:ext cx="610565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投入したデータが予測に与える影響度</a:t>
            </a:r>
            <a:endParaRPr lang="en-US" altLang="ja-JP" sz="2400"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08CE71B6-04E3-CD06-9C5A-2D548E324E33}"/>
              </a:ext>
            </a:extLst>
          </p:cNvPr>
          <p:cNvSpPr/>
          <p:nvPr/>
        </p:nvSpPr>
        <p:spPr>
          <a:xfrm>
            <a:off x="2558104" y="3660033"/>
            <a:ext cx="1292294" cy="6913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モデル</a:t>
            </a:r>
          </a:p>
        </p:txBody>
      </p:sp>
      <p:sp>
        <p:nvSpPr>
          <p:cNvPr id="6" name="楕円 5"/>
          <p:cNvSpPr/>
          <p:nvPr/>
        </p:nvSpPr>
        <p:spPr>
          <a:xfrm>
            <a:off x="416690" y="3533942"/>
            <a:ext cx="1179576" cy="807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メイリオ" panose="020B0604030504040204" pitchFamily="50" charset="-128"/>
                <a:ea typeface="メイリオ" panose="020B0604030504040204" pitchFamily="50" charset="-128"/>
              </a:rPr>
              <a:t>Ox</a:t>
            </a:r>
            <a:endParaRPr kumimoji="1" lang="ja-JP" altLang="en-US" sz="2400" b="1" dirty="0">
              <a:latin typeface="メイリオ" panose="020B0604030504040204" pitchFamily="50" charset="-128"/>
              <a:ea typeface="メイリオ" panose="020B0604030504040204" pitchFamily="50" charset="-128"/>
            </a:endParaRPr>
          </a:p>
        </p:txBody>
      </p:sp>
      <p:sp>
        <p:nvSpPr>
          <p:cNvPr id="26" name="楕円 25"/>
          <p:cNvSpPr/>
          <p:nvPr/>
        </p:nvSpPr>
        <p:spPr>
          <a:xfrm>
            <a:off x="366450" y="4727032"/>
            <a:ext cx="1179576" cy="807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メイリオ" panose="020B0604030504040204" pitchFamily="50" charset="-128"/>
                <a:ea typeface="メイリオ" panose="020B0604030504040204" pitchFamily="50" charset="-128"/>
              </a:rPr>
              <a:t>Ox</a:t>
            </a:r>
            <a:endParaRPr kumimoji="1" lang="ja-JP" altLang="en-US" sz="2400" b="1" dirty="0">
              <a:latin typeface="メイリオ" panose="020B0604030504040204" pitchFamily="50" charset="-128"/>
              <a:ea typeface="メイリオ" panose="020B0604030504040204" pitchFamily="50" charset="-128"/>
            </a:endParaRPr>
          </a:p>
        </p:txBody>
      </p:sp>
      <p:sp>
        <p:nvSpPr>
          <p:cNvPr id="30" name="楕円 29"/>
          <p:cNvSpPr/>
          <p:nvPr/>
        </p:nvSpPr>
        <p:spPr>
          <a:xfrm>
            <a:off x="108025" y="5760224"/>
            <a:ext cx="1696425" cy="807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メイリオ" panose="020B0604030504040204" pitchFamily="50" charset="-128"/>
                <a:ea typeface="メイリオ" panose="020B0604030504040204" pitchFamily="50" charset="-128"/>
              </a:rPr>
              <a:t>NMHC</a:t>
            </a:r>
            <a:endParaRPr kumimoji="1" lang="ja-JP" altLang="en-US" sz="2400" b="1"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08CE71B6-04E3-CD06-9C5A-2D548E324E33}"/>
              </a:ext>
            </a:extLst>
          </p:cNvPr>
          <p:cNvSpPr/>
          <p:nvPr/>
        </p:nvSpPr>
        <p:spPr>
          <a:xfrm>
            <a:off x="2558104" y="5237426"/>
            <a:ext cx="1292294" cy="6913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モデル</a:t>
            </a:r>
          </a:p>
        </p:txBody>
      </p:sp>
      <p:sp>
        <p:nvSpPr>
          <p:cNvPr id="8" name="右矢印 7"/>
          <p:cNvSpPr/>
          <p:nvPr/>
        </p:nvSpPr>
        <p:spPr>
          <a:xfrm>
            <a:off x="1920154" y="3702540"/>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右矢印 31"/>
          <p:cNvSpPr/>
          <p:nvPr/>
        </p:nvSpPr>
        <p:spPr>
          <a:xfrm>
            <a:off x="1920154" y="5347988"/>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4148665" y="3748061"/>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4148665" y="5347988"/>
            <a:ext cx="448056" cy="4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C40F6608-1CC2-38E8-73AD-0D2CA2FC3B18}"/>
              </a:ext>
            </a:extLst>
          </p:cNvPr>
          <p:cNvSpPr txBox="1"/>
          <p:nvPr/>
        </p:nvSpPr>
        <p:spPr>
          <a:xfrm>
            <a:off x="4862476" y="3660033"/>
            <a:ext cx="859283" cy="646331"/>
          </a:xfrm>
          <a:prstGeom prst="rect">
            <a:avLst/>
          </a:prstGeom>
          <a:noFill/>
          <a:ln w="38100">
            <a:solidFill>
              <a:srgbClr val="FF0000"/>
            </a:solidFill>
          </a:ln>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予測</a:t>
            </a:r>
            <a:endParaRPr lang="en-US" altLang="ja-JP" sz="24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C40F6608-1CC2-38E8-73AD-0D2CA2FC3B18}"/>
              </a:ext>
            </a:extLst>
          </p:cNvPr>
          <p:cNvSpPr txBox="1"/>
          <p:nvPr/>
        </p:nvSpPr>
        <p:spPr>
          <a:xfrm>
            <a:off x="4862476" y="5289950"/>
            <a:ext cx="859283" cy="646331"/>
          </a:xfrm>
          <a:prstGeom prst="rect">
            <a:avLst/>
          </a:prstGeom>
          <a:noFill/>
          <a:ln w="38100">
            <a:solidFill>
              <a:srgbClr val="FF0000"/>
            </a:solidFill>
          </a:ln>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予測</a:t>
            </a:r>
            <a:endParaRPr lang="en-US" altLang="ja-JP" sz="24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C40F6608-1CC2-38E8-73AD-0D2CA2FC3B18}"/>
              </a:ext>
            </a:extLst>
          </p:cNvPr>
          <p:cNvSpPr txBox="1"/>
          <p:nvPr/>
        </p:nvSpPr>
        <p:spPr>
          <a:xfrm>
            <a:off x="1774605" y="5955853"/>
            <a:ext cx="2859291" cy="923330"/>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cxnSp>
        <p:nvCxnSpPr>
          <p:cNvPr id="42" name="直線矢印コネクタ 41"/>
          <p:cNvCxnSpPr>
            <a:stCxn id="35" idx="3"/>
          </p:cNvCxnSpPr>
          <p:nvPr/>
        </p:nvCxnSpPr>
        <p:spPr>
          <a:xfrm>
            <a:off x="5721759" y="3983199"/>
            <a:ext cx="2178657" cy="55222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a:stCxn id="36" idx="3"/>
          </p:cNvCxnSpPr>
          <p:nvPr/>
        </p:nvCxnSpPr>
        <p:spPr>
          <a:xfrm flipV="1">
            <a:off x="5721759" y="4978960"/>
            <a:ext cx="2178657" cy="6341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テキスト ボックス 47">
            <a:extLst>
              <a:ext uri="{FF2B5EF4-FFF2-40B4-BE49-F238E27FC236}">
                <a16:creationId xmlns:a16="http://schemas.microsoft.com/office/drawing/2014/main" id="{C40F6608-1CC2-38E8-73AD-0D2CA2FC3B18}"/>
              </a:ext>
            </a:extLst>
          </p:cNvPr>
          <p:cNvSpPr txBox="1"/>
          <p:nvPr/>
        </p:nvSpPr>
        <p:spPr>
          <a:xfrm>
            <a:off x="8090139" y="4306364"/>
            <a:ext cx="3872763" cy="1200329"/>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予測にどのように</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影響を与えたかを数値化</a:t>
            </a:r>
            <a:endParaRPr lang="en-US" altLang="ja-JP" sz="24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C40F6608-1CC2-38E8-73AD-0D2CA2FC3B18}"/>
              </a:ext>
            </a:extLst>
          </p:cNvPr>
          <p:cNvSpPr txBox="1"/>
          <p:nvPr/>
        </p:nvSpPr>
        <p:spPr>
          <a:xfrm>
            <a:off x="25629" y="2888487"/>
            <a:ext cx="2031942" cy="600164"/>
          </a:xfrm>
          <a:prstGeom prst="rect">
            <a:avLst/>
          </a:prstGeom>
          <a:noFill/>
        </p:spPr>
        <p:txBody>
          <a:bodyPr wrap="square" rtlCol="0">
            <a:spAutoFit/>
          </a:bodyPr>
          <a:lstStyle/>
          <a:p>
            <a:pPr algn="ctr">
              <a:lnSpc>
                <a:spcPct val="150000"/>
              </a:lnSpc>
            </a:pPr>
            <a:r>
              <a:rPr lang="en-US" altLang="ja-JP" sz="2400" b="1" dirty="0">
                <a:latin typeface="メイリオ" panose="020B0604030504040204" pitchFamily="50" charset="-128"/>
                <a:ea typeface="メイリオ" panose="020B0604030504040204" pitchFamily="50" charset="-128"/>
              </a:rPr>
              <a:t>SHAP</a:t>
            </a:r>
            <a:r>
              <a:rPr lang="ja-JP" altLang="en-US" sz="2400" b="1" dirty="0">
                <a:latin typeface="メイリオ" panose="020B0604030504040204" pitchFamily="50" charset="-128"/>
                <a:ea typeface="メイリオ" panose="020B0604030504040204" pitchFamily="50" charset="-128"/>
              </a:rPr>
              <a:t>値解析</a:t>
            </a:r>
            <a:endParaRPr lang="en-US" altLang="ja-JP" sz="2400" b="1"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C40F6608-1CC2-38E8-73AD-0D2CA2FC3B18}"/>
              </a:ext>
            </a:extLst>
          </p:cNvPr>
          <p:cNvSpPr txBox="1"/>
          <p:nvPr/>
        </p:nvSpPr>
        <p:spPr>
          <a:xfrm>
            <a:off x="8015974" y="3741249"/>
            <a:ext cx="3872763"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特徴量需要度</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362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9" grpId="0"/>
      <p:bldP spid="9" grpId="0"/>
      <p:bldP spid="25" grpId="0" animBg="1"/>
      <p:bldP spid="6" grpId="0" animBg="1"/>
      <p:bldP spid="26" grpId="0" animBg="1"/>
      <p:bldP spid="30" grpId="0" animBg="1"/>
      <p:bldP spid="31" grpId="0" animBg="1"/>
      <p:bldP spid="8" grpId="0" animBg="1"/>
      <p:bldP spid="32" grpId="0" animBg="1"/>
      <p:bldP spid="33" grpId="0" animBg="1"/>
      <p:bldP spid="34" grpId="0" animBg="1"/>
      <p:bldP spid="35" grpId="0" animBg="1"/>
      <p:bldP spid="36" grpId="0" animBg="1"/>
      <p:bldP spid="41" grpId="0"/>
      <p:bldP spid="48"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8463D-97B4-3510-F0ED-AA2C76DE9CC1}"/>
            </a:ext>
          </a:extLst>
        </p:cNvPr>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137161" y="1420137"/>
            <a:ext cx="10268712" cy="5344290"/>
          </a:xfrm>
          <a:prstGeom prst="rect">
            <a:avLst/>
          </a:prstGeom>
        </p:spPr>
      </p:pic>
      <p:sp>
        <p:nvSpPr>
          <p:cNvPr id="2" name="矢印: 山形 1">
            <a:extLst>
              <a:ext uri="{FF2B5EF4-FFF2-40B4-BE49-F238E27FC236}">
                <a16:creationId xmlns:a16="http://schemas.microsoft.com/office/drawing/2014/main" id="{BF75F6AE-7F7D-FFE8-2E6B-ABC32FA63AC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7652D14-0C61-B3D5-772B-E51D708E77C8}"/>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1F2CC63-FEBE-5EE4-AEC9-0F083E01F059}"/>
              </a:ext>
            </a:extLst>
          </p:cNvPr>
          <p:cNvSpPr txBox="1"/>
          <p:nvPr/>
        </p:nvSpPr>
        <p:spPr>
          <a:xfrm>
            <a:off x="2288994" y="206777"/>
            <a:ext cx="7968344"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高濃度域の予測で</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特徴量需要度が</a:t>
            </a:r>
            <a:r>
              <a:rPr lang="ja-JP" altLang="en-US" sz="2800" dirty="0">
                <a:solidFill>
                  <a:srgbClr val="FF0000"/>
                </a:solidFill>
                <a:latin typeface="メイリオ" panose="020B0604030504040204" pitchFamily="50" charset="-128"/>
                <a:ea typeface="メイリオ" panose="020B0604030504040204" pitchFamily="50" charset="-128"/>
              </a:rPr>
              <a:t>高いもののみ</a:t>
            </a:r>
            <a:r>
              <a:rPr lang="ja-JP" altLang="en-US" sz="2800" dirty="0">
                <a:latin typeface="メイリオ" panose="020B0604030504040204" pitchFamily="50" charset="-128"/>
                <a:ea typeface="メイリオ" panose="020B0604030504040204" pitchFamily="50" charset="-128"/>
              </a:rPr>
              <a:t>を採用することで</a:t>
            </a:r>
            <a:r>
              <a:rPr lang="en-US" altLang="ja-JP" sz="2800" dirty="0">
                <a:latin typeface="メイリオ" panose="020B0604030504040204" pitchFamily="50" charset="-128"/>
                <a:ea typeface="メイリオ" panose="020B0604030504040204" pitchFamily="50" charset="-128"/>
              </a:rPr>
              <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最適な特徴量になる</a:t>
            </a:r>
            <a:endParaRPr lang="en-US" altLang="ja-JP" sz="2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01F2CC63-FEBE-5EE4-AEC9-0F083E01F059}"/>
              </a:ext>
            </a:extLst>
          </p:cNvPr>
          <p:cNvSpPr txBox="1"/>
          <p:nvPr/>
        </p:nvSpPr>
        <p:spPr>
          <a:xfrm>
            <a:off x="2029914" y="2590313"/>
            <a:ext cx="3328470"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特徴量需要度</a:t>
            </a:r>
            <a:r>
              <a:rPr lang="en-US" altLang="ja-JP" sz="2800" dirty="0">
                <a:latin typeface="メイリオ" panose="020B0604030504040204" pitchFamily="50" charset="-128"/>
                <a:ea typeface="メイリオ" panose="020B0604030504040204" pitchFamily="50" charset="-128"/>
              </a:rPr>
              <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n = 336</a:t>
            </a:r>
            <a:r>
              <a:rPr lang="ja-JP" altLang="en-US"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（上から</a:t>
            </a:r>
            <a:r>
              <a:rPr lang="en-US" altLang="ja-JP" sz="2800" dirty="0">
                <a:latin typeface="メイリオ" panose="020B0604030504040204" pitchFamily="50" charset="-128"/>
                <a:ea typeface="メイリオ" panose="020B0604030504040204" pitchFamily="50" charset="-128"/>
              </a:rPr>
              <a:t>100</a:t>
            </a:r>
            <a:r>
              <a:rPr lang="ja-JP" altLang="en-US" sz="2800" dirty="0">
                <a:latin typeface="メイリオ" panose="020B0604030504040204" pitchFamily="50" charset="-128"/>
                <a:ea typeface="メイリオ" panose="020B0604030504040204" pitchFamily="50" charset="-128"/>
              </a:rPr>
              <a:t>個）</a:t>
            </a:r>
            <a:endParaRPr lang="en-US" altLang="ja-JP" sz="2800" dirty="0">
              <a:latin typeface="メイリオ" panose="020B0604030504040204" pitchFamily="50" charset="-128"/>
              <a:ea typeface="メイリオ" panose="020B0604030504040204" pitchFamily="50" charset="-128"/>
            </a:endParaRPr>
          </a:p>
        </p:txBody>
      </p:sp>
      <p:sp>
        <p:nvSpPr>
          <p:cNvPr id="15" name="正方形/長方形 14"/>
          <p:cNvSpPr/>
          <p:nvPr/>
        </p:nvSpPr>
        <p:spPr>
          <a:xfrm>
            <a:off x="7598664" y="5413248"/>
            <a:ext cx="4593336" cy="117744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1F2CC63-FEBE-5EE4-AEC9-0F083E01F059}"/>
              </a:ext>
            </a:extLst>
          </p:cNvPr>
          <p:cNvSpPr txBox="1"/>
          <p:nvPr/>
        </p:nvSpPr>
        <p:spPr>
          <a:xfrm>
            <a:off x="10363201" y="5632637"/>
            <a:ext cx="1828799" cy="738664"/>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a:t>
            </a:r>
            <a:endParaRPr lang="en-US" altLang="ja-JP" sz="28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01F2CC63-FEBE-5EE4-AEC9-0F083E01F059}"/>
              </a:ext>
            </a:extLst>
          </p:cNvPr>
          <p:cNvSpPr txBox="1"/>
          <p:nvPr/>
        </p:nvSpPr>
        <p:spPr>
          <a:xfrm>
            <a:off x="7733524" y="3420326"/>
            <a:ext cx="4323615" cy="2031325"/>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ノイズに</a:t>
            </a:r>
            <a:r>
              <a:rPr lang="en-US" altLang="ja-JP" sz="2800" dirty="0">
                <a:latin typeface="メイリオ" panose="020B0604030504040204" pitchFamily="50" charset="-128"/>
                <a:ea typeface="メイリオ" panose="020B0604030504040204" pitchFamily="50" charset="-128"/>
              </a:rPr>
              <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なっているのではないか</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9720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r>
              <a:rPr lang="en-US" altLang="ja-JP" sz="2400" dirty="0">
                <a:solidFill>
                  <a:schemeClr val="tx1"/>
                </a:solidFill>
                <a:latin typeface="メイリオ" panose="020B0604030504040204" pitchFamily="50" charset="-128"/>
                <a:ea typeface="メイリオ" panose="020B0604030504040204" pitchFamily="50" charset="-128"/>
              </a:rPr>
              <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854725" y="2038970"/>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BEA2CC1-0A48-D103-2C82-84EB20357308}"/>
              </a:ext>
            </a:extLst>
          </p:cNvPr>
          <p:cNvSpPr txBox="1"/>
          <p:nvPr/>
        </p:nvSpPr>
        <p:spPr>
          <a:xfrm>
            <a:off x="-139128" y="2497680"/>
            <a:ext cx="1723399"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・全データ</a:t>
            </a:r>
            <a:endParaRPr lang="en-US" altLang="ja-JP" sz="2400" dirty="0">
              <a:latin typeface="メイリオ" panose="020B0604030504040204" pitchFamily="50" charset="-128"/>
              <a:ea typeface="メイリオ" panose="020B0604030504040204" pitchFamily="50" charset="-128"/>
            </a:endParaRPr>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graphicFrame>
        <p:nvGraphicFramePr>
          <p:cNvPr id="4" name="表 3">
            <a:extLst>
              <a:ext uri="{FF2B5EF4-FFF2-40B4-BE49-F238E27FC236}">
                <a16:creationId xmlns:a16="http://schemas.microsoft.com/office/drawing/2014/main" id="{8E28D9A6-0355-B919-BBAA-8F4EF6E5D2B3}"/>
              </a:ext>
            </a:extLst>
          </p:cNvPr>
          <p:cNvGraphicFramePr>
            <a:graphicFrameLocks noGrp="1"/>
          </p:cNvGraphicFramePr>
          <p:nvPr>
            <p:extLst>
              <p:ext uri="{D42A27DB-BD31-4B8C-83A1-F6EECF244321}">
                <p14:modId xmlns:p14="http://schemas.microsoft.com/office/powerpoint/2010/main" val="667618579"/>
              </p:ext>
            </p:extLst>
          </p:nvPr>
        </p:nvGraphicFramePr>
        <p:xfrm>
          <a:off x="276227" y="3076659"/>
          <a:ext cx="11588289" cy="3652500"/>
        </p:xfrm>
        <a:graphic>
          <a:graphicData uri="http://schemas.openxmlformats.org/drawingml/2006/table">
            <a:tbl>
              <a:tblPr firstRow="1" firstCol="1">
                <a:tableStyleId>{93296810-A885-4BE3-A3E7-6D5BEEA58F35}</a:tableStyleId>
              </a:tblPr>
              <a:tblGrid>
                <a:gridCol w="1556107">
                  <a:extLst>
                    <a:ext uri="{9D8B030D-6E8A-4147-A177-3AD203B41FA5}">
                      <a16:colId xmlns:a16="http://schemas.microsoft.com/office/drawing/2014/main" val="3502148143"/>
                    </a:ext>
                  </a:extLst>
                </a:gridCol>
                <a:gridCol w="683742">
                  <a:extLst>
                    <a:ext uri="{9D8B030D-6E8A-4147-A177-3AD203B41FA5}">
                      <a16:colId xmlns:a16="http://schemas.microsoft.com/office/drawing/2014/main" val="2668389214"/>
                    </a:ext>
                  </a:extLst>
                </a:gridCol>
                <a:gridCol w="589434">
                  <a:extLst>
                    <a:ext uri="{9D8B030D-6E8A-4147-A177-3AD203B41FA5}">
                      <a16:colId xmlns:a16="http://schemas.microsoft.com/office/drawing/2014/main" val="371191938"/>
                    </a:ext>
                  </a:extLst>
                </a:gridCol>
                <a:gridCol w="848787">
                  <a:extLst>
                    <a:ext uri="{9D8B030D-6E8A-4147-A177-3AD203B41FA5}">
                      <a16:colId xmlns:a16="http://schemas.microsoft.com/office/drawing/2014/main" val="1299753605"/>
                    </a:ext>
                  </a:extLst>
                </a:gridCol>
                <a:gridCol w="613011">
                  <a:extLst>
                    <a:ext uri="{9D8B030D-6E8A-4147-A177-3AD203B41FA5}">
                      <a16:colId xmlns:a16="http://schemas.microsoft.com/office/drawing/2014/main" val="2269410294"/>
                    </a:ext>
                  </a:extLst>
                </a:gridCol>
                <a:gridCol w="689639">
                  <a:extLst>
                    <a:ext uri="{9D8B030D-6E8A-4147-A177-3AD203B41FA5}">
                      <a16:colId xmlns:a16="http://schemas.microsoft.com/office/drawing/2014/main" val="301352071"/>
                    </a:ext>
                  </a:extLst>
                </a:gridCol>
                <a:gridCol w="730897">
                  <a:extLst>
                    <a:ext uri="{9D8B030D-6E8A-4147-A177-3AD203B41FA5}">
                      <a16:colId xmlns:a16="http://schemas.microsoft.com/office/drawing/2014/main" val="1696969399"/>
                    </a:ext>
                  </a:extLst>
                </a:gridCol>
                <a:gridCol w="542282">
                  <a:extLst>
                    <a:ext uri="{9D8B030D-6E8A-4147-A177-3AD203B41FA5}">
                      <a16:colId xmlns:a16="http://schemas.microsoft.com/office/drawing/2014/main" val="1377922084"/>
                    </a:ext>
                  </a:extLst>
                </a:gridCol>
                <a:gridCol w="895941">
                  <a:extLst>
                    <a:ext uri="{9D8B030D-6E8A-4147-A177-3AD203B41FA5}">
                      <a16:colId xmlns:a16="http://schemas.microsoft.com/office/drawing/2014/main" val="2292304899"/>
                    </a:ext>
                  </a:extLst>
                </a:gridCol>
                <a:gridCol w="636590">
                  <a:extLst>
                    <a:ext uri="{9D8B030D-6E8A-4147-A177-3AD203B41FA5}">
                      <a16:colId xmlns:a16="http://schemas.microsoft.com/office/drawing/2014/main" val="4003023858"/>
                    </a:ext>
                  </a:extLst>
                </a:gridCol>
                <a:gridCol w="801632">
                  <a:extLst>
                    <a:ext uri="{9D8B030D-6E8A-4147-A177-3AD203B41FA5}">
                      <a16:colId xmlns:a16="http://schemas.microsoft.com/office/drawing/2014/main" val="679135821"/>
                    </a:ext>
                  </a:extLst>
                </a:gridCol>
                <a:gridCol w="966673">
                  <a:extLst>
                    <a:ext uri="{9D8B030D-6E8A-4147-A177-3AD203B41FA5}">
                      <a16:colId xmlns:a16="http://schemas.microsoft.com/office/drawing/2014/main" val="4044745412"/>
                    </a:ext>
                  </a:extLst>
                </a:gridCol>
                <a:gridCol w="754478">
                  <a:extLst>
                    <a:ext uri="{9D8B030D-6E8A-4147-A177-3AD203B41FA5}">
                      <a16:colId xmlns:a16="http://schemas.microsoft.com/office/drawing/2014/main" val="3059528205"/>
                    </a:ext>
                  </a:extLst>
                </a:gridCol>
                <a:gridCol w="660167">
                  <a:extLst>
                    <a:ext uri="{9D8B030D-6E8A-4147-A177-3AD203B41FA5}">
                      <a16:colId xmlns:a16="http://schemas.microsoft.com/office/drawing/2014/main" val="2399494137"/>
                    </a:ext>
                  </a:extLst>
                </a:gridCol>
                <a:gridCol w="618909">
                  <a:extLst>
                    <a:ext uri="{9D8B030D-6E8A-4147-A177-3AD203B41FA5}">
                      <a16:colId xmlns:a16="http://schemas.microsoft.com/office/drawing/2014/main" val="619465146"/>
                    </a:ext>
                  </a:extLst>
                </a:gridCol>
              </a:tblGrid>
              <a:tr h="365250">
                <a:tc>
                  <a:txBody>
                    <a:bodyPr/>
                    <a:lstStyle/>
                    <a:p>
                      <a:pPr algn="ctr"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CH₄</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CO</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HUM</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NO</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NO₂</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NOx</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Ox</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PM₂.₅</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SO</a:t>
                      </a:r>
                      <a:r>
                        <a:rPr lang="en-US" sz="2000" u="none" strike="noStrike" baseline="-25000" dirty="0">
                          <a:effectLst/>
                        </a:rPr>
                        <a:t>2</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SPM</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TEMP</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THC</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WD</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000" u="none" strike="noStrike" dirty="0">
                          <a:effectLst/>
                        </a:rPr>
                        <a:t>WS</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857597830"/>
                  </a:ext>
                </a:extLst>
              </a:tr>
              <a:tr h="365250">
                <a:tc>
                  <a:txBody>
                    <a:bodyPr/>
                    <a:lstStyle/>
                    <a:p>
                      <a:pPr algn="ctr" fontAlgn="ctr"/>
                      <a:r>
                        <a:rPr lang="ja-JP" altLang="en-US" sz="2000" u="none" strike="noStrike" dirty="0">
                          <a:effectLst/>
                        </a:rPr>
                        <a:t>東秩父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55745005"/>
                  </a:ext>
                </a:extLst>
              </a:tr>
              <a:tr h="365250">
                <a:tc>
                  <a:txBody>
                    <a:bodyPr/>
                    <a:lstStyle/>
                    <a:p>
                      <a:pPr algn="ctr" fontAlgn="ctr"/>
                      <a:r>
                        <a:rPr lang="ja-JP" altLang="en-US" sz="2000" u="none" strike="noStrike" dirty="0">
                          <a:effectLst/>
                        </a:rPr>
                        <a:t>鴻巣</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64077751"/>
                  </a:ext>
                </a:extLst>
              </a:tr>
              <a:tr h="365250">
                <a:tc>
                  <a:txBody>
                    <a:bodyPr/>
                    <a:lstStyle/>
                    <a:p>
                      <a:pPr algn="ctr" fontAlgn="ctr"/>
                      <a:r>
                        <a:rPr lang="ja-JP" altLang="en-US" sz="2000" u="none" strike="noStrike">
                          <a:effectLst/>
                        </a:rPr>
                        <a:t>幸手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89375840"/>
                  </a:ext>
                </a:extLst>
              </a:tr>
              <a:tr h="365250">
                <a:tc>
                  <a:txBody>
                    <a:bodyPr/>
                    <a:lstStyle/>
                    <a:p>
                      <a:pPr algn="ctr" fontAlgn="ctr"/>
                      <a:r>
                        <a:rPr lang="ja-JP" altLang="en-US" sz="2000" u="none" strike="noStrike">
                          <a:effectLst/>
                        </a:rPr>
                        <a:t>東青梅</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76235741"/>
                  </a:ext>
                </a:extLst>
              </a:tr>
              <a:tr h="365250">
                <a:tc>
                  <a:txBody>
                    <a:bodyPr/>
                    <a:lstStyle/>
                    <a:p>
                      <a:pPr algn="ctr" fontAlgn="ctr"/>
                      <a:r>
                        <a:rPr lang="ja-JP" altLang="en-US" sz="2000" u="none" strike="noStrike">
                          <a:effectLst/>
                        </a:rPr>
                        <a:t>所沢</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41119049"/>
                  </a:ext>
                </a:extLst>
              </a:tr>
              <a:tr h="365250">
                <a:tc>
                  <a:txBody>
                    <a:bodyPr/>
                    <a:lstStyle/>
                    <a:p>
                      <a:pPr algn="ctr" fontAlgn="ctr"/>
                      <a:r>
                        <a:rPr lang="ja-JP" altLang="en-US" sz="2000" u="none" strike="noStrike">
                          <a:effectLst/>
                        </a:rPr>
                        <a:t>草加</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38283987"/>
                  </a:ext>
                </a:extLst>
              </a:tr>
              <a:tr h="365250">
                <a:tc>
                  <a:txBody>
                    <a:bodyPr/>
                    <a:lstStyle/>
                    <a:p>
                      <a:pPr algn="ctr" fontAlgn="ctr"/>
                      <a:r>
                        <a:rPr lang="ja-JP" altLang="en-US" sz="2000" u="none" strike="noStrike">
                          <a:effectLst/>
                        </a:rPr>
                        <a:t>多摩市愛宕</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52161220"/>
                  </a:ext>
                </a:extLst>
              </a:tr>
              <a:tr h="365250">
                <a:tc>
                  <a:txBody>
                    <a:bodyPr/>
                    <a:lstStyle/>
                    <a:p>
                      <a:pPr algn="ctr" fontAlgn="ctr"/>
                      <a:r>
                        <a:rPr lang="ja-JP" altLang="en-US" sz="2000" u="none" strike="noStrike">
                          <a:effectLst/>
                        </a:rPr>
                        <a:t>世田谷</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91160860"/>
                  </a:ext>
                </a:extLst>
              </a:tr>
              <a:tr h="365250">
                <a:tc>
                  <a:txBody>
                    <a:bodyPr/>
                    <a:lstStyle/>
                    <a:p>
                      <a:pPr algn="ctr" fontAlgn="ctr"/>
                      <a:r>
                        <a:rPr lang="ja-JP" altLang="en-US" sz="2000" u="none" strike="noStrike" dirty="0">
                          <a:effectLst/>
                        </a:rPr>
                        <a:t>南葛西</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FFC000"/>
                    </a:solidFill>
                  </a:tcPr>
                </a:tc>
                <a:tc>
                  <a:txBody>
                    <a:bodyPr/>
                    <a:lstStyle/>
                    <a:p>
                      <a:pPr algn="ctr" fontAlgn="ctr"/>
                      <a:r>
                        <a:rPr lang="ja-JP" altLang="en-US" sz="2000" u="none" strike="noStrike">
                          <a:effectLst/>
                        </a:rPr>
                        <a:t>〇</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000" u="none" strike="noStrike" dirty="0">
                          <a:effectLst/>
                        </a:rPr>
                        <a:t>〇</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58102725"/>
                  </a:ext>
                </a:extLst>
              </a:tr>
            </a:tbl>
          </a:graphicData>
        </a:graphic>
      </p:graphicFrame>
    </p:spTree>
    <p:extLst>
      <p:ext uri="{BB962C8B-B14F-4D97-AF65-F5344CB8AC3E}">
        <p14:creationId xmlns:p14="http://schemas.microsoft.com/office/powerpoint/2010/main" val="386961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r>
              <a:rPr lang="en-US" altLang="ja-JP" sz="2400" dirty="0">
                <a:solidFill>
                  <a:schemeClr val="tx1"/>
                </a:solidFill>
                <a:latin typeface="メイリオ" panose="020B0604030504040204" pitchFamily="50" charset="-128"/>
                <a:ea typeface="メイリオ" panose="020B0604030504040204" pitchFamily="50" charset="-128"/>
              </a:rPr>
              <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3460839" y="2039315"/>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pic>
        <p:nvPicPr>
          <p:cNvPr id="26" name="図 25"/>
          <p:cNvPicPr>
            <a:picLocks noChangeAspect="1"/>
          </p:cNvPicPr>
          <p:nvPr/>
        </p:nvPicPr>
        <p:blipFill>
          <a:blip r:embed="rId3"/>
          <a:stretch>
            <a:fillRect/>
          </a:stretch>
        </p:blipFill>
        <p:spPr>
          <a:xfrm>
            <a:off x="277420" y="3540387"/>
            <a:ext cx="5381872" cy="3200734"/>
          </a:xfrm>
          <a:prstGeom prst="rect">
            <a:avLst/>
          </a:prstGeom>
        </p:spPr>
      </p:pic>
      <p:pic>
        <p:nvPicPr>
          <p:cNvPr id="27" name="図 26"/>
          <p:cNvPicPr>
            <a:picLocks noChangeAspect="1"/>
          </p:cNvPicPr>
          <p:nvPr/>
        </p:nvPicPr>
        <p:blipFill>
          <a:blip r:embed="rId3"/>
          <a:stretch>
            <a:fillRect/>
          </a:stretch>
        </p:blipFill>
        <p:spPr>
          <a:xfrm>
            <a:off x="6192714" y="3540387"/>
            <a:ext cx="5510081" cy="3200734"/>
          </a:xfrm>
          <a:prstGeom prst="rect">
            <a:avLst/>
          </a:prstGeom>
        </p:spPr>
      </p:pic>
      <p:sp>
        <p:nvSpPr>
          <p:cNvPr id="28" name="テキスト ボックス 27">
            <a:extLst>
              <a:ext uri="{FF2B5EF4-FFF2-40B4-BE49-F238E27FC236}">
                <a16:creationId xmlns:a16="http://schemas.microsoft.com/office/drawing/2014/main" id="{3BEA2CC1-0A48-D103-2C82-84EB20357308}"/>
              </a:ext>
            </a:extLst>
          </p:cNvPr>
          <p:cNvSpPr txBox="1"/>
          <p:nvPr/>
        </p:nvSpPr>
        <p:spPr>
          <a:xfrm>
            <a:off x="1614414" y="3540387"/>
            <a:ext cx="3890537" cy="1200329"/>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以上</a:t>
            </a:r>
            <a:r>
              <a:rPr lang="en-US" altLang="ja-JP" sz="2400" dirty="0">
                <a:latin typeface="メイリオ" panose="020B0604030504040204" pitchFamily="50" charset="-128"/>
                <a:ea typeface="メイリオ" panose="020B0604030504040204" pitchFamily="50" charset="-128"/>
              </a:rPr>
              <a:t>)</a:t>
            </a:r>
            <a:r>
              <a:rPr lang="ja-JP" altLang="en-US" sz="2400" dirty="0" err="1">
                <a:latin typeface="メイリオ" panose="020B0604030504040204" pitchFamily="50" charset="-128"/>
                <a:ea typeface="メイリオ" panose="020B0604030504040204" pitchFamily="50" charset="-128"/>
              </a:rPr>
              <a:t>での</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29" name="正方形/長方形 28"/>
          <p:cNvSpPr/>
          <p:nvPr/>
        </p:nvSpPr>
        <p:spPr>
          <a:xfrm>
            <a:off x="8087041" y="3540386"/>
            <a:ext cx="3860351" cy="1200329"/>
          </a:xfrm>
          <a:prstGeom prst="rect">
            <a:avLst/>
          </a:prstGeom>
        </p:spPr>
        <p:txBody>
          <a:bodyPr wrap="none">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低濃度時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未満</a:t>
            </a:r>
            <a:r>
              <a:rPr lang="en-US" altLang="ja-JP" sz="2400" dirty="0">
                <a:latin typeface="メイリオ" panose="020B0604030504040204" pitchFamily="50" charset="-128"/>
                <a:ea typeface="メイリオ" panose="020B0604030504040204" pitchFamily="50" charset="-128"/>
              </a:rPr>
              <a:t>)</a:t>
            </a:r>
            <a:r>
              <a:rPr lang="ja-JP" altLang="en-US" sz="2400" dirty="0" err="1">
                <a:latin typeface="メイリオ" panose="020B0604030504040204" pitchFamily="50" charset="-128"/>
                <a:ea typeface="メイリオ" panose="020B0604030504040204" pitchFamily="50" charset="-128"/>
              </a:rPr>
              <a:t>での</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3BEA2CC1-0A48-D103-2C82-84EB20357308}"/>
              </a:ext>
            </a:extLst>
          </p:cNvPr>
          <p:cNvSpPr txBox="1"/>
          <p:nvPr/>
        </p:nvSpPr>
        <p:spPr>
          <a:xfrm>
            <a:off x="187753" y="2703827"/>
            <a:ext cx="843686"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76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pic>
        <p:nvPicPr>
          <p:cNvPr id="27" name="図 26"/>
          <p:cNvPicPr>
            <a:picLocks noChangeAspect="1"/>
          </p:cNvPicPr>
          <p:nvPr/>
        </p:nvPicPr>
        <p:blipFill>
          <a:blip r:embed="rId3"/>
          <a:stretch>
            <a:fillRect/>
          </a:stretch>
        </p:blipFill>
        <p:spPr>
          <a:xfrm>
            <a:off x="25629" y="3165180"/>
            <a:ext cx="5381872" cy="3200734"/>
          </a:xfrm>
          <a:prstGeom prst="rect">
            <a:avLst/>
          </a:prstGeom>
        </p:spPr>
      </p:pic>
      <p:sp>
        <p:nvSpPr>
          <p:cNvPr id="36" name="正方形/長方形 35"/>
          <p:cNvSpPr/>
          <p:nvPr/>
        </p:nvSpPr>
        <p:spPr>
          <a:xfrm>
            <a:off x="275747" y="3080170"/>
            <a:ext cx="2646485" cy="328574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08CE71B6-04E3-CD06-9C5A-2D548E324E33}"/>
              </a:ext>
            </a:extLst>
          </p:cNvPr>
          <p:cNvSpPr/>
          <p:nvPr/>
        </p:nvSpPr>
        <p:spPr>
          <a:xfrm>
            <a:off x="410456" y="1161809"/>
            <a:ext cx="1428751"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全データ学習</a:t>
            </a:r>
          </a:p>
        </p:txBody>
      </p:sp>
      <p:sp>
        <p:nvSpPr>
          <p:cNvPr id="93" name="正方形/長方形 92">
            <a:extLst>
              <a:ext uri="{FF2B5EF4-FFF2-40B4-BE49-F238E27FC236}">
                <a16:creationId xmlns:a16="http://schemas.microsoft.com/office/drawing/2014/main" id="{08CE71B6-04E3-CD06-9C5A-2D548E324E33}"/>
              </a:ext>
            </a:extLst>
          </p:cNvPr>
          <p:cNvSpPr/>
          <p:nvPr/>
        </p:nvSpPr>
        <p:spPr>
          <a:xfrm>
            <a:off x="2881906" y="1161809"/>
            <a:ext cx="1711783"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a:t>
            </a:r>
            <a:r>
              <a:rPr lang="en-US" altLang="ja-JP" sz="2400" dirty="0">
                <a:solidFill>
                  <a:schemeClr val="tx1"/>
                </a:solidFill>
                <a:latin typeface="メイリオ" panose="020B0604030504040204" pitchFamily="50" charset="-128"/>
                <a:ea typeface="メイリオ" panose="020B0604030504040204" pitchFamily="50" charset="-128"/>
              </a:rPr>
              <a:t/>
            </a:r>
            <a:br>
              <a:rPr lang="en-US" altLang="ja-JP" sz="2400" dirty="0">
                <a:solidFill>
                  <a:schemeClr val="tx1"/>
                </a:solidFill>
                <a:latin typeface="メイリオ" panose="020B0604030504040204" pitchFamily="50" charset="-128"/>
                <a:ea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rPr>
              <a:t>需要度算出</a:t>
            </a:r>
          </a:p>
        </p:txBody>
      </p:sp>
      <p:sp>
        <p:nvSpPr>
          <p:cNvPr id="94" name="正方形/長方形 93">
            <a:extLst>
              <a:ext uri="{FF2B5EF4-FFF2-40B4-BE49-F238E27FC236}">
                <a16:creationId xmlns:a16="http://schemas.microsoft.com/office/drawing/2014/main" id="{08CE71B6-04E3-CD06-9C5A-2D548E324E33}"/>
              </a:ext>
            </a:extLst>
          </p:cNvPr>
          <p:cNvSpPr/>
          <p:nvPr/>
        </p:nvSpPr>
        <p:spPr>
          <a:xfrm>
            <a:off x="5633664" y="1146443"/>
            <a:ext cx="1550386"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特徴量の選定</a:t>
            </a:r>
          </a:p>
        </p:txBody>
      </p:sp>
      <p:cxnSp>
        <p:nvCxnSpPr>
          <p:cNvPr id="96" name="直線コネクタ 95"/>
          <p:cNvCxnSpPr/>
          <p:nvPr/>
        </p:nvCxnSpPr>
        <p:spPr>
          <a:xfrm>
            <a:off x="-25628" y="22292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99" name="テキスト ボックス 98">
            <a:extLst>
              <a:ext uri="{FF2B5EF4-FFF2-40B4-BE49-F238E27FC236}">
                <a16:creationId xmlns:a16="http://schemas.microsoft.com/office/drawing/2014/main" id="{FA0E3708-3E3E-7E07-EB35-F9EBC9B88AE2}"/>
              </a:ext>
            </a:extLst>
          </p:cNvPr>
          <p:cNvSpPr txBox="1"/>
          <p:nvPr/>
        </p:nvSpPr>
        <p:spPr>
          <a:xfrm>
            <a:off x="3078958" y="128841"/>
            <a:ext cx="2580334"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特徴量選定</a:t>
            </a:r>
            <a:endParaRPr lang="en-US" altLang="ja-JP" sz="2400" dirty="0">
              <a:latin typeface="メイリオ" panose="020B0604030504040204" pitchFamily="50" charset="-128"/>
              <a:ea typeface="メイリオ" panose="020B0604030504040204" pitchFamily="50" charset="-128"/>
            </a:endParaRPr>
          </a:p>
        </p:txBody>
      </p:sp>
      <p:sp>
        <p:nvSpPr>
          <p:cNvPr id="103" name="下矢印 102"/>
          <p:cNvSpPr/>
          <p:nvPr/>
        </p:nvSpPr>
        <p:spPr>
          <a:xfrm rot="16200000">
            <a:off x="4836751" y="1239596"/>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下矢印 103"/>
          <p:cNvSpPr/>
          <p:nvPr/>
        </p:nvSpPr>
        <p:spPr>
          <a:xfrm rot="16200000">
            <a:off x="2084929"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6131899" y="2038970"/>
            <a:ext cx="553915" cy="606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6200000">
            <a:off x="7427048" y="1242644"/>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8CE71B6-04E3-CD06-9C5A-2D548E324E33}"/>
              </a:ext>
            </a:extLst>
          </p:cNvPr>
          <p:cNvSpPr/>
          <p:nvPr/>
        </p:nvSpPr>
        <p:spPr>
          <a:xfrm>
            <a:off x="8223961" y="1161808"/>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24" name="下矢印 23"/>
          <p:cNvSpPr/>
          <p:nvPr/>
        </p:nvSpPr>
        <p:spPr>
          <a:xfrm rot="16200000">
            <a:off x="9673607" y="1249862"/>
            <a:ext cx="553915" cy="731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8CE71B6-04E3-CD06-9C5A-2D548E324E33}"/>
              </a:ext>
            </a:extLst>
          </p:cNvPr>
          <p:cNvSpPr/>
          <p:nvPr/>
        </p:nvSpPr>
        <p:spPr>
          <a:xfrm>
            <a:off x="10479010" y="1161807"/>
            <a:ext cx="1198158"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評価</a:t>
            </a:r>
          </a:p>
        </p:txBody>
      </p:sp>
      <p:sp>
        <p:nvSpPr>
          <p:cNvPr id="4" name="角丸四角形 3"/>
          <p:cNvSpPr/>
          <p:nvPr/>
        </p:nvSpPr>
        <p:spPr>
          <a:xfrm>
            <a:off x="1175656" y="3311851"/>
            <a:ext cx="1540909" cy="8350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上位</a:t>
            </a:r>
            <a:r>
              <a:rPr lang="en-US" altLang="ja-JP" sz="2400" b="1" dirty="0"/>
              <a:t>10</a:t>
            </a:r>
            <a:r>
              <a:rPr lang="ja-JP" altLang="en-US" sz="2400" b="1" dirty="0"/>
              <a:t>個</a:t>
            </a:r>
            <a:endParaRPr kumimoji="1" lang="en-US" altLang="ja-JP" sz="2400" b="1" dirty="0"/>
          </a:p>
        </p:txBody>
      </p:sp>
      <p:sp>
        <p:nvSpPr>
          <p:cNvPr id="5" name="右矢印 4"/>
          <p:cNvSpPr/>
          <p:nvPr/>
        </p:nvSpPr>
        <p:spPr>
          <a:xfrm>
            <a:off x="3776472" y="4078224"/>
            <a:ext cx="2569464" cy="7223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336182163"/>
              </p:ext>
            </p:extLst>
          </p:nvPr>
        </p:nvGraphicFramePr>
        <p:xfrm>
          <a:off x="6685814" y="2617258"/>
          <a:ext cx="3612296" cy="3669871"/>
        </p:xfrm>
        <a:graphic>
          <a:graphicData uri="http://schemas.openxmlformats.org/drawingml/2006/table">
            <a:tbl>
              <a:tblPr firstRow="1" firstCol="1">
                <a:tableStyleId>{93296810-A885-4BE3-A3E7-6D5BEEA58F35}</a:tableStyleId>
              </a:tblPr>
              <a:tblGrid>
                <a:gridCol w="905672">
                  <a:extLst>
                    <a:ext uri="{9D8B030D-6E8A-4147-A177-3AD203B41FA5}">
                      <a16:colId xmlns:a16="http://schemas.microsoft.com/office/drawing/2014/main" val="395039667"/>
                    </a:ext>
                  </a:extLst>
                </a:gridCol>
                <a:gridCol w="2706624">
                  <a:extLst>
                    <a:ext uri="{9D8B030D-6E8A-4147-A177-3AD203B41FA5}">
                      <a16:colId xmlns:a16="http://schemas.microsoft.com/office/drawing/2014/main" val="1770464034"/>
                    </a:ext>
                  </a:extLst>
                </a:gridCol>
              </a:tblGrid>
              <a:tr h="405403">
                <a:tc>
                  <a:txBody>
                    <a:bodyPr/>
                    <a:lstStyle/>
                    <a:p>
                      <a:pPr algn="ctr" fontAlgn="ctr"/>
                      <a:r>
                        <a:rPr lang="ja-JP" altLang="en-US" sz="2400" u="none" strike="noStrike" dirty="0">
                          <a:effectLst/>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u="none" strike="noStrike" dirty="0">
                          <a:effectLst/>
                        </a:rPr>
                        <a:t>特徴量</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327071905"/>
                  </a:ext>
                </a:extLst>
              </a:tr>
              <a:tr h="405403">
                <a:tc rowSpan="7">
                  <a:txBody>
                    <a:bodyPr/>
                    <a:lstStyle/>
                    <a:p>
                      <a:pPr algn="ctr" fontAlgn="ctr"/>
                      <a:r>
                        <a:rPr lang="ja-JP" altLang="en-US" sz="2400" u="none" strike="noStrike" dirty="0">
                          <a:effectLst/>
                        </a:rPr>
                        <a:t>上位</a:t>
                      </a:r>
                      <a:endParaRPr lang="en-US" altLang="ja-JP" sz="2400" u="none" strike="noStrike" dirty="0">
                        <a:effectLst/>
                      </a:endParaRPr>
                    </a:p>
                    <a:p>
                      <a:pPr algn="ctr" fontAlgn="ctr"/>
                      <a:r>
                        <a:rPr lang="en-US" altLang="ja-JP" sz="2400" u="none" strike="noStrike" dirty="0">
                          <a:effectLst/>
                        </a:rPr>
                        <a:t>10</a:t>
                      </a:r>
                      <a:r>
                        <a:rPr lang="ja-JP" altLang="en-US" sz="2400" u="none" strike="noStrike" dirty="0">
                          <a:effectLst/>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60895973"/>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TEMP_01</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838771793"/>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Ox_02</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71411579"/>
                  </a:ext>
                </a:extLst>
              </a:tr>
              <a:tr h="785186">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a:t>
                      </a:r>
                      <a:r>
                        <a:rPr lang="en-US" altLang="ja-JP" sz="2400" u="none" strike="noStrike" dirty="0">
                          <a:effectLst/>
                        </a:rPr>
                        <a:t/>
                      </a:r>
                      <a:br>
                        <a:rPr lang="en-US" altLang="ja-JP" sz="2400" u="none" strike="noStrike" dirty="0">
                          <a:effectLst/>
                        </a:rPr>
                      </a:br>
                      <a:r>
                        <a:rPr lang="ja-JP" altLang="en-US" sz="2400" u="none" strike="noStrike" dirty="0">
                          <a:effectLst/>
                        </a:rPr>
                        <a:t>・</a:t>
                      </a:r>
                      <a:endParaRPr lang="en-US" altLang="ja-JP" sz="2400" u="none" strike="noStrike" dirty="0">
                        <a:effectLst/>
                      </a:endParaRPr>
                    </a:p>
                  </a:txBody>
                  <a:tcPr marL="7620" marR="7620" marT="7620" marB="0" anchor="ctr"/>
                </a:tc>
                <a:extLst>
                  <a:ext uri="{0D108BD9-81ED-4DB2-BD59-A6C34878D82A}">
                    <a16:rowId xmlns:a16="http://schemas.microsoft.com/office/drawing/2014/main" val="1661664166"/>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TEMP_03</a:t>
                      </a:r>
                      <a:endParaRPr lang="en-US" altLang="ja-JP"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455471647"/>
                  </a:ext>
                </a:extLst>
              </a:tr>
              <a:tr h="428835">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OX_04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22951269"/>
                  </a:ext>
                </a:extLst>
              </a:tr>
              <a:tr h="405403">
                <a:tc vMerge="1">
                  <a:txBody>
                    <a:bodyPr/>
                    <a:lstStyle/>
                    <a:p>
                      <a:pPr algn="ctr" fontAlgn="ct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altLang="ja-JP" sz="2400" u="none" strike="noStrike" dirty="0">
                          <a:effectLst/>
                        </a:rPr>
                        <a:t>TEMP_04</a:t>
                      </a:r>
                      <a:endParaRPr lang="ja-JP" altLang="en-US" sz="2400" b="1" i="0" u="none" strike="noStrike" dirty="0">
                        <a:solidFill>
                          <a:schemeClr val="tx1"/>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353031420"/>
                  </a:ext>
                </a:extLst>
              </a:tr>
            </a:tbl>
          </a:graphicData>
        </a:graphic>
      </p:graphicFrame>
      <p:sp>
        <p:nvSpPr>
          <p:cNvPr id="42" name="テキスト ボックス 41">
            <a:extLst>
              <a:ext uri="{FF2B5EF4-FFF2-40B4-BE49-F238E27FC236}">
                <a16:creationId xmlns:a16="http://schemas.microsoft.com/office/drawing/2014/main" id="{3BEA2CC1-0A48-D103-2C82-84EB20357308}"/>
              </a:ext>
            </a:extLst>
          </p:cNvPr>
          <p:cNvSpPr txBox="1"/>
          <p:nvPr/>
        </p:nvSpPr>
        <p:spPr>
          <a:xfrm>
            <a:off x="8284276" y="6287129"/>
            <a:ext cx="4063805"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＊数字は</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時間前を指す</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3BEA2CC1-0A48-D103-2C82-84EB20357308}"/>
              </a:ext>
            </a:extLst>
          </p:cNvPr>
          <p:cNvSpPr txBox="1"/>
          <p:nvPr/>
        </p:nvSpPr>
        <p:spPr>
          <a:xfrm>
            <a:off x="2188047" y="2263638"/>
            <a:ext cx="1797506" cy="646331"/>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529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 grpId="0" animBg="1"/>
      <p:bldP spid="5" grpId="0" animBg="1"/>
      <p:bldP spid="42"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1927</TotalTime>
  <Words>2041</Words>
  <Application>Microsoft Office PowerPoint</Application>
  <PresentationFormat>ワイド画面</PresentationFormat>
  <Paragraphs>722</Paragraphs>
  <Slides>20</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メイリオ</vt:lpstr>
      <vt:lpstr>游ゴシック</vt:lpstr>
      <vt:lpstr>游ゴシック Light</vt:lpstr>
      <vt:lpstr>游明朝</vt:lpstr>
      <vt:lpstr>Arial</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21T7-008</dc:creator>
  <cp:lastModifiedBy>airs</cp:lastModifiedBy>
  <cp:revision>110</cp:revision>
  <dcterms:created xsi:type="dcterms:W3CDTF">2025-01-08T01:03:01Z</dcterms:created>
  <dcterms:modified xsi:type="dcterms:W3CDTF">2025-01-26T07:03:10Z</dcterms:modified>
</cp:coreProperties>
</file>