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60"/>
  </p:normalViewPr>
  <p:slideViewPr>
    <p:cSldViewPr snapToGrid="0">
      <p:cViewPr>
        <p:scale>
          <a:sx n="100" d="100"/>
          <a:sy n="100" d="100"/>
        </p:scale>
        <p:origin x="1374"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2CF9BA-0ECC-4052-83AD-001610A13183}"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ja-JP" altLang="en-US"/>
          </a:p>
        </p:txBody>
      </p:sp>
      <p:sp>
        <p:nvSpPr>
          <p:cNvPr id="6" name="Slide Number Placeholder 5"/>
          <p:cNvSpPr>
            <a:spLocks noGrp="1"/>
          </p:cNvSpPr>
          <p:nvPr>
            <p:ph type="sldNum" sz="quarter" idx="12"/>
          </p:nvPr>
        </p:nvSpPr>
        <p:spPr>
          <a:xfrm>
            <a:off x="1437664" y="798973"/>
            <a:ext cx="811019" cy="503578"/>
          </a:xfrm>
        </p:spPr>
        <p:txBody>
          <a:bodyPr/>
          <a:lstStyle/>
          <a:p>
            <a:fld id="{65B23BB7-DF40-449C-995E-9A6233751C23}" type="slidenum">
              <a:rPr kumimoji="1" lang="ja-JP" altLang="en-US" smtClean="0"/>
              <a:t>‹#›</a:t>
            </a:fld>
            <a:endParaRPr kumimoji="1" lang="ja-JP"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53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2CF9BA-0ECC-4052-83AD-001610A13183}"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B23BB7-DF40-449C-995E-9A6233751C23}" type="slidenum">
              <a:rPr kumimoji="1" lang="ja-JP" altLang="en-US" smtClean="0"/>
              <a:t>‹#›</a:t>
            </a:fld>
            <a:endParaRPr kumimoji="1" lang="ja-JP"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534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2CF9BA-0ECC-4052-83AD-001610A13183}"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B23BB7-DF40-449C-995E-9A6233751C23}" type="slidenum">
              <a:rPr kumimoji="1" lang="ja-JP" altLang="en-US" smtClean="0"/>
              <a:t>‹#›</a:t>
            </a:fld>
            <a:endParaRPr kumimoji="1" lang="ja-JP"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051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2CF9BA-0ECC-4052-83AD-001610A13183}"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B23BB7-DF40-449C-995E-9A6233751C23}" type="slidenum">
              <a:rPr kumimoji="1" lang="ja-JP" altLang="en-US" smtClean="0"/>
              <a:t>‹#›</a:t>
            </a:fld>
            <a:endParaRPr kumimoji="1" lang="ja-JP"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00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2CF9BA-0ECC-4052-83AD-001610A13183}"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5B23BB7-DF40-449C-995E-9A6233751C23}" type="slidenum">
              <a:rPr kumimoji="1" lang="ja-JP" altLang="en-US" smtClean="0"/>
              <a:t>‹#›</a:t>
            </a:fld>
            <a:endParaRPr kumimoji="1" lang="ja-JP"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680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2CF9BA-0ECC-4052-83AD-001610A13183}"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5B23BB7-DF40-449C-995E-9A6233751C23}" type="slidenum">
              <a:rPr kumimoji="1" lang="ja-JP" altLang="en-US" smtClean="0"/>
              <a:t>‹#›</a:t>
            </a:fld>
            <a:endParaRPr kumimoji="1" lang="ja-JP"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92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2CF9BA-0ECC-4052-83AD-001610A13183}" type="datetimeFigureOut">
              <a:rPr kumimoji="1" lang="ja-JP" altLang="en-US" smtClean="0"/>
              <a:t>2024/10/10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5B23BB7-DF40-449C-995E-9A6233751C23}" type="slidenum">
              <a:rPr kumimoji="1" lang="ja-JP" altLang="en-US" smtClean="0"/>
              <a:t>‹#›</a:t>
            </a:fld>
            <a:endParaRPr kumimoji="1" lang="ja-JP"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10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2CF9BA-0ECC-4052-83AD-001610A13183}" type="datetimeFigureOut">
              <a:rPr kumimoji="1" lang="ja-JP" altLang="en-US" smtClean="0"/>
              <a:t>2024/10/10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5B23BB7-DF40-449C-995E-9A6233751C23}" type="slidenum">
              <a:rPr kumimoji="1" lang="ja-JP" altLang="en-US" smtClean="0"/>
              <a:t>‹#›</a:t>
            </a:fld>
            <a:endParaRPr kumimoji="1" lang="ja-JP"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331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CF9BA-0ECC-4052-83AD-001610A13183}" type="datetimeFigureOut">
              <a:rPr kumimoji="1" lang="ja-JP" altLang="en-US" smtClean="0"/>
              <a:t>2024/10/10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5B23BB7-DF40-449C-995E-9A6233751C23}" type="slidenum">
              <a:rPr kumimoji="1" lang="ja-JP" altLang="en-US" smtClean="0"/>
              <a:t>‹#›</a:t>
            </a:fld>
            <a:endParaRPr kumimoji="1" lang="ja-JP" altLang="en-US"/>
          </a:p>
        </p:txBody>
      </p:sp>
    </p:spTree>
    <p:extLst>
      <p:ext uri="{BB962C8B-B14F-4D97-AF65-F5344CB8AC3E}">
        <p14:creationId xmlns:p14="http://schemas.microsoft.com/office/powerpoint/2010/main" val="132712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2CF9BA-0ECC-4052-83AD-001610A13183}"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5B23BB7-DF40-449C-995E-9A6233751C23}" type="slidenum">
              <a:rPr kumimoji="1" lang="ja-JP" altLang="en-US" smtClean="0"/>
              <a:t>‹#›</a:t>
            </a:fld>
            <a:endParaRPr kumimoji="1" lang="ja-JP"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78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2CF9BA-0ECC-4052-83AD-001610A13183}"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65B23BB7-DF40-449C-995E-9A6233751C23}" type="slidenum">
              <a:rPr kumimoji="1" lang="ja-JP" altLang="en-US" smtClean="0"/>
              <a:t>‹#›</a:t>
            </a:fld>
            <a:endParaRPr kumimoji="1" lang="ja-JP"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869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72CF9BA-0ECC-4052-83AD-001610A13183}" type="datetimeFigureOut">
              <a:rPr kumimoji="1" lang="ja-JP" altLang="en-US" smtClean="0"/>
              <a:t>2024/10/10</a:t>
            </a:fld>
            <a:endParaRPr kumimoji="1" lang="ja-JP"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5B23BB7-DF40-449C-995E-9A6233751C23}" type="slidenum">
              <a:rPr kumimoji="1" lang="ja-JP" altLang="en-US" smtClean="0"/>
              <a:t>‹#›</a:t>
            </a:fld>
            <a:endParaRPr kumimoji="1" lang="ja-JP"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04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88AA9-C21D-4777-81F0-9CD099C87FA1}"/>
              </a:ext>
            </a:extLst>
          </p:cNvPr>
          <p:cNvSpPr>
            <a:spLocks noGrp="1"/>
          </p:cNvSpPr>
          <p:nvPr>
            <p:ph type="ctrTitle"/>
          </p:nvPr>
        </p:nvSpPr>
        <p:spPr/>
        <p:txBody>
          <a:bodyPr/>
          <a:lstStyle/>
          <a:p>
            <a:r>
              <a:rPr kumimoji="1" lang="ja-JP" altLang="en-US" dirty="0"/>
              <a:t>進捗報告中間前</a:t>
            </a:r>
          </a:p>
        </p:txBody>
      </p:sp>
      <p:sp>
        <p:nvSpPr>
          <p:cNvPr id="3" name="字幕 2">
            <a:extLst>
              <a:ext uri="{FF2B5EF4-FFF2-40B4-BE49-F238E27FC236}">
                <a16:creationId xmlns:a16="http://schemas.microsoft.com/office/drawing/2014/main" id="{E59E72CD-7F79-08D2-C7C6-6326A525D5F9}"/>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8379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AF7C01F-8CE2-5387-8B70-D33FFE275632}"/>
              </a:ext>
            </a:extLst>
          </p:cNvPr>
          <p:cNvSpPr txBox="1"/>
          <p:nvPr/>
        </p:nvSpPr>
        <p:spPr>
          <a:xfrm>
            <a:off x="508000" y="457200"/>
            <a:ext cx="1415772" cy="584775"/>
          </a:xfrm>
          <a:prstGeom prst="rect">
            <a:avLst/>
          </a:prstGeom>
          <a:noFill/>
        </p:spPr>
        <p:txBody>
          <a:bodyPr wrap="none" rtlCol="0">
            <a:spAutoFit/>
          </a:bodyPr>
          <a:lstStyle/>
          <a:p>
            <a:r>
              <a:rPr kumimoji="1" lang="ja-JP" altLang="en-US" sz="3200" dirty="0"/>
              <a:t>まとめ</a:t>
            </a:r>
          </a:p>
        </p:txBody>
      </p:sp>
      <p:sp>
        <p:nvSpPr>
          <p:cNvPr id="3" name="テキスト ボックス 2">
            <a:extLst>
              <a:ext uri="{FF2B5EF4-FFF2-40B4-BE49-F238E27FC236}">
                <a16:creationId xmlns:a16="http://schemas.microsoft.com/office/drawing/2014/main" id="{5ABD5A63-E4E8-271A-3F3B-CCE27A326A20}"/>
              </a:ext>
            </a:extLst>
          </p:cNvPr>
          <p:cNvSpPr txBox="1"/>
          <p:nvPr/>
        </p:nvSpPr>
        <p:spPr>
          <a:xfrm>
            <a:off x="508000" y="1291104"/>
            <a:ext cx="6718300" cy="5262979"/>
          </a:xfrm>
          <a:prstGeom prst="rect">
            <a:avLst/>
          </a:prstGeom>
          <a:noFill/>
        </p:spPr>
        <p:txBody>
          <a:bodyPr wrap="square" rtlCol="0">
            <a:spAutoFit/>
          </a:bodyPr>
          <a:lstStyle/>
          <a:p>
            <a:r>
              <a:rPr kumimoji="1" lang="ja-JP" altLang="en-US" sz="2400" dirty="0"/>
              <a:t>学会に行ったことで研究の進展が見えてきた</a:t>
            </a:r>
            <a:endParaRPr kumimoji="1" lang="en-US" altLang="ja-JP" sz="2400" dirty="0"/>
          </a:p>
          <a:p>
            <a:endParaRPr kumimoji="1" lang="en-US" altLang="ja-JP" sz="2400" dirty="0"/>
          </a:p>
          <a:p>
            <a:r>
              <a:rPr kumimoji="1" lang="ja-JP" altLang="en-US" sz="2400" dirty="0"/>
              <a:t>高濃度の評価方法や、実際に未来予測を行った場合の活用方法などの</a:t>
            </a:r>
            <a:br>
              <a:rPr kumimoji="1" lang="en-US" altLang="ja-JP" sz="2400" dirty="0"/>
            </a:br>
            <a:r>
              <a:rPr kumimoji="1" lang="ja-JP" altLang="en-US" sz="2400" dirty="0"/>
              <a:t>方向性が固まりつつある</a:t>
            </a:r>
            <a:endParaRPr kumimoji="1" lang="en-US" altLang="ja-JP" sz="2400" dirty="0"/>
          </a:p>
          <a:p>
            <a:endParaRPr kumimoji="1" lang="en-US" altLang="ja-JP" sz="2400" dirty="0"/>
          </a:p>
          <a:p>
            <a:endParaRPr kumimoji="1" lang="en-US" altLang="ja-JP" sz="2400" dirty="0"/>
          </a:p>
          <a:p>
            <a:r>
              <a:rPr kumimoji="1" lang="ja-JP" altLang="en-US" sz="2400" dirty="0"/>
              <a:t>精度の評価方法や、予測を出してからの有効性を細かく見るよりも大枠の予測方法を確立するほうが大事だと感じた。</a:t>
            </a:r>
            <a:endParaRPr kumimoji="1" lang="en-US" altLang="ja-JP" sz="2400" dirty="0"/>
          </a:p>
          <a:p>
            <a:endParaRPr kumimoji="1" lang="en-US" altLang="ja-JP" sz="2400" dirty="0"/>
          </a:p>
          <a:p>
            <a:r>
              <a:rPr kumimoji="1" lang="ja-JP" altLang="en-US" sz="2400" dirty="0"/>
              <a:t>目標としては、代表地点を入れた実験の精度を</a:t>
            </a:r>
            <a:br>
              <a:rPr kumimoji="1" lang="en-US" altLang="ja-JP" sz="2400" dirty="0"/>
            </a:br>
            <a:r>
              <a:rPr kumimoji="1" lang="ja-JP" altLang="en-US" sz="2400" dirty="0"/>
              <a:t>上げる方法を数パターン検討して実験することで修士論文を終わらせようと考えた。</a:t>
            </a:r>
          </a:p>
        </p:txBody>
      </p:sp>
      <p:sp>
        <p:nvSpPr>
          <p:cNvPr id="4" name="正方形/長方形 3">
            <a:extLst>
              <a:ext uri="{FF2B5EF4-FFF2-40B4-BE49-F238E27FC236}">
                <a16:creationId xmlns:a16="http://schemas.microsoft.com/office/drawing/2014/main" id="{D7A6C8C2-3660-E0EC-0255-5741D90B5DB6}"/>
              </a:ext>
            </a:extLst>
          </p:cNvPr>
          <p:cNvSpPr/>
          <p:nvPr/>
        </p:nvSpPr>
        <p:spPr>
          <a:xfrm>
            <a:off x="7270750" y="5962987"/>
            <a:ext cx="2298700" cy="84421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実地稼働</a:t>
            </a:r>
          </a:p>
        </p:txBody>
      </p:sp>
      <p:sp>
        <p:nvSpPr>
          <p:cNvPr id="5" name="正方形/長方形 4">
            <a:extLst>
              <a:ext uri="{FF2B5EF4-FFF2-40B4-BE49-F238E27FC236}">
                <a16:creationId xmlns:a16="http://schemas.microsoft.com/office/drawing/2014/main" id="{E0A18F4B-EC8C-4CB3-017E-C7024497B8DF}"/>
              </a:ext>
            </a:extLst>
          </p:cNvPr>
          <p:cNvSpPr/>
          <p:nvPr/>
        </p:nvSpPr>
        <p:spPr>
          <a:xfrm>
            <a:off x="7270750" y="4567903"/>
            <a:ext cx="2298700" cy="84421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予測値の評価</a:t>
            </a:r>
          </a:p>
        </p:txBody>
      </p:sp>
      <p:sp>
        <p:nvSpPr>
          <p:cNvPr id="6" name="正方形/長方形 5">
            <a:extLst>
              <a:ext uri="{FF2B5EF4-FFF2-40B4-BE49-F238E27FC236}">
                <a16:creationId xmlns:a16="http://schemas.microsoft.com/office/drawing/2014/main" id="{50CAAD34-6CA4-E61E-6DAD-756E4B04A1CA}"/>
              </a:ext>
            </a:extLst>
          </p:cNvPr>
          <p:cNvSpPr/>
          <p:nvPr/>
        </p:nvSpPr>
        <p:spPr>
          <a:xfrm>
            <a:off x="7270750" y="1562714"/>
            <a:ext cx="2298700" cy="84421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入力項目</a:t>
            </a:r>
          </a:p>
        </p:txBody>
      </p:sp>
      <p:sp>
        <p:nvSpPr>
          <p:cNvPr id="7" name="正方形/長方形 6">
            <a:extLst>
              <a:ext uri="{FF2B5EF4-FFF2-40B4-BE49-F238E27FC236}">
                <a16:creationId xmlns:a16="http://schemas.microsoft.com/office/drawing/2014/main" id="{7A553350-CD2D-5A42-578F-31BF1E96D954}"/>
              </a:ext>
            </a:extLst>
          </p:cNvPr>
          <p:cNvSpPr/>
          <p:nvPr/>
        </p:nvSpPr>
        <p:spPr>
          <a:xfrm>
            <a:off x="7215632" y="98057"/>
            <a:ext cx="2298700" cy="84421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予測モデル</a:t>
            </a:r>
            <a:br>
              <a:rPr kumimoji="1" lang="en-US" altLang="ja-JP" sz="2400" b="1" dirty="0">
                <a:solidFill>
                  <a:schemeClr val="tx1"/>
                </a:solidFill>
              </a:rPr>
            </a:br>
            <a:r>
              <a:rPr kumimoji="1" lang="ja-JP" altLang="en-US" sz="2400" b="1" dirty="0">
                <a:solidFill>
                  <a:schemeClr val="tx1"/>
                </a:solidFill>
              </a:rPr>
              <a:t>作成方法</a:t>
            </a:r>
            <a:endParaRPr kumimoji="1" lang="en-US" altLang="ja-JP" sz="2400" b="1" dirty="0">
              <a:solidFill>
                <a:schemeClr val="tx1"/>
              </a:solidFill>
            </a:endParaRPr>
          </a:p>
        </p:txBody>
      </p:sp>
      <p:sp>
        <p:nvSpPr>
          <p:cNvPr id="8" name="矢印: 下 7">
            <a:extLst>
              <a:ext uri="{FF2B5EF4-FFF2-40B4-BE49-F238E27FC236}">
                <a16:creationId xmlns:a16="http://schemas.microsoft.com/office/drawing/2014/main" id="{A05DE942-8375-DE77-541C-3699572B27A8}"/>
              </a:ext>
            </a:extLst>
          </p:cNvPr>
          <p:cNvSpPr/>
          <p:nvPr/>
        </p:nvSpPr>
        <p:spPr>
          <a:xfrm>
            <a:off x="8116316" y="3919456"/>
            <a:ext cx="484632" cy="4445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DBF88B84-B4E4-B281-7417-DCB7E09952AF}"/>
              </a:ext>
            </a:extLst>
          </p:cNvPr>
          <p:cNvSpPr/>
          <p:nvPr/>
        </p:nvSpPr>
        <p:spPr>
          <a:xfrm>
            <a:off x="8122666" y="1064071"/>
            <a:ext cx="484632" cy="4445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CF19AF5F-1D41-8232-90FB-6C92F9849377}"/>
              </a:ext>
            </a:extLst>
          </p:cNvPr>
          <p:cNvSpPr/>
          <p:nvPr/>
        </p:nvSpPr>
        <p:spPr>
          <a:xfrm>
            <a:off x="8116316" y="2484815"/>
            <a:ext cx="484632" cy="4445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D671496C-ADA6-38C4-70A2-05257990A7F5}"/>
              </a:ext>
            </a:extLst>
          </p:cNvPr>
          <p:cNvSpPr/>
          <p:nvPr/>
        </p:nvSpPr>
        <p:spPr>
          <a:xfrm>
            <a:off x="8177784" y="5492473"/>
            <a:ext cx="484632" cy="4445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07515F-3964-A743-CBB8-AE426917162B}"/>
              </a:ext>
            </a:extLst>
          </p:cNvPr>
          <p:cNvSpPr/>
          <p:nvPr/>
        </p:nvSpPr>
        <p:spPr>
          <a:xfrm>
            <a:off x="7270750" y="3022058"/>
            <a:ext cx="2298700" cy="84421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代表地点</a:t>
            </a:r>
            <a:br>
              <a:rPr kumimoji="1" lang="en-US" altLang="ja-JP" sz="2400" b="1" dirty="0">
                <a:solidFill>
                  <a:schemeClr val="tx1"/>
                </a:solidFill>
              </a:rPr>
            </a:br>
            <a:r>
              <a:rPr kumimoji="1" lang="ja-JP" altLang="en-US" sz="2400" b="1" dirty="0">
                <a:solidFill>
                  <a:schemeClr val="tx1"/>
                </a:solidFill>
              </a:rPr>
              <a:t>データの検討</a:t>
            </a:r>
          </a:p>
        </p:txBody>
      </p:sp>
      <p:sp>
        <p:nvSpPr>
          <p:cNvPr id="13" name="正方形/長方形 12">
            <a:extLst>
              <a:ext uri="{FF2B5EF4-FFF2-40B4-BE49-F238E27FC236}">
                <a16:creationId xmlns:a16="http://schemas.microsoft.com/office/drawing/2014/main" id="{8911B888-31B2-A2F5-E13E-371813CB42B8}"/>
              </a:ext>
            </a:extLst>
          </p:cNvPr>
          <p:cNvSpPr/>
          <p:nvPr/>
        </p:nvSpPr>
        <p:spPr>
          <a:xfrm>
            <a:off x="7073900" y="4451074"/>
            <a:ext cx="2755900" cy="2415371"/>
          </a:xfrm>
          <a:prstGeom prst="rect">
            <a:avLst/>
          </a:prstGeom>
          <a:noFill/>
          <a:ln w="7620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FC64A57-3A95-72B8-0D4E-12BCE4501BAD}"/>
              </a:ext>
            </a:extLst>
          </p:cNvPr>
          <p:cNvSpPr txBox="1"/>
          <p:nvPr/>
        </p:nvSpPr>
        <p:spPr>
          <a:xfrm>
            <a:off x="9874250" y="4841258"/>
            <a:ext cx="2317750" cy="1477328"/>
          </a:xfrm>
          <a:prstGeom prst="rect">
            <a:avLst/>
          </a:prstGeom>
          <a:noFill/>
        </p:spPr>
        <p:txBody>
          <a:bodyPr wrap="square" rtlCol="0">
            <a:spAutoFit/>
          </a:bodyPr>
          <a:lstStyle/>
          <a:p>
            <a:r>
              <a:rPr kumimoji="1" lang="ja-JP" altLang="en-US" b="1" dirty="0">
                <a:solidFill>
                  <a:schemeClr val="accent3">
                    <a:lumMod val="75000"/>
                  </a:schemeClr>
                </a:solidFill>
              </a:rPr>
              <a:t>この辺を細かく考える必要は無い</a:t>
            </a:r>
            <a:endParaRPr kumimoji="1" lang="en-US" altLang="ja-JP" b="1" dirty="0">
              <a:solidFill>
                <a:schemeClr val="accent3">
                  <a:lumMod val="75000"/>
                </a:schemeClr>
              </a:solidFill>
            </a:endParaRPr>
          </a:p>
          <a:p>
            <a:r>
              <a:rPr kumimoji="1" lang="ja-JP" altLang="en-US" dirty="0"/>
              <a:t>他の研究に接続させるか実際稼働させるときに悩めばいい</a:t>
            </a:r>
          </a:p>
        </p:txBody>
      </p:sp>
      <p:sp>
        <p:nvSpPr>
          <p:cNvPr id="15" name="矢印: 下 14">
            <a:extLst>
              <a:ext uri="{FF2B5EF4-FFF2-40B4-BE49-F238E27FC236}">
                <a16:creationId xmlns:a16="http://schemas.microsoft.com/office/drawing/2014/main" id="{FAE8F1FB-E868-D24B-9773-D42910347B6A}"/>
              </a:ext>
            </a:extLst>
          </p:cNvPr>
          <p:cNvSpPr/>
          <p:nvPr/>
        </p:nvSpPr>
        <p:spPr>
          <a:xfrm rot="16429440">
            <a:off x="9615849" y="3206751"/>
            <a:ext cx="484632" cy="4445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480C0A5-AF39-88ED-1400-0CBEF11DC6F3}"/>
              </a:ext>
            </a:extLst>
          </p:cNvPr>
          <p:cNvSpPr txBox="1"/>
          <p:nvPr/>
        </p:nvSpPr>
        <p:spPr>
          <a:xfrm>
            <a:off x="9988550" y="3090575"/>
            <a:ext cx="2349920" cy="1477328"/>
          </a:xfrm>
          <a:prstGeom prst="rect">
            <a:avLst/>
          </a:prstGeom>
          <a:noFill/>
        </p:spPr>
        <p:txBody>
          <a:bodyPr wrap="square" rtlCol="0">
            <a:spAutoFit/>
          </a:bodyPr>
          <a:lstStyle/>
          <a:p>
            <a:r>
              <a:rPr kumimoji="1" lang="ja-JP" altLang="en-US" dirty="0"/>
              <a:t>代表地点データは高濃度に機能したので</a:t>
            </a:r>
            <a:br>
              <a:rPr kumimoji="1" lang="en-US" altLang="ja-JP" dirty="0"/>
            </a:br>
            <a:r>
              <a:rPr kumimoji="1" lang="ja-JP" altLang="en-US" dirty="0"/>
              <a:t>そこを少しでも良くする方法にフォーカスしたい</a:t>
            </a:r>
          </a:p>
        </p:txBody>
      </p:sp>
      <p:sp>
        <p:nvSpPr>
          <p:cNvPr id="17" name="矢印: 下 16">
            <a:extLst>
              <a:ext uri="{FF2B5EF4-FFF2-40B4-BE49-F238E27FC236}">
                <a16:creationId xmlns:a16="http://schemas.microsoft.com/office/drawing/2014/main" id="{4A5C6344-1E61-71B8-56C4-385ECA1133A8}"/>
              </a:ext>
            </a:extLst>
          </p:cNvPr>
          <p:cNvSpPr/>
          <p:nvPr/>
        </p:nvSpPr>
        <p:spPr>
          <a:xfrm rot="5176248">
            <a:off x="9616225" y="1737347"/>
            <a:ext cx="484632" cy="4445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1C18950-DE98-E97F-84AF-8CE4CEDFD28D}"/>
              </a:ext>
            </a:extLst>
          </p:cNvPr>
          <p:cNvSpPr txBox="1"/>
          <p:nvPr/>
        </p:nvSpPr>
        <p:spPr>
          <a:xfrm>
            <a:off x="10096081" y="1568903"/>
            <a:ext cx="2031325" cy="1200329"/>
          </a:xfrm>
          <a:prstGeom prst="rect">
            <a:avLst/>
          </a:prstGeom>
          <a:noFill/>
        </p:spPr>
        <p:txBody>
          <a:bodyPr wrap="none" rtlCol="0">
            <a:spAutoFit/>
          </a:bodyPr>
          <a:lstStyle/>
          <a:p>
            <a:r>
              <a:rPr kumimoji="1" lang="ja-JP" altLang="en-US" dirty="0"/>
              <a:t>今給黎くんの</a:t>
            </a:r>
            <a:br>
              <a:rPr kumimoji="1" lang="en-US" altLang="ja-JP" dirty="0"/>
            </a:br>
            <a:r>
              <a:rPr kumimoji="1" lang="ja-JP" altLang="en-US" dirty="0"/>
              <a:t>入力項目選定の</a:t>
            </a:r>
            <a:br>
              <a:rPr kumimoji="1" lang="en-US" altLang="ja-JP" dirty="0"/>
            </a:br>
            <a:r>
              <a:rPr kumimoji="1" lang="ja-JP" altLang="en-US" dirty="0"/>
              <a:t>結果を参考に</a:t>
            </a:r>
            <a:br>
              <a:rPr kumimoji="1" lang="en-US" altLang="ja-JP" dirty="0"/>
            </a:br>
            <a:r>
              <a:rPr kumimoji="1" lang="ja-JP" altLang="en-US" dirty="0"/>
              <a:t>妥当性を示唆する</a:t>
            </a:r>
          </a:p>
        </p:txBody>
      </p:sp>
    </p:spTree>
    <p:extLst>
      <p:ext uri="{BB962C8B-B14F-4D97-AF65-F5344CB8AC3E}">
        <p14:creationId xmlns:p14="http://schemas.microsoft.com/office/powerpoint/2010/main" val="59671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500"/>
                                        <p:tgtEl>
                                          <p:spTgt spid="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animBg="1"/>
      <p:bldP spid="16" grpId="0"/>
      <p:bldP spid="17" grpId="0" animBg="1"/>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471432-6321-DA48-A171-5F564B950173}"/>
              </a:ext>
            </a:extLst>
          </p:cNvPr>
          <p:cNvSpPr>
            <a:spLocks noGrp="1"/>
          </p:cNvSpPr>
          <p:nvPr>
            <p:ph type="title"/>
          </p:nvPr>
        </p:nvSpPr>
        <p:spPr>
          <a:xfrm>
            <a:off x="1451579" y="1234440"/>
            <a:ext cx="9603275" cy="619314"/>
          </a:xfrm>
        </p:spPr>
        <p:txBody>
          <a:bodyPr/>
          <a:lstStyle/>
          <a:p>
            <a:r>
              <a:rPr kumimoji="1" lang="ja-JP" altLang="en-US" dirty="0"/>
              <a:t>学会の振り返り</a:t>
            </a:r>
          </a:p>
        </p:txBody>
      </p:sp>
      <p:sp>
        <p:nvSpPr>
          <p:cNvPr id="3" name="コンテンツ プレースホルダー 2">
            <a:extLst>
              <a:ext uri="{FF2B5EF4-FFF2-40B4-BE49-F238E27FC236}">
                <a16:creationId xmlns:a16="http://schemas.microsoft.com/office/drawing/2014/main" id="{32AB18CA-7F8C-61D4-6128-6BEC702468D8}"/>
              </a:ext>
            </a:extLst>
          </p:cNvPr>
          <p:cNvSpPr>
            <a:spLocks noGrp="1"/>
          </p:cNvSpPr>
          <p:nvPr>
            <p:ph idx="1"/>
          </p:nvPr>
        </p:nvSpPr>
        <p:spPr/>
        <p:txBody>
          <a:bodyPr>
            <a:normAutofit/>
          </a:bodyPr>
          <a:lstStyle/>
          <a:p>
            <a:r>
              <a:rPr kumimoji="1" lang="ja-JP" altLang="en-US" sz="2800" dirty="0"/>
              <a:t>自分のポスターで指摘された点</a:t>
            </a:r>
            <a:endParaRPr kumimoji="1" lang="en-US" altLang="ja-JP" sz="2800" dirty="0"/>
          </a:p>
          <a:p>
            <a:r>
              <a:rPr lang="en-US" altLang="ja-JP" sz="2800" dirty="0"/>
              <a:t>AI </a:t>
            </a:r>
            <a:r>
              <a:rPr lang="ja-JP" altLang="en-US" sz="2800" dirty="0"/>
              <a:t>による光化学オキシダント注意報発令予測の試み</a:t>
            </a:r>
            <a:br>
              <a:rPr lang="en-US" altLang="ja-JP" sz="2800" dirty="0"/>
            </a:br>
            <a:r>
              <a:rPr lang="ja-JP" altLang="en-US" sz="2800" dirty="0"/>
              <a:t>という論文の説明を聞いて自分の研究に生かせる部分をピックアップする</a:t>
            </a:r>
            <a:endParaRPr lang="en-US" altLang="ja-JP" sz="2800" dirty="0"/>
          </a:p>
          <a:p>
            <a:r>
              <a:rPr lang="ja-JP" altLang="en-US" sz="2800" dirty="0"/>
              <a:t>今後の研究方針と着地点</a:t>
            </a:r>
            <a:endParaRPr lang="en-US" altLang="ja-JP" sz="2800" dirty="0"/>
          </a:p>
        </p:txBody>
      </p:sp>
    </p:spTree>
    <p:extLst>
      <p:ext uri="{BB962C8B-B14F-4D97-AF65-F5344CB8AC3E}">
        <p14:creationId xmlns:p14="http://schemas.microsoft.com/office/powerpoint/2010/main" val="57637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a:extLst>
              <a:ext uri="{FF2B5EF4-FFF2-40B4-BE49-F238E27FC236}">
                <a16:creationId xmlns:a16="http://schemas.microsoft.com/office/drawing/2014/main" id="{367014C5-42F2-B3FB-4161-09120AF62BBB}"/>
              </a:ext>
            </a:extLst>
          </p:cNvPr>
          <p:cNvSpPr/>
          <p:nvPr/>
        </p:nvSpPr>
        <p:spPr>
          <a:xfrm>
            <a:off x="3182365" y="824682"/>
            <a:ext cx="2567052" cy="59890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589E363-2C58-AF53-B033-63C6B1B68958}"/>
              </a:ext>
            </a:extLst>
          </p:cNvPr>
          <p:cNvSpPr/>
          <p:nvPr/>
        </p:nvSpPr>
        <p:spPr>
          <a:xfrm>
            <a:off x="1165527" y="691948"/>
            <a:ext cx="1988311" cy="61217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6502D53-4935-65A4-BFB3-AB33388ECB10}"/>
              </a:ext>
            </a:extLst>
          </p:cNvPr>
          <p:cNvSpPr/>
          <p:nvPr/>
        </p:nvSpPr>
        <p:spPr>
          <a:xfrm>
            <a:off x="292100" y="0"/>
            <a:ext cx="5426662" cy="62077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46" dirty="0"/>
          </a:p>
        </p:txBody>
      </p:sp>
      <p:sp>
        <p:nvSpPr>
          <p:cNvPr id="2" name="正方形/長方形 1">
            <a:extLst>
              <a:ext uri="{FF2B5EF4-FFF2-40B4-BE49-F238E27FC236}">
                <a16:creationId xmlns:a16="http://schemas.microsoft.com/office/drawing/2014/main" id="{BC21BE4A-9AA4-AFD3-6E42-DF62617D0A66}"/>
              </a:ext>
            </a:extLst>
          </p:cNvPr>
          <p:cNvSpPr/>
          <p:nvPr/>
        </p:nvSpPr>
        <p:spPr>
          <a:xfrm>
            <a:off x="1165529" y="683064"/>
            <a:ext cx="1981598" cy="1901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246" dirty="0"/>
              <a:t>1.</a:t>
            </a:r>
            <a:r>
              <a:rPr kumimoji="1" lang="ja-JP" altLang="en-US" sz="1246" dirty="0"/>
              <a:t>概要</a:t>
            </a:r>
          </a:p>
        </p:txBody>
      </p:sp>
      <p:sp>
        <p:nvSpPr>
          <p:cNvPr id="4" name="テキスト ボックス 3">
            <a:extLst>
              <a:ext uri="{FF2B5EF4-FFF2-40B4-BE49-F238E27FC236}">
                <a16:creationId xmlns:a16="http://schemas.microsoft.com/office/drawing/2014/main" id="{45E5C1FE-158D-ED5D-B5D1-E5E0878C1308}"/>
              </a:ext>
            </a:extLst>
          </p:cNvPr>
          <p:cNvSpPr txBox="1"/>
          <p:nvPr/>
        </p:nvSpPr>
        <p:spPr>
          <a:xfrm>
            <a:off x="1190161" y="867456"/>
            <a:ext cx="1998314" cy="1242648"/>
          </a:xfrm>
          <a:prstGeom prst="rect">
            <a:avLst/>
          </a:prstGeom>
          <a:noFill/>
        </p:spPr>
        <p:txBody>
          <a:bodyPr wrap="square" rtlCol="0">
            <a:spAutoFit/>
          </a:bodyPr>
          <a:lstStyle/>
          <a:p>
            <a:r>
              <a:rPr lang="ja-JP" altLang="en-US" sz="623" dirty="0"/>
              <a:t>現在、オキシダント濃度の短期予測を行うために大気質モデルを用いるには専門的な知識に加えて時間と労力を要するため、その適用は研究ベースにとどまっており、注意報発令の役割を担う自治体などでは殆ど導入されていない。そのため、本研究では常時監視により取得可能な</a:t>
            </a:r>
            <a:r>
              <a:rPr lang="ja-JP" altLang="en-US" sz="623" b="1" dirty="0">
                <a:solidFill>
                  <a:srgbClr val="FF5050"/>
                </a:solidFill>
              </a:rPr>
              <a:t>観測データを深層学習の一種であるディープラーニングを用いて解析</a:t>
            </a:r>
            <a:r>
              <a:rPr lang="ja-JP" altLang="en-US" sz="623" dirty="0"/>
              <a:t>し、</a:t>
            </a:r>
            <a:r>
              <a:rPr lang="ja-JP" altLang="en-US" sz="623" b="1" dirty="0"/>
              <a:t>短期的な将来予測を行うためのシステム開発が可能かを検討</a:t>
            </a:r>
            <a:r>
              <a:rPr lang="ja-JP" altLang="en-US" sz="623" dirty="0"/>
              <a:t>した。また、精度向上を図るため関東域において地理的に分散した観測データを統括して利用できる予測モデルを作成するための有効な手法を提案した。</a:t>
            </a:r>
            <a:endParaRPr kumimoji="1" lang="ja-JP" altLang="en-US" sz="623" dirty="0"/>
          </a:p>
        </p:txBody>
      </p:sp>
      <p:sp>
        <p:nvSpPr>
          <p:cNvPr id="5" name="正方形/長方形 4">
            <a:extLst>
              <a:ext uri="{FF2B5EF4-FFF2-40B4-BE49-F238E27FC236}">
                <a16:creationId xmlns:a16="http://schemas.microsoft.com/office/drawing/2014/main" id="{9F569A5A-48AD-7560-823F-3DFD93876A8F}"/>
              </a:ext>
            </a:extLst>
          </p:cNvPr>
          <p:cNvSpPr/>
          <p:nvPr/>
        </p:nvSpPr>
        <p:spPr>
          <a:xfrm>
            <a:off x="1165527" y="4652613"/>
            <a:ext cx="2017003" cy="2372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00" dirty="0"/>
              <a:t>３</a:t>
            </a:r>
            <a:r>
              <a:rPr kumimoji="1" lang="en-US" altLang="ja-JP" sz="1000" dirty="0"/>
              <a:t>.</a:t>
            </a:r>
            <a:r>
              <a:rPr kumimoji="1" lang="ja-JP" altLang="en-US" sz="1000" dirty="0"/>
              <a:t>ニューラルネットワーク設定</a:t>
            </a:r>
          </a:p>
        </p:txBody>
      </p:sp>
      <p:pic>
        <p:nvPicPr>
          <p:cNvPr id="6" name="図 5">
            <a:extLst>
              <a:ext uri="{FF2B5EF4-FFF2-40B4-BE49-F238E27FC236}">
                <a16:creationId xmlns:a16="http://schemas.microsoft.com/office/drawing/2014/main" id="{25781E2B-DE3D-D2E2-D0D7-99FC1DE0CC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5204" y="6146204"/>
            <a:ext cx="1563456" cy="529017"/>
          </a:xfrm>
          <a:prstGeom prst="rect">
            <a:avLst/>
          </a:prstGeom>
          <a:noFill/>
          <a:ln>
            <a:noFill/>
          </a:ln>
        </p:spPr>
      </p:pic>
      <p:sp>
        <p:nvSpPr>
          <p:cNvPr id="16" name="Rectangle 3">
            <a:extLst>
              <a:ext uri="{FF2B5EF4-FFF2-40B4-BE49-F238E27FC236}">
                <a16:creationId xmlns:a16="http://schemas.microsoft.com/office/drawing/2014/main" id="{67A3959B-21AB-4122-A7F2-F7BD2B198191}"/>
              </a:ext>
            </a:extLst>
          </p:cNvPr>
          <p:cNvSpPr>
            <a:spLocks noChangeArrowheads="1"/>
          </p:cNvSpPr>
          <p:nvPr/>
        </p:nvSpPr>
        <p:spPr bwMode="auto">
          <a:xfrm>
            <a:off x="292100" y="81083"/>
            <a:ext cx="5334400" cy="494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305" tIns="31652" rIns="63305" bIns="316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33039"/>
            <a:r>
              <a:rPr lang="ja-JP" altLang="ja-JP" sz="1400" dirty="0">
                <a:solidFill>
                  <a:srgbClr val="202124"/>
                </a:solidFill>
                <a:latin typeface="Roboto" panose="02000000000000000000" pitchFamily="2" charset="0"/>
              </a:rPr>
              <a:t>ディープラーニングを用いた光化学オキシダント濃度の短期予測</a:t>
            </a:r>
            <a:endParaRPr lang="en-US" altLang="ja-JP" sz="1400" dirty="0">
              <a:solidFill>
                <a:srgbClr val="202124"/>
              </a:solidFill>
              <a:latin typeface="Roboto" panose="02000000000000000000" pitchFamily="2" charset="0"/>
            </a:endParaRPr>
          </a:p>
          <a:p>
            <a:pPr defTabSz="633039"/>
            <a:r>
              <a:rPr lang="ja-JP" altLang="ja-JP" sz="1400" dirty="0">
                <a:solidFill>
                  <a:srgbClr val="202124"/>
                </a:solidFill>
                <a:latin typeface="Roboto" panose="02000000000000000000" pitchFamily="2" charset="0"/>
              </a:rPr>
              <a:t>についての有効性の検討</a:t>
            </a:r>
            <a:r>
              <a:rPr lang="ja-JP" altLang="ja-JP" sz="1400" dirty="0"/>
              <a:t> </a:t>
            </a:r>
          </a:p>
        </p:txBody>
      </p:sp>
      <p:sp>
        <p:nvSpPr>
          <p:cNvPr id="18" name="正方形/長方形 17">
            <a:extLst>
              <a:ext uri="{FF2B5EF4-FFF2-40B4-BE49-F238E27FC236}">
                <a16:creationId xmlns:a16="http://schemas.microsoft.com/office/drawing/2014/main" id="{1CCAA70C-EA97-D6DF-A538-4E4ECC5FFB2C}"/>
              </a:ext>
            </a:extLst>
          </p:cNvPr>
          <p:cNvSpPr/>
          <p:nvPr/>
        </p:nvSpPr>
        <p:spPr>
          <a:xfrm>
            <a:off x="3206965" y="691949"/>
            <a:ext cx="2552488" cy="1901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246" dirty="0"/>
              <a:t>4.</a:t>
            </a:r>
            <a:r>
              <a:rPr kumimoji="1" lang="ja-JP" altLang="en-US" sz="1246" dirty="0"/>
              <a:t>結果　データセット作成</a:t>
            </a:r>
          </a:p>
        </p:txBody>
      </p:sp>
      <p:sp>
        <p:nvSpPr>
          <p:cNvPr id="19" name="正方形/長方形 18">
            <a:extLst>
              <a:ext uri="{FF2B5EF4-FFF2-40B4-BE49-F238E27FC236}">
                <a16:creationId xmlns:a16="http://schemas.microsoft.com/office/drawing/2014/main" id="{74938ECA-4FE3-72C6-826C-5C566DD07CC9}"/>
              </a:ext>
            </a:extLst>
          </p:cNvPr>
          <p:cNvSpPr/>
          <p:nvPr/>
        </p:nvSpPr>
        <p:spPr>
          <a:xfrm>
            <a:off x="3195273" y="2147506"/>
            <a:ext cx="2557897" cy="220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246" dirty="0"/>
              <a:t>5.</a:t>
            </a:r>
            <a:r>
              <a:rPr kumimoji="1" lang="ja-JP" altLang="en-US" sz="1246" dirty="0"/>
              <a:t>実験結果</a:t>
            </a:r>
          </a:p>
        </p:txBody>
      </p:sp>
      <p:sp>
        <p:nvSpPr>
          <p:cNvPr id="20" name="テキスト ボックス 19">
            <a:extLst>
              <a:ext uri="{FF2B5EF4-FFF2-40B4-BE49-F238E27FC236}">
                <a16:creationId xmlns:a16="http://schemas.microsoft.com/office/drawing/2014/main" id="{4F3732BC-1C71-299D-789D-0FE153A28B7D}"/>
              </a:ext>
            </a:extLst>
          </p:cNvPr>
          <p:cNvSpPr txBox="1"/>
          <p:nvPr/>
        </p:nvSpPr>
        <p:spPr>
          <a:xfrm>
            <a:off x="1095611" y="4872162"/>
            <a:ext cx="2092947" cy="1427314"/>
          </a:xfrm>
          <a:prstGeom prst="rect">
            <a:avLst/>
          </a:prstGeom>
          <a:noFill/>
        </p:spPr>
        <p:txBody>
          <a:bodyPr wrap="square" rtlCol="0">
            <a:spAutoFit/>
          </a:bodyPr>
          <a:lstStyle/>
          <a:p>
            <a:r>
              <a:rPr kumimoji="1" lang="ja-JP" altLang="en-US" sz="623" dirty="0"/>
              <a:t>観測データ</a:t>
            </a:r>
            <a:endParaRPr kumimoji="1" lang="en-US" altLang="ja-JP" sz="623" dirty="0"/>
          </a:p>
          <a:p>
            <a:r>
              <a:rPr kumimoji="1" lang="ja-JP" altLang="en-US" sz="623" dirty="0"/>
              <a:t>　晴海観測所における常時観視局時間値データ</a:t>
            </a:r>
            <a:endParaRPr kumimoji="1" lang="en-US" altLang="ja-JP" sz="623" dirty="0"/>
          </a:p>
          <a:p>
            <a:r>
              <a:rPr kumimoji="1" lang="ja-JP" altLang="en-US" sz="623" dirty="0"/>
              <a:t>解析期間</a:t>
            </a:r>
            <a:endParaRPr kumimoji="1" lang="en-US" altLang="ja-JP" sz="623" dirty="0"/>
          </a:p>
          <a:p>
            <a:pPr indent="87922" algn="just"/>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教師データ</a:t>
            </a:r>
            <a:r>
              <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rPr>
              <a:t>	:2018</a:t>
            </a:r>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年　</a:t>
            </a:r>
            <a:r>
              <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rPr>
              <a:t>1</a:t>
            </a:r>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月</a:t>
            </a:r>
            <a:r>
              <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rPr>
              <a:t>1</a:t>
            </a:r>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日～</a:t>
            </a:r>
            <a:r>
              <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rPr>
              <a:t>12</a:t>
            </a:r>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月</a:t>
            </a:r>
            <a:r>
              <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rPr>
              <a:t>31</a:t>
            </a:r>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日</a:t>
            </a:r>
            <a:endPar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endParaRPr>
          </a:p>
          <a:p>
            <a:pPr indent="87922" algn="just"/>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テストデータ</a:t>
            </a:r>
            <a:r>
              <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rPr>
              <a:t>	:2019</a:t>
            </a:r>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年　</a:t>
            </a:r>
            <a:r>
              <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rPr>
              <a:t>1</a:t>
            </a:r>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月</a:t>
            </a:r>
            <a:r>
              <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rPr>
              <a:t>1</a:t>
            </a:r>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日～</a:t>
            </a:r>
            <a:r>
              <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rPr>
              <a:t>12</a:t>
            </a:r>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月</a:t>
            </a:r>
            <a:r>
              <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rPr>
              <a:t>31</a:t>
            </a:r>
            <a:r>
              <a:rPr lang="ja-JP" altLang="ja-JP" sz="600" kern="100" dirty="0">
                <a:latin typeface="Times New Roman" panose="02020603050405020304" pitchFamily="18" charset="0"/>
                <a:ea typeface="ＭＳ 明朝" panose="02020609040205080304" pitchFamily="17" charset="-128"/>
                <a:cs typeface="Times New Roman" panose="02020603050405020304" pitchFamily="18" charset="0"/>
              </a:rPr>
              <a:t>日</a:t>
            </a:r>
          </a:p>
          <a:p>
            <a:r>
              <a:rPr kumimoji="1" lang="ja-JP" altLang="en-US" sz="623" dirty="0"/>
              <a:t>入力項目</a:t>
            </a:r>
            <a:endParaRPr kumimoji="1" lang="en-US" altLang="ja-JP" sz="623" dirty="0"/>
          </a:p>
          <a:p>
            <a:r>
              <a:rPr lang="ja-JP" altLang="en-US" sz="623" dirty="0">
                <a:latin typeface="Times New Roman" panose="02020603050405020304" pitchFamily="18" charset="0"/>
                <a:ea typeface="ＭＳ 明朝" panose="02020609040205080304" pitchFamily="17" charset="-128"/>
              </a:rPr>
              <a:t>　</a:t>
            </a:r>
            <a:r>
              <a:rPr lang="en-US" altLang="ja-JP" sz="623" dirty="0">
                <a:latin typeface="Times New Roman" panose="02020603050405020304" pitchFamily="18" charset="0"/>
                <a:ea typeface="ＭＳ 明朝" panose="02020609040205080304" pitchFamily="17" charset="-128"/>
              </a:rPr>
              <a:t>O</a:t>
            </a:r>
            <a:r>
              <a:rPr lang="en-US" altLang="ja-JP" sz="623" baseline="-25000" dirty="0">
                <a:latin typeface="Times New Roman" panose="02020603050405020304" pitchFamily="18" charset="0"/>
                <a:ea typeface="ＭＳ 明朝" panose="02020609040205080304" pitchFamily="17" charset="-128"/>
              </a:rPr>
              <a:t>X</a:t>
            </a:r>
            <a:r>
              <a:rPr kumimoji="1" lang="ja-JP" altLang="en-US" sz="623" dirty="0"/>
              <a:t>濃度とその前駆物質である</a:t>
            </a:r>
            <a:r>
              <a:rPr lang="ja-JP" altLang="ja-JP" sz="623" dirty="0">
                <a:latin typeface="Times New Roman" panose="02020603050405020304" pitchFamily="18" charset="0"/>
                <a:ea typeface="ＭＳ 明朝" panose="02020609040205080304" pitchFamily="17" charset="-128"/>
                <a:cs typeface="Times New Roman" panose="02020603050405020304" pitchFamily="18" charset="0"/>
              </a:rPr>
              <a:t>Ｎ</a:t>
            </a:r>
            <a:r>
              <a:rPr lang="en-US" altLang="ja-JP" sz="623" dirty="0">
                <a:latin typeface="Times New Roman" panose="02020603050405020304" pitchFamily="18" charset="0"/>
                <a:ea typeface="ＭＳ 明朝" panose="02020609040205080304" pitchFamily="17" charset="-128"/>
              </a:rPr>
              <a:t>O</a:t>
            </a:r>
            <a:r>
              <a:rPr lang="en-US" altLang="ja-JP" sz="623" baseline="-25000" dirty="0">
                <a:latin typeface="Times New Roman" panose="02020603050405020304" pitchFamily="18" charset="0"/>
                <a:ea typeface="ＭＳ 明朝" panose="02020609040205080304" pitchFamily="17" charset="-128"/>
              </a:rPr>
              <a:t>X</a:t>
            </a:r>
            <a:r>
              <a:rPr kumimoji="1" lang="ja-JP" altLang="en-US" sz="623" dirty="0"/>
              <a:t>および　　　</a:t>
            </a:r>
            <a:br>
              <a:rPr kumimoji="1" lang="en-US" altLang="ja-JP" sz="623" dirty="0"/>
            </a:br>
            <a:r>
              <a:rPr kumimoji="1" lang="ja-JP" altLang="en-US" sz="623" dirty="0"/>
              <a:t>　</a:t>
            </a:r>
            <a:r>
              <a:rPr lang="en-US" altLang="ja-JP" sz="623" dirty="0">
                <a:latin typeface="Times New Roman" panose="02020603050405020304" pitchFamily="18" charset="0"/>
                <a:ea typeface="ＭＳ 明朝" panose="02020609040205080304" pitchFamily="17" charset="-128"/>
              </a:rPr>
              <a:t>NMHC</a:t>
            </a:r>
            <a:r>
              <a:rPr kumimoji="1" lang="ja-JP" altLang="en-US" sz="623" dirty="0"/>
              <a:t>濃度、気象情報として気温の測定値を</a:t>
            </a:r>
            <a:endParaRPr kumimoji="1" lang="en-US" altLang="ja-JP" sz="623" dirty="0"/>
          </a:p>
          <a:p>
            <a:r>
              <a:rPr kumimoji="1" lang="ja-JP" altLang="en-US" sz="623" dirty="0"/>
              <a:t>　入力データとした</a:t>
            </a:r>
            <a:endParaRPr kumimoji="1" lang="en-US" altLang="ja-JP" sz="623" dirty="0"/>
          </a:p>
          <a:p>
            <a:r>
              <a:rPr kumimoji="1" lang="ja-JP" altLang="en-US" sz="623" dirty="0"/>
              <a:t>短期予測実験</a:t>
            </a:r>
            <a:endParaRPr kumimoji="1" lang="en-US" altLang="ja-JP" sz="623" dirty="0"/>
          </a:p>
          <a:p>
            <a:r>
              <a:rPr lang="ja-JP" altLang="en-US" sz="623" dirty="0">
                <a:ea typeface="ＭＳ 明朝" panose="02020609040205080304" pitchFamily="17" charset="-128"/>
                <a:cs typeface="Times New Roman" panose="02020603050405020304" pitchFamily="18" charset="0"/>
              </a:rPr>
              <a:t>　</a:t>
            </a:r>
            <a:r>
              <a:rPr lang="ja-JP" altLang="ja-JP" sz="623" dirty="0">
                <a:ea typeface="ＭＳ 明朝" panose="02020609040205080304" pitchFamily="17" charset="-128"/>
                <a:cs typeface="Times New Roman" panose="02020603050405020304" pitchFamily="18" charset="0"/>
              </a:rPr>
              <a:t>複雑な構造をした非線形システムを同定するディープニューラルネットワーク</a:t>
            </a:r>
            <a:r>
              <a:rPr lang="ja-JP" altLang="ja-JP" sz="623" dirty="0">
                <a:latin typeface="Times New Roman" panose="02020603050405020304" pitchFamily="18" charset="0"/>
                <a:ea typeface="ＭＳ 明朝" panose="02020609040205080304" pitchFamily="17" charset="-128"/>
                <a:cs typeface="Times New Roman" panose="02020603050405020304" pitchFamily="18" charset="0"/>
              </a:rPr>
              <a:t>（</a:t>
            </a:r>
            <a:r>
              <a:rPr lang="en-US" altLang="ja-JP" sz="623" dirty="0">
                <a:latin typeface="Times New Roman" panose="02020603050405020304" pitchFamily="18" charset="0"/>
                <a:ea typeface="ＭＳ 明朝" panose="02020609040205080304" pitchFamily="17" charset="-128"/>
              </a:rPr>
              <a:t>DNN</a:t>
            </a:r>
            <a:r>
              <a:rPr lang="ja-JP" altLang="ja-JP" sz="623" dirty="0">
                <a:latin typeface="Times New Roman" panose="02020603050405020304" pitchFamily="18" charset="0"/>
                <a:ea typeface="ＭＳ 明朝" panose="02020609040205080304" pitchFamily="17" charset="-128"/>
                <a:cs typeface="Times New Roman" panose="02020603050405020304" pitchFamily="18" charset="0"/>
              </a:rPr>
              <a:t>）</a:t>
            </a:r>
            <a:r>
              <a:rPr lang="ja-JP" altLang="ja-JP" sz="623" dirty="0">
                <a:ea typeface="ＭＳ 明朝" panose="02020609040205080304" pitchFamily="17" charset="-128"/>
                <a:cs typeface="Times New Roman" panose="02020603050405020304" pitchFamily="18" charset="0"/>
              </a:rPr>
              <a:t>を用いて</a:t>
            </a:r>
            <a:r>
              <a:rPr lang="en-US" altLang="ja-JP" sz="623" dirty="0">
                <a:latin typeface="Times New Roman" panose="02020603050405020304" pitchFamily="18" charset="0"/>
                <a:ea typeface="ＭＳ 明朝" panose="02020609040205080304" pitchFamily="17" charset="-128"/>
              </a:rPr>
              <a:t>O</a:t>
            </a:r>
            <a:r>
              <a:rPr lang="en-US" altLang="ja-JP" sz="623" baseline="-25000" dirty="0">
                <a:latin typeface="Times New Roman" panose="02020603050405020304" pitchFamily="18" charset="0"/>
                <a:ea typeface="ＭＳ 明朝" panose="02020609040205080304" pitchFamily="17" charset="-128"/>
              </a:rPr>
              <a:t>X</a:t>
            </a:r>
            <a:r>
              <a:rPr lang="ja-JP" altLang="ja-JP" sz="623" dirty="0">
                <a:ea typeface="ＭＳ 明朝" panose="02020609040205080304" pitchFamily="17" charset="-128"/>
                <a:cs typeface="Times New Roman" panose="02020603050405020304" pitchFamily="18" charset="0"/>
              </a:rPr>
              <a:t>濃度の</a:t>
            </a:r>
            <a:r>
              <a:rPr lang="en-US" altLang="ja-JP" sz="623" dirty="0">
                <a:ea typeface="ＭＳ 明朝" panose="02020609040205080304" pitchFamily="17" charset="-128"/>
                <a:cs typeface="Times New Roman" panose="02020603050405020304" pitchFamily="18" charset="0"/>
              </a:rPr>
              <a:t>1</a:t>
            </a:r>
            <a:r>
              <a:rPr lang="ja-JP" altLang="ja-JP" sz="623" dirty="0">
                <a:ea typeface="ＭＳ 明朝" panose="02020609040205080304" pitchFamily="17" charset="-128"/>
                <a:cs typeface="Times New Roman" panose="02020603050405020304" pitchFamily="18" charset="0"/>
              </a:rPr>
              <a:t>～３時間先の短期予測</a:t>
            </a:r>
            <a:r>
              <a:rPr lang="ja-JP" altLang="en-US" sz="623" dirty="0">
                <a:ea typeface="ＭＳ 明朝" panose="02020609040205080304" pitchFamily="17" charset="-128"/>
                <a:cs typeface="Times New Roman" panose="02020603050405020304" pitchFamily="18" charset="0"/>
              </a:rPr>
              <a:t>を行った</a:t>
            </a:r>
            <a:endParaRPr kumimoji="1" lang="en-US" altLang="ja-JP" sz="623" dirty="0"/>
          </a:p>
          <a:p>
            <a:endParaRPr kumimoji="1" lang="ja-JP" altLang="en-US" sz="623" dirty="0"/>
          </a:p>
        </p:txBody>
      </p:sp>
      <p:sp>
        <p:nvSpPr>
          <p:cNvPr id="21" name="正方形/長方形 20">
            <a:extLst>
              <a:ext uri="{FF2B5EF4-FFF2-40B4-BE49-F238E27FC236}">
                <a16:creationId xmlns:a16="http://schemas.microsoft.com/office/drawing/2014/main" id="{734D5922-E1C2-B515-D2CD-81F4BCFE1D9A}"/>
              </a:ext>
            </a:extLst>
          </p:cNvPr>
          <p:cNvSpPr/>
          <p:nvPr/>
        </p:nvSpPr>
        <p:spPr>
          <a:xfrm>
            <a:off x="3188557" y="5320714"/>
            <a:ext cx="2547401" cy="1901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246" dirty="0"/>
              <a:t>6.</a:t>
            </a:r>
            <a:r>
              <a:rPr kumimoji="1" lang="ja-JP" altLang="en-US" sz="1246" dirty="0"/>
              <a:t>まとめ</a:t>
            </a:r>
          </a:p>
        </p:txBody>
      </p:sp>
      <p:sp>
        <p:nvSpPr>
          <p:cNvPr id="22" name="テキスト ボックス 21">
            <a:extLst>
              <a:ext uri="{FF2B5EF4-FFF2-40B4-BE49-F238E27FC236}">
                <a16:creationId xmlns:a16="http://schemas.microsoft.com/office/drawing/2014/main" id="{9C358A29-36E9-F77F-541D-212795008681}"/>
              </a:ext>
            </a:extLst>
          </p:cNvPr>
          <p:cNvSpPr txBox="1"/>
          <p:nvPr/>
        </p:nvSpPr>
        <p:spPr>
          <a:xfrm>
            <a:off x="1394776" y="6646760"/>
            <a:ext cx="1793782" cy="166969"/>
          </a:xfrm>
          <a:prstGeom prst="rect">
            <a:avLst/>
          </a:prstGeom>
          <a:noFill/>
        </p:spPr>
        <p:txBody>
          <a:bodyPr wrap="square" rtlCol="0">
            <a:spAutoFit/>
          </a:bodyPr>
          <a:lstStyle/>
          <a:p>
            <a:r>
              <a:rPr kumimoji="1" lang="ja-JP" altLang="en-US" sz="485" dirty="0"/>
              <a:t>ニューラルネットワークのハイパラメーター</a:t>
            </a:r>
          </a:p>
        </p:txBody>
      </p:sp>
      <p:sp>
        <p:nvSpPr>
          <p:cNvPr id="23" name="テキスト ボックス 22">
            <a:extLst>
              <a:ext uri="{FF2B5EF4-FFF2-40B4-BE49-F238E27FC236}">
                <a16:creationId xmlns:a16="http://schemas.microsoft.com/office/drawing/2014/main" id="{18628688-07D6-7F2E-70BC-D40F0ED62931}"/>
              </a:ext>
            </a:extLst>
          </p:cNvPr>
          <p:cNvSpPr txBox="1"/>
          <p:nvPr/>
        </p:nvSpPr>
        <p:spPr>
          <a:xfrm>
            <a:off x="3132577" y="5532322"/>
            <a:ext cx="2603382" cy="1434367"/>
          </a:xfrm>
          <a:prstGeom prst="rect">
            <a:avLst/>
          </a:prstGeom>
          <a:noFill/>
        </p:spPr>
        <p:txBody>
          <a:bodyPr wrap="square" rtlCol="0">
            <a:spAutoFit/>
          </a:bodyPr>
          <a:lstStyle/>
          <a:p>
            <a:pPr marL="237390" indent="-237390" algn="just">
              <a:buFont typeface="+mj-lt"/>
              <a:buAutoNum type="arabicPeriod"/>
            </a:pPr>
            <a:r>
              <a:rPr lang="ja-JP" altLang="en-US" sz="623" kern="100" dirty="0">
                <a:latin typeface="Times New Roman" panose="02020603050405020304" pitchFamily="18" charset="0"/>
                <a:ea typeface="ＭＳ 明朝" panose="02020609040205080304" pitchFamily="17" charset="-128"/>
                <a:cs typeface="Times New Roman" panose="02020603050405020304" pitchFamily="18" charset="0"/>
              </a:rPr>
              <a:t>海陸風循環の代表地点データを地点予測のデータセットに加えることで長期間予測になるにつれ下がる精度を改善する事、</a:t>
            </a:r>
            <a:r>
              <a:rPr lang="en-US" altLang="ja-JP" sz="623" kern="100" dirty="0">
                <a:latin typeface="Times New Roman" panose="02020603050405020304" pitchFamily="18" charset="0"/>
                <a:ea typeface="ＭＳ 明朝" panose="02020609040205080304" pitchFamily="17" charset="-128"/>
                <a:cs typeface="Times New Roman" panose="02020603050405020304" pitchFamily="18" charset="0"/>
              </a:rPr>
              <a:t>Ox</a:t>
            </a:r>
            <a:r>
              <a:rPr lang="ja-JP" altLang="en-US" sz="623" kern="100" dirty="0">
                <a:latin typeface="Times New Roman" panose="02020603050405020304" pitchFamily="18" charset="0"/>
                <a:ea typeface="ＭＳ 明朝" panose="02020609040205080304" pitchFamily="17" charset="-128"/>
                <a:cs typeface="Times New Roman" panose="02020603050405020304" pitchFamily="18" charset="0"/>
              </a:rPr>
              <a:t>高濃度の過小評価傾向を改善する事を試みた。</a:t>
            </a:r>
            <a:endParaRPr lang="en-US" altLang="ja-JP" sz="623" kern="100" dirty="0">
              <a:latin typeface="Times New Roman" panose="02020603050405020304" pitchFamily="18" charset="0"/>
              <a:ea typeface="ＭＳ 明朝" panose="02020609040205080304" pitchFamily="17" charset="-128"/>
              <a:cs typeface="Times New Roman" panose="02020603050405020304" pitchFamily="18" charset="0"/>
            </a:endParaRPr>
          </a:p>
          <a:p>
            <a:pPr marL="237390" indent="-237390" algn="just">
              <a:buFont typeface="+mj-lt"/>
              <a:buAutoNum type="arabicPeriod"/>
            </a:pPr>
            <a:r>
              <a:rPr lang="ja-JP" altLang="en-US" sz="623" kern="100" dirty="0">
                <a:latin typeface="Times New Roman" panose="02020603050405020304" pitchFamily="18" charset="0"/>
                <a:ea typeface="ＭＳ 明朝" panose="02020609040205080304" pitchFamily="17" charset="-128"/>
                <a:cs typeface="Times New Roman" panose="02020603050405020304" pitchFamily="18" charset="0"/>
              </a:rPr>
              <a:t>モデル間の</a:t>
            </a:r>
            <a:r>
              <a:rPr lang="en-US" altLang="ja-JP" sz="623" kern="100" dirty="0">
                <a:latin typeface="Times New Roman" panose="02020603050405020304" pitchFamily="18" charset="0"/>
                <a:ea typeface="ＭＳ 明朝" panose="02020609040205080304" pitchFamily="17" charset="-128"/>
                <a:cs typeface="Times New Roman" panose="02020603050405020304" pitchFamily="18" charset="0"/>
              </a:rPr>
              <a:t>RMSE</a:t>
            </a:r>
            <a:r>
              <a:rPr lang="ja-JP" altLang="en-US" sz="623" kern="100" dirty="0">
                <a:latin typeface="Times New Roman" panose="02020603050405020304" pitchFamily="18" charset="0"/>
                <a:ea typeface="ＭＳ 明朝" panose="02020609040205080304" pitchFamily="17" charset="-128"/>
                <a:cs typeface="Times New Roman" panose="02020603050405020304" pitchFamily="18" charset="0"/>
              </a:rPr>
              <a:t>を比較するとで、一年を通した予測精度は低下する傾向が見られた。</a:t>
            </a:r>
            <a:endParaRPr lang="en-US" altLang="ja-JP" sz="623" kern="100" dirty="0">
              <a:latin typeface="Times New Roman" panose="02020603050405020304" pitchFamily="18" charset="0"/>
              <a:ea typeface="ＭＳ 明朝" panose="02020609040205080304" pitchFamily="17" charset="-128"/>
              <a:cs typeface="Times New Roman" panose="02020603050405020304" pitchFamily="18" charset="0"/>
            </a:endParaRPr>
          </a:p>
          <a:p>
            <a:pPr marL="237390" indent="-237390" algn="just">
              <a:buFont typeface="+mj-lt"/>
              <a:buAutoNum type="arabicPeriod"/>
            </a:pPr>
            <a:r>
              <a:rPr lang="en-US" altLang="ja-JP" sz="623" kern="100" dirty="0">
                <a:latin typeface="Times New Roman" panose="02020603050405020304" pitchFamily="18" charset="0"/>
                <a:ea typeface="ＭＳ 明朝" panose="02020609040205080304" pitchFamily="17" charset="-128"/>
                <a:cs typeface="Times New Roman" panose="02020603050405020304" pitchFamily="18" charset="0"/>
              </a:rPr>
              <a:t>Ox</a:t>
            </a:r>
            <a:r>
              <a:rPr lang="ja-JP" altLang="en-US" sz="623" kern="100" dirty="0">
                <a:latin typeface="Times New Roman" panose="02020603050405020304" pitchFamily="18" charset="0"/>
                <a:ea typeface="ＭＳ 明朝" panose="02020609040205080304" pitchFamily="17" charset="-128"/>
                <a:cs typeface="Times New Roman" panose="02020603050405020304" pitchFamily="18" charset="0"/>
              </a:rPr>
              <a:t>濃度が</a:t>
            </a:r>
            <a:r>
              <a:rPr lang="en-US" altLang="ja-JP" sz="623" kern="100" dirty="0">
                <a:latin typeface="Times New Roman" panose="02020603050405020304" pitchFamily="18" charset="0"/>
                <a:ea typeface="ＭＳ 明朝" panose="02020609040205080304" pitchFamily="17" charset="-128"/>
                <a:cs typeface="Times New Roman" panose="02020603050405020304" pitchFamily="18" charset="0"/>
              </a:rPr>
              <a:t>100ppb</a:t>
            </a:r>
            <a:r>
              <a:rPr lang="ja-JP" altLang="en-US" sz="623" kern="100" dirty="0">
                <a:latin typeface="Times New Roman" panose="02020603050405020304" pitchFamily="18" charset="0"/>
                <a:ea typeface="ＭＳ 明朝" panose="02020609040205080304" pitchFamily="17" charset="-128"/>
                <a:cs typeface="Times New Roman" panose="02020603050405020304" pitchFamily="18" charset="0"/>
              </a:rPr>
              <a:t>を超える高濃度日では、代表地点データを加えることで高濃度の過小評価傾向を改善できることが示された。</a:t>
            </a:r>
            <a:endParaRPr lang="en-US" altLang="ja-JP" sz="623" kern="100" dirty="0">
              <a:latin typeface="Times New Roman" panose="02020603050405020304" pitchFamily="18" charset="0"/>
              <a:ea typeface="ＭＳ 明朝" panose="02020609040205080304" pitchFamily="17" charset="-128"/>
              <a:cs typeface="Times New Roman" panose="02020603050405020304" pitchFamily="18" charset="0"/>
            </a:endParaRPr>
          </a:p>
          <a:p>
            <a:pPr marL="237390" indent="-237390" algn="just">
              <a:buFont typeface="+mj-lt"/>
              <a:buAutoNum type="arabicPeriod"/>
            </a:pPr>
            <a:r>
              <a:rPr lang="ja-JP" altLang="en-US" sz="623" kern="100" dirty="0">
                <a:latin typeface="Times New Roman" panose="02020603050405020304" pitchFamily="18" charset="0"/>
                <a:ea typeface="ＭＳ 明朝" panose="02020609040205080304" pitchFamily="17" charset="-128"/>
                <a:cs typeface="Times New Roman" panose="02020603050405020304" pitchFamily="18" charset="0"/>
              </a:rPr>
              <a:t>代表地点データを加えることで、関東全体の高濃度傾向を判断できるようになり、長時間予測での正確に予測できると仮定したが、</a:t>
            </a:r>
            <a:r>
              <a:rPr lang="en-US" altLang="ja-JP" sz="623" kern="100" dirty="0">
                <a:latin typeface="Times New Roman" panose="02020603050405020304" pitchFamily="18" charset="0"/>
                <a:ea typeface="ＭＳ 明朝" panose="02020609040205080304" pitchFamily="17" charset="-128"/>
                <a:cs typeface="Times New Roman" panose="02020603050405020304" pitchFamily="18" charset="0"/>
              </a:rPr>
              <a:t>RMSE</a:t>
            </a:r>
            <a:r>
              <a:rPr lang="ja-JP" altLang="en-US" sz="623" kern="100" dirty="0">
                <a:latin typeface="Times New Roman" panose="02020603050405020304" pitchFamily="18" charset="0"/>
                <a:ea typeface="ＭＳ 明朝" panose="02020609040205080304" pitchFamily="17" charset="-128"/>
                <a:cs typeface="Times New Roman" panose="02020603050405020304" pitchFamily="18" charset="0"/>
              </a:rPr>
              <a:t>からは予測時間が長くなるにつれ起こる精度低下を改善することは示されなかった。</a:t>
            </a:r>
            <a:endParaRPr lang="en-US" altLang="ja-JP" sz="623" kern="100" dirty="0">
              <a:latin typeface="Times New Roman" panose="02020603050405020304" pitchFamily="18" charset="0"/>
              <a:ea typeface="ＭＳ 明朝" panose="02020609040205080304" pitchFamily="17" charset="-128"/>
              <a:cs typeface="Times New Roman" panose="02020603050405020304" pitchFamily="18" charset="0"/>
            </a:endParaRPr>
          </a:p>
          <a:p>
            <a:pPr marL="237390" indent="-237390" algn="just">
              <a:buFont typeface="+mj-lt"/>
              <a:buAutoNum type="arabicPeriod"/>
            </a:pPr>
            <a:endParaRPr lang="en-US" altLang="ja-JP" sz="623" kern="100" dirty="0">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sz="623" dirty="0"/>
          </a:p>
        </p:txBody>
      </p:sp>
      <p:sp>
        <p:nvSpPr>
          <p:cNvPr id="67" name="テキスト ボックス 66">
            <a:extLst>
              <a:ext uri="{FF2B5EF4-FFF2-40B4-BE49-F238E27FC236}">
                <a16:creationId xmlns:a16="http://schemas.microsoft.com/office/drawing/2014/main" id="{FE52BEDC-66E6-67FC-F89F-99B31AE7724F}"/>
              </a:ext>
            </a:extLst>
          </p:cNvPr>
          <p:cNvSpPr txBox="1"/>
          <p:nvPr/>
        </p:nvSpPr>
        <p:spPr>
          <a:xfrm>
            <a:off x="13189048" y="4070209"/>
            <a:ext cx="184731" cy="284052"/>
          </a:xfrm>
          <a:prstGeom prst="rect">
            <a:avLst/>
          </a:prstGeom>
          <a:noFill/>
        </p:spPr>
        <p:txBody>
          <a:bodyPr wrap="none" rtlCol="0">
            <a:spAutoFit/>
          </a:bodyPr>
          <a:lstStyle/>
          <a:p>
            <a:endParaRPr kumimoji="1" lang="ja-JP" altLang="en-US" sz="1246" dirty="0"/>
          </a:p>
        </p:txBody>
      </p:sp>
      <p:sp>
        <p:nvSpPr>
          <p:cNvPr id="58" name="正方形/長方形 57">
            <a:extLst>
              <a:ext uri="{FF2B5EF4-FFF2-40B4-BE49-F238E27FC236}">
                <a16:creationId xmlns:a16="http://schemas.microsoft.com/office/drawing/2014/main" id="{527F0B9F-CBCB-63C4-5F88-0B41BEAF1ABF}"/>
              </a:ext>
            </a:extLst>
          </p:cNvPr>
          <p:cNvSpPr/>
          <p:nvPr/>
        </p:nvSpPr>
        <p:spPr>
          <a:xfrm>
            <a:off x="1165528" y="1966349"/>
            <a:ext cx="1949781" cy="1901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246" dirty="0"/>
              <a:t>２</a:t>
            </a:r>
            <a:r>
              <a:rPr kumimoji="1" lang="en-US" altLang="ja-JP" sz="1246" dirty="0"/>
              <a:t>.</a:t>
            </a:r>
            <a:r>
              <a:rPr kumimoji="1" lang="ja-JP" altLang="en-US" sz="1246" dirty="0"/>
              <a:t>手法</a:t>
            </a:r>
          </a:p>
        </p:txBody>
      </p:sp>
      <p:sp>
        <p:nvSpPr>
          <p:cNvPr id="122" name="テキスト ボックス 121">
            <a:extLst>
              <a:ext uri="{FF2B5EF4-FFF2-40B4-BE49-F238E27FC236}">
                <a16:creationId xmlns:a16="http://schemas.microsoft.com/office/drawing/2014/main" id="{0229B870-4A80-C9CD-F622-3DC2FCC096B7}"/>
              </a:ext>
            </a:extLst>
          </p:cNvPr>
          <p:cNvSpPr txBox="1"/>
          <p:nvPr/>
        </p:nvSpPr>
        <p:spPr>
          <a:xfrm>
            <a:off x="2169513" y="3591636"/>
            <a:ext cx="948312" cy="923330"/>
          </a:xfrm>
          <a:prstGeom prst="rect">
            <a:avLst/>
          </a:prstGeom>
          <a:noFill/>
        </p:spPr>
        <p:txBody>
          <a:bodyPr wrap="square" rtlCol="0">
            <a:spAutoFit/>
          </a:bodyPr>
          <a:lstStyle/>
          <a:p>
            <a:r>
              <a:rPr kumimoji="1" lang="ja-JP" altLang="en-US" sz="600" b="1" dirty="0">
                <a:solidFill>
                  <a:srgbClr val="FF0000"/>
                </a:solidFill>
              </a:rPr>
              <a:t>軸となる地点</a:t>
            </a:r>
            <a:endParaRPr kumimoji="1" lang="en-US" altLang="ja-JP" sz="600" b="1" dirty="0">
              <a:solidFill>
                <a:srgbClr val="FF0000"/>
              </a:solidFill>
            </a:endParaRPr>
          </a:p>
          <a:p>
            <a:r>
              <a:rPr kumimoji="1" lang="ja-JP" altLang="en-US" sz="600" dirty="0"/>
              <a:t>熊谷、浦和 （さいたま区役所）、練馬、晴海、立山</a:t>
            </a:r>
            <a:endParaRPr kumimoji="1" lang="en-US" altLang="ja-JP" sz="600" dirty="0"/>
          </a:p>
          <a:p>
            <a:r>
              <a:rPr kumimoji="1" lang="ja-JP" altLang="en-US" sz="600" b="1" dirty="0">
                <a:solidFill>
                  <a:srgbClr val="0070C0"/>
                </a:solidFill>
              </a:rPr>
              <a:t>テスト地点</a:t>
            </a:r>
            <a:endParaRPr kumimoji="1" lang="en-US" altLang="ja-JP" sz="600" b="1" dirty="0">
              <a:solidFill>
                <a:srgbClr val="0070C0"/>
              </a:solidFill>
            </a:endParaRPr>
          </a:p>
          <a:p>
            <a:r>
              <a:rPr kumimoji="1" lang="ja-JP" altLang="en-US" sz="600" dirty="0"/>
              <a:t>東秩父、鴻巣、幸手</a:t>
            </a:r>
            <a:endParaRPr kumimoji="1" lang="en-US" altLang="ja-JP" sz="600" dirty="0"/>
          </a:p>
          <a:p>
            <a:r>
              <a:rPr kumimoji="1" lang="zh-TW" altLang="en-US" sz="600" dirty="0"/>
              <a:t>東青梅</a:t>
            </a:r>
            <a:r>
              <a:rPr kumimoji="1" lang="ja-JP" altLang="en-US" sz="600" dirty="0"/>
              <a:t>、所沢、草加</a:t>
            </a:r>
            <a:endParaRPr kumimoji="1" lang="en-US" altLang="ja-JP" sz="600" dirty="0"/>
          </a:p>
          <a:p>
            <a:r>
              <a:rPr kumimoji="1" lang="ja-JP" altLang="en-US" sz="600" dirty="0"/>
              <a:t>多摩市愛宕、世田谷区、南葛西</a:t>
            </a:r>
          </a:p>
        </p:txBody>
      </p:sp>
      <p:pic>
        <p:nvPicPr>
          <p:cNvPr id="123" name="図 122" descr="マップ&#10;&#10;自動的に生成された説明">
            <a:extLst>
              <a:ext uri="{FF2B5EF4-FFF2-40B4-BE49-F238E27FC236}">
                <a16:creationId xmlns:a16="http://schemas.microsoft.com/office/drawing/2014/main" id="{B1F7DF98-DE1A-D318-0321-E2EA717F56D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949" t="25188" r="46570" b="17450"/>
          <a:stretch/>
        </p:blipFill>
        <p:spPr bwMode="auto">
          <a:xfrm>
            <a:off x="1275665" y="3563287"/>
            <a:ext cx="934046" cy="1080442"/>
          </a:xfrm>
          <a:prstGeom prst="rect">
            <a:avLst/>
          </a:prstGeom>
          <a:noFill/>
          <a:ln>
            <a:noFill/>
          </a:ln>
          <a:extLst>
            <a:ext uri="{53640926-AAD7-44D8-BBD7-CCE9431645EC}">
              <a14:shadowObscured xmlns:a14="http://schemas.microsoft.com/office/drawing/2010/main"/>
            </a:ext>
          </a:extLst>
        </p:spPr>
      </p:pic>
      <p:sp>
        <p:nvSpPr>
          <p:cNvPr id="125" name="テキスト ボックス 124">
            <a:extLst>
              <a:ext uri="{FF2B5EF4-FFF2-40B4-BE49-F238E27FC236}">
                <a16:creationId xmlns:a16="http://schemas.microsoft.com/office/drawing/2014/main" id="{A8C2DD94-69E4-462E-BBA5-6C5D18B8EB5A}"/>
              </a:ext>
            </a:extLst>
          </p:cNvPr>
          <p:cNvSpPr txBox="1"/>
          <p:nvPr/>
        </p:nvSpPr>
        <p:spPr>
          <a:xfrm>
            <a:off x="1124981" y="2206551"/>
            <a:ext cx="2029746" cy="1392689"/>
          </a:xfrm>
          <a:prstGeom prst="rect">
            <a:avLst/>
          </a:prstGeom>
          <a:noFill/>
        </p:spPr>
        <p:txBody>
          <a:bodyPr wrap="square">
            <a:spAutoFit/>
          </a:bodyPr>
          <a:lstStyle/>
          <a:p>
            <a:r>
              <a:rPr lang="ja-JP" altLang="ja-JP" sz="650" b="1" kern="100" dirty="0">
                <a:effectLst/>
                <a:ea typeface="Times New Roman" panose="02020603050405020304" pitchFamily="18" charset="0"/>
              </a:rPr>
              <a:t> </a:t>
            </a:r>
            <a:r>
              <a:rPr lang="ja-JP" altLang="ja-JP" sz="650" kern="100" dirty="0">
                <a:effectLst/>
                <a:latin typeface="Times New Roman" panose="02020603050405020304" pitchFamily="18" charset="0"/>
                <a:ea typeface="ＭＳ 明朝" panose="02020609040205080304" pitchFamily="17" charset="-128"/>
                <a:cs typeface="Times New Roman" panose="02020603050405020304" pitchFamily="18" charset="0"/>
              </a:rPr>
              <a:t>関東において、</a:t>
            </a:r>
            <a:r>
              <a:rPr lang="en-US" altLang="ja-JP" sz="650" kern="100" dirty="0">
                <a:effectLst/>
                <a:latin typeface="Times New Roman" panose="02020603050405020304" pitchFamily="18" charset="0"/>
                <a:ea typeface="ＭＳ 明朝" panose="02020609040205080304" pitchFamily="17" charset="-128"/>
              </a:rPr>
              <a:t>Ox</a:t>
            </a:r>
            <a:r>
              <a:rPr lang="ja-JP" altLang="ja-JP" sz="650" kern="100" dirty="0">
                <a:effectLst/>
                <a:latin typeface="Times New Roman" panose="02020603050405020304" pitchFamily="18" charset="0"/>
                <a:ea typeface="ＭＳ 明朝" panose="02020609040205080304" pitchFamily="17" charset="-128"/>
                <a:cs typeface="Times New Roman" panose="02020603050405020304" pitchFamily="18" charset="0"/>
              </a:rPr>
              <a:t>高濃度が見られる日は、関東南海岸から内陸に向けて海風が発達する「典型的海風日」である割合が高い。つまり、</a:t>
            </a:r>
            <a:r>
              <a:rPr lang="en-US" altLang="ja-JP" sz="650" kern="100" dirty="0">
                <a:effectLst/>
                <a:latin typeface="Times New Roman" panose="02020603050405020304" pitchFamily="18" charset="0"/>
                <a:ea typeface="ＭＳ 明朝" panose="02020609040205080304" pitchFamily="17" charset="-128"/>
              </a:rPr>
              <a:t>AI</a:t>
            </a:r>
            <a:r>
              <a:rPr lang="ja-JP" altLang="ja-JP" sz="650" kern="100" dirty="0">
                <a:effectLst/>
                <a:latin typeface="Times New Roman" panose="02020603050405020304" pitchFamily="18" charset="0"/>
                <a:ea typeface="ＭＳ 明朝" panose="02020609040205080304" pitchFamily="17" charset="-128"/>
                <a:cs typeface="Times New Roman" panose="02020603050405020304" pitchFamily="18" charset="0"/>
              </a:rPr>
              <a:t>予測モデルがその海風日を判断することができれば、</a:t>
            </a:r>
            <a:r>
              <a:rPr lang="en-US" altLang="ja-JP" sz="650" kern="100" dirty="0">
                <a:effectLst/>
                <a:latin typeface="Times New Roman" panose="02020603050405020304" pitchFamily="18" charset="0"/>
                <a:ea typeface="ＭＳ 明朝" panose="02020609040205080304" pitchFamily="17" charset="-128"/>
              </a:rPr>
              <a:t>Ox</a:t>
            </a:r>
            <a:r>
              <a:rPr lang="ja-JP" altLang="ja-JP" sz="650" kern="100" dirty="0">
                <a:effectLst/>
                <a:latin typeface="Times New Roman" panose="02020603050405020304" pitchFamily="18" charset="0"/>
                <a:ea typeface="ＭＳ 明朝" panose="02020609040205080304" pitchFamily="17" charset="-128"/>
                <a:cs typeface="Times New Roman" panose="02020603050405020304" pitchFamily="18" charset="0"/>
              </a:rPr>
              <a:t>高濃度時の予測精度は向上する可能性がある。そこで本研究では、関東の海風を把握するための代表地点として下図に示す館山、晴海、練馬、浦和、熊谷の</a:t>
            </a:r>
            <a:r>
              <a:rPr lang="en-US" altLang="ja-JP" sz="650" kern="100" dirty="0">
                <a:effectLst/>
                <a:latin typeface="Times New Roman" panose="02020603050405020304" pitchFamily="18" charset="0"/>
                <a:ea typeface="ＭＳ 明朝" panose="02020609040205080304" pitchFamily="17" charset="-128"/>
              </a:rPr>
              <a:t>5</a:t>
            </a:r>
            <a:r>
              <a:rPr lang="ja-JP" altLang="ja-JP" sz="650" kern="100" dirty="0">
                <a:effectLst/>
                <a:latin typeface="Times New Roman" panose="02020603050405020304" pitchFamily="18" charset="0"/>
                <a:ea typeface="ＭＳ 明朝" panose="02020609040205080304" pitchFamily="17" charset="-128"/>
                <a:cs typeface="Times New Roman" panose="02020603050405020304" pitchFamily="18" charset="0"/>
              </a:rPr>
              <a:t>地点を選定し、この</a:t>
            </a:r>
            <a:r>
              <a:rPr lang="en-US" altLang="ja-JP" sz="650" kern="100" dirty="0">
                <a:effectLst/>
                <a:latin typeface="Times New Roman" panose="02020603050405020304" pitchFamily="18" charset="0"/>
                <a:ea typeface="ＭＳ 明朝" panose="02020609040205080304" pitchFamily="17" charset="-128"/>
              </a:rPr>
              <a:t>5</a:t>
            </a:r>
            <a:r>
              <a:rPr lang="ja-JP" altLang="ja-JP" sz="650" kern="100" dirty="0">
                <a:effectLst/>
                <a:latin typeface="Times New Roman" panose="02020603050405020304" pitchFamily="18" charset="0"/>
                <a:ea typeface="ＭＳ 明朝" panose="02020609040205080304" pitchFamily="17" charset="-128"/>
                <a:cs typeface="Times New Roman" panose="02020603050405020304" pitchFamily="18" charset="0"/>
              </a:rPr>
              <a:t>地点のデータを図中の各観測所に対する</a:t>
            </a:r>
            <a:r>
              <a:rPr lang="en-US" altLang="ja-JP" sz="650" kern="100" dirty="0">
                <a:effectLst/>
                <a:latin typeface="Times New Roman" panose="02020603050405020304" pitchFamily="18" charset="0"/>
                <a:ea typeface="ＭＳ 明朝" panose="02020609040205080304" pitchFamily="17" charset="-128"/>
              </a:rPr>
              <a:t>AI</a:t>
            </a:r>
            <a:r>
              <a:rPr lang="ja-JP" altLang="ja-JP" sz="650" kern="100" dirty="0">
                <a:effectLst/>
                <a:latin typeface="Times New Roman" panose="02020603050405020304" pitchFamily="18" charset="0"/>
                <a:ea typeface="ＭＳ 明朝" panose="02020609040205080304" pitchFamily="17" charset="-128"/>
                <a:cs typeface="Times New Roman" panose="02020603050405020304" pitchFamily="18" charset="0"/>
              </a:rPr>
              <a:t>学習データに組み込んだデータセットで学習・予測を行った。これに対し、単一地点のデータのみで</a:t>
            </a:r>
            <a:r>
              <a:rPr lang="ja-JP" altLang="en-US" sz="650" kern="100" dirty="0">
                <a:effectLst/>
                <a:latin typeface="Times New Roman" panose="02020603050405020304" pitchFamily="18" charset="0"/>
                <a:ea typeface="ＭＳ 明朝" panose="02020609040205080304" pitchFamily="17" charset="-128"/>
                <a:cs typeface="Times New Roman" panose="02020603050405020304" pitchFamily="18" charset="0"/>
              </a:rPr>
              <a:t>の</a:t>
            </a:r>
            <a:r>
              <a:rPr lang="ja-JP" altLang="ja-JP" sz="650" kern="100" dirty="0">
                <a:effectLst/>
                <a:latin typeface="Times New Roman" panose="02020603050405020304" pitchFamily="18" charset="0"/>
                <a:ea typeface="ＭＳ 明朝" panose="02020609040205080304" pitchFamily="17" charset="-128"/>
                <a:cs typeface="Times New Roman" panose="02020603050405020304" pitchFamily="18" charset="0"/>
              </a:rPr>
              <a:t>予測</a:t>
            </a:r>
            <a:r>
              <a:rPr lang="ja-JP" altLang="en-US" sz="650" kern="100" dirty="0">
                <a:effectLst/>
                <a:latin typeface="Times New Roman" panose="02020603050405020304" pitchFamily="18" charset="0"/>
                <a:ea typeface="ＭＳ 明朝" panose="02020609040205080304" pitchFamily="17" charset="-128"/>
                <a:cs typeface="Times New Roman" panose="02020603050405020304" pitchFamily="18" charset="0"/>
              </a:rPr>
              <a:t>実験を</a:t>
            </a:r>
            <a:r>
              <a:rPr lang="ja-JP" altLang="ja-JP" sz="650" kern="100" dirty="0">
                <a:effectLst/>
                <a:latin typeface="Times New Roman" panose="02020603050405020304" pitchFamily="18" charset="0"/>
                <a:ea typeface="ＭＳ 明朝" panose="02020609040205080304" pitchFamily="17" charset="-128"/>
                <a:cs typeface="Times New Roman" panose="02020603050405020304" pitchFamily="18" charset="0"/>
              </a:rPr>
              <a:t>実施し、各地点において</a:t>
            </a:r>
            <a:r>
              <a:rPr lang="ja-JP" altLang="en-US" sz="650" kern="100" dirty="0">
                <a:effectLst/>
                <a:latin typeface="Times New Roman" panose="02020603050405020304" pitchFamily="18" charset="0"/>
                <a:ea typeface="ＭＳ 明朝" panose="02020609040205080304" pitchFamily="17" charset="-128"/>
                <a:cs typeface="Times New Roman" panose="02020603050405020304" pitchFamily="18" charset="0"/>
              </a:rPr>
              <a:t>出力値</a:t>
            </a:r>
            <a:r>
              <a:rPr lang="ja-JP" altLang="ja-JP" sz="650" kern="100" dirty="0">
                <a:effectLst/>
                <a:latin typeface="Times New Roman" panose="02020603050405020304" pitchFamily="18" charset="0"/>
                <a:ea typeface="ＭＳ 明朝" panose="02020609040205080304" pitchFamily="17" charset="-128"/>
                <a:cs typeface="Times New Roman" panose="02020603050405020304" pitchFamily="18" charset="0"/>
              </a:rPr>
              <a:t>を比較することで、海風日を考慮した場合の予測精度向上を検証した。</a:t>
            </a:r>
            <a:endParaRPr kumimoji="1" lang="ja-JP" altLang="en-US" sz="650" dirty="0"/>
          </a:p>
        </p:txBody>
      </p:sp>
      <p:sp>
        <p:nvSpPr>
          <p:cNvPr id="155" name="テキスト ボックス 154">
            <a:extLst>
              <a:ext uri="{FF2B5EF4-FFF2-40B4-BE49-F238E27FC236}">
                <a16:creationId xmlns:a16="http://schemas.microsoft.com/office/drawing/2014/main" id="{675D86AE-349F-629B-4F30-264371E38CFD}"/>
              </a:ext>
            </a:extLst>
          </p:cNvPr>
          <p:cNvSpPr txBox="1"/>
          <p:nvPr/>
        </p:nvSpPr>
        <p:spPr>
          <a:xfrm>
            <a:off x="3233124" y="1699962"/>
            <a:ext cx="2322763" cy="461665"/>
          </a:xfrm>
          <a:prstGeom prst="rect">
            <a:avLst/>
          </a:prstGeom>
          <a:noFill/>
        </p:spPr>
        <p:txBody>
          <a:bodyPr wrap="square">
            <a:spAutoFit/>
          </a:bodyPr>
          <a:lstStyle/>
          <a:p>
            <a:r>
              <a:rPr lang="ja-JP" altLang="en-US" sz="600" dirty="0"/>
              <a:t>未来予測値の導入</a:t>
            </a:r>
            <a:endParaRPr lang="en-US" altLang="ja-JP" sz="600" dirty="0"/>
          </a:p>
          <a:p>
            <a:r>
              <a:rPr lang="ja-JP" altLang="en-US" sz="600" dirty="0"/>
              <a:t>どちらのモデルにおいても、</a:t>
            </a:r>
            <a:r>
              <a:rPr lang="en-US" altLang="ja-JP" sz="600" dirty="0"/>
              <a:t>2</a:t>
            </a:r>
            <a:r>
              <a:rPr lang="ja-JP" altLang="en-US" sz="600" dirty="0"/>
              <a:t>時間後の予測を行う変数に同モデルで予測した</a:t>
            </a:r>
            <a:r>
              <a:rPr lang="en-US" altLang="ja-JP" sz="600" dirty="0"/>
              <a:t>1</a:t>
            </a:r>
            <a:r>
              <a:rPr lang="ja-JP" altLang="en-US" sz="600" dirty="0"/>
              <a:t>時間後の</a:t>
            </a:r>
            <a:r>
              <a:rPr lang="en-US" altLang="ja-JP" sz="600" dirty="0"/>
              <a:t>OX</a:t>
            </a:r>
            <a:r>
              <a:rPr lang="ja-JP" altLang="en-US" sz="600" dirty="0"/>
              <a:t>データを入力し、</a:t>
            </a:r>
            <a:r>
              <a:rPr lang="en-US" altLang="ja-JP" sz="600" dirty="0"/>
              <a:t>3</a:t>
            </a:r>
            <a:r>
              <a:rPr lang="ja-JP" altLang="en-US" sz="600" dirty="0"/>
              <a:t>時間後の予測変数に前工程で予測した</a:t>
            </a:r>
            <a:r>
              <a:rPr lang="en-US" altLang="ja-JP" sz="600" dirty="0"/>
              <a:t>1</a:t>
            </a:r>
            <a:r>
              <a:rPr lang="ja-JP" altLang="en-US" sz="600" dirty="0"/>
              <a:t>～</a:t>
            </a:r>
            <a:r>
              <a:rPr lang="en-US" altLang="ja-JP" sz="600" dirty="0"/>
              <a:t>2</a:t>
            </a:r>
            <a:r>
              <a:rPr lang="ja-JP" altLang="en-US" sz="600" dirty="0"/>
              <a:t>時間後の</a:t>
            </a:r>
            <a:r>
              <a:rPr lang="en-US" altLang="ja-JP" sz="600" dirty="0"/>
              <a:t>OX</a:t>
            </a:r>
            <a:r>
              <a:rPr lang="ja-JP" altLang="en-US" sz="600" dirty="0"/>
              <a:t>濃度を入力して予測を行った</a:t>
            </a:r>
          </a:p>
        </p:txBody>
      </p:sp>
      <p:pic>
        <p:nvPicPr>
          <p:cNvPr id="165" name="図 164">
            <a:extLst>
              <a:ext uri="{FF2B5EF4-FFF2-40B4-BE49-F238E27FC236}">
                <a16:creationId xmlns:a16="http://schemas.microsoft.com/office/drawing/2014/main" id="{3674A096-45BC-18A7-0481-3D111F3EC26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2639" y="2524593"/>
            <a:ext cx="977619" cy="832969"/>
          </a:xfrm>
          <a:prstGeom prst="rect">
            <a:avLst/>
          </a:prstGeom>
          <a:noFill/>
          <a:ln>
            <a:noFill/>
          </a:ln>
        </p:spPr>
      </p:pic>
      <p:sp>
        <p:nvSpPr>
          <p:cNvPr id="11" name="テキスト ボックス 10">
            <a:extLst>
              <a:ext uri="{FF2B5EF4-FFF2-40B4-BE49-F238E27FC236}">
                <a16:creationId xmlns:a16="http://schemas.microsoft.com/office/drawing/2014/main" id="{D0DE352A-D437-E1B2-2AB5-CCF0B87CC6EC}"/>
              </a:ext>
            </a:extLst>
          </p:cNvPr>
          <p:cNvSpPr txBox="1"/>
          <p:nvPr/>
        </p:nvSpPr>
        <p:spPr>
          <a:xfrm>
            <a:off x="3225918" y="866276"/>
            <a:ext cx="2532414" cy="1107996"/>
          </a:xfrm>
          <a:prstGeom prst="rect">
            <a:avLst/>
          </a:prstGeom>
          <a:noFill/>
        </p:spPr>
        <p:txBody>
          <a:bodyPr wrap="square">
            <a:spAutoFit/>
          </a:bodyPr>
          <a:lstStyle/>
          <a:p>
            <a:r>
              <a:rPr lang="en-US" altLang="ja-JP" sz="600" b="1" dirty="0"/>
              <a:t>1</a:t>
            </a:r>
            <a:r>
              <a:rPr lang="ja-JP" altLang="en-US" sz="600" b="1" dirty="0"/>
              <a:t>，単一地点予測に用いるデータセット</a:t>
            </a:r>
            <a:endParaRPr lang="en-US" altLang="ja-JP" sz="600" b="1" dirty="0"/>
          </a:p>
          <a:p>
            <a:r>
              <a:rPr lang="ja-JP" altLang="en-US" sz="600" dirty="0"/>
              <a:t>対象地点における</a:t>
            </a:r>
            <a:r>
              <a:rPr lang="en-US" altLang="ja-JP" sz="600" dirty="0"/>
              <a:t>24</a:t>
            </a:r>
            <a:r>
              <a:rPr lang="ja-JP" altLang="en-US" sz="600" dirty="0"/>
              <a:t>時間前までの</a:t>
            </a:r>
            <a:r>
              <a:rPr lang="en-US" altLang="ja-JP" sz="600" dirty="0"/>
              <a:t>OX</a:t>
            </a:r>
            <a:r>
              <a:rPr lang="ja-JP" altLang="en-US" sz="600" dirty="0"/>
              <a:t>、Ｎ</a:t>
            </a:r>
            <a:r>
              <a:rPr lang="en-US" altLang="ja-JP" sz="600" dirty="0"/>
              <a:t>OX</a:t>
            </a:r>
            <a:r>
              <a:rPr lang="ja-JP" altLang="en-US" sz="600" dirty="0"/>
              <a:t>、</a:t>
            </a:r>
            <a:r>
              <a:rPr lang="en-US" altLang="ja-JP" sz="600" dirty="0"/>
              <a:t>NMHC</a:t>
            </a:r>
            <a:r>
              <a:rPr lang="ja-JP" altLang="en-US" sz="600" dirty="0"/>
              <a:t>、気温データ</a:t>
            </a:r>
            <a:endParaRPr lang="en-US" altLang="ja-JP" sz="600" dirty="0"/>
          </a:p>
          <a:p>
            <a:r>
              <a:rPr lang="ja-JP" altLang="en-US" sz="600" dirty="0"/>
              <a:t>   変数ｎ：</a:t>
            </a:r>
            <a:r>
              <a:rPr lang="zh-TW" altLang="en-US" sz="600" dirty="0"/>
              <a:t>４項目</a:t>
            </a:r>
            <a:r>
              <a:rPr lang="en-US" altLang="zh-TW" sz="600" dirty="0"/>
              <a:t>×25</a:t>
            </a:r>
            <a:r>
              <a:rPr lang="zh-TW" altLang="en-US" sz="600" dirty="0"/>
              <a:t>時間</a:t>
            </a:r>
            <a:r>
              <a:rPr lang="en-US" altLang="zh-TW" sz="600" dirty="0"/>
              <a:t>+</a:t>
            </a:r>
            <a:r>
              <a:rPr lang="zh-TW" altLang="en-US" sz="600" dirty="0"/>
              <a:t>１（測定時刻）＝</a:t>
            </a:r>
            <a:r>
              <a:rPr lang="en-US" altLang="zh-TW" sz="600" dirty="0"/>
              <a:t>101</a:t>
            </a:r>
            <a:endParaRPr lang="ja-JP" altLang="en-US" sz="600" dirty="0"/>
          </a:p>
          <a:p>
            <a:r>
              <a:rPr lang="en-US" altLang="ja-JP" sz="600" b="1" dirty="0"/>
              <a:t>2</a:t>
            </a:r>
            <a:r>
              <a:rPr lang="ja-JP" altLang="en-US" sz="600" b="1" dirty="0"/>
              <a:t>．海陸風循環を把握すための代表地点を用いるデータセット</a:t>
            </a:r>
            <a:endParaRPr lang="en-US" altLang="ja-JP" sz="600" b="1" dirty="0"/>
          </a:p>
          <a:p>
            <a:r>
              <a:rPr lang="ja-JP" altLang="en-US" sz="600" dirty="0"/>
              <a:t>対象地点の</a:t>
            </a:r>
            <a:r>
              <a:rPr lang="en-US" altLang="ja-JP" sz="600" dirty="0"/>
              <a:t>24</a:t>
            </a:r>
            <a:r>
              <a:rPr lang="ja-JP" altLang="en-US" sz="600" dirty="0"/>
              <a:t>時間前までのデータに加え、</a:t>
            </a:r>
            <a:r>
              <a:rPr lang="en-US" altLang="ja-JP" sz="600" dirty="0"/>
              <a:t>5</a:t>
            </a:r>
            <a:r>
              <a:rPr lang="ja-JP" altLang="en-US" sz="600" dirty="0"/>
              <a:t>時間前までの館山、熊谷の</a:t>
            </a:r>
            <a:r>
              <a:rPr lang="en-US" altLang="ja-JP" sz="600" dirty="0"/>
              <a:t>OX</a:t>
            </a:r>
            <a:r>
              <a:rPr lang="ja-JP" altLang="en-US" sz="600" dirty="0"/>
              <a:t>、気温データおよび 晴海、練馬、浦和、の</a:t>
            </a:r>
            <a:r>
              <a:rPr lang="en-US" altLang="ja-JP" sz="600" dirty="0"/>
              <a:t>OX</a:t>
            </a:r>
            <a:r>
              <a:rPr lang="ja-JP" altLang="en-US" sz="600" dirty="0"/>
              <a:t>、Ｎ</a:t>
            </a:r>
            <a:r>
              <a:rPr lang="en-US" altLang="ja-JP" sz="600" dirty="0"/>
              <a:t>OX</a:t>
            </a:r>
            <a:r>
              <a:rPr lang="ja-JP" altLang="en-US" sz="600" dirty="0"/>
              <a:t>、</a:t>
            </a:r>
            <a:r>
              <a:rPr lang="en-US" altLang="ja-JP" sz="600" dirty="0"/>
              <a:t>NMHC</a:t>
            </a:r>
            <a:r>
              <a:rPr lang="ja-JP" altLang="en-US" sz="600" dirty="0"/>
              <a:t>、気温データを加えたデータ</a:t>
            </a:r>
            <a:endParaRPr lang="en-US" altLang="ja-JP" sz="600" dirty="0"/>
          </a:p>
          <a:p>
            <a:r>
              <a:rPr lang="ja-JP" altLang="en-US" sz="600" dirty="0"/>
              <a:t>   変数ｎ：</a:t>
            </a:r>
            <a:r>
              <a:rPr lang="zh-TW" altLang="en-US" sz="600" dirty="0"/>
              <a:t>４項目</a:t>
            </a:r>
            <a:r>
              <a:rPr lang="en-US" altLang="zh-TW" sz="600" dirty="0"/>
              <a:t>×25</a:t>
            </a:r>
            <a:r>
              <a:rPr lang="zh-TW" altLang="en-US" sz="600" dirty="0"/>
              <a:t>時間</a:t>
            </a:r>
            <a:r>
              <a:rPr lang="en-US" altLang="zh-TW" sz="600" dirty="0"/>
              <a:t>+</a:t>
            </a:r>
            <a:r>
              <a:rPr lang="zh-TW" altLang="en-US" sz="600" dirty="0"/>
              <a:t>１（測定時刻）</a:t>
            </a:r>
            <a:r>
              <a:rPr lang="en-US" altLang="zh-TW" sz="600" dirty="0"/>
              <a:t>+</a:t>
            </a:r>
            <a:r>
              <a:rPr lang="zh-TW" altLang="en-US" sz="600" dirty="0"/>
              <a:t>（</a:t>
            </a:r>
            <a:r>
              <a:rPr lang="en-US" altLang="zh-TW" sz="600" dirty="0"/>
              <a:t>4</a:t>
            </a:r>
            <a:r>
              <a:rPr lang="zh-TW" altLang="en-US" sz="600" dirty="0"/>
              <a:t>項目</a:t>
            </a:r>
            <a:r>
              <a:rPr lang="en-US" altLang="zh-TW" sz="600" dirty="0"/>
              <a:t>×2</a:t>
            </a:r>
            <a:r>
              <a:rPr lang="zh-TW" altLang="en-US" sz="600" dirty="0"/>
              <a:t>地点</a:t>
            </a:r>
            <a:r>
              <a:rPr lang="en-US" altLang="zh-TW" sz="600" dirty="0"/>
              <a:t>+2</a:t>
            </a:r>
            <a:r>
              <a:rPr lang="zh-TW" altLang="en-US" sz="600" dirty="0"/>
              <a:t>項目</a:t>
            </a:r>
            <a:r>
              <a:rPr lang="en-US" altLang="zh-TW" sz="600" dirty="0"/>
              <a:t>×2</a:t>
            </a:r>
            <a:r>
              <a:rPr lang="zh-TW" altLang="en-US" sz="600" dirty="0"/>
              <a:t>地点）</a:t>
            </a:r>
            <a:r>
              <a:rPr lang="ja-JP" altLang="en-US" sz="600" dirty="0"/>
              <a:t> </a:t>
            </a:r>
            <a:br>
              <a:rPr lang="en-US" altLang="ja-JP" sz="600" dirty="0"/>
            </a:br>
            <a:r>
              <a:rPr lang="ja-JP" altLang="en-US" sz="600" dirty="0"/>
              <a:t>   </a:t>
            </a:r>
            <a:r>
              <a:rPr lang="en-US" altLang="zh-TW" sz="600" dirty="0"/>
              <a:t>×6</a:t>
            </a:r>
            <a:r>
              <a:rPr lang="zh-TW" altLang="en-US" sz="600" dirty="0"/>
              <a:t>時間＝</a:t>
            </a:r>
            <a:r>
              <a:rPr lang="en-US" altLang="zh-TW" sz="600" dirty="0"/>
              <a:t>197</a:t>
            </a:r>
          </a:p>
          <a:p>
            <a:endParaRPr lang="ja-JP" altLang="en-US" sz="600" dirty="0"/>
          </a:p>
          <a:p>
            <a:endParaRPr lang="ja-JP" altLang="en-US" sz="600" dirty="0"/>
          </a:p>
        </p:txBody>
      </p:sp>
      <p:graphicFrame>
        <p:nvGraphicFramePr>
          <p:cNvPr id="17" name="表 16">
            <a:extLst>
              <a:ext uri="{FF2B5EF4-FFF2-40B4-BE49-F238E27FC236}">
                <a16:creationId xmlns:a16="http://schemas.microsoft.com/office/drawing/2014/main" id="{372367F3-9A22-8211-5F8D-8338DAF83598}"/>
              </a:ext>
            </a:extLst>
          </p:cNvPr>
          <p:cNvGraphicFramePr>
            <a:graphicFrameLocks noGrp="1"/>
          </p:cNvGraphicFramePr>
          <p:nvPr/>
        </p:nvGraphicFramePr>
        <p:xfrm>
          <a:off x="3223754" y="4242254"/>
          <a:ext cx="1660399" cy="839064"/>
        </p:xfrm>
        <a:graphic>
          <a:graphicData uri="http://schemas.openxmlformats.org/drawingml/2006/table">
            <a:tbl>
              <a:tblPr>
                <a:tableStyleId>{5C22544A-7EE6-4342-B048-85BDC9FD1C3A}</a:tableStyleId>
              </a:tblPr>
              <a:tblGrid>
                <a:gridCol w="179760">
                  <a:extLst>
                    <a:ext uri="{9D8B030D-6E8A-4147-A177-3AD203B41FA5}">
                      <a16:colId xmlns:a16="http://schemas.microsoft.com/office/drawing/2014/main" val="2445265569"/>
                    </a:ext>
                  </a:extLst>
                </a:gridCol>
                <a:gridCol w="276882">
                  <a:extLst>
                    <a:ext uri="{9D8B030D-6E8A-4147-A177-3AD203B41FA5}">
                      <a16:colId xmlns:a16="http://schemas.microsoft.com/office/drawing/2014/main" val="2270751916"/>
                    </a:ext>
                  </a:extLst>
                </a:gridCol>
                <a:gridCol w="234122">
                  <a:extLst>
                    <a:ext uri="{9D8B030D-6E8A-4147-A177-3AD203B41FA5}">
                      <a16:colId xmlns:a16="http://schemas.microsoft.com/office/drawing/2014/main" val="3032004045"/>
                    </a:ext>
                  </a:extLst>
                </a:gridCol>
                <a:gridCol w="193927">
                  <a:extLst>
                    <a:ext uri="{9D8B030D-6E8A-4147-A177-3AD203B41FA5}">
                      <a16:colId xmlns:a16="http://schemas.microsoft.com/office/drawing/2014/main" val="4224703463"/>
                    </a:ext>
                  </a:extLst>
                </a:gridCol>
                <a:gridCol w="193927">
                  <a:extLst>
                    <a:ext uri="{9D8B030D-6E8A-4147-A177-3AD203B41FA5}">
                      <a16:colId xmlns:a16="http://schemas.microsoft.com/office/drawing/2014/main" val="1555877933"/>
                    </a:ext>
                  </a:extLst>
                </a:gridCol>
                <a:gridCol w="193927">
                  <a:extLst>
                    <a:ext uri="{9D8B030D-6E8A-4147-A177-3AD203B41FA5}">
                      <a16:colId xmlns:a16="http://schemas.microsoft.com/office/drawing/2014/main" val="921211355"/>
                    </a:ext>
                  </a:extLst>
                </a:gridCol>
                <a:gridCol w="193927">
                  <a:extLst>
                    <a:ext uri="{9D8B030D-6E8A-4147-A177-3AD203B41FA5}">
                      <a16:colId xmlns:a16="http://schemas.microsoft.com/office/drawing/2014/main" val="3970369388"/>
                    </a:ext>
                  </a:extLst>
                </a:gridCol>
                <a:gridCol w="193927">
                  <a:extLst>
                    <a:ext uri="{9D8B030D-6E8A-4147-A177-3AD203B41FA5}">
                      <a16:colId xmlns:a16="http://schemas.microsoft.com/office/drawing/2014/main" val="2999403121"/>
                    </a:ext>
                  </a:extLst>
                </a:gridCol>
              </a:tblGrid>
              <a:tr h="177944">
                <a:tc>
                  <a:txBody>
                    <a:bodyPr/>
                    <a:lstStyle/>
                    <a:p>
                      <a:pPr algn="l" fontAlgn="ctr"/>
                      <a:endParaRPr lang="ja-JP" altLang="en-US" sz="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l" fontAlgn="ctr"/>
                      <a:endParaRPr lang="ja-JP" altLang="en-US" sz="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gridSpan="3">
                  <a:txBody>
                    <a:bodyPr/>
                    <a:lstStyle/>
                    <a:p>
                      <a:pPr algn="l" fontAlgn="ctr"/>
                      <a:r>
                        <a:rPr lang="ja-JP" altLang="en-US" sz="400" u="none" strike="noStrike" dirty="0">
                          <a:effectLst/>
                        </a:rPr>
                        <a:t>地点データのみ</a:t>
                      </a:r>
                      <a:endParaRPr lang="ja-JP" altLang="en-US" sz="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892" marR="1892" marT="1892" marB="0" anchor="ctr"/>
                </a:tc>
                <a:tc hMerge="1">
                  <a:txBody>
                    <a:bodyPr/>
                    <a:lstStyle/>
                    <a:p>
                      <a:endParaRPr kumimoji="1" lang="ja-JP" altLang="en-US"/>
                    </a:p>
                  </a:txBody>
                  <a:tcPr/>
                </a:tc>
                <a:tc hMerge="1">
                  <a:txBody>
                    <a:bodyPr/>
                    <a:lstStyle/>
                    <a:p>
                      <a:pPr algn="l" fontAlgn="ct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14" marR="2014" marT="2014" marB="0" anchor="ctr"/>
                </a:tc>
                <a:tc gridSpan="3">
                  <a:txBody>
                    <a:bodyPr/>
                    <a:lstStyle/>
                    <a:p>
                      <a:pPr algn="l" fontAlgn="ctr"/>
                      <a:r>
                        <a:rPr lang="ja-JP" altLang="en-US" sz="400" u="none" strike="noStrike" dirty="0">
                          <a:effectLst/>
                        </a:rPr>
                        <a:t>代表地点データあり</a:t>
                      </a:r>
                      <a:endParaRPr lang="ja-JP" altLang="en-US" sz="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892" marR="1892" marT="1892" marB="0" anchor="ctr"/>
                </a:tc>
                <a:tc hMerge="1">
                  <a:txBody>
                    <a:bodyPr/>
                    <a:lstStyle/>
                    <a:p>
                      <a:endParaRPr kumimoji="1" lang="ja-JP" altLang="en-US"/>
                    </a:p>
                  </a:txBody>
                  <a:tcPr/>
                </a:tc>
                <a:tc hMerge="1">
                  <a:txBody>
                    <a:bodyPr/>
                    <a:lstStyle/>
                    <a:p>
                      <a:pPr algn="l" fontAlgn="ct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14" marR="2014" marT="2014" marB="0" anchor="ctr"/>
                </a:tc>
                <a:extLst>
                  <a:ext uri="{0D108BD9-81ED-4DB2-BD59-A6C34878D82A}">
                    <a16:rowId xmlns:a16="http://schemas.microsoft.com/office/drawing/2014/main" val="3153047295"/>
                  </a:ext>
                </a:extLst>
              </a:tr>
              <a:tr h="66994">
                <a:tc>
                  <a:txBody>
                    <a:bodyPr/>
                    <a:lstStyle/>
                    <a:p>
                      <a:pPr algn="l" fontAlgn="ctr"/>
                      <a:endParaRPr lang="ja-JP" altLang="en-US" sz="3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l" fontAlgn="b"/>
                      <a:r>
                        <a:rPr lang="ja-JP" altLang="en-US" sz="300" u="none" strike="noStrike" dirty="0">
                          <a:effectLst/>
                        </a:rPr>
                        <a:t>実測</a:t>
                      </a:r>
                      <a:r>
                        <a:rPr lang="en-US" altLang="ja-JP" sz="300" u="none" strike="noStrike" dirty="0">
                          <a:effectLst/>
                        </a:rPr>
                        <a:t>100</a:t>
                      </a:r>
                      <a:r>
                        <a:rPr lang="en-US" sz="300" u="none" strike="noStrike" dirty="0">
                          <a:effectLst/>
                        </a:rPr>
                        <a:t>ppb</a:t>
                      </a:r>
                      <a:r>
                        <a:rPr lang="ja-JP" altLang="en-US" sz="300" u="none" strike="noStrike" dirty="0">
                          <a:effectLst/>
                        </a:rPr>
                        <a:t>以上</a:t>
                      </a:r>
                      <a:endParaRPr lang="ja-JP" altLang="en-US" sz="3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b"/>
                </a:tc>
                <a:tc>
                  <a:txBody>
                    <a:bodyPr/>
                    <a:lstStyle/>
                    <a:p>
                      <a:pPr algn="l" fontAlgn="b"/>
                      <a:r>
                        <a:rPr lang="en-US" altLang="ja-JP" sz="400" u="none" strike="noStrike" dirty="0">
                          <a:effectLst/>
                        </a:rPr>
                        <a:t>1</a:t>
                      </a:r>
                      <a:r>
                        <a:rPr lang="ja-JP" altLang="en-US" sz="400" u="none" strike="noStrike" dirty="0">
                          <a:effectLst/>
                        </a:rPr>
                        <a:t>時間後</a:t>
                      </a:r>
                      <a:endParaRPr lang="ja-JP" altLang="en-US" sz="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700" marR="1700" marT="1700" marB="0" anchor="b"/>
                </a:tc>
                <a:tc>
                  <a:txBody>
                    <a:bodyPr/>
                    <a:lstStyle/>
                    <a:p>
                      <a:pPr algn="l" fontAlgn="b"/>
                      <a:r>
                        <a:rPr lang="en-US" altLang="ja-JP" sz="400" u="none" strike="noStrike">
                          <a:effectLst/>
                        </a:rPr>
                        <a:t>2</a:t>
                      </a:r>
                      <a:r>
                        <a:rPr lang="ja-JP" altLang="en-US" sz="400" u="none" strike="noStrike">
                          <a:effectLst/>
                        </a:rPr>
                        <a:t>時間後</a:t>
                      </a:r>
                      <a:endParaRPr lang="ja-JP" altLang="en-US" sz="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700" marR="1700" marT="1700" marB="0" anchor="b"/>
                </a:tc>
                <a:tc>
                  <a:txBody>
                    <a:bodyPr/>
                    <a:lstStyle/>
                    <a:p>
                      <a:pPr algn="l" fontAlgn="b"/>
                      <a:r>
                        <a:rPr lang="en-US" altLang="ja-JP" sz="400" u="none" strike="noStrike">
                          <a:effectLst/>
                        </a:rPr>
                        <a:t>3</a:t>
                      </a:r>
                      <a:r>
                        <a:rPr lang="ja-JP" altLang="en-US" sz="400" u="none" strike="noStrike">
                          <a:effectLst/>
                        </a:rPr>
                        <a:t>時間後</a:t>
                      </a:r>
                      <a:endParaRPr lang="ja-JP" altLang="en-US" sz="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700" marR="1700" marT="1700" marB="0" anchor="b"/>
                </a:tc>
                <a:tc>
                  <a:txBody>
                    <a:bodyPr/>
                    <a:lstStyle/>
                    <a:p>
                      <a:pPr algn="l" fontAlgn="b"/>
                      <a:r>
                        <a:rPr lang="en-US" altLang="ja-JP" sz="400" u="none" strike="noStrike">
                          <a:effectLst/>
                        </a:rPr>
                        <a:t>1</a:t>
                      </a:r>
                      <a:r>
                        <a:rPr lang="ja-JP" altLang="en-US" sz="400" u="none" strike="noStrike">
                          <a:effectLst/>
                        </a:rPr>
                        <a:t>時間後</a:t>
                      </a:r>
                      <a:endParaRPr lang="ja-JP" altLang="en-US" sz="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700" marR="1700" marT="1700" marB="0" anchor="b"/>
                </a:tc>
                <a:tc>
                  <a:txBody>
                    <a:bodyPr/>
                    <a:lstStyle/>
                    <a:p>
                      <a:pPr algn="l" fontAlgn="b"/>
                      <a:r>
                        <a:rPr lang="en-US" altLang="ja-JP" sz="400" u="none" strike="noStrike" dirty="0">
                          <a:effectLst/>
                        </a:rPr>
                        <a:t>2</a:t>
                      </a:r>
                      <a:r>
                        <a:rPr lang="ja-JP" altLang="en-US" sz="400" u="none" strike="noStrike" dirty="0">
                          <a:effectLst/>
                        </a:rPr>
                        <a:t>時間後</a:t>
                      </a:r>
                      <a:endParaRPr lang="ja-JP" altLang="en-US" sz="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700" marR="1700" marT="1700" marB="0" anchor="b"/>
                </a:tc>
                <a:tc>
                  <a:txBody>
                    <a:bodyPr/>
                    <a:lstStyle/>
                    <a:p>
                      <a:pPr algn="l" fontAlgn="b"/>
                      <a:r>
                        <a:rPr lang="en-US" altLang="ja-JP" sz="400" u="none" strike="noStrike">
                          <a:effectLst/>
                        </a:rPr>
                        <a:t>3</a:t>
                      </a:r>
                      <a:r>
                        <a:rPr lang="ja-JP" altLang="en-US" sz="400" u="none" strike="noStrike">
                          <a:effectLst/>
                        </a:rPr>
                        <a:t>時間後</a:t>
                      </a:r>
                      <a:endParaRPr lang="ja-JP" altLang="en-US" sz="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700" marR="1700" marT="1700" marB="0" anchor="b"/>
                </a:tc>
                <a:extLst>
                  <a:ext uri="{0D108BD9-81ED-4DB2-BD59-A6C34878D82A}">
                    <a16:rowId xmlns:a16="http://schemas.microsoft.com/office/drawing/2014/main" val="1276287298"/>
                  </a:ext>
                </a:extLst>
              </a:tr>
              <a:tr h="66014">
                <a:tc>
                  <a:txBody>
                    <a:bodyPr/>
                    <a:lstStyle/>
                    <a:p>
                      <a:pPr algn="l" fontAlgn="ctr"/>
                      <a:r>
                        <a:rPr lang="ja-JP" altLang="en-US" sz="400" u="none" strike="noStrike">
                          <a:effectLst/>
                        </a:rPr>
                        <a:t>東秩父</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23</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2</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0</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0</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17</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17</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10</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extLst>
                  <a:ext uri="{0D108BD9-81ED-4DB2-BD59-A6C34878D82A}">
                    <a16:rowId xmlns:a16="http://schemas.microsoft.com/office/drawing/2014/main" val="1688664023"/>
                  </a:ext>
                </a:extLst>
              </a:tr>
              <a:tr h="66014">
                <a:tc>
                  <a:txBody>
                    <a:bodyPr/>
                    <a:lstStyle/>
                    <a:p>
                      <a:pPr algn="l" fontAlgn="ctr"/>
                      <a:r>
                        <a:rPr lang="ja-JP" altLang="en-US" sz="400" u="none" strike="noStrike">
                          <a:effectLst/>
                        </a:rPr>
                        <a:t>鴻巣</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28</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12</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8</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4</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28</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27</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19</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extLst>
                  <a:ext uri="{0D108BD9-81ED-4DB2-BD59-A6C34878D82A}">
                    <a16:rowId xmlns:a16="http://schemas.microsoft.com/office/drawing/2014/main" val="131975256"/>
                  </a:ext>
                </a:extLst>
              </a:tr>
              <a:tr h="66014">
                <a:tc>
                  <a:txBody>
                    <a:bodyPr/>
                    <a:lstStyle/>
                    <a:p>
                      <a:pPr algn="l" fontAlgn="ctr"/>
                      <a:r>
                        <a:rPr lang="ja-JP" altLang="en-US" sz="400" u="none" strike="noStrike">
                          <a:effectLst/>
                        </a:rPr>
                        <a:t>幸手</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21</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15</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7</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6</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17</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dirty="0">
                          <a:effectLst/>
                        </a:rPr>
                        <a:t>15</a:t>
                      </a:r>
                      <a:endParaRPr lang="en-US" altLang="ja-JP" sz="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11</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extLst>
                  <a:ext uri="{0D108BD9-81ED-4DB2-BD59-A6C34878D82A}">
                    <a16:rowId xmlns:a16="http://schemas.microsoft.com/office/drawing/2014/main" val="2752221505"/>
                  </a:ext>
                </a:extLst>
              </a:tr>
              <a:tr h="66014">
                <a:tc>
                  <a:txBody>
                    <a:bodyPr/>
                    <a:lstStyle/>
                    <a:p>
                      <a:pPr algn="l" fontAlgn="ctr"/>
                      <a:r>
                        <a:rPr lang="ja-JP" altLang="en-US" sz="400" u="none" strike="noStrike">
                          <a:effectLst/>
                        </a:rPr>
                        <a:t>東青梅</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18</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8</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3</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6</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6</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5</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extLst>
                  <a:ext uri="{0D108BD9-81ED-4DB2-BD59-A6C34878D82A}">
                    <a16:rowId xmlns:a16="http://schemas.microsoft.com/office/drawing/2014/main" val="3640099542"/>
                  </a:ext>
                </a:extLst>
              </a:tr>
              <a:tr h="66014">
                <a:tc>
                  <a:txBody>
                    <a:bodyPr/>
                    <a:lstStyle/>
                    <a:p>
                      <a:pPr algn="l" fontAlgn="ctr"/>
                      <a:r>
                        <a:rPr lang="ja-JP" altLang="en-US" sz="400" u="none" strike="noStrike">
                          <a:effectLst/>
                        </a:rPr>
                        <a:t>東所沢</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28</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15</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6</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6</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22</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14</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12</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extLst>
                  <a:ext uri="{0D108BD9-81ED-4DB2-BD59-A6C34878D82A}">
                    <a16:rowId xmlns:a16="http://schemas.microsoft.com/office/drawing/2014/main" val="4004898952"/>
                  </a:ext>
                </a:extLst>
              </a:tr>
              <a:tr h="66014">
                <a:tc>
                  <a:txBody>
                    <a:bodyPr/>
                    <a:lstStyle/>
                    <a:p>
                      <a:pPr algn="l" fontAlgn="ctr"/>
                      <a:r>
                        <a:rPr lang="ja-JP" altLang="en-US" sz="400" u="none" strike="noStrike">
                          <a:effectLst/>
                        </a:rPr>
                        <a:t>草加</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14</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10</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10</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10</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12</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8</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7</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extLst>
                  <a:ext uri="{0D108BD9-81ED-4DB2-BD59-A6C34878D82A}">
                    <a16:rowId xmlns:a16="http://schemas.microsoft.com/office/drawing/2014/main" val="1717524373"/>
                  </a:ext>
                </a:extLst>
              </a:tr>
              <a:tr h="66014">
                <a:tc>
                  <a:txBody>
                    <a:bodyPr/>
                    <a:lstStyle/>
                    <a:p>
                      <a:pPr algn="l" fontAlgn="ctr"/>
                      <a:r>
                        <a:rPr lang="ja-JP" altLang="en-US" sz="400" u="none" strike="noStrike">
                          <a:effectLst/>
                        </a:rPr>
                        <a:t>愛宕</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16</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11</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7</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7</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dirty="0">
                          <a:effectLst/>
                        </a:rPr>
                        <a:t>11</a:t>
                      </a:r>
                      <a:endParaRPr lang="en-US" altLang="ja-JP" sz="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12</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12</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extLst>
                  <a:ext uri="{0D108BD9-81ED-4DB2-BD59-A6C34878D82A}">
                    <a16:rowId xmlns:a16="http://schemas.microsoft.com/office/drawing/2014/main" val="1149394687"/>
                  </a:ext>
                </a:extLst>
              </a:tr>
              <a:tr h="66014">
                <a:tc>
                  <a:txBody>
                    <a:bodyPr/>
                    <a:lstStyle/>
                    <a:p>
                      <a:pPr algn="l" fontAlgn="ctr"/>
                      <a:r>
                        <a:rPr lang="ja-JP" altLang="en-US" sz="400" u="none" strike="noStrike">
                          <a:effectLst/>
                        </a:rPr>
                        <a:t>世田谷</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28</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15</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10</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7</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16</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14</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12</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extLst>
                  <a:ext uri="{0D108BD9-81ED-4DB2-BD59-A6C34878D82A}">
                    <a16:rowId xmlns:a16="http://schemas.microsoft.com/office/drawing/2014/main" val="60979090"/>
                  </a:ext>
                </a:extLst>
              </a:tr>
              <a:tr h="66014">
                <a:tc>
                  <a:txBody>
                    <a:bodyPr/>
                    <a:lstStyle/>
                    <a:p>
                      <a:pPr algn="l" fontAlgn="ctr"/>
                      <a:r>
                        <a:rPr lang="ja-JP" altLang="en-US" sz="400" u="none" strike="noStrike">
                          <a:effectLst/>
                        </a:rPr>
                        <a:t>南葛西</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18</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10</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4</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1</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dirty="0">
                          <a:effectLst/>
                        </a:rPr>
                        <a:t>6</a:t>
                      </a:r>
                      <a:endParaRPr lang="en-US" altLang="ja-JP" sz="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a:effectLst/>
                        </a:rPr>
                        <a:t>5</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tc>
                  <a:txBody>
                    <a:bodyPr/>
                    <a:lstStyle/>
                    <a:p>
                      <a:pPr algn="r" fontAlgn="ctr"/>
                      <a:r>
                        <a:rPr lang="en-US" altLang="ja-JP" sz="400" u="none" strike="noStrike" dirty="0">
                          <a:effectLst/>
                        </a:rPr>
                        <a:t>6</a:t>
                      </a:r>
                      <a:endParaRPr lang="en-US" altLang="ja-JP" sz="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700" marR="1700" marT="1700" marB="0" anchor="ctr"/>
                </a:tc>
                <a:extLst>
                  <a:ext uri="{0D108BD9-81ED-4DB2-BD59-A6C34878D82A}">
                    <a16:rowId xmlns:a16="http://schemas.microsoft.com/office/drawing/2014/main" val="2463780541"/>
                  </a:ext>
                </a:extLst>
              </a:tr>
            </a:tbl>
          </a:graphicData>
        </a:graphic>
      </p:graphicFrame>
      <p:pic>
        <p:nvPicPr>
          <p:cNvPr id="24" name="図 23">
            <a:extLst>
              <a:ext uri="{FF2B5EF4-FFF2-40B4-BE49-F238E27FC236}">
                <a16:creationId xmlns:a16="http://schemas.microsoft.com/office/drawing/2014/main" id="{F1DBF022-5DF5-D226-6E4B-9754C267EC53}"/>
              </a:ext>
            </a:extLst>
          </p:cNvPr>
          <p:cNvPicPr>
            <a:picLocks noChangeAspect="1"/>
          </p:cNvPicPr>
          <p:nvPr/>
        </p:nvPicPr>
        <p:blipFill>
          <a:blip r:embed="rId5"/>
          <a:stretch>
            <a:fillRect/>
          </a:stretch>
        </p:blipFill>
        <p:spPr>
          <a:xfrm>
            <a:off x="4311039" y="2532230"/>
            <a:ext cx="1041335" cy="841092"/>
          </a:xfrm>
          <a:prstGeom prst="rect">
            <a:avLst/>
          </a:prstGeom>
        </p:spPr>
      </p:pic>
      <p:sp>
        <p:nvSpPr>
          <p:cNvPr id="25" name="テキスト ボックス 24">
            <a:extLst>
              <a:ext uri="{FF2B5EF4-FFF2-40B4-BE49-F238E27FC236}">
                <a16:creationId xmlns:a16="http://schemas.microsoft.com/office/drawing/2014/main" id="{21C68CE8-DBFA-5D87-B75C-FC37686D8988}"/>
              </a:ext>
            </a:extLst>
          </p:cNvPr>
          <p:cNvSpPr txBox="1"/>
          <p:nvPr/>
        </p:nvSpPr>
        <p:spPr>
          <a:xfrm>
            <a:off x="3256142" y="2393100"/>
            <a:ext cx="948312" cy="184666"/>
          </a:xfrm>
          <a:prstGeom prst="rect">
            <a:avLst/>
          </a:prstGeom>
          <a:noFill/>
        </p:spPr>
        <p:txBody>
          <a:bodyPr wrap="square" rtlCol="0">
            <a:spAutoFit/>
          </a:bodyPr>
          <a:lstStyle/>
          <a:p>
            <a:r>
              <a:rPr kumimoji="1" lang="ja-JP" altLang="en-US" sz="600" b="1" dirty="0"/>
              <a:t>予測結果</a:t>
            </a:r>
            <a:r>
              <a:rPr kumimoji="1" lang="en-US" altLang="ja-JP" sz="600" b="1" dirty="0"/>
              <a:t>RMSE</a:t>
            </a:r>
            <a:r>
              <a:rPr kumimoji="1" lang="ja-JP" altLang="en-US" sz="600" b="1" dirty="0"/>
              <a:t>比較</a:t>
            </a:r>
            <a:endParaRPr kumimoji="1" lang="ja-JP" altLang="en-US" sz="600" dirty="0"/>
          </a:p>
        </p:txBody>
      </p:sp>
      <p:sp>
        <p:nvSpPr>
          <p:cNvPr id="26" name="テキスト ボックス 25">
            <a:extLst>
              <a:ext uri="{FF2B5EF4-FFF2-40B4-BE49-F238E27FC236}">
                <a16:creationId xmlns:a16="http://schemas.microsoft.com/office/drawing/2014/main" id="{58BB060F-F2C7-8452-E433-5011CB1EEDD3}"/>
              </a:ext>
            </a:extLst>
          </p:cNvPr>
          <p:cNvSpPr txBox="1"/>
          <p:nvPr/>
        </p:nvSpPr>
        <p:spPr>
          <a:xfrm>
            <a:off x="3230529" y="3350477"/>
            <a:ext cx="2523461" cy="923330"/>
          </a:xfrm>
          <a:prstGeom prst="rect">
            <a:avLst/>
          </a:prstGeom>
          <a:noFill/>
        </p:spPr>
        <p:txBody>
          <a:bodyPr wrap="square" rtlCol="0">
            <a:spAutoFit/>
          </a:bodyPr>
          <a:lstStyle/>
          <a:p>
            <a:r>
              <a:rPr kumimoji="1" lang="en-US" altLang="ja-JP" sz="600" dirty="0"/>
              <a:t>RMSE</a:t>
            </a:r>
            <a:r>
              <a:rPr kumimoji="1" lang="ja-JP" altLang="en-US" sz="600" dirty="0"/>
              <a:t>比較を比較すると、代表地点データを加えた場合の方が全体の精度が低くなばる傾向が見られた。</a:t>
            </a:r>
            <a:endParaRPr kumimoji="1" lang="en-US" altLang="ja-JP" sz="600" dirty="0"/>
          </a:p>
          <a:p>
            <a:r>
              <a:rPr kumimoji="1" lang="en-US" altLang="ja-JP" sz="600" dirty="0"/>
              <a:t>Ox</a:t>
            </a:r>
            <a:r>
              <a:rPr kumimoji="1" lang="ja-JP" altLang="en-US" sz="600" dirty="0"/>
              <a:t>および前駆物質の他地点データが加わることで、単一地点に比べて予測を惑わせるノイズが多くなり、細部の予測精度が低下したと考えられる。</a:t>
            </a:r>
            <a:endParaRPr kumimoji="1" lang="en-US" altLang="ja-JP" sz="600" dirty="0"/>
          </a:p>
          <a:p>
            <a:r>
              <a:rPr lang="ja-JP" altLang="en-US" sz="600" kern="100" dirty="0">
                <a:latin typeface="Times New Roman" panose="02020603050405020304" pitchFamily="18" charset="0"/>
                <a:ea typeface="ＭＳ 明朝" panose="02020609040205080304" pitchFamily="17" charset="-128"/>
                <a:cs typeface="Times New Roman" panose="02020603050405020304" pitchFamily="18" charset="0"/>
              </a:rPr>
              <a:t>代表地点データを加えることで、関東全体の高濃度傾向を判断できるようになり、長時間予測での正確に予測できると仮定したが、</a:t>
            </a:r>
            <a:r>
              <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rPr>
              <a:t>RMSE</a:t>
            </a:r>
            <a:r>
              <a:rPr lang="ja-JP" altLang="en-US" sz="600" kern="100" dirty="0">
                <a:latin typeface="Times New Roman" panose="02020603050405020304" pitchFamily="18" charset="0"/>
                <a:ea typeface="ＭＳ 明朝" panose="02020609040205080304" pitchFamily="17" charset="-128"/>
                <a:cs typeface="Times New Roman" panose="02020603050405020304" pitchFamily="18" charset="0"/>
              </a:rPr>
              <a:t>からは予測時間が長くなるにつれ起こる精度低下を改善することは示されなかった。</a:t>
            </a:r>
            <a:endParaRPr lang="en-US" altLang="ja-JP" sz="600" kern="100" dirty="0">
              <a:latin typeface="Times New Roman" panose="02020603050405020304" pitchFamily="18" charset="0"/>
              <a:ea typeface="ＭＳ 明朝" panose="02020609040205080304" pitchFamily="17" charset="-128"/>
              <a:cs typeface="Times New Roman" panose="02020603050405020304" pitchFamily="18" charset="0"/>
            </a:endParaRPr>
          </a:p>
          <a:p>
            <a:endParaRPr kumimoji="1" lang="ja-JP" altLang="en-US" sz="600" dirty="0"/>
          </a:p>
        </p:txBody>
      </p:sp>
      <p:sp>
        <p:nvSpPr>
          <p:cNvPr id="28" name="テキスト ボックス 27">
            <a:extLst>
              <a:ext uri="{FF2B5EF4-FFF2-40B4-BE49-F238E27FC236}">
                <a16:creationId xmlns:a16="http://schemas.microsoft.com/office/drawing/2014/main" id="{677A679C-BCC2-293A-AF38-82473EC8EB17}"/>
              </a:ext>
            </a:extLst>
          </p:cNvPr>
          <p:cNvSpPr txBox="1"/>
          <p:nvPr/>
        </p:nvSpPr>
        <p:spPr>
          <a:xfrm>
            <a:off x="4796118" y="4077398"/>
            <a:ext cx="1041334" cy="1200329"/>
          </a:xfrm>
          <a:prstGeom prst="rect">
            <a:avLst/>
          </a:prstGeom>
          <a:noFill/>
        </p:spPr>
        <p:txBody>
          <a:bodyPr wrap="square">
            <a:spAutoFit/>
          </a:bodyPr>
          <a:lstStyle/>
          <a:p>
            <a:r>
              <a:rPr kumimoji="1" lang="ja-JP" altLang="en-US" sz="600" dirty="0"/>
              <a:t>  実測値が</a:t>
            </a:r>
            <a:r>
              <a:rPr kumimoji="1" lang="en-US" altLang="ja-JP" sz="600" dirty="0"/>
              <a:t>100ppb</a:t>
            </a:r>
            <a:r>
              <a:rPr kumimoji="1" lang="ja-JP" altLang="en-US" sz="600" dirty="0"/>
              <a:t>を超える日を集め、各予測値が</a:t>
            </a:r>
            <a:r>
              <a:rPr kumimoji="1" lang="en-US" altLang="ja-JP" sz="600" dirty="0"/>
              <a:t>100ppb</a:t>
            </a:r>
            <a:r>
              <a:rPr kumimoji="1" lang="ja-JP" altLang="en-US" sz="600" dirty="0"/>
              <a:t>を超えたか日数を表にまとめた。</a:t>
            </a:r>
            <a:endParaRPr kumimoji="1" lang="en-US" altLang="ja-JP" sz="600" dirty="0"/>
          </a:p>
          <a:p>
            <a:r>
              <a:rPr kumimoji="1" lang="ja-JP" altLang="en-US" sz="600" dirty="0"/>
              <a:t>代表地点データを加えることで高濃度の過小評価を   改善できることが示された。   </a:t>
            </a:r>
            <a:br>
              <a:rPr kumimoji="1" lang="en-US" altLang="ja-JP" sz="600" dirty="0"/>
            </a:br>
            <a:r>
              <a:rPr kumimoji="1" lang="ja-JP" altLang="en-US" sz="600" dirty="0"/>
              <a:t>   他地点で事前に確認された高濃度の情報などから高濃度を予測することに特化したモデルに変化したと考えられる。</a:t>
            </a:r>
          </a:p>
        </p:txBody>
      </p:sp>
      <p:sp>
        <p:nvSpPr>
          <p:cNvPr id="3" name="テキスト ボックス 2">
            <a:extLst>
              <a:ext uri="{FF2B5EF4-FFF2-40B4-BE49-F238E27FC236}">
                <a16:creationId xmlns:a16="http://schemas.microsoft.com/office/drawing/2014/main" id="{8BBD32FF-0F21-5F8F-D96E-135861F12726}"/>
              </a:ext>
            </a:extLst>
          </p:cNvPr>
          <p:cNvSpPr txBox="1"/>
          <p:nvPr/>
        </p:nvSpPr>
        <p:spPr>
          <a:xfrm>
            <a:off x="5832109" y="392552"/>
            <a:ext cx="6474849" cy="2215991"/>
          </a:xfrm>
          <a:prstGeom prst="rect">
            <a:avLst/>
          </a:prstGeom>
          <a:noFill/>
        </p:spPr>
        <p:txBody>
          <a:bodyPr wrap="none" rtlCol="0">
            <a:spAutoFit/>
          </a:bodyPr>
          <a:lstStyle/>
          <a:p>
            <a:r>
              <a:rPr kumimoji="1" lang="ja-JP" altLang="en-US" sz="2400" dirty="0"/>
              <a:t>館山と熊谷で直線状にラインを引いて</a:t>
            </a:r>
            <a:endParaRPr kumimoji="1" lang="en-US" altLang="ja-JP" sz="2400" dirty="0"/>
          </a:p>
          <a:p>
            <a:r>
              <a:rPr kumimoji="1" lang="ja-JP" altLang="en-US" sz="2400" dirty="0"/>
              <a:t>代表地点とするのは妥当なのか？</a:t>
            </a:r>
            <a:endParaRPr kumimoji="1" lang="en-US" altLang="ja-JP" sz="2400" dirty="0"/>
          </a:p>
          <a:p>
            <a:endParaRPr kumimoji="1" lang="en-US" altLang="ja-JP" dirty="0"/>
          </a:p>
          <a:p>
            <a:pPr marL="285750" indent="-285750">
              <a:buFont typeface="Arial" panose="020B0604020202020204" pitchFamily="34" charset="0"/>
              <a:buChar char="•"/>
            </a:pPr>
            <a:r>
              <a:rPr kumimoji="1" lang="ja-JP" altLang="en-US" dirty="0"/>
              <a:t>関東域の海陸風循環の構造を研究している論文を説明し</a:t>
            </a:r>
            <a:br>
              <a:rPr kumimoji="1" lang="en-US" altLang="ja-JP" dirty="0"/>
            </a:br>
            <a:r>
              <a:rPr kumimoji="1" lang="ja-JP" altLang="en-US" dirty="0"/>
              <a:t>参考にしたと回答。</a:t>
            </a:r>
            <a:endParaRPr kumimoji="1" lang="en-US" altLang="ja-JP" dirty="0"/>
          </a:p>
          <a:p>
            <a:pPr marL="285750" indent="-285750">
              <a:buFont typeface="Arial" panose="020B0604020202020204" pitchFamily="34" charset="0"/>
              <a:buChar char="•"/>
            </a:pPr>
            <a:r>
              <a:rPr kumimoji="1" lang="ja-JP" altLang="en-US" dirty="0"/>
              <a:t>他の地点では代表地点を四方にしたり、盆地の場合は山を</a:t>
            </a:r>
            <a:br>
              <a:rPr kumimoji="1" lang="en-US" altLang="ja-JP" dirty="0"/>
            </a:br>
            <a:r>
              <a:rPr kumimoji="1" lang="ja-JP" altLang="en-US" dirty="0"/>
              <a:t>超える風などのデータが必要かもしれないと討論した。</a:t>
            </a:r>
          </a:p>
        </p:txBody>
      </p:sp>
      <p:sp>
        <p:nvSpPr>
          <p:cNvPr id="7" name="テキスト ボックス 6">
            <a:extLst>
              <a:ext uri="{FF2B5EF4-FFF2-40B4-BE49-F238E27FC236}">
                <a16:creationId xmlns:a16="http://schemas.microsoft.com/office/drawing/2014/main" id="{23BCA313-7272-50DF-8009-973D6E2782C0}"/>
              </a:ext>
            </a:extLst>
          </p:cNvPr>
          <p:cNvSpPr txBox="1"/>
          <p:nvPr/>
        </p:nvSpPr>
        <p:spPr>
          <a:xfrm>
            <a:off x="5959876" y="2751078"/>
            <a:ext cx="5753100" cy="4062651"/>
          </a:xfrm>
          <a:prstGeom prst="rect">
            <a:avLst/>
          </a:prstGeom>
          <a:noFill/>
        </p:spPr>
        <p:txBody>
          <a:bodyPr wrap="square" rtlCol="0">
            <a:spAutoFit/>
          </a:bodyPr>
          <a:lstStyle/>
          <a:p>
            <a:r>
              <a:rPr kumimoji="1" lang="ja-JP" altLang="en-US" sz="2400" dirty="0"/>
              <a:t>風向風速は利用しないのか？</a:t>
            </a:r>
            <a:endParaRPr kumimoji="1" lang="en-US" altLang="ja-JP" sz="2400"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ja-JP" altLang="en-US" dirty="0"/>
              <a:t>風向風速はローカルな状況に影響されすぎてしまう可能性がある。そのため移流や滞留を関東の縦ラインの地点データを参考データとさせていると回答。</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ja-JP" altLang="en-US" dirty="0"/>
              <a:t>また、単一地点の風の強さがその地点の濃度ピークに関係がある可能性があると説明。移流などよりも特に沿岸部のローカルな滞留現象を解決する手がかりかもと説明した。</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ja-JP" altLang="en-US" dirty="0"/>
              <a:t>アドバイスとして、軸から離れてる地域は考慮されていない横方向の移流が関係してるため、風向きなどのデータが有効化もしてないと言っていただいた。</a:t>
            </a:r>
          </a:p>
        </p:txBody>
      </p:sp>
    </p:spTree>
    <p:extLst>
      <p:ext uri="{BB962C8B-B14F-4D97-AF65-F5344CB8AC3E}">
        <p14:creationId xmlns:p14="http://schemas.microsoft.com/office/powerpoint/2010/main" val="20737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BEB32B5-28D3-B20F-9990-A7D6241B4F19}"/>
              </a:ext>
            </a:extLst>
          </p:cNvPr>
          <p:cNvSpPr txBox="1"/>
          <p:nvPr/>
        </p:nvSpPr>
        <p:spPr>
          <a:xfrm>
            <a:off x="1346200" y="444500"/>
            <a:ext cx="8351645" cy="1200329"/>
          </a:xfrm>
          <a:prstGeom prst="rect">
            <a:avLst/>
          </a:prstGeom>
          <a:noFill/>
        </p:spPr>
        <p:txBody>
          <a:bodyPr wrap="none" rtlCol="0">
            <a:spAutoFit/>
          </a:bodyPr>
          <a:lstStyle/>
          <a:p>
            <a:r>
              <a:rPr kumimoji="1" lang="en-US" altLang="ja-JP" sz="2400" dirty="0"/>
              <a:t>P47</a:t>
            </a:r>
            <a:r>
              <a:rPr kumimoji="1" lang="ja-JP" altLang="en-US" sz="2400" dirty="0"/>
              <a:t>       </a:t>
            </a:r>
            <a:r>
              <a:rPr lang="en-US" altLang="ja-JP" sz="2400" dirty="0"/>
              <a:t>AI </a:t>
            </a:r>
            <a:r>
              <a:rPr lang="ja-JP" altLang="en-US" sz="2400" dirty="0"/>
              <a:t>による光化学オキシダント注意報発令予測の試み</a:t>
            </a:r>
            <a:endParaRPr lang="en-US" altLang="ja-JP" sz="2400" dirty="0"/>
          </a:p>
          <a:p>
            <a:r>
              <a:rPr lang="ja-JP" altLang="en-US" sz="2400" dirty="0"/>
              <a:t>○古橋規尊 </a:t>
            </a:r>
            <a:r>
              <a:rPr lang="en-US" altLang="ja-JP" sz="2400" dirty="0"/>
              <a:t>1)</a:t>
            </a:r>
            <a:r>
              <a:rPr lang="ja-JP" altLang="en-US" sz="2400" dirty="0"/>
              <a:t>，速水洋 </a:t>
            </a:r>
            <a:r>
              <a:rPr lang="en-US" altLang="ja-JP" sz="2400" dirty="0"/>
              <a:t>2)</a:t>
            </a:r>
            <a:r>
              <a:rPr lang="ja-JP" altLang="en-US" sz="2400" dirty="0"/>
              <a:t>，菊地健太郎 </a:t>
            </a:r>
            <a:r>
              <a:rPr lang="en-US" altLang="ja-JP" sz="2400" dirty="0"/>
              <a:t>3) </a:t>
            </a:r>
            <a:br>
              <a:rPr lang="en-US" altLang="ja-JP" sz="2400" dirty="0"/>
            </a:br>
            <a:r>
              <a:rPr lang="en-US" altLang="ja-JP" sz="2400" dirty="0"/>
              <a:t>1)</a:t>
            </a:r>
            <a:r>
              <a:rPr lang="ja-JP" altLang="en-US" sz="2400" dirty="0"/>
              <a:t>環境計測株式会社，</a:t>
            </a:r>
            <a:r>
              <a:rPr lang="en-US" altLang="ja-JP" sz="2400" dirty="0"/>
              <a:t>2)</a:t>
            </a:r>
            <a:r>
              <a:rPr lang="ja-JP" altLang="en-US" sz="2400" dirty="0"/>
              <a:t>早稲田大学，</a:t>
            </a:r>
            <a:r>
              <a:rPr lang="en-US" altLang="ja-JP" sz="2400" dirty="0"/>
              <a:t>3)</a:t>
            </a:r>
            <a:r>
              <a:rPr lang="ja-JP" altLang="en-US" sz="2400" dirty="0"/>
              <a:t>株式会社ソフト技研</a:t>
            </a:r>
            <a:endParaRPr kumimoji="1" lang="ja-JP" altLang="en-US" sz="2400" dirty="0"/>
          </a:p>
        </p:txBody>
      </p:sp>
      <p:sp>
        <p:nvSpPr>
          <p:cNvPr id="3" name="テキスト ボックス 2">
            <a:extLst>
              <a:ext uri="{FF2B5EF4-FFF2-40B4-BE49-F238E27FC236}">
                <a16:creationId xmlns:a16="http://schemas.microsoft.com/office/drawing/2014/main" id="{DC2FF6F5-554B-B2C2-DB64-D792DED703A4}"/>
              </a:ext>
            </a:extLst>
          </p:cNvPr>
          <p:cNvSpPr txBox="1"/>
          <p:nvPr/>
        </p:nvSpPr>
        <p:spPr>
          <a:xfrm>
            <a:off x="1346200" y="2193155"/>
            <a:ext cx="9417963" cy="461665"/>
          </a:xfrm>
          <a:prstGeom prst="rect">
            <a:avLst/>
          </a:prstGeom>
          <a:noFill/>
        </p:spPr>
        <p:txBody>
          <a:bodyPr wrap="none" rtlCol="0">
            <a:spAutoFit/>
          </a:bodyPr>
          <a:lstStyle/>
          <a:p>
            <a:r>
              <a:rPr kumimoji="1" lang="ja-JP" altLang="en-US" sz="2400" dirty="0"/>
              <a:t>自治体がそれぞれ発令した光化学オキシダント注意報の過去データ</a:t>
            </a:r>
          </a:p>
        </p:txBody>
      </p:sp>
      <p:sp>
        <p:nvSpPr>
          <p:cNvPr id="5" name="テキスト ボックス 4">
            <a:extLst>
              <a:ext uri="{FF2B5EF4-FFF2-40B4-BE49-F238E27FC236}">
                <a16:creationId xmlns:a16="http://schemas.microsoft.com/office/drawing/2014/main" id="{A65F111F-0B88-5CFA-20A4-24B96105B019}"/>
              </a:ext>
            </a:extLst>
          </p:cNvPr>
          <p:cNvSpPr txBox="1"/>
          <p:nvPr/>
        </p:nvSpPr>
        <p:spPr>
          <a:xfrm>
            <a:off x="1446619" y="3198167"/>
            <a:ext cx="6096000" cy="461665"/>
          </a:xfrm>
          <a:prstGeom prst="rect">
            <a:avLst/>
          </a:prstGeom>
          <a:noFill/>
        </p:spPr>
        <p:txBody>
          <a:bodyPr wrap="square">
            <a:spAutoFit/>
          </a:bodyPr>
          <a:lstStyle/>
          <a:p>
            <a:r>
              <a:rPr kumimoji="1" lang="en-US" altLang="ja-JP" sz="2400" dirty="0"/>
              <a:t>AI</a:t>
            </a:r>
            <a:r>
              <a:rPr kumimoji="1" lang="ja-JP" altLang="en-US" sz="2400" dirty="0"/>
              <a:t>に学習させる</a:t>
            </a:r>
            <a:endParaRPr lang="ja-JP" altLang="en-US" sz="2400" dirty="0"/>
          </a:p>
        </p:txBody>
      </p:sp>
      <p:sp>
        <p:nvSpPr>
          <p:cNvPr id="6" name="矢印: 下 5">
            <a:extLst>
              <a:ext uri="{FF2B5EF4-FFF2-40B4-BE49-F238E27FC236}">
                <a16:creationId xmlns:a16="http://schemas.microsoft.com/office/drawing/2014/main" id="{DB993A3D-8812-1E6C-BD8D-FFE7CBB52FC0}"/>
              </a:ext>
            </a:extLst>
          </p:cNvPr>
          <p:cNvSpPr/>
          <p:nvPr/>
        </p:nvSpPr>
        <p:spPr>
          <a:xfrm>
            <a:off x="2387600" y="2752125"/>
            <a:ext cx="484632" cy="2979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下 6">
            <a:extLst>
              <a:ext uri="{FF2B5EF4-FFF2-40B4-BE49-F238E27FC236}">
                <a16:creationId xmlns:a16="http://schemas.microsoft.com/office/drawing/2014/main" id="{25AD1DA5-ACCD-FE71-6213-C09FFECE230C}"/>
              </a:ext>
            </a:extLst>
          </p:cNvPr>
          <p:cNvSpPr/>
          <p:nvPr/>
        </p:nvSpPr>
        <p:spPr>
          <a:xfrm>
            <a:off x="2376932" y="3823380"/>
            <a:ext cx="484632" cy="2979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C5D5C0B-82FB-4AA4-321A-B656534CCE86}"/>
              </a:ext>
            </a:extLst>
          </p:cNvPr>
          <p:cNvSpPr txBox="1"/>
          <p:nvPr/>
        </p:nvSpPr>
        <p:spPr>
          <a:xfrm>
            <a:off x="1446618" y="4284862"/>
            <a:ext cx="8662581" cy="1569660"/>
          </a:xfrm>
          <a:prstGeom prst="rect">
            <a:avLst/>
          </a:prstGeom>
          <a:noFill/>
        </p:spPr>
        <p:txBody>
          <a:bodyPr wrap="square">
            <a:spAutoFit/>
          </a:bodyPr>
          <a:lstStyle/>
          <a:p>
            <a:r>
              <a:rPr kumimoji="1" lang="ja-JP" altLang="en-US" sz="2400" dirty="0"/>
              <a:t>当日のデータを読み込ませたときに</a:t>
            </a:r>
            <a:br>
              <a:rPr kumimoji="1" lang="en-US" altLang="ja-JP" sz="2400" dirty="0"/>
            </a:br>
            <a:r>
              <a:rPr kumimoji="1" lang="ja-JP" altLang="en-US" sz="2400" dirty="0"/>
              <a:t>発令予測が出るか？</a:t>
            </a:r>
            <a:endParaRPr kumimoji="1" lang="en-US" altLang="ja-JP" sz="2400" dirty="0"/>
          </a:p>
          <a:p>
            <a:r>
              <a:rPr kumimoji="1" lang="en-US" altLang="ja-JP" sz="2400" dirty="0"/>
              <a:t>100ppb</a:t>
            </a:r>
            <a:r>
              <a:rPr kumimoji="1" lang="ja-JP" altLang="en-US" sz="2400" dirty="0"/>
              <a:t>を超えるか？</a:t>
            </a:r>
            <a:endParaRPr kumimoji="1" lang="en-US" altLang="ja-JP" sz="2400" dirty="0"/>
          </a:p>
          <a:p>
            <a:r>
              <a:rPr kumimoji="1" lang="ja-JP" altLang="en-US" sz="2400" dirty="0"/>
              <a:t>を予測させ再現性を測る</a:t>
            </a:r>
            <a:endParaRPr lang="ja-JP" altLang="en-US" sz="2400" dirty="0"/>
          </a:p>
        </p:txBody>
      </p:sp>
    </p:spTree>
    <p:extLst>
      <p:ext uri="{BB962C8B-B14F-4D97-AF65-F5344CB8AC3E}">
        <p14:creationId xmlns:p14="http://schemas.microsoft.com/office/powerpoint/2010/main" val="123029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A2ABA7A-E4FB-6CD6-6AE1-067FFDEF8957}"/>
              </a:ext>
            </a:extLst>
          </p:cNvPr>
          <p:cNvSpPr txBox="1"/>
          <p:nvPr/>
        </p:nvSpPr>
        <p:spPr>
          <a:xfrm>
            <a:off x="1092200" y="393700"/>
            <a:ext cx="6955750" cy="3539430"/>
          </a:xfrm>
          <a:prstGeom prst="rect">
            <a:avLst/>
          </a:prstGeom>
          <a:noFill/>
        </p:spPr>
        <p:txBody>
          <a:bodyPr wrap="none" rtlCol="0">
            <a:spAutoFit/>
          </a:bodyPr>
          <a:lstStyle/>
          <a:p>
            <a:r>
              <a:rPr kumimoji="1" lang="ja-JP" altLang="en-US" sz="3200" dirty="0"/>
              <a:t>概要</a:t>
            </a:r>
            <a:endParaRPr kumimoji="1" lang="en-US" altLang="ja-JP" sz="3200" dirty="0"/>
          </a:p>
          <a:p>
            <a:pPr marL="285750" indent="-285750">
              <a:buFont typeface="Arial" panose="020B0604020202020204" pitchFamily="34" charset="0"/>
              <a:buChar char="•"/>
            </a:pPr>
            <a:r>
              <a:rPr kumimoji="1" lang="ja-JP" altLang="en-US" sz="2400" dirty="0"/>
              <a:t>関東の１都６県で実験</a:t>
            </a:r>
            <a:endParaRPr kumimoji="1" lang="en-US" altLang="ja-JP" sz="2400" dirty="0"/>
          </a:p>
          <a:p>
            <a:pPr marL="285750" indent="-285750">
              <a:buFont typeface="Arial" panose="020B0604020202020204" pitchFamily="34" charset="0"/>
              <a:buChar char="•"/>
            </a:pPr>
            <a:r>
              <a:rPr kumimoji="1" lang="ja-JP" altLang="en-US" sz="2400" dirty="0"/>
              <a:t>朝１０時に日中の当日の予測を行う</a:t>
            </a:r>
            <a:endParaRPr kumimoji="1" lang="en-US" altLang="ja-JP" sz="2400" dirty="0"/>
          </a:p>
          <a:p>
            <a:pPr marL="285750" indent="-285750">
              <a:buFont typeface="Arial" panose="020B0604020202020204" pitchFamily="34" charset="0"/>
              <a:buChar char="•"/>
            </a:pPr>
            <a:r>
              <a:rPr kumimoji="1" lang="ja-JP" altLang="en-US" sz="2400" dirty="0"/>
              <a:t>入力は朝までの大気・気象項目</a:t>
            </a:r>
            <a:endParaRPr kumimoji="1" lang="en-US" altLang="ja-JP" sz="2400" dirty="0"/>
          </a:p>
          <a:p>
            <a:pPr marL="285750" indent="-285750">
              <a:buFont typeface="Arial" panose="020B0604020202020204" pitchFamily="34" charset="0"/>
              <a:buChar char="•"/>
            </a:pPr>
            <a:endParaRPr kumimoji="1" lang="en-US" altLang="ja-JP" sz="2400" dirty="0"/>
          </a:p>
          <a:p>
            <a:pPr marL="457200" indent="-457200">
              <a:buFont typeface="Arial" panose="020B0604020202020204" pitchFamily="34" charset="0"/>
              <a:buChar char="•"/>
            </a:pPr>
            <a:r>
              <a:rPr kumimoji="1" lang="ja-JP" altLang="en-US" sz="2400" dirty="0"/>
              <a:t>学習ラベルは〇か</a:t>
            </a:r>
            <a:r>
              <a:rPr kumimoji="1" lang="en-US" altLang="ja-JP" sz="2400" dirty="0"/>
              <a:t>×</a:t>
            </a:r>
            <a:r>
              <a:rPr kumimoji="1" lang="ja-JP" altLang="en-US" sz="2400" dirty="0"/>
              <a:t>の正誤ラベル</a:t>
            </a:r>
            <a:br>
              <a:rPr kumimoji="1" lang="en-US" altLang="ja-JP" sz="2400" dirty="0"/>
            </a:br>
            <a:r>
              <a:rPr kumimoji="1" lang="ja-JP" altLang="en-US" sz="2400" dirty="0"/>
              <a:t>内容は</a:t>
            </a:r>
            <a:br>
              <a:rPr kumimoji="1" lang="en-US" altLang="ja-JP" sz="2400" dirty="0"/>
            </a:br>
            <a:r>
              <a:rPr kumimoji="1" lang="en-US" altLang="ja-JP" sz="2400" dirty="0"/>
              <a:t>	</a:t>
            </a:r>
            <a:r>
              <a:rPr kumimoji="1" lang="ja-JP" altLang="en-US" sz="2400" dirty="0"/>
              <a:t>その日実際に注意報が発令されたかどうか</a:t>
            </a:r>
            <a:br>
              <a:rPr kumimoji="1" lang="en-US" altLang="ja-JP" sz="2400" dirty="0"/>
            </a:br>
            <a:r>
              <a:rPr kumimoji="1" lang="en-US" altLang="ja-JP" sz="2400" dirty="0"/>
              <a:t>	100ppb</a:t>
            </a:r>
            <a:r>
              <a:rPr kumimoji="1" lang="ja-JP" altLang="en-US" sz="2400" dirty="0"/>
              <a:t>を超える時間が存在したかどうか</a:t>
            </a:r>
            <a:endParaRPr kumimoji="1" lang="en-US" altLang="ja-JP" sz="2400" dirty="0"/>
          </a:p>
        </p:txBody>
      </p:sp>
      <p:sp>
        <p:nvSpPr>
          <p:cNvPr id="3" name="テキスト ボックス 2">
            <a:extLst>
              <a:ext uri="{FF2B5EF4-FFF2-40B4-BE49-F238E27FC236}">
                <a16:creationId xmlns:a16="http://schemas.microsoft.com/office/drawing/2014/main" id="{786F253E-82D3-1E4B-2D5D-392EE703F803}"/>
              </a:ext>
            </a:extLst>
          </p:cNvPr>
          <p:cNvSpPr txBox="1"/>
          <p:nvPr/>
        </p:nvSpPr>
        <p:spPr>
          <a:xfrm>
            <a:off x="1244600" y="4318000"/>
            <a:ext cx="8977650" cy="830997"/>
          </a:xfrm>
          <a:prstGeom prst="rect">
            <a:avLst/>
          </a:prstGeom>
          <a:noFill/>
        </p:spPr>
        <p:txBody>
          <a:bodyPr wrap="none" rtlCol="0">
            <a:spAutoFit/>
          </a:bodyPr>
          <a:lstStyle/>
          <a:p>
            <a:r>
              <a:rPr kumimoji="1" lang="ja-JP" altLang="en-US" sz="2400" dirty="0"/>
              <a:t>上記の項目で予測を行い、</a:t>
            </a:r>
            <a:r>
              <a:rPr lang="ja-JP" altLang="en-US" sz="2400" dirty="0"/>
              <a:t>モデル評価では、</a:t>
            </a:r>
            <a:br>
              <a:rPr lang="en-US" altLang="ja-JP" sz="2400" dirty="0"/>
            </a:br>
            <a:r>
              <a:rPr lang="ja-JP" altLang="en-US" sz="2400" dirty="0"/>
              <a:t>再現率（</a:t>
            </a:r>
            <a:r>
              <a:rPr lang="en-US" altLang="ja-JP" sz="2400" dirty="0"/>
              <a:t>recall</a:t>
            </a:r>
            <a:r>
              <a:rPr lang="ja-JP" altLang="en-US" sz="2400" dirty="0"/>
              <a:t>）、適合率（</a:t>
            </a:r>
            <a:r>
              <a:rPr lang="en-US" altLang="ja-JP" sz="2400" dirty="0"/>
              <a:t>precision</a:t>
            </a:r>
            <a:r>
              <a:rPr lang="ja-JP" altLang="en-US" sz="2400" dirty="0"/>
              <a:t>）、調和平均（</a:t>
            </a:r>
            <a:r>
              <a:rPr lang="en-US" altLang="ja-JP" sz="2400" dirty="0"/>
              <a:t>F </a:t>
            </a:r>
            <a:r>
              <a:rPr lang="ja-JP" altLang="en-US" sz="2400" dirty="0"/>
              <a:t>値）で評価</a:t>
            </a:r>
            <a:endParaRPr kumimoji="1" lang="ja-JP" altLang="en-US" sz="2400" dirty="0"/>
          </a:p>
        </p:txBody>
      </p:sp>
    </p:spTree>
    <p:extLst>
      <p:ext uri="{BB962C8B-B14F-4D97-AF65-F5344CB8AC3E}">
        <p14:creationId xmlns:p14="http://schemas.microsoft.com/office/powerpoint/2010/main" val="353259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65581BD-FD07-F4F3-9C21-9F7984D34899}"/>
              </a:ext>
            </a:extLst>
          </p:cNvPr>
          <p:cNvSpPr txBox="1"/>
          <p:nvPr/>
        </p:nvSpPr>
        <p:spPr>
          <a:xfrm>
            <a:off x="501650" y="484925"/>
            <a:ext cx="6096000" cy="523220"/>
          </a:xfrm>
          <a:prstGeom prst="rect">
            <a:avLst/>
          </a:prstGeom>
          <a:noFill/>
        </p:spPr>
        <p:txBody>
          <a:bodyPr wrap="square">
            <a:spAutoFit/>
          </a:bodyPr>
          <a:lstStyle/>
          <a:p>
            <a:r>
              <a:rPr kumimoji="0" lang="ja-JP" altLang="en-US" sz="2800" b="0" i="0" u="none" strike="noStrike" kern="1200" cap="none" spc="0" normalizeH="0" baseline="0" noProof="0" dirty="0">
                <a:ln>
                  <a:noFill/>
                </a:ln>
                <a:solidFill>
                  <a:prstClr val="black"/>
                </a:solidFill>
                <a:effectLst/>
                <a:uLnTx/>
                <a:uFillTx/>
                <a:latin typeface="Gill Sans MT"/>
                <a:ea typeface="メイリオ"/>
                <a:cs typeface="+mn-cs"/>
              </a:rPr>
              <a:t>再現率（</a:t>
            </a:r>
            <a:r>
              <a:rPr kumimoji="0" lang="en-US" altLang="ja-JP" sz="2800" b="0" i="0" u="none" strike="noStrike" kern="1200" cap="none" spc="0" normalizeH="0" baseline="0" noProof="0" dirty="0">
                <a:ln>
                  <a:noFill/>
                </a:ln>
                <a:solidFill>
                  <a:prstClr val="black"/>
                </a:solidFill>
                <a:effectLst/>
                <a:uLnTx/>
                <a:uFillTx/>
                <a:latin typeface="Gill Sans MT"/>
                <a:ea typeface="メイリオ"/>
                <a:cs typeface="+mn-cs"/>
              </a:rPr>
              <a:t>recall</a:t>
            </a:r>
            <a:r>
              <a:rPr kumimoji="0" lang="ja-JP" altLang="en-US" sz="2800" b="0" i="0" u="none" strike="noStrike" kern="1200" cap="none" spc="0" normalizeH="0" baseline="0" noProof="0" dirty="0">
                <a:ln>
                  <a:noFill/>
                </a:ln>
                <a:solidFill>
                  <a:prstClr val="black"/>
                </a:solidFill>
                <a:effectLst/>
                <a:uLnTx/>
                <a:uFillTx/>
                <a:latin typeface="Gill Sans MT"/>
                <a:ea typeface="メイリオ"/>
                <a:cs typeface="+mn-cs"/>
              </a:rPr>
              <a:t>）</a:t>
            </a:r>
            <a:endParaRPr lang="ja-JP" altLang="en-US" dirty="0"/>
          </a:p>
        </p:txBody>
      </p:sp>
      <p:sp>
        <p:nvSpPr>
          <p:cNvPr id="11" name="テキスト ボックス 10">
            <a:extLst>
              <a:ext uri="{FF2B5EF4-FFF2-40B4-BE49-F238E27FC236}">
                <a16:creationId xmlns:a16="http://schemas.microsoft.com/office/drawing/2014/main" id="{D0BA3942-CEA0-5CE0-0944-55D0E6B61C7D}"/>
              </a:ext>
            </a:extLst>
          </p:cNvPr>
          <p:cNvSpPr txBox="1"/>
          <p:nvPr/>
        </p:nvSpPr>
        <p:spPr>
          <a:xfrm>
            <a:off x="501650" y="1762640"/>
            <a:ext cx="6096000" cy="523220"/>
          </a:xfrm>
          <a:prstGeom prst="rect">
            <a:avLst/>
          </a:prstGeom>
          <a:noFill/>
        </p:spPr>
        <p:txBody>
          <a:bodyPr wrap="square">
            <a:spAutoFit/>
          </a:bodyPr>
          <a:lstStyle/>
          <a:p>
            <a:r>
              <a:rPr lang="ja-JP" altLang="en-US" sz="2800" dirty="0"/>
              <a:t>適合率（</a:t>
            </a:r>
            <a:r>
              <a:rPr lang="en-US" altLang="ja-JP" sz="2800" dirty="0"/>
              <a:t>precision</a:t>
            </a:r>
            <a:r>
              <a:rPr lang="ja-JP" altLang="en-US" sz="2800" dirty="0"/>
              <a:t>）</a:t>
            </a:r>
          </a:p>
        </p:txBody>
      </p:sp>
      <p:sp>
        <p:nvSpPr>
          <p:cNvPr id="17" name="テキスト ボックス 16">
            <a:extLst>
              <a:ext uri="{FF2B5EF4-FFF2-40B4-BE49-F238E27FC236}">
                <a16:creationId xmlns:a16="http://schemas.microsoft.com/office/drawing/2014/main" id="{B08BB9DF-E6DC-C4C9-5705-CCF20D2435E7}"/>
              </a:ext>
            </a:extLst>
          </p:cNvPr>
          <p:cNvSpPr txBox="1"/>
          <p:nvPr/>
        </p:nvSpPr>
        <p:spPr>
          <a:xfrm>
            <a:off x="501650" y="4605973"/>
            <a:ext cx="10826750" cy="1231106"/>
          </a:xfrm>
          <a:prstGeom prst="rect">
            <a:avLst/>
          </a:prstGeom>
          <a:noFill/>
        </p:spPr>
        <p:txBody>
          <a:bodyPr wrap="square">
            <a:spAutoFit/>
          </a:bodyPr>
          <a:lstStyle/>
          <a:p>
            <a:r>
              <a:rPr lang="ja-JP" altLang="en-US" dirty="0"/>
              <a:t>“率”の平均、</a:t>
            </a:r>
            <a:r>
              <a:rPr lang="en-US" altLang="ja-JP" dirty="0"/>
              <a:t>2</a:t>
            </a:r>
            <a:r>
              <a:rPr lang="ja-JP" altLang="en-US" dirty="0"/>
              <a:t>つの値の比、つまり分子／分母で構成された指標において、その分子を基準とする場合の平均を算出するのに適している手法</a:t>
            </a:r>
            <a:endParaRPr lang="en-US" altLang="ja-JP" dirty="0"/>
          </a:p>
          <a:p>
            <a:r>
              <a:rPr lang="ja-JP" altLang="en-US" sz="2000" b="1" dirty="0"/>
              <a:t>ざっくり言うと再現率と適合率を平均してどのくらい精度があるかを表している</a:t>
            </a:r>
            <a:endParaRPr lang="en-US" altLang="ja-JP" sz="2000" b="1" dirty="0"/>
          </a:p>
          <a:p>
            <a:endParaRPr lang="ja-JP" altLang="en-US" dirty="0"/>
          </a:p>
        </p:txBody>
      </p:sp>
      <p:sp>
        <p:nvSpPr>
          <p:cNvPr id="21" name="テキスト ボックス 20">
            <a:extLst>
              <a:ext uri="{FF2B5EF4-FFF2-40B4-BE49-F238E27FC236}">
                <a16:creationId xmlns:a16="http://schemas.microsoft.com/office/drawing/2014/main" id="{3CBF9555-DAC8-00EA-3436-5DE3153A1189}"/>
              </a:ext>
            </a:extLst>
          </p:cNvPr>
          <p:cNvSpPr txBox="1"/>
          <p:nvPr/>
        </p:nvSpPr>
        <p:spPr>
          <a:xfrm>
            <a:off x="863600" y="946590"/>
            <a:ext cx="11468100" cy="677108"/>
          </a:xfrm>
          <a:prstGeom prst="rect">
            <a:avLst/>
          </a:prstGeom>
          <a:noFill/>
        </p:spPr>
        <p:txBody>
          <a:bodyPr wrap="square">
            <a:spAutoFit/>
          </a:bodyPr>
          <a:lstStyle/>
          <a:p>
            <a:r>
              <a:rPr lang="ja-JP" altLang="en-US" dirty="0"/>
              <a:t>正解値が陽性である場合において、機械学習モデルによる予測がどれくらいその正解を「再現」できるか</a:t>
            </a:r>
            <a:endParaRPr lang="en-US" altLang="ja-JP" dirty="0"/>
          </a:p>
          <a:p>
            <a:r>
              <a:rPr lang="ja-JP" altLang="en-US" sz="2000" b="1" dirty="0"/>
              <a:t>実際に〇のときに予測が〇だと言っている割合</a:t>
            </a:r>
          </a:p>
        </p:txBody>
      </p:sp>
      <p:sp>
        <p:nvSpPr>
          <p:cNvPr id="25" name="テキスト ボックス 24">
            <a:extLst>
              <a:ext uri="{FF2B5EF4-FFF2-40B4-BE49-F238E27FC236}">
                <a16:creationId xmlns:a16="http://schemas.microsoft.com/office/drawing/2014/main" id="{5B0AD4B6-65A6-5E1D-6D53-DB52044E87F5}"/>
              </a:ext>
            </a:extLst>
          </p:cNvPr>
          <p:cNvSpPr txBox="1"/>
          <p:nvPr/>
        </p:nvSpPr>
        <p:spPr>
          <a:xfrm>
            <a:off x="882650" y="2301791"/>
            <a:ext cx="10445750" cy="954107"/>
          </a:xfrm>
          <a:prstGeom prst="rect">
            <a:avLst/>
          </a:prstGeom>
          <a:noFill/>
        </p:spPr>
        <p:txBody>
          <a:bodyPr wrap="square">
            <a:spAutoFit/>
          </a:bodyPr>
          <a:lstStyle/>
          <a:p>
            <a:r>
              <a:rPr lang="ja-JP" altLang="en-US" dirty="0"/>
              <a:t>機械学習モデルによる予測が陽性だった場合に、どれくらい</a:t>
            </a:r>
            <a:br>
              <a:rPr lang="en-US" altLang="ja-JP" dirty="0"/>
            </a:br>
            <a:r>
              <a:rPr lang="ja-JP" altLang="en-US" dirty="0"/>
              <a:t>正解に「適合」できるか</a:t>
            </a:r>
            <a:br>
              <a:rPr lang="en-US" altLang="ja-JP" dirty="0"/>
            </a:br>
            <a:r>
              <a:rPr lang="ja-JP" altLang="en-US" sz="2000" b="1" dirty="0"/>
              <a:t>つまり、予測が〇といった時に実際に〇だった割合</a:t>
            </a:r>
            <a:endParaRPr lang="ja-JP" altLang="en-US" b="1" dirty="0"/>
          </a:p>
        </p:txBody>
      </p:sp>
      <p:pic>
        <p:nvPicPr>
          <p:cNvPr id="27" name="図 26">
            <a:extLst>
              <a:ext uri="{FF2B5EF4-FFF2-40B4-BE49-F238E27FC236}">
                <a16:creationId xmlns:a16="http://schemas.microsoft.com/office/drawing/2014/main" id="{6F63C081-328E-AD3A-E535-208AE7183E8A}"/>
              </a:ext>
            </a:extLst>
          </p:cNvPr>
          <p:cNvPicPr>
            <a:picLocks noChangeAspect="1"/>
          </p:cNvPicPr>
          <p:nvPr/>
        </p:nvPicPr>
        <p:blipFill>
          <a:blip r:embed="rId2"/>
          <a:stretch>
            <a:fillRect/>
          </a:stretch>
        </p:blipFill>
        <p:spPr>
          <a:xfrm>
            <a:off x="9848523" y="4916771"/>
            <a:ext cx="2343477" cy="1771897"/>
          </a:xfrm>
          <a:prstGeom prst="rect">
            <a:avLst/>
          </a:prstGeom>
        </p:spPr>
      </p:pic>
      <p:sp>
        <p:nvSpPr>
          <p:cNvPr id="29" name="テキスト ボックス 28">
            <a:extLst>
              <a:ext uri="{FF2B5EF4-FFF2-40B4-BE49-F238E27FC236}">
                <a16:creationId xmlns:a16="http://schemas.microsoft.com/office/drawing/2014/main" id="{655C7712-22CF-0265-9171-B5AE6962A9EF}"/>
              </a:ext>
            </a:extLst>
          </p:cNvPr>
          <p:cNvSpPr txBox="1"/>
          <p:nvPr/>
        </p:nvSpPr>
        <p:spPr>
          <a:xfrm>
            <a:off x="431800" y="4146379"/>
            <a:ext cx="6165850" cy="523220"/>
          </a:xfrm>
          <a:prstGeom prst="rect">
            <a:avLst/>
          </a:prstGeom>
          <a:noFill/>
        </p:spPr>
        <p:txBody>
          <a:bodyPr wrap="square">
            <a:spAutoFit/>
          </a:bodyPr>
          <a:lstStyle/>
          <a:p>
            <a:r>
              <a:rPr kumimoji="0" lang="ja-JP" altLang="en-US" sz="2800" b="0" i="0" u="none" strike="noStrike" kern="1200" cap="none" spc="0" normalizeH="0" baseline="0" noProof="0" dirty="0">
                <a:ln>
                  <a:noFill/>
                </a:ln>
                <a:solidFill>
                  <a:prstClr val="black"/>
                </a:solidFill>
                <a:effectLst/>
                <a:uLnTx/>
                <a:uFillTx/>
                <a:latin typeface="Gill Sans MT"/>
                <a:ea typeface="メイリオ"/>
                <a:cs typeface="+mn-cs"/>
              </a:rPr>
              <a:t>調和平均（</a:t>
            </a:r>
            <a:r>
              <a:rPr kumimoji="0" lang="en-US" altLang="ja-JP" sz="2800" b="0" i="0" u="none" strike="noStrike" kern="1200" cap="none" spc="0" normalizeH="0" baseline="0" noProof="0" dirty="0">
                <a:ln>
                  <a:noFill/>
                </a:ln>
                <a:solidFill>
                  <a:prstClr val="black"/>
                </a:solidFill>
                <a:effectLst/>
                <a:uLnTx/>
                <a:uFillTx/>
                <a:latin typeface="Gill Sans MT"/>
                <a:ea typeface="メイリオ"/>
                <a:cs typeface="+mn-cs"/>
              </a:rPr>
              <a:t>F </a:t>
            </a:r>
            <a:r>
              <a:rPr kumimoji="0" lang="ja-JP" altLang="en-US" sz="2800" b="0" i="0" u="none" strike="noStrike" kern="1200" cap="none" spc="0" normalizeH="0" baseline="0" noProof="0" dirty="0">
                <a:ln>
                  <a:noFill/>
                </a:ln>
                <a:solidFill>
                  <a:prstClr val="black"/>
                </a:solidFill>
                <a:effectLst/>
                <a:uLnTx/>
                <a:uFillTx/>
                <a:latin typeface="Gill Sans MT"/>
                <a:ea typeface="メイリオ"/>
                <a:cs typeface="+mn-cs"/>
              </a:rPr>
              <a:t>値）</a:t>
            </a:r>
            <a:endParaRPr kumimoji="0" lang="en-US" altLang="ja-JP" sz="2800" b="0" i="0" u="none" strike="noStrike" kern="1200" cap="none" spc="0" normalizeH="0" baseline="0" noProof="0" dirty="0">
              <a:ln>
                <a:noFill/>
              </a:ln>
              <a:solidFill>
                <a:prstClr val="black"/>
              </a:solidFill>
              <a:effectLst/>
              <a:uLnTx/>
              <a:uFillTx/>
              <a:latin typeface="Gill Sans MT"/>
              <a:ea typeface="メイリオ"/>
              <a:cs typeface="+mn-cs"/>
            </a:endParaRPr>
          </a:p>
        </p:txBody>
      </p:sp>
      <p:pic>
        <p:nvPicPr>
          <p:cNvPr id="31" name="図 30">
            <a:extLst>
              <a:ext uri="{FF2B5EF4-FFF2-40B4-BE49-F238E27FC236}">
                <a16:creationId xmlns:a16="http://schemas.microsoft.com/office/drawing/2014/main" id="{FA1E5CC9-A57E-9C6C-8EC5-24298E5A2EB3}"/>
              </a:ext>
            </a:extLst>
          </p:cNvPr>
          <p:cNvPicPr>
            <a:picLocks noChangeAspect="1"/>
          </p:cNvPicPr>
          <p:nvPr/>
        </p:nvPicPr>
        <p:blipFill>
          <a:blip r:embed="rId3"/>
          <a:stretch>
            <a:fillRect/>
          </a:stretch>
        </p:blipFill>
        <p:spPr>
          <a:xfrm>
            <a:off x="7374225" y="1339541"/>
            <a:ext cx="4648849" cy="3057952"/>
          </a:xfrm>
          <a:prstGeom prst="rect">
            <a:avLst/>
          </a:prstGeom>
        </p:spPr>
      </p:pic>
    </p:spTree>
    <p:extLst>
      <p:ext uri="{BB962C8B-B14F-4D97-AF65-F5344CB8AC3E}">
        <p14:creationId xmlns:p14="http://schemas.microsoft.com/office/powerpoint/2010/main" val="35314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7" grpId="0"/>
      <p:bldP spid="21" grpId="0"/>
      <p:bldP spid="25"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F339B7A-6CAE-5C93-16B0-ECA4B89F4960}"/>
              </a:ext>
            </a:extLst>
          </p:cNvPr>
          <p:cNvPicPr>
            <a:picLocks noChangeAspect="1"/>
          </p:cNvPicPr>
          <p:nvPr/>
        </p:nvPicPr>
        <p:blipFill>
          <a:blip r:embed="rId2"/>
          <a:stretch>
            <a:fillRect/>
          </a:stretch>
        </p:blipFill>
        <p:spPr>
          <a:xfrm>
            <a:off x="221891" y="1177719"/>
            <a:ext cx="7487010" cy="4298098"/>
          </a:xfrm>
          <a:prstGeom prst="rect">
            <a:avLst/>
          </a:prstGeom>
        </p:spPr>
      </p:pic>
      <p:sp>
        <p:nvSpPr>
          <p:cNvPr id="4" name="テキスト ボックス 3">
            <a:extLst>
              <a:ext uri="{FF2B5EF4-FFF2-40B4-BE49-F238E27FC236}">
                <a16:creationId xmlns:a16="http://schemas.microsoft.com/office/drawing/2014/main" id="{04E348AA-59B8-A395-BDA5-1E8FF6D828AB}"/>
              </a:ext>
            </a:extLst>
          </p:cNvPr>
          <p:cNvSpPr txBox="1"/>
          <p:nvPr/>
        </p:nvSpPr>
        <p:spPr>
          <a:xfrm>
            <a:off x="698500" y="419100"/>
            <a:ext cx="1826141" cy="584775"/>
          </a:xfrm>
          <a:prstGeom prst="rect">
            <a:avLst/>
          </a:prstGeom>
          <a:noFill/>
        </p:spPr>
        <p:txBody>
          <a:bodyPr wrap="none" rtlCol="0">
            <a:spAutoFit/>
          </a:bodyPr>
          <a:lstStyle/>
          <a:p>
            <a:r>
              <a:rPr kumimoji="1" lang="ja-JP" altLang="en-US" sz="3200" dirty="0"/>
              <a:t>予測結果</a:t>
            </a:r>
          </a:p>
        </p:txBody>
      </p:sp>
      <p:sp>
        <p:nvSpPr>
          <p:cNvPr id="5" name="テキスト ボックス 4">
            <a:extLst>
              <a:ext uri="{FF2B5EF4-FFF2-40B4-BE49-F238E27FC236}">
                <a16:creationId xmlns:a16="http://schemas.microsoft.com/office/drawing/2014/main" id="{E0B49DF9-14A1-B548-893D-AF193AE0FA2A}"/>
              </a:ext>
            </a:extLst>
          </p:cNvPr>
          <p:cNvSpPr txBox="1"/>
          <p:nvPr/>
        </p:nvSpPr>
        <p:spPr>
          <a:xfrm>
            <a:off x="7898648" y="1177719"/>
            <a:ext cx="4185761" cy="4154984"/>
          </a:xfrm>
          <a:prstGeom prst="rect">
            <a:avLst/>
          </a:prstGeom>
          <a:noFill/>
        </p:spPr>
        <p:txBody>
          <a:bodyPr wrap="none" rtlCol="0">
            <a:spAutoFit/>
          </a:bodyPr>
          <a:lstStyle/>
          <a:p>
            <a:r>
              <a:rPr kumimoji="1" lang="ja-JP" altLang="en-US" sz="2400" dirty="0"/>
              <a:t>地域によって精度はまちまち</a:t>
            </a:r>
            <a:endParaRPr kumimoji="1" lang="en-US" altLang="ja-JP" sz="2400" dirty="0"/>
          </a:p>
          <a:p>
            <a:endParaRPr kumimoji="1" lang="en-US" altLang="ja-JP" sz="2400" dirty="0"/>
          </a:p>
          <a:p>
            <a:r>
              <a:rPr kumimoji="1" lang="ja-JP" altLang="en-US" sz="2400" dirty="0"/>
              <a:t>注意報発令の精度より</a:t>
            </a:r>
            <a:br>
              <a:rPr kumimoji="1" lang="en-US" altLang="ja-JP" sz="2400" dirty="0"/>
            </a:br>
            <a:r>
              <a:rPr kumimoji="1" lang="en-US" altLang="ja-JP" sz="2400" dirty="0"/>
              <a:t>100</a:t>
            </a:r>
            <a:r>
              <a:rPr kumimoji="1" lang="ja-JP" altLang="en-US" sz="2400" dirty="0"/>
              <a:t>を超えるかどうかの方が</a:t>
            </a:r>
            <a:br>
              <a:rPr kumimoji="1" lang="en-US" altLang="ja-JP" sz="2400" dirty="0"/>
            </a:br>
            <a:r>
              <a:rPr kumimoji="1" lang="ja-JP" altLang="en-US" sz="2400" dirty="0"/>
              <a:t>精度が高い</a:t>
            </a:r>
            <a:br>
              <a:rPr kumimoji="1" lang="en-US" altLang="ja-JP" sz="2400" dirty="0"/>
            </a:br>
            <a:br>
              <a:rPr kumimoji="1" lang="en-US" altLang="ja-JP" sz="2400" dirty="0"/>
            </a:br>
            <a:r>
              <a:rPr kumimoji="1" lang="ja-JP" altLang="en-US" sz="2400" dirty="0"/>
              <a:t>モデルのチューニングや</a:t>
            </a:r>
            <a:br>
              <a:rPr kumimoji="1" lang="en-US" altLang="ja-JP" sz="2400" dirty="0"/>
            </a:br>
            <a:r>
              <a:rPr kumimoji="1" lang="ja-JP" altLang="en-US" sz="2400" dirty="0"/>
              <a:t>入力項目は用件等</a:t>
            </a:r>
            <a:endParaRPr kumimoji="1" lang="en-US" altLang="ja-JP" sz="2400" dirty="0"/>
          </a:p>
          <a:p>
            <a:endParaRPr kumimoji="1" lang="en-US" altLang="ja-JP" sz="2400" dirty="0"/>
          </a:p>
          <a:p>
            <a:r>
              <a:rPr lang="ja-JP" altLang="en-US" sz="2400" dirty="0"/>
              <a:t>再現率と適合率のバランスに</a:t>
            </a:r>
            <a:br>
              <a:rPr lang="en-US" altLang="ja-JP" sz="2400" dirty="0"/>
            </a:br>
            <a:r>
              <a:rPr lang="ja-JP" altLang="en-US" sz="2400" dirty="0"/>
              <a:t>改善の余地がある</a:t>
            </a:r>
            <a:endParaRPr kumimoji="1" lang="ja-JP" altLang="en-US" sz="2400" dirty="0"/>
          </a:p>
        </p:txBody>
      </p:sp>
    </p:spTree>
    <p:extLst>
      <p:ext uri="{BB962C8B-B14F-4D97-AF65-F5344CB8AC3E}">
        <p14:creationId xmlns:p14="http://schemas.microsoft.com/office/powerpoint/2010/main" val="27914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F339B7A-6CAE-5C93-16B0-ECA4B89F4960}"/>
              </a:ext>
            </a:extLst>
          </p:cNvPr>
          <p:cNvPicPr>
            <a:picLocks noChangeAspect="1"/>
          </p:cNvPicPr>
          <p:nvPr/>
        </p:nvPicPr>
        <p:blipFill>
          <a:blip r:embed="rId2"/>
          <a:stretch>
            <a:fillRect/>
          </a:stretch>
        </p:blipFill>
        <p:spPr>
          <a:xfrm>
            <a:off x="120291" y="1177719"/>
            <a:ext cx="7487010" cy="4298098"/>
          </a:xfrm>
          <a:prstGeom prst="rect">
            <a:avLst/>
          </a:prstGeom>
        </p:spPr>
      </p:pic>
      <p:sp>
        <p:nvSpPr>
          <p:cNvPr id="4" name="テキスト ボックス 3">
            <a:extLst>
              <a:ext uri="{FF2B5EF4-FFF2-40B4-BE49-F238E27FC236}">
                <a16:creationId xmlns:a16="http://schemas.microsoft.com/office/drawing/2014/main" id="{04E348AA-59B8-A395-BDA5-1E8FF6D828AB}"/>
              </a:ext>
            </a:extLst>
          </p:cNvPr>
          <p:cNvSpPr txBox="1"/>
          <p:nvPr/>
        </p:nvSpPr>
        <p:spPr>
          <a:xfrm>
            <a:off x="698500" y="419100"/>
            <a:ext cx="1826141" cy="584775"/>
          </a:xfrm>
          <a:prstGeom prst="rect">
            <a:avLst/>
          </a:prstGeom>
          <a:noFill/>
        </p:spPr>
        <p:txBody>
          <a:bodyPr wrap="none" rtlCol="0">
            <a:spAutoFit/>
          </a:bodyPr>
          <a:lstStyle/>
          <a:p>
            <a:r>
              <a:rPr kumimoji="1" lang="ja-JP" altLang="en-US" sz="3200" dirty="0"/>
              <a:t>予測結果</a:t>
            </a:r>
          </a:p>
        </p:txBody>
      </p:sp>
      <p:sp>
        <p:nvSpPr>
          <p:cNvPr id="5" name="テキスト ボックス 4">
            <a:extLst>
              <a:ext uri="{FF2B5EF4-FFF2-40B4-BE49-F238E27FC236}">
                <a16:creationId xmlns:a16="http://schemas.microsoft.com/office/drawing/2014/main" id="{E0B49DF9-14A1-B548-893D-AF193AE0FA2A}"/>
              </a:ext>
            </a:extLst>
          </p:cNvPr>
          <p:cNvSpPr txBox="1"/>
          <p:nvPr/>
        </p:nvSpPr>
        <p:spPr>
          <a:xfrm>
            <a:off x="7741445" y="711487"/>
            <a:ext cx="4330264" cy="6001643"/>
          </a:xfrm>
          <a:prstGeom prst="rect">
            <a:avLst/>
          </a:prstGeom>
          <a:noFill/>
        </p:spPr>
        <p:txBody>
          <a:bodyPr wrap="square" rtlCol="0">
            <a:spAutoFit/>
          </a:bodyPr>
          <a:lstStyle/>
          <a:p>
            <a:r>
              <a:rPr kumimoji="1" lang="ja-JP" altLang="en-US" sz="2400" dirty="0"/>
              <a:t>このモデルを作る時は</a:t>
            </a:r>
            <a:endParaRPr kumimoji="1" lang="en-US" altLang="ja-JP" sz="2400" dirty="0"/>
          </a:p>
          <a:p>
            <a:r>
              <a:rPr kumimoji="1" lang="ja-JP" altLang="en-US" sz="2400" dirty="0"/>
              <a:t>多めに発令を出すように</a:t>
            </a:r>
            <a:br>
              <a:rPr kumimoji="1" lang="en-US" altLang="ja-JP" sz="2400" dirty="0"/>
            </a:br>
            <a:r>
              <a:rPr kumimoji="1" lang="ja-JP" altLang="en-US" sz="2400" dirty="0"/>
              <a:t>チューニングして、実際超えなくても注意喚起できるようにすることを目指したそう</a:t>
            </a:r>
            <a:endParaRPr kumimoji="1" lang="en-US" altLang="ja-JP" sz="2400" dirty="0"/>
          </a:p>
          <a:p>
            <a:endParaRPr kumimoji="1" lang="en-US" altLang="ja-JP" sz="2400" dirty="0"/>
          </a:p>
          <a:p>
            <a:r>
              <a:rPr kumimoji="1" lang="ja-JP" altLang="en-US" sz="2400" dirty="0"/>
              <a:t>ただ、高濃度が出やすい埼玉東京の精度微妙な事や、高濃度が出にくい茨木栃木では過大評価過ぎてしまうことを問題視していた。</a:t>
            </a:r>
            <a:endParaRPr kumimoji="1" lang="en-US" altLang="ja-JP" sz="2400" dirty="0"/>
          </a:p>
          <a:p>
            <a:endParaRPr kumimoji="1" lang="en-US" altLang="ja-JP" sz="2400" dirty="0"/>
          </a:p>
          <a:p>
            <a:r>
              <a:rPr kumimoji="1" lang="ja-JP" altLang="en-US" sz="2400" dirty="0"/>
              <a:t>試験的に夕刻の </a:t>
            </a:r>
            <a:r>
              <a:rPr kumimoji="1" lang="en-US" altLang="ja-JP" sz="2400" dirty="0"/>
              <a:t>Ox </a:t>
            </a:r>
            <a:r>
              <a:rPr kumimoji="1" lang="ja-JP" altLang="en-US" sz="2400" dirty="0"/>
              <a:t>上昇を考慮して </a:t>
            </a:r>
            <a:r>
              <a:rPr kumimoji="1" lang="en-US" altLang="ja-JP" sz="2400" dirty="0"/>
              <a:t>13 </a:t>
            </a:r>
            <a:r>
              <a:rPr kumimoji="1" lang="ja-JP" altLang="en-US" sz="2400" dirty="0"/>
              <a:t>時での予測を行うと、</a:t>
            </a:r>
            <a:br>
              <a:rPr kumimoji="1" lang="en-US" altLang="ja-JP" sz="2400" dirty="0"/>
            </a:br>
            <a:r>
              <a:rPr kumimoji="1" lang="ja-JP" altLang="en-US" sz="2400" dirty="0"/>
              <a:t>朝時点より精度が高くなるとのこと</a:t>
            </a:r>
            <a:endParaRPr kumimoji="1" lang="en-US" altLang="ja-JP" sz="2400" dirty="0"/>
          </a:p>
        </p:txBody>
      </p:sp>
    </p:spTree>
    <p:extLst>
      <p:ext uri="{BB962C8B-B14F-4D97-AF65-F5344CB8AC3E}">
        <p14:creationId xmlns:p14="http://schemas.microsoft.com/office/powerpoint/2010/main" val="227467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665182D-D14A-FB1D-C68E-2C7CFEB915F4}"/>
              </a:ext>
            </a:extLst>
          </p:cNvPr>
          <p:cNvSpPr txBox="1"/>
          <p:nvPr/>
        </p:nvSpPr>
        <p:spPr>
          <a:xfrm>
            <a:off x="615950" y="2024440"/>
            <a:ext cx="10960100" cy="4524315"/>
          </a:xfrm>
          <a:prstGeom prst="rect">
            <a:avLst/>
          </a:prstGeom>
          <a:noFill/>
        </p:spPr>
        <p:txBody>
          <a:bodyPr wrap="square">
            <a:spAutoFit/>
          </a:bodyPr>
          <a:lstStyle/>
          <a:p>
            <a:r>
              <a:rPr kumimoji="1" lang="ja-JP" altLang="en-US" sz="2400" dirty="0"/>
              <a:t>モデルの精度を確かめる方法として、高濃度を対象としてこの再現率と適合率を使う方法は取り入れたい</a:t>
            </a:r>
            <a:endParaRPr kumimoji="1" lang="en-US" altLang="ja-JP" sz="2400" dirty="0"/>
          </a:p>
          <a:p>
            <a:endParaRPr kumimoji="1" lang="en-US" altLang="ja-JP" sz="2400" dirty="0"/>
          </a:p>
          <a:p>
            <a:r>
              <a:rPr kumimoji="1" lang="ja-JP" altLang="en-US" sz="2400" dirty="0"/>
              <a:t>僕の研究でやっている数時間後予測のデータがあった場合この注意報発令のモデルに有用か聞いたところ、精度向上に直接的につながるだろうとおっしゃっていた。</a:t>
            </a:r>
            <a:endParaRPr kumimoji="1" lang="en-US" altLang="ja-JP" sz="2400" dirty="0"/>
          </a:p>
          <a:p>
            <a:endParaRPr kumimoji="1" lang="en-US" altLang="ja-JP" sz="2400" dirty="0"/>
          </a:p>
          <a:p>
            <a:r>
              <a:rPr kumimoji="1" lang="ja-JP" altLang="en-US" sz="2400" dirty="0"/>
              <a:t>自治体の方針やその日担当した人によって注意報発令のの匙加減が違う</a:t>
            </a:r>
            <a:endParaRPr kumimoji="1" lang="en-US" altLang="ja-JP" sz="2400" dirty="0"/>
          </a:p>
          <a:p>
            <a:pPr marL="342900" indent="-342900">
              <a:buFont typeface="Arial" panose="020B0604020202020204" pitchFamily="34" charset="0"/>
              <a:buChar char="•"/>
            </a:pPr>
            <a:r>
              <a:rPr kumimoji="1" lang="ja-JP" altLang="en-US" sz="2400" dirty="0"/>
              <a:t>予測だけ出して自治体の人に見てもらう</a:t>
            </a:r>
            <a:endParaRPr kumimoji="1" lang="en-US" altLang="ja-JP" sz="2400" dirty="0"/>
          </a:p>
          <a:p>
            <a:pPr marL="342900" indent="-342900">
              <a:buFont typeface="Arial" panose="020B0604020202020204" pitchFamily="34" charset="0"/>
              <a:buChar char="•"/>
            </a:pPr>
            <a:r>
              <a:rPr kumimoji="1" lang="ja-JP" altLang="en-US" sz="2400" dirty="0"/>
              <a:t>今までの発令傾向に合わせてチューニングする必要がある</a:t>
            </a:r>
            <a:endParaRPr kumimoji="1" lang="en-US" altLang="ja-JP" sz="2400" dirty="0"/>
          </a:p>
          <a:p>
            <a:pPr marL="342900" indent="-342900">
              <a:buFont typeface="Arial" panose="020B0604020202020204" pitchFamily="34" charset="0"/>
              <a:buChar char="•"/>
            </a:pPr>
            <a:endParaRPr kumimoji="1" lang="en-US" altLang="ja-JP" sz="2400" dirty="0"/>
          </a:p>
          <a:p>
            <a:pPr marL="342900" indent="-342900">
              <a:buFont typeface="Arial" panose="020B0604020202020204" pitchFamily="34" charset="0"/>
              <a:buChar char="•"/>
            </a:pPr>
            <a:endParaRPr kumimoji="1" lang="en-US" altLang="ja-JP" sz="2400" dirty="0"/>
          </a:p>
        </p:txBody>
      </p:sp>
      <p:pic>
        <p:nvPicPr>
          <p:cNvPr id="4" name="図 3">
            <a:extLst>
              <a:ext uri="{FF2B5EF4-FFF2-40B4-BE49-F238E27FC236}">
                <a16:creationId xmlns:a16="http://schemas.microsoft.com/office/drawing/2014/main" id="{0613E1D1-4E0D-E054-BD09-35EB31F185CE}"/>
              </a:ext>
            </a:extLst>
          </p:cNvPr>
          <p:cNvPicPr>
            <a:picLocks noChangeAspect="1"/>
          </p:cNvPicPr>
          <p:nvPr/>
        </p:nvPicPr>
        <p:blipFill rotWithShape="1">
          <a:blip r:embed="rId2"/>
          <a:srcRect b="78427"/>
          <a:stretch/>
        </p:blipFill>
        <p:spPr>
          <a:xfrm>
            <a:off x="729891" y="771319"/>
            <a:ext cx="7487010" cy="927217"/>
          </a:xfrm>
          <a:prstGeom prst="rect">
            <a:avLst/>
          </a:prstGeom>
        </p:spPr>
      </p:pic>
    </p:spTree>
    <p:extLst>
      <p:ext uri="{BB962C8B-B14F-4D97-AF65-F5344CB8AC3E}">
        <p14:creationId xmlns:p14="http://schemas.microsoft.com/office/powerpoint/2010/main" val="147915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pp theme">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ユーザー定義 1">
      <a:majorFont>
        <a:latin typeface="Meirio"/>
        <a:ea typeface="メイリオ"/>
        <a:cs typeface=""/>
      </a:majorFont>
      <a:minorFont>
        <a:latin typeface="Gill Sans MT"/>
        <a:ea typeface="メイリオ"/>
        <a:cs typeface=""/>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p theme" id="{A443260C-8C92-49E3-B0AE-2E4B332A9CFA}" vid="{92F8B7F8-1E33-442E-82C4-33A33B92908F}"/>
    </a:ext>
  </a:extLst>
</a:theme>
</file>

<file path=docProps/app.xml><?xml version="1.0" encoding="utf-8"?>
<Properties xmlns="http://schemas.openxmlformats.org/officeDocument/2006/extended-properties" xmlns:vt="http://schemas.openxmlformats.org/officeDocument/2006/docPropsVTypes">
  <Template>pp theme</Template>
  <TotalTime>4201</TotalTime>
  <Words>2088</Words>
  <Application>Microsoft Office PowerPoint</Application>
  <PresentationFormat>ワイド画面</PresentationFormat>
  <Paragraphs>203</Paragraphs>
  <Slides>10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Meirio</vt:lpstr>
      <vt:lpstr>ＭＳ Ｐゴシック</vt:lpstr>
      <vt:lpstr>ＭＳ 明朝</vt:lpstr>
      <vt:lpstr>游ゴシック</vt:lpstr>
      <vt:lpstr>Arial</vt:lpstr>
      <vt:lpstr>Gill Sans MT</vt:lpstr>
      <vt:lpstr>Roboto</vt:lpstr>
      <vt:lpstr>Times New Roman</vt:lpstr>
      <vt:lpstr>pp theme</vt:lpstr>
      <vt:lpstr>進捗報告中間前</vt:lpstr>
      <vt:lpstr>学会の振り返り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英彰 細越</dc:creator>
  <cp:lastModifiedBy>23MB-004</cp:lastModifiedBy>
  <cp:revision>17</cp:revision>
  <dcterms:created xsi:type="dcterms:W3CDTF">2024-10-07T04:55:55Z</dcterms:created>
  <dcterms:modified xsi:type="dcterms:W3CDTF">2024-10-10T05:13:13Z</dcterms:modified>
</cp:coreProperties>
</file>