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72" r:id="rId4"/>
    <p:sldId id="260" r:id="rId5"/>
    <p:sldId id="288" r:id="rId6"/>
    <p:sldId id="292" r:id="rId7"/>
    <p:sldId id="310" r:id="rId8"/>
    <p:sldId id="296" r:id="rId9"/>
    <p:sldId id="299" r:id="rId10"/>
    <p:sldId id="309" r:id="rId11"/>
    <p:sldId id="279" r:id="rId12"/>
    <p:sldId id="308" r:id="rId13"/>
    <p:sldId id="307" r:id="rId14"/>
    <p:sldId id="285" r:id="rId15"/>
    <p:sldId id="286" r:id="rId16"/>
    <p:sldId id="265" r:id="rId17"/>
    <p:sldId id="287" r:id="rId18"/>
    <p:sldId id="300" r:id="rId19"/>
    <p:sldId id="301" r:id="rId20"/>
    <p:sldId id="282" r:id="rId21"/>
    <p:sldId id="283" r:id="rId22"/>
    <p:sldId id="284" r:id="rId23"/>
    <p:sldId id="306" r:id="rId24"/>
    <p:sldId id="305" r:id="rId25"/>
    <p:sldId id="280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04AC-E556-4F6F-9D0F-C74C61215D73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91A00-A710-432F-9D61-28C7B927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84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91A00-A710-432F-9D61-28C7B927E0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4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8B34-1171-2C83-685D-CF4FF31F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D85B9F8-F003-47D1-FC9A-E30A25696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35FF122-DE1F-74AB-5D51-8F48AB20F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DD7E7E-C2F7-F50E-67C1-A80404A6D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752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B0ED9-19EE-A69E-B628-39C7844CD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6D61473-4E7F-CF43-11FB-9230C5A93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B144F60-755A-B839-B37B-BA7308258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7D9125-F399-BEBE-461E-C221A8FCE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662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10CBE-E675-743E-164A-4B5256AAC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59BEC65-AD7E-AF3D-3473-912686863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F1CE9C5-362C-8931-4741-1102CED48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940A67-FD93-A7A9-6FD2-877599007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933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93250-7F90-14B7-6FC2-96E07019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74FB0A8-56A9-7292-5890-EE3CC4BC7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FE87CC-25B8-A903-31A4-9734762E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336BEB-5A9A-1496-063A-04AAB8805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547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93250-7F90-14B7-6FC2-96E07019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74FB0A8-56A9-7292-5890-EE3CC4BC7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FE87CC-25B8-A903-31A4-9734762E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336BEB-5A9A-1496-063A-04AAB8805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110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93250-7F90-14B7-6FC2-96E07019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74FB0A8-56A9-7292-5890-EE3CC4BC7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FE87CC-25B8-A903-31A4-9734762E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336BEB-5A9A-1496-063A-04AAB8805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497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37BFD-1FA5-5067-CDFF-ADF2DF108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0880D45-3ADA-BFF4-6757-AB393F716C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E507724-D32A-C67B-4543-3937D4272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A03C2D-DE53-8886-9063-CD922B540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883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1DC57-F707-AE85-0151-9CE3737DE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E625A4B-10F0-AFB4-0634-8F4FAD3CB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44F9AA9-2CAC-3ACF-CCA3-42D3B5E0C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C29EFB-797C-52CC-3533-4487C9E43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259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4C18D-6914-4C9E-3188-FAE9195C1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979F2CB-0574-B4A9-BE05-CBD2E3E40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F9389D5-ED75-3E5B-48CF-EA11D212B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DC36F4-8D62-691D-7E01-8E9D0FD79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786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A46B4-EEC0-7BCC-FB10-C36997B90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BBC1C26-1E8F-E19C-3B8E-5D6E7B852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94F1A82-0E35-DDC7-736A-89DE5E8BA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2D1201-39F1-DC31-8EDE-867F5C650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42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649E5-6D7B-EB9A-CBE8-540A494C2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E11EB49-1D58-62C3-21FE-5961EEA6C4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C486141-D92D-BD8C-0857-D6D2AA38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90332B-CC96-FF0E-8E84-5D3A68DC1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805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985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8B34-1171-2C83-685D-CF4FF31F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D85B9F8-F003-47D1-FC9A-E30A25696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35FF122-DE1F-74AB-5D51-8F48AB20F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DD7E7E-C2F7-F50E-67C1-A80404A6D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05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42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758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326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3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927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577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8B34-1171-2C83-685D-CF4FF31F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D85B9F8-F003-47D1-FC9A-E30A25696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35FF122-DE1F-74AB-5D51-8F48AB20F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DD7E7E-C2F7-F50E-67C1-A80404A6D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17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6B680-C8B8-3090-36F8-C7ECA77DD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C6F364-7183-1CF9-E186-97D38E509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0DF596-6C4A-1097-0CF7-93EB84BE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86046D-3D0C-7A10-F36A-D7F63B38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2F47AB-D2D1-DBEC-46A9-A2C5F11B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55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7E701-C31E-27E8-50A3-9C9D3D3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4E8C62-8E44-408F-656F-D86705EF1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8B78C-3C19-2072-411E-1075AB7A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D26DFC-14FB-E9CF-74C6-32A7CB3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99CE53-D9EA-8A45-B87D-A0A40913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00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D997F8-9AE6-7BFA-5F60-AAFF0BABB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9FB70D-9297-B890-A9F0-7E4C9DAD9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D52DAE-9FB9-1FBA-A5FB-33B95B3A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7C179-38C6-07C1-CB8B-955E2C09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03537-BE86-6885-EFFE-EED5B38F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96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438FE-46B1-CEE5-2F75-7C96581D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B5437-F97C-F168-57AB-46E91058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4ADAB-2C0C-E622-ECD3-39A55220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CF31AA-374C-1058-9DCC-0FFC6E61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243D9-DC2C-CFF2-8023-7FDEED93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51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97A68-3C85-4C33-B564-EAE75F25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53130C-271D-4250-9F5F-55D66210F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3960BF-F067-D2F8-6B13-AC79E291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2C0DE3-1C4E-A42A-9446-A2C814EC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AC35A3-AF64-A25D-BD49-C343DAA1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34949-BB5B-E84A-4022-EBB0ED6B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15E7DB-3FDD-D431-C857-62A4F54A3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A61144-B7D3-F5C1-ECC8-730751052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739EF2-5F83-9F1A-5B33-B54CA101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379AD1-EA54-3358-9E5A-A502EC96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DE221D-9FA5-6319-073F-CA8D47CE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9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B93F5-255A-9AF1-A647-1743961C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B6F787-23F9-54C6-8596-4D48ACE8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CE91E3-D078-4FA6-664D-68CFAF7F7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E804A1-6D38-C85C-2782-3412987D9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C36314-1085-6287-5C15-AF6F9D76B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5F383E-0CE9-7820-1BA1-BE1C7AB0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06D651-43BB-71AA-9018-B2F75ED3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EB0105-AF59-15E1-4F09-683F0818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212A3-579E-7C19-B930-BDAE9E02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C7C3AE-71E0-69B1-09E3-3F5464EF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6AD6D3-03AA-6A3B-2C5E-A40F00F0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7BE17C-5A80-705A-A779-FF691354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8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7AE469-E12A-ACEE-59D0-4481BC76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4765A8-F1CF-43D9-01B3-3FCED442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6621EA-74B6-B78D-D5FE-225C0A60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54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EF2C9A-9D0D-EB74-BD10-E196FFC1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131C38-ED78-433A-95AC-EEA2EDC6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5CCCE4-26AA-9386-8573-1F1E5A64D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D76B33-AE27-D4CF-E374-CE3827C3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5AF946-6EE4-2C00-DFAB-B69268CB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6EF9AE-1A89-D3C0-8B76-D08942A1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00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C5AED-FB75-A9C1-365C-3E4C0D45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08045D-3509-3E7E-944C-F161A22D1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FF90B3-4DAD-C085-917E-EFB96FBD9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66BE1E-7B8C-1C7C-B501-10C2E60F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90E22C-3FA6-CDB2-54A7-9FDC9C31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277F59-66B1-305B-4493-8BE9794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5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470A27-7844-1886-BEDD-19BF7859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11D69F-0708-4912-0B95-07FFAF30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C34A8A-ABAF-8AD0-30FB-C1F64B018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D7AF70-6FD7-4471-BE6F-D0CC3FD2D3C9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41DE1-647C-6967-CDA4-98220998D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CCDEA-8F85-8E2F-1CBD-8A2762350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雪が降った山の景色&#10;&#10;自動的に生成された説明">
            <a:extLst>
              <a:ext uri="{FF2B5EF4-FFF2-40B4-BE49-F238E27FC236}">
                <a16:creationId xmlns:a16="http://schemas.microsoft.com/office/drawing/2014/main" id="{F73817A6-1D9E-94C4-494E-74EF38C09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592C7B5-D4BD-D9FC-ECD4-621EF22301C9}"/>
              </a:ext>
            </a:extLst>
          </p:cNvPr>
          <p:cNvSpPr/>
          <p:nvPr/>
        </p:nvSpPr>
        <p:spPr>
          <a:xfrm>
            <a:off x="2124075" y="4171950"/>
            <a:ext cx="7943850" cy="1495425"/>
          </a:xfrm>
          <a:prstGeom prst="roundRect">
            <a:avLst/>
          </a:prstGeom>
          <a:solidFill>
            <a:schemeClr val="tx1">
              <a:alpha val="3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単一地点における</a:t>
            </a:r>
            <a:r>
              <a:rPr kumimoji="1" lang="en-US" altLang="ja-JP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DNN</a:t>
            </a:r>
            <a:r>
              <a:rPr kumimoji="1" lang="ja-JP" altLang="en-US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を用いた</a:t>
            </a:r>
            <a:r>
              <a:rPr kumimoji="1" lang="en-US" altLang="ja-JP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Ox</a:t>
            </a:r>
            <a:r>
              <a:rPr kumimoji="1" lang="ja-JP" altLang="en-US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短期予測の最適パラメータ探索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EBCD981-DEBA-05C3-D02B-5E16DE00F7ED}"/>
              </a:ext>
            </a:extLst>
          </p:cNvPr>
          <p:cNvSpPr/>
          <p:nvPr/>
        </p:nvSpPr>
        <p:spPr>
          <a:xfrm>
            <a:off x="3910012" y="5576888"/>
            <a:ext cx="4371975" cy="1371600"/>
          </a:xfrm>
          <a:prstGeom prst="roundRect">
            <a:avLst/>
          </a:prstGeom>
          <a:solidFill>
            <a:schemeClr val="tx1">
              <a:alpha val="3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ja-JP" sz="28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21T7-008 </a:t>
            </a: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今給黎 樹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指導教官 櫻井 達也</a:t>
            </a:r>
            <a:endParaRPr kumimoji="1" lang="ja-JP" altLang="en-US" sz="2800" dirty="0">
              <a:solidFill>
                <a:schemeClr val="bg1">
                  <a:lumMod val="8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16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9" y="3165180"/>
            <a:ext cx="5381872" cy="3200734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275747" y="3080170"/>
            <a:ext cx="2646485" cy="32857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6131899" y="2038970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2188047" y="2263638"/>
            <a:ext cx="179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高濃度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175656" y="3311851"/>
            <a:ext cx="1540909" cy="835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上位</a:t>
            </a:r>
            <a:r>
              <a:rPr lang="en-US" altLang="ja-JP" sz="2400" b="1" dirty="0"/>
              <a:t>10</a:t>
            </a:r>
            <a:r>
              <a:rPr lang="ja-JP" altLang="en-US" sz="2400" b="1" dirty="0"/>
              <a:t>個</a:t>
            </a:r>
            <a:endParaRPr kumimoji="1" lang="en-US" altLang="ja-JP" sz="2400" b="1" dirty="0"/>
          </a:p>
        </p:txBody>
      </p:sp>
      <p:sp>
        <p:nvSpPr>
          <p:cNvPr id="5" name="右矢印 4"/>
          <p:cNvSpPr/>
          <p:nvPr/>
        </p:nvSpPr>
        <p:spPr>
          <a:xfrm>
            <a:off x="3776472" y="4078224"/>
            <a:ext cx="2569464" cy="7223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6776264" y="2645637"/>
          <a:ext cx="3612296" cy="4084346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905672">
                  <a:extLst>
                    <a:ext uri="{9D8B030D-6E8A-4147-A177-3AD203B41FA5}">
                      <a16:colId xmlns:a16="http://schemas.microsoft.com/office/drawing/2014/main" val="395039667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1770464034"/>
                    </a:ext>
                  </a:extLst>
                </a:gridCol>
              </a:tblGrid>
              <a:tr h="40540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特徴量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7071905"/>
                  </a:ext>
                </a:extLst>
              </a:tr>
              <a:tr h="40540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上位</a:t>
                      </a:r>
                      <a:endParaRPr lang="en-US" altLang="ja-JP" sz="24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10</a:t>
                      </a:r>
                      <a:r>
                        <a:rPr lang="ja-JP" altLang="en-US" sz="2400" u="none" strike="noStrike" dirty="0" smtClean="0">
                          <a:effectLst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Ox_01</a:t>
                      </a:r>
                      <a:endParaRPr lang="ja-JP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0895973"/>
                  </a:ext>
                </a:extLst>
              </a:tr>
              <a:tr h="428835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TEMP_01</a:t>
                      </a:r>
                      <a:endParaRPr lang="ja-JP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8771793"/>
                  </a:ext>
                </a:extLst>
              </a:tr>
              <a:tr h="405403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Ox_02</a:t>
                      </a:r>
                      <a:endParaRPr lang="ja-JP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1411579"/>
                  </a:ext>
                </a:extLst>
              </a:tr>
              <a:tr h="1199661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u="none" strike="noStrike" dirty="0" smtClean="0">
                          <a:effectLst/>
                        </a:rPr>
                        <a:t>・</a:t>
                      </a:r>
                      <a:r>
                        <a:rPr lang="en-US" altLang="ja-JP" sz="24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400" u="none" strike="noStrike" dirty="0" smtClean="0">
                          <a:effectLst/>
                        </a:rPr>
                      </a:br>
                      <a:r>
                        <a:rPr lang="ja-JP" altLang="en-US" sz="2400" u="none" strike="noStrike" dirty="0" smtClean="0">
                          <a:effectLst/>
                        </a:rPr>
                        <a:t>・</a:t>
                      </a:r>
                      <a:endParaRPr lang="en-US" altLang="ja-JP" sz="2400" u="none" strike="noStrike" dirty="0" smtClean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u="none" strike="noStrike" dirty="0" smtClean="0">
                          <a:effectLst/>
                        </a:rPr>
                        <a:t>・</a:t>
                      </a:r>
                      <a:endParaRPr lang="ja-JP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1664166"/>
                  </a:ext>
                </a:extLst>
              </a:tr>
              <a:tr h="405403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TEMP_03</a:t>
                      </a:r>
                      <a:endParaRPr lang="en-US" altLang="ja-JP" sz="2400" b="1" i="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5471647"/>
                  </a:ext>
                </a:extLst>
              </a:tr>
              <a:tr h="428835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OX_04</a:t>
                      </a:r>
                      <a:endParaRPr lang="ja-JP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951269"/>
                  </a:ext>
                </a:extLst>
              </a:tr>
              <a:tr h="405403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TEMP_04</a:t>
                      </a:r>
                      <a:endParaRPr lang="ja-JP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3031420"/>
                  </a:ext>
                </a:extLst>
              </a:tr>
            </a:tbl>
          </a:graphicData>
        </a:graphic>
      </p:graphicFrame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8C84EE9D-01EB-6802-7EEE-AB10EAE3E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87612"/>
              </p:ext>
            </p:extLst>
          </p:nvPr>
        </p:nvGraphicFramePr>
        <p:xfrm>
          <a:off x="3616474" y="2382955"/>
          <a:ext cx="4783573" cy="43352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3573">
                  <a:extLst>
                    <a:ext uri="{9D8B030D-6E8A-4147-A177-3AD203B41FA5}">
                      <a16:colId xmlns:a16="http://schemas.microsoft.com/office/drawing/2014/main" val="2254628716"/>
                    </a:ext>
                  </a:extLst>
                </a:gridCol>
              </a:tblGrid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比較する特徴量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376509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>
                          <a:solidFill>
                            <a:srgbClr val="FF0000"/>
                          </a:solidFill>
                        </a:rPr>
                        <a:t>ベンチマーク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786547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全データ</a:t>
                      </a:r>
                      <a:endParaRPr kumimoji="1" lang="en-US" altLang="ja-JP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367922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上位</a:t>
                      </a:r>
                      <a:r>
                        <a:rPr kumimoji="1" lang="en-US" altLang="ja-JP" sz="2400" dirty="0"/>
                        <a:t>10</a:t>
                      </a:r>
                      <a:r>
                        <a:rPr kumimoji="1" lang="ja-JP" altLang="en-US" sz="2400" dirty="0"/>
                        <a:t>個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704431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上位</a:t>
                      </a:r>
                      <a:r>
                        <a:rPr kumimoji="1" lang="en-US" altLang="ja-JP" sz="2400" dirty="0"/>
                        <a:t>20</a:t>
                      </a:r>
                      <a:r>
                        <a:rPr kumimoji="1" lang="ja-JP" altLang="en-US" sz="2400" dirty="0"/>
                        <a:t>個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915041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上位</a:t>
                      </a:r>
                      <a:r>
                        <a:rPr kumimoji="1" lang="en-US" altLang="ja-JP" sz="2400" dirty="0"/>
                        <a:t>30</a:t>
                      </a:r>
                      <a:r>
                        <a:rPr kumimoji="1" lang="ja-JP" altLang="en-US" sz="2400" dirty="0"/>
                        <a:t>個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357293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高低上位</a:t>
                      </a:r>
                      <a:r>
                        <a:rPr kumimoji="1" lang="en-US" altLang="ja-JP" sz="2400" dirty="0"/>
                        <a:t>20</a:t>
                      </a:r>
                      <a:r>
                        <a:rPr kumimoji="1" lang="ja-JP" altLang="en-US" sz="2400" dirty="0"/>
                        <a:t>個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40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41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9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D7F0F706-5D72-C1C3-14BC-5A84833614DA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FC9DE2-ACF9-7FF4-79C2-2CB6845B8EE0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評価方法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FE866C-3640-9B16-3774-9F25262E0948}"/>
              </a:ext>
            </a:extLst>
          </p:cNvPr>
          <p:cNvSpPr txBox="1"/>
          <p:nvPr/>
        </p:nvSpPr>
        <p:spPr>
          <a:xfrm>
            <a:off x="3610962" y="3373493"/>
            <a:ext cx="52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 algn="ctr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時間値評価及び日別評価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8DDF61-461A-CDAF-2581-0C68A25A16F1}"/>
              </a:ext>
            </a:extLst>
          </p:cNvPr>
          <p:cNvSpPr txBox="1"/>
          <p:nvPr/>
        </p:nvSpPr>
        <p:spPr>
          <a:xfrm>
            <a:off x="2913540" y="207612"/>
            <a:ext cx="62553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現場で使えるモデル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（高濃度を有意に予測できるモデル）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6C4942E-63EC-91CD-15EB-C771AE554AB6}"/>
              </a:ext>
            </a:extLst>
          </p:cNvPr>
          <p:cNvGrpSpPr/>
          <p:nvPr/>
        </p:nvGrpSpPr>
        <p:grpSpPr>
          <a:xfrm>
            <a:off x="401902" y="4081845"/>
            <a:ext cx="3610025" cy="2366178"/>
            <a:chOff x="125032" y="3541537"/>
            <a:chExt cx="3860182" cy="3077000"/>
          </a:xfrm>
        </p:grpSpPr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D7B88953-DDB5-34F2-FAC1-BA95C82CF418}"/>
                </a:ext>
              </a:extLst>
            </p:cNvPr>
            <p:cNvSpPr/>
            <p:nvPr/>
          </p:nvSpPr>
          <p:spPr>
            <a:xfrm>
              <a:off x="125032" y="3541537"/>
              <a:ext cx="3860182" cy="3077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A33D507-4650-6463-9ACF-0BD71DCA0EEE}"/>
                </a:ext>
              </a:extLst>
            </p:cNvPr>
            <p:cNvSpPr txBox="1"/>
            <p:nvPr/>
          </p:nvSpPr>
          <p:spPr>
            <a:xfrm>
              <a:off x="590157" y="3776778"/>
              <a:ext cx="2717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再現率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DF5E520-4E60-E07A-0FD3-9EC0012548C8}"/>
                </a:ext>
              </a:extLst>
            </p:cNvPr>
            <p:cNvSpPr txBox="1"/>
            <p:nvPr/>
          </p:nvSpPr>
          <p:spPr>
            <a:xfrm>
              <a:off x="313920" y="4633602"/>
              <a:ext cx="3242544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以上の時に</a:t>
              </a:r>
              <a:r>
                <a:rPr lang="ja-JP" altLang="en-US" sz="20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予測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以上の割合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04E44BB-4574-4F08-C0D7-DDE22BF413A8}"/>
              </a:ext>
            </a:extLst>
          </p:cNvPr>
          <p:cNvGrpSpPr/>
          <p:nvPr/>
        </p:nvGrpSpPr>
        <p:grpSpPr>
          <a:xfrm>
            <a:off x="4271227" y="4081845"/>
            <a:ext cx="3610025" cy="2366178"/>
            <a:chOff x="4225866" y="3625860"/>
            <a:chExt cx="3860182" cy="2992677"/>
          </a:xfrm>
        </p:grpSpPr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C9D1AE3D-EAED-FD9A-48BC-66B5BE68064E}"/>
                </a:ext>
              </a:extLst>
            </p:cNvPr>
            <p:cNvSpPr/>
            <p:nvPr/>
          </p:nvSpPr>
          <p:spPr>
            <a:xfrm>
              <a:off x="4225866" y="3625860"/>
              <a:ext cx="3860182" cy="299267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16CA142-AAFB-C34A-96B5-A8AAED53345D}"/>
                </a:ext>
              </a:extLst>
            </p:cNvPr>
            <p:cNvSpPr txBox="1"/>
            <p:nvPr/>
          </p:nvSpPr>
          <p:spPr>
            <a:xfrm>
              <a:off x="4632246" y="3776778"/>
              <a:ext cx="2717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適合率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69FE501-20EC-227F-9623-36F8FBD26913}"/>
                </a:ext>
              </a:extLst>
            </p:cNvPr>
            <p:cNvSpPr txBox="1"/>
            <p:nvPr/>
          </p:nvSpPr>
          <p:spPr>
            <a:xfrm>
              <a:off x="4323056" y="4633602"/>
              <a:ext cx="3590877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予測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以上の時に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以上の割合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CA8B287-2F06-2AC8-97F9-B4B0AB67DE33}"/>
              </a:ext>
            </a:extLst>
          </p:cNvPr>
          <p:cNvGrpSpPr/>
          <p:nvPr/>
        </p:nvGrpSpPr>
        <p:grpSpPr>
          <a:xfrm>
            <a:off x="50112" y="1560628"/>
            <a:ext cx="4010025" cy="1693047"/>
            <a:chOff x="50112" y="1560628"/>
            <a:chExt cx="4010025" cy="1693047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089C15B6-7540-B1F9-821C-6653DC1310CA}"/>
                </a:ext>
              </a:extLst>
            </p:cNvPr>
            <p:cNvSpPr/>
            <p:nvPr/>
          </p:nvSpPr>
          <p:spPr>
            <a:xfrm>
              <a:off x="151745" y="1560628"/>
              <a:ext cx="3860182" cy="169304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464562E-C3BC-3663-5592-CF0D573DE58A}"/>
                </a:ext>
              </a:extLst>
            </p:cNvPr>
            <p:cNvSpPr txBox="1"/>
            <p:nvPr/>
          </p:nvSpPr>
          <p:spPr>
            <a:xfrm>
              <a:off x="696344" y="1714131"/>
              <a:ext cx="2717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特徴量の個数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13835AE-D254-8801-85A6-9BEB7F320BC9}"/>
                </a:ext>
              </a:extLst>
            </p:cNvPr>
            <p:cNvSpPr txBox="1"/>
            <p:nvPr/>
          </p:nvSpPr>
          <p:spPr>
            <a:xfrm>
              <a:off x="50112" y="2086536"/>
              <a:ext cx="4010025" cy="977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特徴量が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一番少ないものを選択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3E9F77A-1419-E2B9-C126-AEB975E5F80A}"/>
              </a:ext>
            </a:extLst>
          </p:cNvPr>
          <p:cNvGrpSpPr/>
          <p:nvPr/>
        </p:nvGrpSpPr>
        <p:grpSpPr>
          <a:xfrm>
            <a:off x="4225866" y="1548533"/>
            <a:ext cx="3860182" cy="1693047"/>
            <a:chOff x="4225866" y="1548533"/>
            <a:chExt cx="3860182" cy="1693047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2DAF8D48-4CDB-4EEB-2058-5BA521956350}"/>
                </a:ext>
              </a:extLst>
            </p:cNvPr>
            <p:cNvGrpSpPr/>
            <p:nvPr/>
          </p:nvGrpSpPr>
          <p:grpSpPr>
            <a:xfrm>
              <a:off x="4225866" y="1548533"/>
              <a:ext cx="3860182" cy="1693047"/>
              <a:chOff x="4225866" y="1548533"/>
              <a:chExt cx="3860182" cy="1693047"/>
            </a:xfrm>
          </p:grpSpPr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4B590152-5FBE-7616-2DEA-59791B09CB26}"/>
                  </a:ext>
                </a:extLst>
              </p:cNvPr>
              <p:cNvSpPr/>
              <p:nvPr/>
            </p:nvSpPr>
            <p:spPr>
              <a:xfrm>
                <a:off x="4225866" y="1548533"/>
                <a:ext cx="3860182" cy="169304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F471A77-2D4D-D8E8-C901-6B571A55EEB4}"/>
                  </a:ext>
                </a:extLst>
              </p:cNvPr>
              <p:cNvSpPr txBox="1"/>
              <p:nvPr/>
            </p:nvSpPr>
            <p:spPr>
              <a:xfrm>
                <a:off x="4737328" y="1753735"/>
                <a:ext cx="27175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71513" indent="-671513"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2.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高濃度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RMSE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2FCA150-9FFF-771E-A810-45D21B28713A}"/>
                </a:ext>
              </a:extLst>
            </p:cNvPr>
            <p:cNvSpPr txBox="1"/>
            <p:nvPr/>
          </p:nvSpPr>
          <p:spPr>
            <a:xfrm>
              <a:off x="4274076" y="2257426"/>
              <a:ext cx="3743768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以上のみの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RMSE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71B21A3-0B45-AC47-25D3-8462BD2D9D70}"/>
              </a:ext>
            </a:extLst>
          </p:cNvPr>
          <p:cNvGrpSpPr/>
          <p:nvPr/>
        </p:nvGrpSpPr>
        <p:grpSpPr>
          <a:xfrm>
            <a:off x="8251777" y="1572597"/>
            <a:ext cx="3860182" cy="1693047"/>
            <a:chOff x="8251777" y="1572597"/>
            <a:chExt cx="3860182" cy="1693047"/>
          </a:xfrm>
        </p:grpSpPr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A5341E92-E7C7-4FB7-7781-9232464165F8}"/>
                </a:ext>
              </a:extLst>
            </p:cNvPr>
            <p:cNvSpPr/>
            <p:nvPr/>
          </p:nvSpPr>
          <p:spPr>
            <a:xfrm>
              <a:off x="8251777" y="1572597"/>
              <a:ext cx="3860182" cy="169304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143034B-8861-D06F-7AC6-79610C7AD242}"/>
                </a:ext>
              </a:extLst>
            </p:cNvPr>
            <p:cNvSpPr txBox="1"/>
            <p:nvPr/>
          </p:nvSpPr>
          <p:spPr>
            <a:xfrm>
              <a:off x="8823088" y="1753735"/>
              <a:ext cx="2717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RMSE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80C9450-C49E-B117-E27B-A718759F889A}"/>
                </a:ext>
              </a:extLst>
            </p:cNvPr>
            <p:cNvSpPr txBox="1"/>
            <p:nvPr/>
          </p:nvSpPr>
          <p:spPr>
            <a:xfrm>
              <a:off x="8964768" y="2375560"/>
              <a:ext cx="24812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モデル全体の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RMSE</a:t>
              </a:r>
              <a:endParaRPr lang="ja-JP" altLang="en-US" sz="2000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25334EA-5404-27A5-4433-2B1159B456B9}"/>
              </a:ext>
            </a:extLst>
          </p:cNvPr>
          <p:cNvGrpSpPr/>
          <p:nvPr/>
        </p:nvGrpSpPr>
        <p:grpSpPr>
          <a:xfrm>
            <a:off x="8140552" y="4081843"/>
            <a:ext cx="3610025" cy="2366179"/>
            <a:chOff x="8251776" y="3625859"/>
            <a:chExt cx="3860182" cy="2992677"/>
          </a:xfrm>
        </p:grpSpPr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F42FDBB2-42FD-87FA-FD39-042C4CD42CFB}"/>
                </a:ext>
              </a:extLst>
            </p:cNvPr>
            <p:cNvSpPr/>
            <p:nvPr/>
          </p:nvSpPr>
          <p:spPr>
            <a:xfrm>
              <a:off x="8251776" y="3625859"/>
              <a:ext cx="3860182" cy="299267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E78D45F-7191-7F7D-94D8-541C4D1F8099}"/>
                </a:ext>
              </a:extLst>
            </p:cNvPr>
            <p:cNvSpPr txBox="1"/>
            <p:nvPr/>
          </p:nvSpPr>
          <p:spPr>
            <a:xfrm>
              <a:off x="8631007" y="3776778"/>
              <a:ext cx="3148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6.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調和平均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(F1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値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3" name="図 42" descr="テキスト&#10;&#10;自動的に生成された説明">
              <a:extLst>
                <a:ext uri="{FF2B5EF4-FFF2-40B4-BE49-F238E27FC236}">
                  <a16:creationId xmlns:a16="http://schemas.microsoft.com/office/drawing/2014/main" id="{1F6EF907-7270-3960-0170-48E70AB8C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044" y="4422790"/>
              <a:ext cx="3352711" cy="1725225"/>
            </a:xfrm>
            <a:prstGeom prst="rect">
              <a:avLst/>
            </a:prstGeom>
          </p:spPr>
        </p:pic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A23568C-9A32-82D3-C5EB-CA6DCF822EE4}"/>
              </a:ext>
            </a:extLst>
          </p:cNvPr>
          <p:cNvSpPr/>
          <p:nvPr/>
        </p:nvSpPr>
        <p:spPr>
          <a:xfrm>
            <a:off x="238126" y="3873206"/>
            <a:ext cx="11639550" cy="2745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4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A83E2-89FE-86A0-57C0-82EF8D0F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911949B4-E046-AAD6-F7D4-15BFF486D1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846" y="898575"/>
          <a:ext cx="7024762" cy="5763327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651296">
                  <a:extLst>
                    <a:ext uri="{9D8B030D-6E8A-4147-A177-3AD203B41FA5}">
                      <a16:colId xmlns:a16="http://schemas.microsoft.com/office/drawing/2014/main" val="1064468220"/>
                    </a:ext>
                  </a:extLst>
                </a:gridCol>
                <a:gridCol w="1389690">
                  <a:extLst>
                    <a:ext uri="{9D8B030D-6E8A-4147-A177-3AD203B41FA5}">
                      <a16:colId xmlns:a16="http://schemas.microsoft.com/office/drawing/2014/main" val="3478660019"/>
                    </a:ext>
                  </a:extLst>
                </a:gridCol>
                <a:gridCol w="2008672">
                  <a:extLst>
                    <a:ext uri="{9D8B030D-6E8A-4147-A177-3AD203B41FA5}">
                      <a16:colId xmlns:a16="http://schemas.microsoft.com/office/drawing/2014/main" val="4156315024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210519136"/>
                    </a:ext>
                  </a:extLst>
                </a:gridCol>
              </a:tblGrid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3946461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鴻巣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9489717"/>
                  </a:ext>
                </a:extLst>
              </a:tr>
              <a:tr h="7048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東秩父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2984875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幸手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3758388"/>
                  </a:ext>
                </a:extLst>
              </a:tr>
              <a:tr h="7048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所沢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0816043"/>
                  </a:ext>
                </a:extLst>
              </a:tr>
              <a:tr h="63791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草加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0159570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東青梅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2446027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多摩市愛宕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6167943"/>
                  </a:ext>
                </a:extLst>
              </a:tr>
              <a:tr h="7048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世田谷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6229232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南葛西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07734"/>
                  </a:ext>
                </a:extLst>
              </a:tr>
            </a:tbl>
          </a:graphicData>
        </a:graphic>
      </p:graphicFrame>
      <p:sp>
        <p:nvSpPr>
          <p:cNvPr id="2" name="矢印: 山形 1">
            <a:extLst>
              <a:ext uri="{FF2B5EF4-FFF2-40B4-BE49-F238E27FC236}">
                <a16:creationId xmlns:a16="http://schemas.microsoft.com/office/drawing/2014/main" id="{A47B88D3-C76B-7DD2-7F94-E1D1C7F7E948}"/>
              </a:ext>
            </a:extLst>
          </p:cNvPr>
          <p:cNvSpPr/>
          <p:nvPr/>
        </p:nvSpPr>
        <p:spPr>
          <a:xfrm rot="10800000">
            <a:off x="-495226" y="5440"/>
            <a:ext cx="3899607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192E74-CA1B-5897-7829-A8F1395CB90A}"/>
              </a:ext>
            </a:extLst>
          </p:cNvPr>
          <p:cNvSpPr txBox="1"/>
          <p:nvPr/>
        </p:nvSpPr>
        <p:spPr>
          <a:xfrm>
            <a:off x="25629" y="175008"/>
            <a:ext cx="2991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</a:t>
            </a:r>
            <a:r>
              <a:rPr lang="ja-JP" altLang="en-US" sz="3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結果・考察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3404382" y="31547"/>
            <a:ext cx="5718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モデル精度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7150608" y="1473920"/>
            <a:ext cx="518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・全て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において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ベンチマークより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高精度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であった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7228331" y="2711712"/>
            <a:ext cx="4649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　現実の反応を考慮した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特徴量では</a:t>
            </a:r>
            <a:r>
              <a:rPr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最適足りえない</a:t>
            </a:r>
            <a:r>
              <a:rPr lang="en-US" altLang="ja-JP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と考えた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7228331" y="4503501"/>
            <a:ext cx="5102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　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この手法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であれば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630238" indent="-630238">
              <a:lnSpc>
                <a:spcPct val="150000"/>
              </a:lnSpc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ベンチマークより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高精度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なモデルを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作成できる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33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A83E2-89FE-86A0-57C0-82EF8D0F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1949B4-E046-AAD6-F7D4-15BFF486D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02993"/>
              </p:ext>
            </p:extLst>
          </p:nvPr>
        </p:nvGraphicFramePr>
        <p:xfrm>
          <a:off x="125846" y="898575"/>
          <a:ext cx="7024762" cy="5763327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651296">
                  <a:extLst>
                    <a:ext uri="{9D8B030D-6E8A-4147-A177-3AD203B41FA5}">
                      <a16:colId xmlns:a16="http://schemas.microsoft.com/office/drawing/2014/main" val="1064468220"/>
                    </a:ext>
                  </a:extLst>
                </a:gridCol>
                <a:gridCol w="1389690">
                  <a:extLst>
                    <a:ext uri="{9D8B030D-6E8A-4147-A177-3AD203B41FA5}">
                      <a16:colId xmlns:a16="http://schemas.microsoft.com/office/drawing/2014/main" val="3478660019"/>
                    </a:ext>
                  </a:extLst>
                </a:gridCol>
                <a:gridCol w="2008672">
                  <a:extLst>
                    <a:ext uri="{9D8B030D-6E8A-4147-A177-3AD203B41FA5}">
                      <a16:colId xmlns:a16="http://schemas.microsoft.com/office/drawing/2014/main" val="4156315024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210519136"/>
                    </a:ext>
                  </a:extLst>
                </a:gridCol>
              </a:tblGrid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3946461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鴻巣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9489717"/>
                  </a:ext>
                </a:extLst>
              </a:tr>
              <a:tr h="7048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東秩父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2984875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幸手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3758388"/>
                  </a:ext>
                </a:extLst>
              </a:tr>
              <a:tr h="7048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所沢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0816043"/>
                  </a:ext>
                </a:extLst>
              </a:tr>
              <a:tr h="63791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草加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0159570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東青梅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2446027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多摩市愛宕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6167943"/>
                  </a:ext>
                </a:extLst>
              </a:tr>
              <a:tr h="7048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世田谷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6229232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南葛西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0773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3459246" y="34143"/>
            <a:ext cx="5718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特徴量探索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7150608" y="1046582"/>
            <a:ext cx="504139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・各地点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時間後まで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の特徴量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同じものはなかった</a:t>
            </a:r>
            <a:endParaRPr lang="en-US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7638288" y="2338170"/>
            <a:ext cx="455371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時間ごと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の選定を行う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必要性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7790688" y="4921346"/>
            <a:ext cx="455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　特徴量の不足？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矢印: 山形 1">
            <a:extLst>
              <a:ext uri="{FF2B5EF4-FFF2-40B4-BE49-F238E27FC236}">
                <a16:creationId xmlns:a16="http://schemas.microsoft.com/office/drawing/2014/main" id="{A47B88D3-C76B-7DD2-7F94-E1D1C7F7E948}"/>
              </a:ext>
            </a:extLst>
          </p:cNvPr>
          <p:cNvSpPr/>
          <p:nvPr/>
        </p:nvSpPr>
        <p:spPr>
          <a:xfrm rot="10800000">
            <a:off x="-495226" y="5440"/>
            <a:ext cx="3899607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F192E74-CA1B-5897-7829-A8F1395CB90A}"/>
              </a:ext>
            </a:extLst>
          </p:cNvPr>
          <p:cNvSpPr txBox="1"/>
          <p:nvPr/>
        </p:nvSpPr>
        <p:spPr>
          <a:xfrm>
            <a:off x="25629" y="175008"/>
            <a:ext cx="2991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</a:t>
            </a:r>
            <a:r>
              <a:rPr lang="ja-JP" altLang="en-US" sz="3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結果・考察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7150608" y="3629758"/>
            <a:ext cx="5041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・予測時間が遅れるほど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65113" indent="-265113">
              <a:lnSpc>
                <a:spcPct val="150000"/>
              </a:lnSpc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特徴量に</a:t>
            </a:r>
            <a:r>
              <a:rPr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ばらつきがある</a:t>
            </a:r>
            <a:endParaRPr lang="en-US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7790688" y="5612769"/>
            <a:ext cx="4553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　単一地点の予測では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限界がある可能性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4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561CD-B229-4A23-03F3-5D59D35F8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D04F801-D66E-1106-C893-D67982306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091768"/>
              </p:ext>
            </p:extLst>
          </p:nvPr>
        </p:nvGraphicFramePr>
        <p:xfrm>
          <a:off x="1765782" y="5149978"/>
          <a:ext cx="3343211" cy="108851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16391">
                  <a:extLst>
                    <a:ext uri="{9D8B030D-6E8A-4147-A177-3AD203B41FA5}">
                      <a16:colId xmlns:a16="http://schemas.microsoft.com/office/drawing/2014/main" val="2445069334"/>
                    </a:ext>
                  </a:extLst>
                </a:gridCol>
                <a:gridCol w="1198665">
                  <a:extLst>
                    <a:ext uri="{9D8B030D-6E8A-4147-A177-3AD203B41FA5}">
                      <a16:colId xmlns:a16="http://schemas.microsoft.com/office/drawing/2014/main" val="2981889501"/>
                    </a:ext>
                  </a:extLst>
                </a:gridCol>
                <a:gridCol w="1128155">
                  <a:extLst>
                    <a:ext uri="{9D8B030D-6E8A-4147-A177-3AD203B41FA5}">
                      <a16:colId xmlns:a16="http://schemas.microsoft.com/office/drawing/2014/main" val="978271802"/>
                    </a:ext>
                  </a:extLst>
                </a:gridCol>
              </a:tblGrid>
              <a:tr h="382117">
                <a:tc gridSpan="3"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u="none" strike="noStrike" kern="1200" dirty="0" smtClean="0">
                          <a:effectLst/>
                        </a:rPr>
                        <a:t>特徴量</a:t>
                      </a:r>
                      <a:endParaRPr lang="ja-JP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7570"/>
                  </a:ext>
                </a:extLst>
              </a:tr>
              <a:tr h="706393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u="none" strike="noStrike" kern="1200" dirty="0">
                          <a:effectLst/>
                        </a:rPr>
                        <a:t>Ox_01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u="none" strike="noStrike" kern="1200" dirty="0" smtClean="0">
                          <a:effectLst/>
                        </a:rPr>
                        <a:t>湿度</a:t>
                      </a:r>
                      <a:r>
                        <a:rPr kumimoji="1" lang="en-US" sz="2400" u="none" strike="noStrike" kern="1200" dirty="0" smtClean="0">
                          <a:effectLst/>
                        </a:rPr>
                        <a:t>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u="none" strike="noStrike" kern="1200" dirty="0">
                          <a:effectLst/>
                        </a:rPr>
                        <a:t>気温</a:t>
                      </a:r>
                      <a:r>
                        <a:rPr kumimoji="1" lang="en-US" sz="2400" u="none" strike="noStrike" kern="1200" dirty="0">
                          <a:effectLst/>
                        </a:rPr>
                        <a:t>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568402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509961-24C4-3638-73D9-816D8D85FFD6}"/>
              </a:ext>
            </a:extLst>
          </p:cNvPr>
          <p:cNvSpPr txBox="1"/>
          <p:nvPr/>
        </p:nvSpPr>
        <p:spPr>
          <a:xfrm>
            <a:off x="1157311" y="4503647"/>
            <a:ext cx="456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全地点に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おいて</a:t>
            </a:r>
            <a:r>
              <a:rPr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重複した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CDDDBF7-0681-048D-C3CD-0AC33905E671}"/>
              </a:ext>
            </a:extLst>
          </p:cNvPr>
          <p:cNvGrpSpPr/>
          <p:nvPr/>
        </p:nvGrpSpPr>
        <p:grpSpPr>
          <a:xfrm>
            <a:off x="5558744" y="4081266"/>
            <a:ext cx="4001771" cy="2647251"/>
            <a:chOff x="2418302" y="5208465"/>
            <a:chExt cx="7762875" cy="32524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6B5078E-3E72-9E8B-5D8B-BE8815B70C66}"/>
                </a:ext>
              </a:extLst>
            </p:cNvPr>
            <p:cNvSpPr txBox="1"/>
            <p:nvPr/>
          </p:nvSpPr>
          <p:spPr>
            <a:xfrm>
              <a:off x="2418302" y="5965189"/>
              <a:ext cx="7762875" cy="24956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　1時間前</a:t>
              </a:r>
              <a:r>
                <a: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</a:t>
              </a:r>
              <a:r>
                <a:rPr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Ox</a:t>
              </a:r>
              <a:endPara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　</a:t>
              </a:r>
              <a:r>
                <a:rPr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1時間前</a:t>
              </a:r>
              <a:r>
                <a: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</a:t>
              </a:r>
              <a:r>
                <a:rPr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湿度</a:t>
              </a:r>
              <a:endPara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　</a:t>
              </a:r>
              <a:r>
                <a:rPr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1時間前</a:t>
              </a:r>
              <a:r>
                <a: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の気温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87DF538-9655-2DDA-C640-29F17ED61EFF}"/>
                </a:ext>
              </a:extLst>
            </p:cNvPr>
            <p:cNvSpPr txBox="1"/>
            <p:nvPr/>
          </p:nvSpPr>
          <p:spPr>
            <a:xfrm>
              <a:off x="4282585" y="5208465"/>
              <a:ext cx="4034313" cy="9075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8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必須特徴量</a:t>
              </a:r>
            </a:p>
          </p:txBody>
        </p:sp>
      </p:grp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42778"/>
              </p:ext>
            </p:extLst>
          </p:nvPr>
        </p:nvGraphicFramePr>
        <p:xfrm>
          <a:off x="8599477" y="262526"/>
          <a:ext cx="2975710" cy="381874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746067">
                  <a:extLst>
                    <a:ext uri="{9D8B030D-6E8A-4147-A177-3AD203B41FA5}">
                      <a16:colId xmlns:a16="http://schemas.microsoft.com/office/drawing/2014/main" val="395039667"/>
                    </a:ext>
                  </a:extLst>
                </a:gridCol>
                <a:gridCol w="2229643">
                  <a:extLst>
                    <a:ext uri="{9D8B030D-6E8A-4147-A177-3AD203B41FA5}">
                      <a16:colId xmlns:a16="http://schemas.microsoft.com/office/drawing/2014/main" val="1770464034"/>
                    </a:ext>
                  </a:extLst>
                </a:gridCol>
              </a:tblGrid>
              <a:tr h="40613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特徴量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7071905"/>
                  </a:ext>
                </a:extLst>
              </a:tr>
              <a:tr h="40613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上位</a:t>
                      </a:r>
                      <a:endParaRPr lang="en-US" altLang="ja-JP" sz="24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10</a:t>
                      </a:r>
                      <a:r>
                        <a:rPr lang="ja-JP" altLang="en-US" sz="2400" u="none" strike="noStrike" dirty="0" smtClean="0">
                          <a:effectLst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Ox_01</a:t>
                      </a:r>
                      <a:endParaRPr lang="ja-JP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0895973"/>
                  </a:ext>
                </a:extLst>
              </a:tr>
              <a:tr h="406133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気温</a:t>
                      </a:r>
                      <a:r>
                        <a:rPr lang="en-US" altLang="ja-JP" sz="2400" u="none" strike="noStrike" dirty="0" smtClean="0">
                          <a:effectLst/>
                        </a:rPr>
                        <a:t>_01</a:t>
                      </a:r>
                      <a:endParaRPr lang="ja-JP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8771793"/>
                  </a:ext>
                </a:extLst>
              </a:tr>
              <a:tr h="406133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湿度</a:t>
                      </a:r>
                      <a:r>
                        <a:rPr lang="en-US" altLang="ja-JP" sz="2400" u="none" strike="noStrike" dirty="0" smtClean="0">
                          <a:effectLst/>
                        </a:rPr>
                        <a:t>_01</a:t>
                      </a:r>
                      <a:endParaRPr lang="ja-JP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1411579"/>
                  </a:ext>
                </a:extLst>
              </a:tr>
              <a:tr h="975809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u="none" strike="noStrike" dirty="0" smtClean="0">
                          <a:effectLst/>
                        </a:rPr>
                        <a:t>・</a:t>
                      </a:r>
                      <a:r>
                        <a:rPr lang="en-US" altLang="ja-JP" sz="24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400" u="none" strike="noStrike" dirty="0" smtClean="0">
                          <a:effectLst/>
                        </a:rPr>
                      </a:br>
                      <a:r>
                        <a:rPr lang="ja-JP" altLang="en-US" sz="2400" u="none" strike="noStrike" dirty="0" smtClean="0">
                          <a:effectLst/>
                        </a:rPr>
                        <a:t>・</a:t>
                      </a:r>
                      <a:endParaRPr lang="en-US" altLang="ja-JP" sz="2400" u="none" strike="noStrike" dirty="0" smtClean="0">
                        <a:effectLst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1664166"/>
                  </a:ext>
                </a:extLst>
              </a:tr>
              <a:tr h="406133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Ox_22</a:t>
                      </a:r>
                      <a:endParaRPr lang="en-US" altLang="ja-JP" sz="2400" b="1" i="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5471647"/>
                  </a:ext>
                </a:extLst>
              </a:tr>
              <a:tr h="406133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HUM_02</a:t>
                      </a:r>
                      <a:endParaRPr lang="ja-JP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951269"/>
                  </a:ext>
                </a:extLst>
              </a:tr>
              <a:tr h="406133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Ox_21</a:t>
                      </a:r>
                      <a:endParaRPr lang="ja-JP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3031420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50863"/>
              </p:ext>
            </p:extLst>
          </p:nvPr>
        </p:nvGraphicFramePr>
        <p:xfrm>
          <a:off x="230744" y="996082"/>
          <a:ext cx="7024762" cy="287903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651296">
                  <a:extLst>
                    <a:ext uri="{9D8B030D-6E8A-4147-A177-3AD203B41FA5}">
                      <a16:colId xmlns:a16="http://schemas.microsoft.com/office/drawing/2014/main" val="836898092"/>
                    </a:ext>
                  </a:extLst>
                </a:gridCol>
                <a:gridCol w="1389690">
                  <a:extLst>
                    <a:ext uri="{9D8B030D-6E8A-4147-A177-3AD203B41FA5}">
                      <a16:colId xmlns:a16="http://schemas.microsoft.com/office/drawing/2014/main" val="4145687853"/>
                    </a:ext>
                  </a:extLst>
                </a:gridCol>
                <a:gridCol w="2008672">
                  <a:extLst>
                    <a:ext uri="{9D8B030D-6E8A-4147-A177-3AD203B41FA5}">
                      <a16:colId xmlns:a16="http://schemas.microsoft.com/office/drawing/2014/main" val="939561748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3563474583"/>
                    </a:ext>
                  </a:extLst>
                </a:gridCol>
              </a:tblGrid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111083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鴻巣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7209140"/>
                  </a:ext>
                </a:extLst>
              </a:tr>
              <a:tr h="7048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東秩父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368355"/>
                  </a:ext>
                </a:extLst>
              </a:tr>
              <a:tr h="117056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endParaRPr lang="en-US" altLang="ja-JP" sz="2400" b="1" i="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endParaRPr lang="en-US" altLang="ja-JP" sz="2400" b="1" i="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endParaRPr lang="ja-JP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endParaRPr lang="en-US" altLang="ja-JP" sz="2400" b="1" i="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endParaRPr lang="en-US" altLang="ja-JP" sz="2400" b="1" i="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6303912"/>
                  </a:ext>
                </a:extLst>
              </a:tr>
            </a:tbl>
          </a:graphicData>
        </a:graphic>
      </p:graphicFrame>
      <p:sp>
        <p:nvSpPr>
          <p:cNvPr id="25" name="楕円 24"/>
          <p:cNvSpPr/>
          <p:nvPr/>
        </p:nvSpPr>
        <p:spPr>
          <a:xfrm>
            <a:off x="5276088" y="1316736"/>
            <a:ext cx="2061714" cy="8138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>
            <a:stCxn id="25" idx="6"/>
          </p:cNvCxnSpPr>
          <p:nvPr/>
        </p:nvCxnSpPr>
        <p:spPr>
          <a:xfrm flipV="1">
            <a:off x="7337802" y="1719208"/>
            <a:ext cx="891798" cy="443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3459246" y="34143"/>
            <a:ext cx="5718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特徴量に対する評価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矢印: 山形 1">
            <a:extLst>
              <a:ext uri="{FF2B5EF4-FFF2-40B4-BE49-F238E27FC236}">
                <a16:creationId xmlns:a16="http://schemas.microsoft.com/office/drawing/2014/main" id="{A47B88D3-C76B-7DD2-7F94-E1D1C7F7E948}"/>
              </a:ext>
            </a:extLst>
          </p:cNvPr>
          <p:cNvSpPr/>
          <p:nvPr/>
        </p:nvSpPr>
        <p:spPr>
          <a:xfrm rot="10800000">
            <a:off x="-495226" y="5440"/>
            <a:ext cx="3899607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F192E74-CA1B-5897-7829-A8F1395CB90A}"/>
              </a:ext>
            </a:extLst>
          </p:cNvPr>
          <p:cNvSpPr txBox="1"/>
          <p:nvPr/>
        </p:nvSpPr>
        <p:spPr>
          <a:xfrm>
            <a:off x="25629" y="175008"/>
            <a:ext cx="2991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</a:t>
            </a:r>
            <a:r>
              <a:rPr lang="ja-JP" altLang="en-US" sz="3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結果・考察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13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77D81-0C7A-6E10-879F-6C562E7F7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D683544E-FF1D-E7DF-B768-44A40025F593}"/>
              </a:ext>
            </a:extLst>
          </p:cNvPr>
          <p:cNvSpPr/>
          <p:nvPr/>
        </p:nvSpPr>
        <p:spPr>
          <a:xfrm rot="10800000">
            <a:off x="-495226" y="5440"/>
            <a:ext cx="4590975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869004-6A31-F3EA-FEAF-B1FC85A3C9D9}"/>
              </a:ext>
            </a:extLst>
          </p:cNvPr>
          <p:cNvSpPr txBox="1"/>
          <p:nvPr/>
        </p:nvSpPr>
        <p:spPr>
          <a:xfrm>
            <a:off x="25629" y="175008"/>
            <a:ext cx="3812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まとめと今後の展望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2488D0-9440-EDE2-AAEC-7C417A900670}"/>
              </a:ext>
            </a:extLst>
          </p:cNvPr>
          <p:cNvSpPr txBox="1"/>
          <p:nvPr/>
        </p:nvSpPr>
        <p:spPr>
          <a:xfrm>
            <a:off x="292105" y="1821905"/>
            <a:ext cx="11278603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630238" indent="-630238">
              <a:lnSpc>
                <a:spcPct val="20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現実の反応を考慮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した特徴量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では最適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足りえないこと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分かった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2488D0-9440-EDE2-AAEC-7C417A900670}"/>
              </a:ext>
            </a:extLst>
          </p:cNvPr>
          <p:cNvSpPr txBox="1"/>
          <p:nvPr/>
        </p:nvSpPr>
        <p:spPr>
          <a:xfrm>
            <a:off x="292105" y="5350828"/>
            <a:ext cx="1127860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今後の課題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2488D0-9440-EDE2-AAEC-7C417A900670}"/>
              </a:ext>
            </a:extLst>
          </p:cNvPr>
          <p:cNvSpPr txBox="1"/>
          <p:nvPr/>
        </p:nvSpPr>
        <p:spPr>
          <a:xfrm>
            <a:off x="292105" y="2652902"/>
            <a:ext cx="11278603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630238" indent="-630238">
              <a:lnSpc>
                <a:spcPct val="20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時間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ごとに特徴量の選定を行う必要性が出て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くる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2488D0-9440-EDE2-AAEC-7C417A900670}"/>
              </a:ext>
            </a:extLst>
          </p:cNvPr>
          <p:cNvSpPr txBox="1"/>
          <p:nvPr/>
        </p:nvSpPr>
        <p:spPr>
          <a:xfrm>
            <a:off x="292104" y="3555961"/>
            <a:ext cx="11278603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この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手法で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は特徴量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の一般化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はできない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考えられる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2488D0-9440-EDE2-AAEC-7C417A900670}"/>
              </a:ext>
            </a:extLst>
          </p:cNvPr>
          <p:cNvSpPr txBox="1"/>
          <p:nvPr/>
        </p:nvSpPr>
        <p:spPr>
          <a:xfrm>
            <a:off x="292103" y="4184608"/>
            <a:ext cx="1127860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630238" indent="-630238">
              <a:lnSpc>
                <a:spcPct val="20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必須の特徴量は、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1時間前のOx、1時間前の湿度、1時間前の気温である可能性が示唆された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2488D0-9440-EDE2-AAEC-7C417A900670}"/>
              </a:ext>
            </a:extLst>
          </p:cNvPr>
          <p:cNvSpPr txBox="1"/>
          <p:nvPr/>
        </p:nvSpPr>
        <p:spPr>
          <a:xfrm>
            <a:off x="292103" y="765702"/>
            <a:ext cx="129895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7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矢印: 山形 4">
            <a:extLst>
              <a:ext uri="{FF2B5EF4-FFF2-40B4-BE49-F238E27FC236}">
                <a16:creationId xmlns:a16="http://schemas.microsoft.com/office/drawing/2014/main" id="{5AADF96F-DE1A-766A-76F2-3ACCA57286F1}"/>
              </a:ext>
            </a:extLst>
          </p:cNvPr>
          <p:cNvSpPr/>
          <p:nvPr/>
        </p:nvSpPr>
        <p:spPr>
          <a:xfrm rot="10800000">
            <a:off x="-459227" y="0"/>
            <a:ext cx="3077736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68B378-C0FF-4C61-3BDE-ABE6FB483641}"/>
              </a:ext>
            </a:extLst>
          </p:cNvPr>
          <p:cNvSpPr txBox="1"/>
          <p:nvPr/>
        </p:nvSpPr>
        <p:spPr>
          <a:xfrm>
            <a:off x="105763" y="214039"/>
            <a:ext cx="2512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参考文献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973E388-E64F-8650-6C24-0060889D7B47}"/>
              </a:ext>
            </a:extLst>
          </p:cNvPr>
          <p:cNvSpPr txBox="1"/>
          <p:nvPr/>
        </p:nvSpPr>
        <p:spPr>
          <a:xfrm>
            <a:off x="0" y="1865406"/>
            <a:ext cx="120581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5440" indent="-230505" algn="just" hangingPunct="0">
              <a:lnSpc>
                <a:spcPct val="150000"/>
              </a:lnSpc>
              <a:tabLst>
                <a:tab pos="345440" algn="l"/>
              </a:tabLst>
            </a:pPr>
            <a:r>
              <a:rPr lang="en-US" altLang="ja-JP" sz="2400" kern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環境省（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2023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“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令和５年光化学大気汚染の概要－注意報等発令状況、被害届出状況－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環境省</a:t>
            </a:r>
            <a:endParaRPr lang="en-US" altLang="ja-JP" sz="2400" kern="70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5440" indent="-230505" algn="just" hangingPunct="0">
              <a:lnSpc>
                <a:spcPct val="150000"/>
              </a:lnSpc>
              <a:tabLst>
                <a:tab pos="345440" algn="l"/>
              </a:tabLst>
            </a:pPr>
            <a:endParaRPr lang="ja-JP" altLang="ja-JP" sz="2400" kern="70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5440" indent="-230505" algn="just" hangingPunct="0">
              <a:lnSpc>
                <a:spcPct val="150000"/>
              </a:lnSpc>
              <a:tabLst>
                <a:tab pos="345440" algn="l"/>
              </a:tabLst>
            </a:pPr>
            <a:r>
              <a:rPr lang="en-US" altLang="ja-JP" sz="2400" kern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(2)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細越英彰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(2022) 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“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ディープラーニングを用いた光化学オキシダント濃度の短期予測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明星大学　理工学部　総合理工学科　環境科学系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令和　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年度卒業論文</a:t>
            </a:r>
          </a:p>
        </p:txBody>
      </p:sp>
    </p:spTree>
    <p:extLst>
      <p:ext uri="{BB962C8B-B14F-4D97-AF65-F5344CB8AC3E}">
        <p14:creationId xmlns:p14="http://schemas.microsoft.com/office/powerpoint/2010/main" val="34443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FE76-657D-E1B2-33EA-067ECB1F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42462"/>
              </p:ext>
            </p:extLst>
          </p:nvPr>
        </p:nvGraphicFramePr>
        <p:xfrm>
          <a:off x="2321025" y="994349"/>
          <a:ext cx="9838944" cy="29832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758150">
                  <a:extLst>
                    <a:ext uri="{9D8B030D-6E8A-4147-A177-3AD203B41FA5}">
                      <a16:colId xmlns:a16="http://schemas.microsoft.com/office/drawing/2014/main" val="1244594613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3026153302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1394707164"/>
                    </a:ext>
                  </a:extLst>
                </a:gridCol>
                <a:gridCol w="1410364">
                  <a:extLst>
                    <a:ext uri="{9D8B030D-6E8A-4147-A177-3AD203B41FA5}">
                      <a16:colId xmlns:a16="http://schemas.microsoft.com/office/drawing/2014/main" val="2108751591"/>
                    </a:ext>
                  </a:extLst>
                </a:gridCol>
                <a:gridCol w="1347783">
                  <a:extLst>
                    <a:ext uri="{9D8B030D-6E8A-4147-A177-3AD203B41FA5}">
                      <a16:colId xmlns:a16="http://schemas.microsoft.com/office/drawing/2014/main" val="344296647"/>
                    </a:ext>
                  </a:extLst>
                </a:gridCol>
                <a:gridCol w="1773097">
                  <a:extLst>
                    <a:ext uri="{9D8B030D-6E8A-4147-A177-3AD203B41FA5}">
                      <a16:colId xmlns:a16="http://schemas.microsoft.com/office/drawing/2014/main" val="2055599243"/>
                    </a:ext>
                  </a:extLst>
                </a:gridCol>
              </a:tblGrid>
              <a:tr h="684339">
                <a:tc>
                  <a:txBody>
                    <a:bodyPr/>
                    <a:lstStyle/>
                    <a:p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適合率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調和平均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高濃度</a:t>
                      </a: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196484849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9298050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58.73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11.56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3367358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64.29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12.92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60991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87.30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74.32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0458142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1773151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89.69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0998872"/>
                  </a:ext>
                </a:extLst>
              </a:tr>
            </a:tbl>
          </a:graphicData>
        </a:graphic>
      </p:graphicFrame>
      <p:sp>
        <p:nvSpPr>
          <p:cNvPr id="2" name="矢印: 山形 1">
            <a:extLst>
              <a:ext uri="{FF2B5EF4-FFF2-40B4-BE49-F238E27FC236}">
                <a16:creationId xmlns:a16="http://schemas.microsoft.com/office/drawing/2014/main" id="{58451598-EBB0-E0D8-DECE-A7A75DB68E8A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AD51B2-EDE8-BEE1-2D65-F661E1123E8F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2705939" y="115894"/>
            <a:ext cx="70049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鴻巣における時間別及び日別評価（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10494"/>
              </p:ext>
            </p:extLst>
          </p:nvPr>
        </p:nvGraphicFramePr>
        <p:xfrm>
          <a:off x="2256963" y="4091731"/>
          <a:ext cx="9903006" cy="26174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620604">
                  <a:extLst>
                    <a:ext uri="{9D8B030D-6E8A-4147-A177-3AD203B41FA5}">
                      <a16:colId xmlns:a16="http://schemas.microsoft.com/office/drawing/2014/main" val="2704524920"/>
                    </a:ext>
                  </a:extLst>
                </a:gridCol>
                <a:gridCol w="2149734">
                  <a:extLst>
                    <a:ext uri="{9D8B030D-6E8A-4147-A177-3AD203B41FA5}">
                      <a16:colId xmlns:a16="http://schemas.microsoft.com/office/drawing/2014/main" val="1685842111"/>
                    </a:ext>
                  </a:extLst>
                </a:gridCol>
                <a:gridCol w="1818467">
                  <a:extLst>
                    <a:ext uri="{9D8B030D-6E8A-4147-A177-3AD203B41FA5}">
                      <a16:colId xmlns:a16="http://schemas.microsoft.com/office/drawing/2014/main" val="1113345444"/>
                    </a:ext>
                  </a:extLst>
                </a:gridCol>
                <a:gridCol w="2314201">
                  <a:extLst>
                    <a:ext uri="{9D8B030D-6E8A-4147-A177-3AD203B41FA5}">
                      <a16:colId xmlns:a16="http://schemas.microsoft.com/office/drawing/2014/main" val="327890993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調和平均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41995946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85124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66.67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44488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86.36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99550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85.71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9727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4704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62994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4370902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日別評価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996082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時間別評価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2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FE76-657D-E1B2-33EA-067ECB1F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22494"/>
              </p:ext>
            </p:extLst>
          </p:nvPr>
        </p:nvGraphicFramePr>
        <p:xfrm>
          <a:off x="2321025" y="994349"/>
          <a:ext cx="9838944" cy="29832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758150">
                  <a:extLst>
                    <a:ext uri="{9D8B030D-6E8A-4147-A177-3AD203B41FA5}">
                      <a16:colId xmlns:a16="http://schemas.microsoft.com/office/drawing/2014/main" val="1244594613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3026153302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1394707164"/>
                    </a:ext>
                  </a:extLst>
                </a:gridCol>
                <a:gridCol w="1410364">
                  <a:extLst>
                    <a:ext uri="{9D8B030D-6E8A-4147-A177-3AD203B41FA5}">
                      <a16:colId xmlns:a16="http://schemas.microsoft.com/office/drawing/2014/main" val="2108751591"/>
                    </a:ext>
                  </a:extLst>
                </a:gridCol>
                <a:gridCol w="1347783">
                  <a:extLst>
                    <a:ext uri="{9D8B030D-6E8A-4147-A177-3AD203B41FA5}">
                      <a16:colId xmlns:a16="http://schemas.microsoft.com/office/drawing/2014/main" val="344296647"/>
                    </a:ext>
                  </a:extLst>
                </a:gridCol>
                <a:gridCol w="1773097">
                  <a:extLst>
                    <a:ext uri="{9D8B030D-6E8A-4147-A177-3AD203B41FA5}">
                      <a16:colId xmlns:a16="http://schemas.microsoft.com/office/drawing/2014/main" val="2055599243"/>
                    </a:ext>
                  </a:extLst>
                </a:gridCol>
              </a:tblGrid>
              <a:tr h="684339">
                <a:tc>
                  <a:txBody>
                    <a:bodyPr/>
                    <a:lstStyle/>
                    <a:p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再現率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調和平均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高濃度</a:t>
                      </a: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196484849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9298050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58.73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11.56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3367358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50.00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90.00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64.29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4.88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12.92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60991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87.30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74.32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9.00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58142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76.98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80.83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78.86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1773151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89.69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0998872"/>
                  </a:ext>
                </a:extLst>
              </a:tr>
            </a:tbl>
          </a:graphicData>
        </a:graphic>
      </p:graphicFrame>
      <p:sp>
        <p:nvSpPr>
          <p:cNvPr id="2" name="矢印: 山形 1">
            <a:extLst>
              <a:ext uri="{FF2B5EF4-FFF2-40B4-BE49-F238E27FC236}">
                <a16:creationId xmlns:a16="http://schemas.microsoft.com/office/drawing/2014/main" id="{58451598-EBB0-E0D8-DECE-A7A75DB68E8A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AD51B2-EDE8-BEE1-2D65-F661E1123E8F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2705939" y="115894"/>
            <a:ext cx="70049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鴻巣における時間別及び日別評価（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05276"/>
              </p:ext>
            </p:extLst>
          </p:nvPr>
        </p:nvGraphicFramePr>
        <p:xfrm>
          <a:off x="2256963" y="4091731"/>
          <a:ext cx="9903006" cy="26174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620604">
                  <a:extLst>
                    <a:ext uri="{9D8B030D-6E8A-4147-A177-3AD203B41FA5}">
                      <a16:colId xmlns:a16="http://schemas.microsoft.com/office/drawing/2014/main" val="2704524920"/>
                    </a:ext>
                  </a:extLst>
                </a:gridCol>
                <a:gridCol w="2149734">
                  <a:extLst>
                    <a:ext uri="{9D8B030D-6E8A-4147-A177-3AD203B41FA5}">
                      <a16:colId xmlns:a16="http://schemas.microsoft.com/office/drawing/2014/main" val="1685842111"/>
                    </a:ext>
                  </a:extLst>
                </a:gridCol>
                <a:gridCol w="1818467">
                  <a:extLst>
                    <a:ext uri="{9D8B030D-6E8A-4147-A177-3AD203B41FA5}">
                      <a16:colId xmlns:a16="http://schemas.microsoft.com/office/drawing/2014/main" val="1113345444"/>
                    </a:ext>
                  </a:extLst>
                </a:gridCol>
                <a:gridCol w="2314201">
                  <a:extLst>
                    <a:ext uri="{9D8B030D-6E8A-4147-A177-3AD203B41FA5}">
                      <a16:colId xmlns:a16="http://schemas.microsoft.com/office/drawing/2014/main" val="327890993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調和平均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41995946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85124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66.67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44488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57.58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86.36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69.09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9550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90.91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81.08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85.71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9727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78.79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83.87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81.25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234704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62994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4370902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日別評価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996082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時間別評価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936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FE76-657D-E1B2-33EA-067ECB1F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77126"/>
              </p:ext>
            </p:extLst>
          </p:nvPr>
        </p:nvGraphicFramePr>
        <p:xfrm>
          <a:off x="2321025" y="994349"/>
          <a:ext cx="9838944" cy="29832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758150">
                  <a:extLst>
                    <a:ext uri="{9D8B030D-6E8A-4147-A177-3AD203B41FA5}">
                      <a16:colId xmlns:a16="http://schemas.microsoft.com/office/drawing/2014/main" val="1244594613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3026153302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1394707164"/>
                    </a:ext>
                  </a:extLst>
                </a:gridCol>
                <a:gridCol w="1410364">
                  <a:extLst>
                    <a:ext uri="{9D8B030D-6E8A-4147-A177-3AD203B41FA5}">
                      <a16:colId xmlns:a16="http://schemas.microsoft.com/office/drawing/2014/main" val="2108751591"/>
                    </a:ext>
                  </a:extLst>
                </a:gridCol>
                <a:gridCol w="1347783">
                  <a:extLst>
                    <a:ext uri="{9D8B030D-6E8A-4147-A177-3AD203B41FA5}">
                      <a16:colId xmlns:a16="http://schemas.microsoft.com/office/drawing/2014/main" val="344296647"/>
                    </a:ext>
                  </a:extLst>
                </a:gridCol>
                <a:gridCol w="1773097">
                  <a:extLst>
                    <a:ext uri="{9D8B030D-6E8A-4147-A177-3AD203B41FA5}">
                      <a16:colId xmlns:a16="http://schemas.microsoft.com/office/drawing/2014/main" val="2055599243"/>
                    </a:ext>
                  </a:extLst>
                </a:gridCol>
              </a:tblGrid>
              <a:tr h="684339">
                <a:tc>
                  <a:txBody>
                    <a:bodyPr/>
                    <a:lstStyle/>
                    <a:p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調和平均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高濃度</a:t>
                      </a: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84849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70.64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83.18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76.40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9.96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298050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58.73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70.48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4.43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11.56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3367358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50.00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90.00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64.29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4.88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12.92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60991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87.30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74.32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9.00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58142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76.98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80.83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78.86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1773151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89.69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0998872"/>
                  </a:ext>
                </a:extLst>
              </a:tr>
            </a:tbl>
          </a:graphicData>
        </a:graphic>
      </p:graphicFrame>
      <p:sp>
        <p:nvSpPr>
          <p:cNvPr id="2" name="矢印: 山形 1">
            <a:extLst>
              <a:ext uri="{FF2B5EF4-FFF2-40B4-BE49-F238E27FC236}">
                <a16:creationId xmlns:a16="http://schemas.microsoft.com/office/drawing/2014/main" id="{58451598-EBB0-E0D8-DECE-A7A75DB68E8A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AD51B2-EDE8-BEE1-2D65-F661E1123E8F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2705939" y="115894"/>
            <a:ext cx="70049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鴻巣における時間別及び日別評価（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68980"/>
              </p:ext>
            </p:extLst>
          </p:nvPr>
        </p:nvGraphicFramePr>
        <p:xfrm>
          <a:off x="2256963" y="4091731"/>
          <a:ext cx="9903006" cy="26174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620604">
                  <a:extLst>
                    <a:ext uri="{9D8B030D-6E8A-4147-A177-3AD203B41FA5}">
                      <a16:colId xmlns:a16="http://schemas.microsoft.com/office/drawing/2014/main" val="2704524920"/>
                    </a:ext>
                  </a:extLst>
                </a:gridCol>
                <a:gridCol w="2149734">
                  <a:extLst>
                    <a:ext uri="{9D8B030D-6E8A-4147-A177-3AD203B41FA5}">
                      <a16:colId xmlns:a16="http://schemas.microsoft.com/office/drawing/2014/main" val="1685842111"/>
                    </a:ext>
                  </a:extLst>
                </a:gridCol>
                <a:gridCol w="1818467">
                  <a:extLst>
                    <a:ext uri="{9D8B030D-6E8A-4147-A177-3AD203B41FA5}">
                      <a16:colId xmlns:a16="http://schemas.microsoft.com/office/drawing/2014/main" val="1113345444"/>
                    </a:ext>
                  </a:extLst>
                </a:gridCol>
                <a:gridCol w="2314201">
                  <a:extLst>
                    <a:ext uri="{9D8B030D-6E8A-4147-A177-3AD203B41FA5}">
                      <a16:colId xmlns:a16="http://schemas.microsoft.com/office/drawing/2014/main" val="327890993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調和平均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95946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75.76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83.33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79.37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5124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66.67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88.00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75.86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44488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57.58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86.36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69.09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9550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90.91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81.08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85.71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9727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78.79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83.87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81.25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234704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62994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4370902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日別評価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996082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時間別評価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68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山形 2">
            <a:extLst>
              <a:ext uri="{FF2B5EF4-FFF2-40B4-BE49-F238E27FC236}">
                <a16:creationId xmlns:a16="http://schemas.microsoft.com/office/drawing/2014/main" id="{7D7BA6FE-B0A6-813E-17E4-47E500336180}"/>
              </a:ext>
            </a:extLst>
          </p:cNvPr>
          <p:cNvSpPr/>
          <p:nvPr/>
        </p:nvSpPr>
        <p:spPr>
          <a:xfrm rot="10800000">
            <a:off x="-531929" y="0"/>
            <a:ext cx="2462198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465418-48C8-70B2-4CD8-8BDFA5C50101}"/>
              </a:ext>
            </a:extLst>
          </p:cNvPr>
          <p:cNvSpPr txBox="1"/>
          <p:nvPr/>
        </p:nvSpPr>
        <p:spPr>
          <a:xfrm>
            <a:off x="338976" y="169571"/>
            <a:ext cx="1210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291EEFD-15C5-B660-56C8-AE1A21C9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38" y="2244180"/>
            <a:ext cx="9898014" cy="366206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3CE1801-FBBC-F0D2-74DF-7BC20A733DAC}"/>
              </a:ext>
            </a:extLst>
          </p:cNvPr>
          <p:cNvSpPr txBox="1"/>
          <p:nvPr/>
        </p:nvSpPr>
        <p:spPr>
          <a:xfrm>
            <a:off x="1483176" y="1415758"/>
            <a:ext cx="9225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時間値で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120ppb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観測され、それが続く可能性がある場合、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各自治体が光化学オキシダント注意報等を発令</a:t>
            </a:r>
            <a:r>
              <a:rPr kumimoji="1" lang="en-US" altLang="ja-JP" sz="2400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7987FB-7C54-713C-D4BC-757832C0F383}"/>
              </a:ext>
            </a:extLst>
          </p:cNvPr>
          <p:cNvSpPr txBox="1"/>
          <p:nvPr/>
        </p:nvSpPr>
        <p:spPr>
          <a:xfrm>
            <a:off x="955964" y="986368"/>
            <a:ext cx="5140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・光化学オキシダント注意報等</a:t>
            </a:r>
            <a:endParaRPr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B6E0A56-0E0C-8403-114A-4F2C127AE910}"/>
              </a:ext>
            </a:extLst>
          </p:cNvPr>
          <p:cNvSpPr txBox="1"/>
          <p:nvPr/>
        </p:nvSpPr>
        <p:spPr>
          <a:xfrm>
            <a:off x="955964" y="5968238"/>
            <a:ext cx="48678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常時監視局の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実測値をもとに判断</a:t>
            </a:r>
            <a:endParaRPr kumimoji="1" lang="en-US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思考の吹き出し: 雲形 19">
            <a:extLst>
              <a:ext uri="{FF2B5EF4-FFF2-40B4-BE49-F238E27FC236}">
                <a16:creationId xmlns:a16="http://schemas.microsoft.com/office/drawing/2014/main" id="{4FC52A39-0977-342D-107A-5AD321F9252E}"/>
              </a:ext>
            </a:extLst>
          </p:cNvPr>
          <p:cNvSpPr/>
          <p:nvPr/>
        </p:nvSpPr>
        <p:spPr>
          <a:xfrm>
            <a:off x="196731" y="2206310"/>
            <a:ext cx="4607997" cy="2413819"/>
          </a:xfrm>
          <a:prstGeom prst="cloudCallout">
            <a:avLst>
              <a:gd name="adj1" fmla="val 17665"/>
              <a:gd name="adj2" fmla="val 9899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いつ高濃度になる？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高濃度が続く？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一時的なもの？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187343-27BC-7191-1809-1E88E130D946}"/>
              </a:ext>
            </a:extLst>
          </p:cNvPr>
          <p:cNvSpPr txBox="1"/>
          <p:nvPr/>
        </p:nvSpPr>
        <p:spPr>
          <a:xfrm>
            <a:off x="7313711" y="5978070"/>
            <a:ext cx="37322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による短期予測</a:t>
            </a:r>
            <a:r>
              <a:rPr lang="en-US" altLang="ja-JP" sz="2400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(2)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B2CB8211-3611-F1E2-08D0-D757987FFF1A}"/>
              </a:ext>
            </a:extLst>
          </p:cNvPr>
          <p:cNvSpPr/>
          <p:nvPr/>
        </p:nvSpPr>
        <p:spPr>
          <a:xfrm>
            <a:off x="9032297" y="4454031"/>
            <a:ext cx="1949647" cy="895746"/>
          </a:xfrm>
          <a:prstGeom prst="wedgeRectCallout">
            <a:avLst>
              <a:gd name="adj1" fmla="val -32886"/>
              <a:gd name="adj2" fmla="val 112474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注意報発令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右矢印 3"/>
          <p:cNvSpPr/>
          <p:nvPr/>
        </p:nvSpPr>
        <p:spPr>
          <a:xfrm>
            <a:off x="6096000" y="6092148"/>
            <a:ext cx="1100328" cy="47080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4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12" grpId="0"/>
      <p:bldP spid="14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195E-471F-C99F-08C5-575243F33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AE9432C6-5C77-D51F-9AA6-9315E8449D3D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C41A41-361A-4A40-2F0D-F684B5EAF2AD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13D9C8-A51F-A781-F10A-5973344E1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80883"/>
              </p:ext>
            </p:extLst>
          </p:nvPr>
        </p:nvGraphicFramePr>
        <p:xfrm>
          <a:off x="257175" y="1876424"/>
          <a:ext cx="9096375" cy="3609974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323887">
                  <a:extLst>
                    <a:ext uri="{9D8B030D-6E8A-4147-A177-3AD203B41FA5}">
                      <a16:colId xmlns:a16="http://schemas.microsoft.com/office/drawing/2014/main" val="4042185515"/>
                    </a:ext>
                  </a:extLst>
                </a:gridCol>
                <a:gridCol w="1131707">
                  <a:extLst>
                    <a:ext uri="{9D8B030D-6E8A-4147-A177-3AD203B41FA5}">
                      <a16:colId xmlns:a16="http://schemas.microsoft.com/office/drawing/2014/main" val="2189969280"/>
                    </a:ext>
                  </a:extLst>
                </a:gridCol>
                <a:gridCol w="1622830">
                  <a:extLst>
                    <a:ext uri="{9D8B030D-6E8A-4147-A177-3AD203B41FA5}">
                      <a16:colId xmlns:a16="http://schemas.microsoft.com/office/drawing/2014/main" val="2219487544"/>
                    </a:ext>
                  </a:extLst>
                </a:gridCol>
                <a:gridCol w="1622830">
                  <a:extLst>
                    <a:ext uri="{9D8B030D-6E8A-4147-A177-3AD203B41FA5}">
                      <a16:colId xmlns:a16="http://schemas.microsoft.com/office/drawing/2014/main" val="3837268334"/>
                    </a:ext>
                  </a:extLst>
                </a:gridCol>
                <a:gridCol w="1131707">
                  <a:extLst>
                    <a:ext uri="{9D8B030D-6E8A-4147-A177-3AD203B41FA5}">
                      <a16:colId xmlns:a16="http://schemas.microsoft.com/office/drawing/2014/main" val="2657704445"/>
                    </a:ext>
                  </a:extLst>
                </a:gridCol>
                <a:gridCol w="1131707">
                  <a:extLst>
                    <a:ext uri="{9D8B030D-6E8A-4147-A177-3AD203B41FA5}">
                      <a16:colId xmlns:a16="http://schemas.microsoft.com/office/drawing/2014/main" val="2574338753"/>
                    </a:ext>
                  </a:extLst>
                </a:gridCol>
                <a:gridCol w="1131707">
                  <a:extLst>
                    <a:ext uri="{9D8B030D-6E8A-4147-A177-3AD203B41FA5}">
                      <a16:colId xmlns:a16="http://schemas.microsoft.com/office/drawing/2014/main" val="1243045073"/>
                    </a:ext>
                  </a:extLst>
                </a:gridCol>
              </a:tblGrid>
              <a:tr h="707956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5549864"/>
                  </a:ext>
                </a:extLst>
              </a:tr>
              <a:tr h="77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lag=1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725014"/>
                  </a:ext>
                </a:extLst>
              </a:tr>
              <a:tr h="70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lag=2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408828"/>
                  </a:ext>
                </a:extLst>
              </a:tr>
              <a:tr h="70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lag=3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99206"/>
                  </a:ext>
                </a:extLst>
              </a:tr>
              <a:tr h="70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7102939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7CD48-F44D-85DD-574C-2A04BBBAD933}"/>
              </a:ext>
            </a:extLst>
          </p:cNvPr>
          <p:cNvSpPr txBox="1"/>
          <p:nvPr/>
        </p:nvSpPr>
        <p:spPr>
          <a:xfrm>
            <a:off x="2558104" y="92126"/>
            <a:ext cx="70526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（東青梅、多摩市愛宕、世田谷、南葛西）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における重複した最適な特徴量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116C6F1-9129-2025-17C8-2112E2A56E81}"/>
              </a:ext>
            </a:extLst>
          </p:cNvPr>
          <p:cNvGrpSpPr/>
          <p:nvPr/>
        </p:nvGrpSpPr>
        <p:grpSpPr>
          <a:xfrm>
            <a:off x="9729787" y="2933700"/>
            <a:ext cx="2105025" cy="1638300"/>
            <a:chOff x="9729787" y="2933700"/>
            <a:chExt cx="2105025" cy="1638300"/>
          </a:xfrm>
        </p:grpSpPr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AA709BE2-B2F9-9A44-260E-2AC9E8385240}"/>
                </a:ext>
              </a:extLst>
            </p:cNvPr>
            <p:cNvSpPr/>
            <p:nvPr/>
          </p:nvSpPr>
          <p:spPr>
            <a:xfrm>
              <a:off x="9729787" y="2933700"/>
              <a:ext cx="542925" cy="16383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565AD19-41B9-EBED-CB91-79351A07EE61}"/>
                </a:ext>
              </a:extLst>
            </p:cNvPr>
            <p:cNvSpPr txBox="1"/>
            <p:nvPr/>
          </p:nvSpPr>
          <p:spPr>
            <a:xfrm>
              <a:off x="10272712" y="3381329"/>
              <a:ext cx="15621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減少</a:t>
              </a:r>
              <a:endPara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8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FDD9B-7BE6-AF52-4824-9C29AB7B2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FE02F2CF-DA67-80D0-D754-6A733EC8851D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9A3845-1F3C-B3E0-4CFD-E209F582E582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A412EDE-4A05-9F8B-118A-36D6B21CF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26970"/>
              </p:ext>
            </p:extLst>
          </p:nvPr>
        </p:nvGraphicFramePr>
        <p:xfrm>
          <a:off x="390525" y="2019299"/>
          <a:ext cx="11506200" cy="4029072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674612">
                  <a:extLst>
                    <a:ext uri="{9D8B030D-6E8A-4147-A177-3AD203B41FA5}">
                      <a16:colId xmlns:a16="http://schemas.microsoft.com/office/drawing/2014/main" val="608585493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367432663"/>
                    </a:ext>
                  </a:extLst>
                </a:gridCol>
                <a:gridCol w="2052750">
                  <a:extLst>
                    <a:ext uri="{9D8B030D-6E8A-4147-A177-3AD203B41FA5}">
                      <a16:colId xmlns:a16="http://schemas.microsoft.com/office/drawing/2014/main" val="936041360"/>
                    </a:ext>
                  </a:extLst>
                </a:gridCol>
                <a:gridCol w="2052750">
                  <a:extLst>
                    <a:ext uri="{9D8B030D-6E8A-4147-A177-3AD203B41FA5}">
                      <a16:colId xmlns:a16="http://schemas.microsoft.com/office/drawing/2014/main" val="2860902184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3182344395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2404392278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1426563934"/>
                    </a:ext>
                  </a:extLst>
                </a:gridCol>
              </a:tblGrid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5298334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lag=1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HUM_01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0725138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WS_02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06316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220708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lag=3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3588927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WS_02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6720506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WS_01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0458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HUM_01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863651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0E9BFC-880B-19B1-C1C3-CFFFD638CB6B}"/>
              </a:ext>
            </a:extLst>
          </p:cNvPr>
          <p:cNvSpPr txBox="1"/>
          <p:nvPr/>
        </p:nvSpPr>
        <p:spPr>
          <a:xfrm>
            <a:off x="2558104" y="92126"/>
            <a:ext cx="70430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埼玉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（草加、所沢）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における重複した最適な特徴量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DB06E3-812E-572D-3318-F2FF17CF2327}"/>
              </a:ext>
            </a:extLst>
          </p:cNvPr>
          <p:cNvSpPr txBox="1"/>
          <p:nvPr/>
        </p:nvSpPr>
        <p:spPr>
          <a:xfrm>
            <a:off x="3219450" y="6165710"/>
            <a:ext cx="5734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どちらも高低上位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個のため数が多い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矢印: 上向き折線 8">
            <a:extLst>
              <a:ext uri="{FF2B5EF4-FFF2-40B4-BE49-F238E27FC236}">
                <a16:creationId xmlns:a16="http://schemas.microsoft.com/office/drawing/2014/main" id="{352950F8-6860-5824-4A01-5AC06FA0E23E}"/>
              </a:ext>
            </a:extLst>
          </p:cNvPr>
          <p:cNvSpPr/>
          <p:nvPr/>
        </p:nvSpPr>
        <p:spPr>
          <a:xfrm flipH="1">
            <a:off x="295275" y="4600575"/>
            <a:ext cx="2815988" cy="2082417"/>
          </a:xfrm>
          <a:prstGeom prst="bentUpArrow">
            <a:avLst>
              <a:gd name="adj1" fmla="val 14840"/>
              <a:gd name="adj2" fmla="val 16538"/>
              <a:gd name="adj3" fmla="val 2500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19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1EADA-6C48-E28A-A0DB-33C01A0CA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08EF284B-0CC4-429F-70B3-8AC0EDD63894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AA34EC-F653-C3C0-E316-EFD569ECC497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8C83ED3-7462-E68A-010C-B9E4AE5A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03321"/>
              </p:ext>
            </p:extLst>
          </p:nvPr>
        </p:nvGraphicFramePr>
        <p:xfrm>
          <a:off x="25628" y="2362200"/>
          <a:ext cx="10375672" cy="23622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510075">
                  <a:extLst>
                    <a:ext uri="{9D8B030D-6E8A-4147-A177-3AD203B41FA5}">
                      <a16:colId xmlns:a16="http://schemas.microsoft.com/office/drawing/2014/main" val="4042185515"/>
                    </a:ext>
                  </a:extLst>
                </a:gridCol>
                <a:gridCol w="1290868">
                  <a:extLst>
                    <a:ext uri="{9D8B030D-6E8A-4147-A177-3AD203B41FA5}">
                      <a16:colId xmlns:a16="http://schemas.microsoft.com/office/drawing/2014/main" val="2189969280"/>
                    </a:ext>
                  </a:extLst>
                </a:gridCol>
                <a:gridCol w="1851062">
                  <a:extLst>
                    <a:ext uri="{9D8B030D-6E8A-4147-A177-3AD203B41FA5}">
                      <a16:colId xmlns:a16="http://schemas.microsoft.com/office/drawing/2014/main" val="2219487544"/>
                    </a:ext>
                  </a:extLst>
                </a:gridCol>
                <a:gridCol w="1244273">
                  <a:extLst>
                    <a:ext uri="{9D8B030D-6E8A-4147-A177-3AD203B41FA5}">
                      <a16:colId xmlns:a16="http://schemas.microsoft.com/office/drawing/2014/main" val="3837268334"/>
                    </a:ext>
                  </a:extLst>
                </a:gridCol>
                <a:gridCol w="1450557">
                  <a:extLst>
                    <a:ext uri="{9D8B030D-6E8A-4147-A177-3AD203B41FA5}">
                      <a16:colId xmlns:a16="http://schemas.microsoft.com/office/drawing/2014/main" val="2657704445"/>
                    </a:ext>
                  </a:extLst>
                </a:gridCol>
                <a:gridCol w="1737969">
                  <a:extLst>
                    <a:ext uri="{9D8B030D-6E8A-4147-A177-3AD203B41FA5}">
                      <a16:colId xmlns:a16="http://schemas.microsoft.com/office/drawing/2014/main" val="2574338753"/>
                    </a:ext>
                  </a:extLst>
                </a:gridCol>
                <a:gridCol w="1290868">
                  <a:extLst>
                    <a:ext uri="{9D8B030D-6E8A-4147-A177-3AD203B41FA5}">
                      <a16:colId xmlns:a16="http://schemas.microsoft.com/office/drawing/2014/main" val="124304507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554986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72501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40882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9920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7102939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51AAA2-730C-8008-6E8E-F0B5A4CC15F4}"/>
              </a:ext>
            </a:extLst>
          </p:cNvPr>
          <p:cNvSpPr txBox="1"/>
          <p:nvPr/>
        </p:nvSpPr>
        <p:spPr>
          <a:xfrm>
            <a:off x="2558104" y="92126"/>
            <a:ext cx="70811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群馬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（東秩父、鴻巣、幸手）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における重複した最適な特徴量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0D5284D-A4D9-3F6C-533F-CAFB119A4C62}"/>
              </a:ext>
            </a:extLst>
          </p:cNvPr>
          <p:cNvGrpSpPr/>
          <p:nvPr/>
        </p:nvGrpSpPr>
        <p:grpSpPr>
          <a:xfrm>
            <a:off x="10629558" y="2809875"/>
            <a:ext cx="1432039" cy="1447800"/>
            <a:chOff x="10629558" y="2809875"/>
            <a:chExt cx="1432039" cy="1638300"/>
          </a:xfrm>
        </p:grpSpPr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FC4B7AA7-74D4-EE58-F2B0-AE573B48B387}"/>
                </a:ext>
              </a:extLst>
            </p:cNvPr>
            <p:cNvSpPr/>
            <p:nvPr/>
          </p:nvSpPr>
          <p:spPr>
            <a:xfrm>
              <a:off x="10629558" y="2809875"/>
              <a:ext cx="542925" cy="16383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2B95894-2D5C-3C66-5C1C-3515F108871B}"/>
                </a:ext>
              </a:extLst>
            </p:cNvPr>
            <p:cNvSpPr txBox="1"/>
            <p:nvPr/>
          </p:nvSpPr>
          <p:spPr>
            <a:xfrm>
              <a:off x="11185297" y="3328943"/>
              <a:ext cx="8763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減少</a:t>
              </a:r>
              <a:endPara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5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E1227-8C5A-C217-C281-A94DBD07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80805559-021F-A658-181D-71DB9246DF45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942425-F023-07EA-7B13-F883759C87D8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03078EA-A97A-BCF3-6562-D1FD8BCC4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12237"/>
              </p:ext>
            </p:extLst>
          </p:nvPr>
        </p:nvGraphicFramePr>
        <p:xfrm>
          <a:off x="25628" y="2362200"/>
          <a:ext cx="10375672" cy="23622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510075">
                  <a:extLst>
                    <a:ext uri="{9D8B030D-6E8A-4147-A177-3AD203B41FA5}">
                      <a16:colId xmlns:a16="http://schemas.microsoft.com/office/drawing/2014/main" val="4042185515"/>
                    </a:ext>
                  </a:extLst>
                </a:gridCol>
                <a:gridCol w="1290868">
                  <a:extLst>
                    <a:ext uri="{9D8B030D-6E8A-4147-A177-3AD203B41FA5}">
                      <a16:colId xmlns:a16="http://schemas.microsoft.com/office/drawing/2014/main" val="2189969280"/>
                    </a:ext>
                  </a:extLst>
                </a:gridCol>
                <a:gridCol w="1851062">
                  <a:extLst>
                    <a:ext uri="{9D8B030D-6E8A-4147-A177-3AD203B41FA5}">
                      <a16:colId xmlns:a16="http://schemas.microsoft.com/office/drawing/2014/main" val="2219487544"/>
                    </a:ext>
                  </a:extLst>
                </a:gridCol>
                <a:gridCol w="1244273">
                  <a:extLst>
                    <a:ext uri="{9D8B030D-6E8A-4147-A177-3AD203B41FA5}">
                      <a16:colId xmlns:a16="http://schemas.microsoft.com/office/drawing/2014/main" val="3837268334"/>
                    </a:ext>
                  </a:extLst>
                </a:gridCol>
                <a:gridCol w="1450557">
                  <a:extLst>
                    <a:ext uri="{9D8B030D-6E8A-4147-A177-3AD203B41FA5}">
                      <a16:colId xmlns:a16="http://schemas.microsoft.com/office/drawing/2014/main" val="2657704445"/>
                    </a:ext>
                  </a:extLst>
                </a:gridCol>
                <a:gridCol w="1737969">
                  <a:extLst>
                    <a:ext uri="{9D8B030D-6E8A-4147-A177-3AD203B41FA5}">
                      <a16:colId xmlns:a16="http://schemas.microsoft.com/office/drawing/2014/main" val="2574338753"/>
                    </a:ext>
                  </a:extLst>
                </a:gridCol>
                <a:gridCol w="1290868">
                  <a:extLst>
                    <a:ext uri="{9D8B030D-6E8A-4147-A177-3AD203B41FA5}">
                      <a16:colId xmlns:a16="http://schemas.microsoft.com/office/drawing/2014/main" val="124304507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554986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72501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40882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9920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7102939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D97EE1-C577-8BDD-4B16-D0E29FC15B21}"/>
              </a:ext>
            </a:extLst>
          </p:cNvPr>
          <p:cNvSpPr txBox="1"/>
          <p:nvPr/>
        </p:nvSpPr>
        <p:spPr>
          <a:xfrm>
            <a:off x="2558104" y="92126"/>
            <a:ext cx="70811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群馬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（東秩父、鴻巣、幸手）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における重複した最適な特徴量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17F3ADC-8329-55B4-86E4-9D091644EE53}"/>
              </a:ext>
            </a:extLst>
          </p:cNvPr>
          <p:cNvGrpSpPr/>
          <p:nvPr/>
        </p:nvGrpSpPr>
        <p:grpSpPr>
          <a:xfrm>
            <a:off x="10629558" y="2809875"/>
            <a:ext cx="1432039" cy="1447800"/>
            <a:chOff x="10629558" y="2809875"/>
            <a:chExt cx="1432039" cy="1638300"/>
          </a:xfrm>
        </p:grpSpPr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4FE76283-EFBC-A0B3-4149-39C85BC49B31}"/>
                </a:ext>
              </a:extLst>
            </p:cNvPr>
            <p:cNvSpPr/>
            <p:nvPr/>
          </p:nvSpPr>
          <p:spPr>
            <a:xfrm>
              <a:off x="10629558" y="2809875"/>
              <a:ext cx="542925" cy="16383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E26EA4A-1B68-696A-A03F-0206A26A50FF}"/>
                </a:ext>
              </a:extLst>
            </p:cNvPr>
            <p:cNvSpPr txBox="1"/>
            <p:nvPr/>
          </p:nvSpPr>
          <p:spPr>
            <a:xfrm>
              <a:off x="11185297" y="3328943"/>
              <a:ext cx="8763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減少</a:t>
              </a:r>
              <a:endPara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72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854725" y="2038970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25629" y="2573185"/>
            <a:ext cx="172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・全データ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1131683" y="3226608"/>
            <a:ext cx="1083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国立環境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研究所で測定している物質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21607"/>
              </p:ext>
            </p:extLst>
          </p:nvPr>
        </p:nvGraphicFramePr>
        <p:xfrm>
          <a:off x="72894" y="3947236"/>
          <a:ext cx="12046211" cy="170118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331026">
                  <a:extLst>
                    <a:ext uri="{9D8B030D-6E8A-4147-A177-3AD203B41FA5}">
                      <a16:colId xmlns:a16="http://schemas.microsoft.com/office/drawing/2014/main" val="492627163"/>
                    </a:ext>
                  </a:extLst>
                </a:gridCol>
                <a:gridCol w="1377243">
                  <a:extLst>
                    <a:ext uri="{9D8B030D-6E8A-4147-A177-3AD203B41FA5}">
                      <a16:colId xmlns:a16="http://schemas.microsoft.com/office/drawing/2014/main" val="1319205216"/>
                    </a:ext>
                  </a:extLst>
                </a:gridCol>
                <a:gridCol w="2119457">
                  <a:extLst>
                    <a:ext uri="{9D8B030D-6E8A-4147-A177-3AD203B41FA5}">
                      <a16:colId xmlns:a16="http://schemas.microsoft.com/office/drawing/2014/main" val="1967262977"/>
                    </a:ext>
                  </a:extLst>
                </a:gridCol>
                <a:gridCol w="1636677">
                  <a:extLst>
                    <a:ext uri="{9D8B030D-6E8A-4147-A177-3AD203B41FA5}">
                      <a16:colId xmlns:a16="http://schemas.microsoft.com/office/drawing/2014/main" val="362341006"/>
                    </a:ext>
                  </a:extLst>
                </a:gridCol>
                <a:gridCol w="2375848">
                  <a:extLst>
                    <a:ext uri="{9D8B030D-6E8A-4147-A177-3AD203B41FA5}">
                      <a16:colId xmlns:a16="http://schemas.microsoft.com/office/drawing/2014/main" val="4267091918"/>
                    </a:ext>
                  </a:extLst>
                </a:gridCol>
                <a:gridCol w="1602980">
                  <a:extLst>
                    <a:ext uri="{9D8B030D-6E8A-4147-A177-3AD203B41FA5}">
                      <a16:colId xmlns:a16="http://schemas.microsoft.com/office/drawing/2014/main" val="1120006720"/>
                    </a:ext>
                  </a:extLst>
                </a:gridCol>
                <a:gridCol w="1602980">
                  <a:extLst>
                    <a:ext uri="{9D8B030D-6E8A-4147-A177-3AD203B41FA5}">
                      <a16:colId xmlns:a16="http://schemas.microsoft.com/office/drawing/2014/main" val="3228997133"/>
                    </a:ext>
                  </a:extLst>
                </a:gridCol>
              </a:tblGrid>
              <a:tr h="40348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目的変数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88300"/>
                  </a:ext>
                </a:extLst>
              </a:tr>
              <a:tr h="68609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測定日時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物質名</a:t>
                      </a:r>
                      <a:r>
                        <a:rPr lang="en-US" altLang="ja-JP" sz="2400" u="none" strike="noStrike" dirty="0">
                          <a:effectLst/>
                        </a:rPr>
                        <a:t/>
                      </a:r>
                      <a:br>
                        <a:rPr lang="en-US" altLang="ja-JP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lag_1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物質名</a:t>
                      </a:r>
                      <a:r>
                        <a:rPr lang="en-US" altLang="ja-JP" sz="2400" u="none" strike="noStrike" dirty="0">
                          <a:effectLst/>
                        </a:rPr>
                        <a:t/>
                      </a:r>
                      <a:br>
                        <a:rPr lang="en-US" altLang="ja-JP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lag_2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・・・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物質名</a:t>
                      </a:r>
                      <a:r>
                        <a:rPr lang="en-US" altLang="ja-JP" sz="2400" u="none" strike="noStrike" dirty="0">
                          <a:effectLst/>
                        </a:rPr>
                        <a:t/>
                      </a:r>
                      <a:br>
                        <a:rPr lang="en-US" altLang="ja-JP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lag_23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物質名</a:t>
                      </a:r>
                      <a:r>
                        <a:rPr lang="en-US" altLang="ja-JP" sz="2400" u="none" strike="noStrike" dirty="0">
                          <a:effectLst/>
                        </a:rPr>
                        <a:t/>
                      </a:r>
                      <a:br>
                        <a:rPr lang="en-US" altLang="ja-JP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lag_24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385814"/>
                  </a:ext>
                </a:extLst>
              </a:tr>
              <a:tr h="55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時間値データ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33487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2608087" y="5927741"/>
            <a:ext cx="78709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＊「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lag_n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時間前のことを指す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</a:p>
        </p:txBody>
      </p:sp>
    </p:spTree>
    <p:extLst>
      <p:ext uri="{BB962C8B-B14F-4D97-AF65-F5344CB8AC3E}">
        <p14:creationId xmlns:p14="http://schemas.microsoft.com/office/powerpoint/2010/main" val="333174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A83E2-89FE-86A0-57C0-82EF8D0F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911949B4-E046-AAD6-F7D4-15BFF486D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22031"/>
              </p:ext>
            </p:extLst>
          </p:nvPr>
        </p:nvGraphicFramePr>
        <p:xfrm>
          <a:off x="125846" y="898575"/>
          <a:ext cx="7024762" cy="556028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651296">
                  <a:extLst>
                    <a:ext uri="{9D8B030D-6E8A-4147-A177-3AD203B41FA5}">
                      <a16:colId xmlns:a16="http://schemas.microsoft.com/office/drawing/2014/main" val="1064468220"/>
                    </a:ext>
                  </a:extLst>
                </a:gridCol>
                <a:gridCol w="1389690">
                  <a:extLst>
                    <a:ext uri="{9D8B030D-6E8A-4147-A177-3AD203B41FA5}">
                      <a16:colId xmlns:a16="http://schemas.microsoft.com/office/drawing/2014/main" val="3478660019"/>
                    </a:ext>
                  </a:extLst>
                </a:gridCol>
                <a:gridCol w="2008672">
                  <a:extLst>
                    <a:ext uri="{9D8B030D-6E8A-4147-A177-3AD203B41FA5}">
                      <a16:colId xmlns:a16="http://schemas.microsoft.com/office/drawing/2014/main" val="4156315024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210519136"/>
                    </a:ext>
                  </a:extLst>
                </a:gridCol>
              </a:tblGrid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3946461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鴻巣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9489717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幸手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3758388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東秩父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690228"/>
                  </a:ext>
                </a:extLst>
              </a:tr>
              <a:tr h="7048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所沢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0816043"/>
                  </a:ext>
                </a:extLst>
              </a:tr>
              <a:tr h="63791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草加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0159570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東青梅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2446027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多摩市愛宕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6167943"/>
                  </a:ext>
                </a:extLst>
              </a:tr>
              <a:tr h="7048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世田谷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6229232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南葛西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07734"/>
                  </a:ext>
                </a:extLst>
              </a:tr>
            </a:tbl>
          </a:graphicData>
        </a:graphic>
      </p:graphicFrame>
      <p:sp>
        <p:nvSpPr>
          <p:cNvPr id="2" name="矢印: 山形 1">
            <a:extLst>
              <a:ext uri="{FF2B5EF4-FFF2-40B4-BE49-F238E27FC236}">
                <a16:creationId xmlns:a16="http://schemas.microsoft.com/office/drawing/2014/main" id="{A47B88D3-C76B-7DD2-7F94-E1D1C7F7E94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192E74-CA1B-5897-7829-A8F1395CB90A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3431814" y="115894"/>
            <a:ext cx="57185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各地点、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時間後予測に最適な特徴量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16704" y="1445399"/>
            <a:ext cx="7033904" cy="95947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36707" y="2476935"/>
            <a:ext cx="7023043" cy="16744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16704" y="4306824"/>
            <a:ext cx="7033904" cy="215203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8074056" y="1467772"/>
            <a:ext cx="4195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地域ごとで見たときも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特段目立った規則性は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見受けられなかった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7382922" y="5281350"/>
            <a:ext cx="8983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東京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7382922" y="3593068"/>
            <a:ext cx="83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埼玉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7382922" y="1877295"/>
            <a:ext cx="81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群馬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8281320" y="3527024"/>
            <a:ext cx="3987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　この手法では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特徴量の一般化は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できない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と考えられる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55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14D2788-FC76-5A4E-8CC3-56DB856F2988}"/>
              </a:ext>
            </a:extLst>
          </p:cNvPr>
          <p:cNvSpPr txBox="1"/>
          <p:nvPr/>
        </p:nvSpPr>
        <p:spPr>
          <a:xfrm>
            <a:off x="4295342" y="146485"/>
            <a:ext cx="36013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による短期予測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8844B3-A8D2-7912-4520-7F08A6389E89}"/>
              </a:ext>
            </a:extLst>
          </p:cNvPr>
          <p:cNvGrpSpPr/>
          <p:nvPr/>
        </p:nvGrpSpPr>
        <p:grpSpPr>
          <a:xfrm>
            <a:off x="316665" y="1037223"/>
            <a:ext cx="2875148" cy="2006605"/>
            <a:chOff x="90463" y="1058995"/>
            <a:chExt cx="3133725" cy="1791032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A8FB5003-0E4B-46FB-2E0D-1D7B6BD70981}"/>
                </a:ext>
              </a:extLst>
            </p:cNvPr>
            <p:cNvSpPr/>
            <p:nvPr/>
          </p:nvSpPr>
          <p:spPr>
            <a:xfrm>
              <a:off x="90463" y="1058995"/>
              <a:ext cx="3133725" cy="178157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2817637-4216-2946-33B8-D93767B340A9}"/>
                </a:ext>
              </a:extLst>
            </p:cNvPr>
            <p:cNvSpPr txBox="1"/>
            <p:nvPr/>
          </p:nvSpPr>
          <p:spPr>
            <a:xfrm>
              <a:off x="316665" y="1095701"/>
              <a:ext cx="276659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特徴量</a:t>
              </a:r>
              <a:endPara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Ox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NOx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NMHC</a:t>
              </a:r>
              <a:r>
                <a:rPr lang="ja-JP" altLang="en-US" sz="2400" u="sng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TEMP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90B710-5D22-3535-2303-931AD75337DF}"/>
              </a:ext>
            </a:extLst>
          </p:cNvPr>
          <p:cNvGrpSpPr/>
          <p:nvPr/>
        </p:nvGrpSpPr>
        <p:grpSpPr>
          <a:xfrm>
            <a:off x="3926495" y="1603744"/>
            <a:ext cx="2883880" cy="877163"/>
            <a:chOff x="3926495" y="1603744"/>
            <a:chExt cx="2883880" cy="87716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8CE71B6-04E3-CD06-9C5A-2D548E324E33}"/>
                </a:ext>
              </a:extLst>
            </p:cNvPr>
            <p:cNvSpPr/>
            <p:nvPr/>
          </p:nvSpPr>
          <p:spPr>
            <a:xfrm>
              <a:off x="5381625" y="1603744"/>
              <a:ext cx="1428750" cy="8771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学習</a:t>
              </a:r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079333F1-AB92-4DF6-3C2E-2E26CEEBF1D5}"/>
                </a:ext>
              </a:extLst>
            </p:cNvPr>
            <p:cNvSpPr/>
            <p:nvPr/>
          </p:nvSpPr>
          <p:spPr>
            <a:xfrm>
              <a:off x="3926495" y="1652667"/>
              <a:ext cx="728996" cy="779318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529E035-774D-DDA9-7D19-CEA2569B1748}"/>
              </a:ext>
            </a:extLst>
          </p:cNvPr>
          <p:cNvGrpSpPr/>
          <p:nvPr/>
        </p:nvGrpSpPr>
        <p:grpSpPr>
          <a:xfrm>
            <a:off x="7536509" y="1132408"/>
            <a:ext cx="3306219" cy="1708159"/>
            <a:chOff x="7536509" y="1132408"/>
            <a:chExt cx="3306219" cy="1708159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BE93866C-C8B5-39DE-6FC8-B16089777606}"/>
                </a:ext>
              </a:extLst>
            </p:cNvPr>
            <p:cNvGrpSpPr/>
            <p:nvPr/>
          </p:nvGrpSpPr>
          <p:grpSpPr>
            <a:xfrm>
              <a:off x="8982324" y="1132408"/>
              <a:ext cx="1860404" cy="1708159"/>
              <a:chOff x="8982324" y="1132408"/>
              <a:chExt cx="1860404" cy="1708159"/>
            </a:xfrm>
          </p:grpSpPr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A4637C8B-C57A-313F-31FB-7F58C9CA0DE3}"/>
                  </a:ext>
                </a:extLst>
              </p:cNvPr>
              <p:cNvSpPr/>
              <p:nvPr/>
            </p:nvSpPr>
            <p:spPr>
              <a:xfrm>
                <a:off x="8982324" y="1132408"/>
                <a:ext cx="1860404" cy="170815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CC96A98-ADBC-2AD4-2824-DAA3B128C2DD}"/>
                  </a:ext>
                </a:extLst>
              </p:cNvPr>
              <p:cNvSpPr txBox="1"/>
              <p:nvPr/>
            </p:nvSpPr>
            <p:spPr>
              <a:xfrm>
                <a:off x="9215036" y="1622994"/>
                <a:ext cx="1394979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ja-JP" altLang="en-US" sz="24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モデル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7E2E254-1FED-B863-7B8C-67A60D8F0D7D}"/>
                </a:ext>
              </a:extLst>
            </p:cNvPr>
            <p:cNvSpPr/>
            <p:nvPr/>
          </p:nvSpPr>
          <p:spPr>
            <a:xfrm>
              <a:off x="7536509" y="1652666"/>
              <a:ext cx="719681" cy="779318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A6BD98-BE89-C6CA-2614-A08537FF5FA4}"/>
              </a:ext>
            </a:extLst>
          </p:cNvPr>
          <p:cNvSpPr txBox="1"/>
          <p:nvPr/>
        </p:nvSpPr>
        <p:spPr>
          <a:xfrm>
            <a:off x="1578851" y="4315172"/>
            <a:ext cx="9473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特徴量をベンチマーク試験により評価することで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より高精度な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モデルを作成できる特徴量を探索すること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F8D8A8-789C-8FBD-CFDF-AF38EA6EDC9F}"/>
              </a:ext>
            </a:extLst>
          </p:cNvPr>
          <p:cNvSpPr txBox="1"/>
          <p:nvPr/>
        </p:nvSpPr>
        <p:spPr>
          <a:xfrm>
            <a:off x="2996862" y="3429000"/>
            <a:ext cx="61982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最適な特徴量に関する研究は限られている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矢印: 山形 2">
            <a:extLst>
              <a:ext uri="{FF2B5EF4-FFF2-40B4-BE49-F238E27FC236}">
                <a16:creationId xmlns:a16="http://schemas.microsoft.com/office/drawing/2014/main" id="{E1436A7C-589B-0233-4B6D-BD70B5E127AD}"/>
              </a:ext>
            </a:extLst>
          </p:cNvPr>
          <p:cNvSpPr/>
          <p:nvPr/>
        </p:nvSpPr>
        <p:spPr>
          <a:xfrm rot="10800000">
            <a:off x="-423872" y="0"/>
            <a:ext cx="2462198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1FF4FB-4E54-A120-1749-6D9034D86731}"/>
              </a:ext>
            </a:extLst>
          </p:cNvPr>
          <p:cNvSpPr txBox="1"/>
          <p:nvPr/>
        </p:nvSpPr>
        <p:spPr>
          <a:xfrm>
            <a:off x="447033" y="169571"/>
            <a:ext cx="1210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17155C7C-802D-099C-FCE3-BC8176412429}"/>
              </a:ext>
            </a:extLst>
          </p:cNvPr>
          <p:cNvSpPr/>
          <p:nvPr/>
        </p:nvSpPr>
        <p:spPr>
          <a:xfrm>
            <a:off x="447033" y="5699801"/>
            <a:ext cx="4865631" cy="1106877"/>
          </a:xfrm>
          <a:prstGeom prst="wedgeRectCallout">
            <a:avLst>
              <a:gd name="adj1" fmla="val 38426"/>
              <a:gd name="adj2" fmla="val -7346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現場で使える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高濃度</a:t>
            </a:r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を高精度に予測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できる）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66B075E-C675-4662-F00C-013EB366C807}"/>
              </a:ext>
            </a:extLst>
          </p:cNvPr>
          <p:cNvGrpSpPr/>
          <p:nvPr/>
        </p:nvGrpSpPr>
        <p:grpSpPr>
          <a:xfrm>
            <a:off x="316665" y="3490300"/>
            <a:ext cx="2520852" cy="1188810"/>
            <a:chOff x="4225866" y="1548533"/>
            <a:chExt cx="3860182" cy="1693047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CBC10DE-9D59-7B13-07B1-A64758081DAE}"/>
                </a:ext>
              </a:extLst>
            </p:cNvPr>
            <p:cNvGrpSpPr/>
            <p:nvPr/>
          </p:nvGrpSpPr>
          <p:grpSpPr>
            <a:xfrm>
              <a:off x="4225866" y="1548533"/>
              <a:ext cx="3860182" cy="1693047"/>
              <a:chOff x="4225866" y="1548533"/>
              <a:chExt cx="3860182" cy="1693047"/>
            </a:xfrm>
          </p:grpSpPr>
          <p:sp>
            <p:nvSpPr>
              <p:cNvPr id="24" name="四角形: 角を丸くする 41">
                <a:extLst>
                  <a:ext uri="{FF2B5EF4-FFF2-40B4-BE49-F238E27FC236}">
                    <a16:creationId xmlns:a16="http://schemas.microsoft.com/office/drawing/2014/main" id="{F38D9D8F-4CA2-F383-1BBD-C04B0EE62E9E}"/>
                  </a:ext>
                </a:extLst>
              </p:cNvPr>
              <p:cNvSpPr/>
              <p:nvPr/>
            </p:nvSpPr>
            <p:spPr>
              <a:xfrm>
                <a:off x="4225866" y="1548533"/>
                <a:ext cx="3860182" cy="169304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047FCBE-17B3-7274-BEC9-32387C1149C3}"/>
                  </a:ext>
                </a:extLst>
              </p:cNvPr>
              <p:cNvSpPr txBox="1"/>
              <p:nvPr/>
            </p:nvSpPr>
            <p:spPr>
              <a:xfrm>
                <a:off x="4737328" y="1753735"/>
                <a:ext cx="2717559" cy="657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71513" indent="-671513" algn="ctr"/>
                <a:r>
                  <a:rPr lang="ja-JP" altLang="en-US" sz="24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高濃度</a:t>
                </a:r>
                <a:endParaRPr kumimoji="1" lang="en-US" altLang="ja-JP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CB26DF9-8886-F16A-476A-ADFEE04C35EC}"/>
                </a:ext>
              </a:extLst>
            </p:cNvPr>
            <p:cNvSpPr txBox="1"/>
            <p:nvPr/>
          </p:nvSpPr>
          <p:spPr>
            <a:xfrm>
              <a:off x="4274076" y="2257426"/>
              <a:ext cx="3743767" cy="73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>
                <a:lnSpc>
                  <a:spcPct val="150000"/>
                </a:lnSpc>
              </a:pP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2" name="直線矢印コネクタ 11"/>
          <p:cNvCxnSpPr>
            <a:endCxn id="24" idx="2"/>
          </p:cNvCxnSpPr>
          <p:nvPr/>
        </p:nvCxnSpPr>
        <p:spPr>
          <a:xfrm flipV="1">
            <a:off x="1570562" y="4679110"/>
            <a:ext cx="6529" cy="1474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33240" y="952169"/>
            <a:ext cx="3041997" cy="216131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4223348" y="4845244"/>
            <a:ext cx="1705708" cy="879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2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932B1F95-7118-CBA8-6E18-B7566E7C501B}"/>
              </a:ext>
            </a:extLst>
          </p:cNvPr>
          <p:cNvSpPr/>
          <p:nvPr/>
        </p:nvSpPr>
        <p:spPr>
          <a:xfrm>
            <a:off x="137989" y="4940925"/>
            <a:ext cx="4110715" cy="16036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山形 4">
            <a:extLst>
              <a:ext uri="{FF2B5EF4-FFF2-40B4-BE49-F238E27FC236}">
                <a16:creationId xmlns:a16="http://schemas.microsoft.com/office/drawing/2014/main" id="{5AADF96F-DE1A-766A-76F2-3ACCA57286F1}"/>
              </a:ext>
            </a:extLst>
          </p:cNvPr>
          <p:cNvSpPr/>
          <p:nvPr/>
        </p:nvSpPr>
        <p:spPr>
          <a:xfrm rot="10800000">
            <a:off x="-459227" y="-14696"/>
            <a:ext cx="3053329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68B378-C0FF-4C61-3BDE-ABE6FB483641}"/>
              </a:ext>
            </a:extLst>
          </p:cNvPr>
          <p:cNvSpPr txBox="1"/>
          <p:nvPr/>
        </p:nvSpPr>
        <p:spPr>
          <a:xfrm>
            <a:off x="105762" y="199341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39C9A31-5CD5-AF95-F692-4710B87DF0A4}"/>
              </a:ext>
            </a:extLst>
          </p:cNvPr>
          <p:cNvGrpSpPr/>
          <p:nvPr/>
        </p:nvGrpSpPr>
        <p:grpSpPr>
          <a:xfrm>
            <a:off x="135097" y="1055010"/>
            <a:ext cx="4110715" cy="1603690"/>
            <a:chOff x="135097" y="1055010"/>
            <a:chExt cx="4110715" cy="1603690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2EBCFF0A-E002-08F1-E59F-6F5565F1FFE1}"/>
                </a:ext>
              </a:extLst>
            </p:cNvPr>
            <p:cNvSpPr/>
            <p:nvPr/>
          </p:nvSpPr>
          <p:spPr>
            <a:xfrm>
              <a:off x="135097" y="1055010"/>
              <a:ext cx="4110715" cy="16036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3F7C4D1-7D86-9245-64F6-940C35DC4E1A}"/>
                </a:ext>
              </a:extLst>
            </p:cNvPr>
            <p:cNvSpPr txBox="1"/>
            <p:nvPr/>
          </p:nvSpPr>
          <p:spPr>
            <a:xfrm>
              <a:off x="173510" y="1191871"/>
              <a:ext cx="2605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・使用データ</a:t>
              </a:r>
              <a:endPara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86E0700-BD16-FA68-6B00-A771136A3468}"/>
                </a:ext>
              </a:extLst>
            </p:cNvPr>
            <p:cNvSpPr txBox="1"/>
            <p:nvPr/>
          </p:nvSpPr>
          <p:spPr>
            <a:xfrm>
              <a:off x="497362" y="1731639"/>
              <a:ext cx="30533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→　国立環境研究所時間値データ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75D8606-628D-AEC6-4478-3C824B13B721}"/>
              </a:ext>
            </a:extLst>
          </p:cNvPr>
          <p:cNvGrpSpPr/>
          <p:nvPr/>
        </p:nvGrpSpPr>
        <p:grpSpPr>
          <a:xfrm>
            <a:off x="7037" y="3018366"/>
            <a:ext cx="4238914" cy="1603690"/>
            <a:chOff x="7037" y="3018366"/>
            <a:chExt cx="4238914" cy="1603690"/>
          </a:xfrm>
        </p:grpSpPr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89434D33-4D84-8A4A-21C0-0B6621DD8F68}"/>
                </a:ext>
              </a:extLst>
            </p:cNvPr>
            <p:cNvSpPr/>
            <p:nvPr/>
          </p:nvSpPr>
          <p:spPr>
            <a:xfrm>
              <a:off x="135236" y="3018366"/>
              <a:ext cx="4110715" cy="16036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4C33409-32D4-0C6E-A616-DBA2328059C3}"/>
                </a:ext>
              </a:extLst>
            </p:cNvPr>
            <p:cNvSpPr txBox="1"/>
            <p:nvPr/>
          </p:nvSpPr>
          <p:spPr>
            <a:xfrm>
              <a:off x="7037" y="3106018"/>
              <a:ext cx="2164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・学習期間</a:t>
              </a:r>
              <a:endPara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53BA522-E645-7A41-6B60-A7191A452C5F}"/>
                </a:ext>
              </a:extLst>
            </p:cNvPr>
            <p:cNvSpPr txBox="1"/>
            <p:nvPr/>
          </p:nvSpPr>
          <p:spPr>
            <a:xfrm>
              <a:off x="318747" y="3679194"/>
              <a:ext cx="3911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→　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201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年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月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日　　　　～　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2019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年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月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31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日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8D6BF5C-7579-7FD7-ED15-E6FDA2BD50A2}"/>
              </a:ext>
            </a:extLst>
          </p:cNvPr>
          <p:cNvSpPr txBox="1"/>
          <p:nvPr/>
        </p:nvSpPr>
        <p:spPr>
          <a:xfrm>
            <a:off x="97825" y="5066026"/>
            <a:ext cx="365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予測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　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評価期間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3A2C6F7-4A79-C832-9762-3CF25D766681}"/>
              </a:ext>
            </a:extLst>
          </p:cNvPr>
          <p:cNvSpPr txBox="1"/>
          <p:nvPr/>
        </p:nvSpPr>
        <p:spPr>
          <a:xfrm>
            <a:off x="497362" y="5593035"/>
            <a:ext cx="3911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　　　　～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DC0A7A4-33D0-845A-3330-9513B402EB30}"/>
              </a:ext>
            </a:extLst>
          </p:cNvPr>
          <p:cNvGrpSpPr/>
          <p:nvPr/>
        </p:nvGrpSpPr>
        <p:grpSpPr>
          <a:xfrm>
            <a:off x="4486276" y="199341"/>
            <a:ext cx="7419974" cy="6366215"/>
            <a:chOff x="4486276" y="199341"/>
            <a:chExt cx="7419974" cy="6366215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942E1502-DF14-D6F2-F5A5-8BE79D657FD6}"/>
                </a:ext>
              </a:extLst>
            </p:cNvPr>
            <p:cNvSpPr/>
            <p:nvPr/>
          </p:nvSpPr>
          <p:spPr>
            <a:xfrm>
              <a:off x="4486276" y="199341"/>
              <a:ext cx="7419974" cy="6366215"/>
            </a:xfrm>
            <a:prstGeom prst="roundRect">
              <a:avLst>
                <a:gd name="adj" fmla="val 794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EAB17EA9-BCED-0572-F3BC-D13B22B6AD67}"/>
                </a:ext>
              </a:extLst>
            </p:cNvPr>
            <p:cNvSpPr txBox="1"/>
            <p:nvPr/>
          </p:nvSpPr>
          <p:spPr>
            <a:xfrm>
              <a:off x="4671514" y="292444"/>
              <a:ext cx="2605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・対象地点</a:t>
              </a:r>
              <a:endPara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D3B9C78-97D9-732D-C3C3-3564642DECD7}"/>
                </a:ext>
              </a:extLst>
            </p:cNvPr>
            <p:cNvGrpSpPr/>
            <p:nvPr/>
          </p:nvGrpSpPr>
          <p:grpSpPr>
            <a:xfrm>
              <a:off x="4938214" y="2592113"/>
              <a:ext cx="6615611" cy="3831919"/>
              <a:chOff x="644739" y="1001007"/>
              <a:chExt cx="7508297" cy="5560959"/>
            </a:xfrm>
          </p:grpSpPr>
          <p:pic>
            <p:nvPicPr>
              <p:cNvPr id="7" name="図 6" descr="グラフ, バブル チャート&#10;&#10;自動的に生成された説明">
                <a:extLst>
                  <a:ext uri="{FF2B5EF4-FFF2-40B4-BE49-F238E27FC236}">
                    <a16:creationId xmlns:a16="http://schemas.microsoft.com/office/drawing/2014/main" id="{EABCFD09-3C32-C027-5765-A783D8329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739" y="1001007"/>
                <a:ext cx="7508297" cy="5560959"/>
              </a:xfrm>
              <a:prstGeom prst="rect">
                <a:avLst/>
              </a:prstGeom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360B29F-D766-1021-6D37-9178BF467112}"/>
                  </a:ext>
                </a:extLst>
              </p:cNvPr>
              <p:cNvSpPr txBox="1"/>
              <p:nvPr/>
            </p:nvSpPr>
            <p:spPr>
              <a:xfrm>
                <a:off x="1448613" y="1661768"/>
                <a:ext cx="599208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47B117A-B1E0-7D7B-9584-A3C331D66F29}"/>
                  </a:ext>
                </a:extLst>
              </p:cNvPr>
              <p:cNvSpPr txBox="1"/>
              <p:nvPr/>
            </p:nvSpPr>
            <p:spPr>
              <a:xfrm>
                <a:off x="3893129" y="1176833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2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1A8CAA8-343E-529F-1A27-CF9E4EF981A1}"/>
                  </a:ext>
                </a:extLst>
              </p:cNvPr>
              <p:cNvSpPr txBox="1"/>
              <p:nvPr/>
            </p:nvSpPr>
            <p:spPr>
              <a:xfrm>
                <a:off x="5403274" y="1176833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3</a:t>
                </a:r>
                <a:endPara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005186A-8CF9-A68C-7955-EBF72EF315B2}"/>
                  </a:ext>
                </a:extLst>
              </p:cNvPr>
              <p:cNvSpPr txBox="1"/>
              <p:nvPr/>
            </p:nvSpPr>
            <p:spPr>
              <a:xfrm>
                <a:off x="2149620" y="3677578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4</a:t>
                </a: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6094E6-D316-8953-4D64-9AFFF1BA806E}"/>
                  </a:ext>
                </a:extLst>
              </p:cNvPr>
              <p:cNvSpPr txBox="1"/>
              <p:nvPr/>
            </p:nvSpPr>
            <p:spPr>
              <a:xfrm>
                <a:off x="3907052" y="3550654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5</a:t>
                </a:r>
                <a:endPara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9B2F756-C283-44DB-38DC-488EC1239592}"/>
                  </a:ext>
                </a:extLst>
              </p:cNvPr>
              <p:cNvSpPr txBox="1"/>
              <p:nvPr/>
            </p:nvSpPr>
            <p:spPr>
              <a:xfrm>
                <a:off x="5796395" y="3319820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6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BC25789-0441-2237-808B-82F5B3227CD4}"/>
                  </a:ext>
                </a:extLst>
              </p:cNvPr>
              <p:cNvSpPr txBox="1"/>
              <p:nvPr/>
            </p:nvSpPr>
            <p:spPr>
              <a:xfrm>
                <a:off x="3212846" y="4960762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7</a:t>
                </a: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AA42961-1EB2-8F34-EFC5-012C466B4B50}"/>
                  </a:ext>
                </a:extLst>
              </p:cNvPr>
              <p:cNvSpPr txBox="1"/>
              <p:nvPr/>
            </p:nvSpPr>
            <p:spPr>
              <a:xfrm>
                <a:off x="4839316" y="4915719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8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AF2E29A-3BAE-F501-FF00-E819DB64C1D3}"/>
                  </a:ext>
                </a:extLst>
              </p:cNvPr>
              <p:cNvSpPr txBox="1"/>
              <p:nvPr/>
            </p:nvSpPr>
            <p:spPr>
              <a:xfrm>
                <a:off x="6395604" y="4846462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9</a:t>
                </a:r>
                <a:endPara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D6B7D38-572A-DD0B-91AB-8CBE06258805}"/>
                </a:ext>
              </a:extLst>
            </p:cNvPr>
            <p:cNvSpPr txBox="1"/>
            <p:nvPr/>
          </p:nvSpPr>
          <p:spPr>
            <a:xfrm>
              <a:off x="5604401" y="560051"/>
              <a:ext cx="5119410" cy="1708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1.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東秩父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</a:t>
              </a:r>
              <a:r>
                <a:rPr lang="en-US" altLang="ja-JP" sz="2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4.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東青梅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7.</a:t>
              </a:r>
              <a:r>
                <a:rPr lang="ja-JP" altLang="en-US" sz="2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愛宕</a:t>
              </a:r>
              <a:endPara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2.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鴻巣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	5.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所沢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	8.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世田谷</a:t>
              </a:r>
              <a:endPara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3.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幸手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	6.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草加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	9.</a:t>
              </a:r>
              <a:r>
                <a:rPr lang="ja-JP" altLang="en-US" sz="2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南葛西</a:t>
              </a:r>
              <a:endParaRPr lang="en-US" altLang="ja-JP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8463D-97B4-3510-F0ED-AA2C76DE9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229" y="3505324"/>
            <a:ext cx="5011403" cy="3200734"/>
          </a:xfrm>
          <a:prstGeom prst="rect">
            <a:avLst/>
          </a:prstGeom>
        </p:spPr>
      </p:pic>
      <p:sp>
        <p:nvSpPr>
          <p:cNvPr id="2" name="矢印: 山形 1">
            <a:extLst>
              <a:ext uri="{FF2B5EF4-FFF2-40B4-BE49-F238E27FC236}">
                <a16:creationId xmlns:a16="http://schemas.microsoft.com/office/drawing/2014/main" id="{BF75F6AE-7F7D-FFE8-2E6B-ABC32FA63AC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652D14-0C61-B3D5-772B-E51D708E77C8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F2CC63-FEBE-5EE4-AEC9-0F083E01F059}"/>
              </a:ext>
            </a:extLst>
          </p:cNvPr>
          <p:cNvSpPr txBox="1"/>
          <p:nvPr/>
        </p:nvSpPr>
        <p:spPr>
          <a:xfrm>
            <a:off x="2288994" y="206777"/>
            <a:ext cx="79683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高濃度域の予測で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特徴量需要度が</a:t>
            </a:r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高いもののみ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を採用することで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最適な特徴量になる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40F6608-1CC2-38E8-73AD-0D2CA2FC3B18}"/>
              </a:ext>
            </a:extLst>
          </p:cNvPr>
          <p:cNvSpPr txBox="1"/>
          <p:nvPr/>
        </p:nvSpPr>
        <p:spPr>
          <a:xfrm>
            <a:off x="25629" y="1807994"/>
            <a:ext cx="28592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・特徴量需要度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492058" y="2427730"/>
            <a:ext cx="610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投入したデータが予測に与える影響度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74676" y="3182159"/>
            <a:ext cx="197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SHAP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値解析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288994" y="3914684"/>
            <a:ext cx="1880616" cy="10347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モデル</a:t>
            </a:r>
            <a:endParaRPr kumimoji="1" lang="ja-JP" altLang="en-US" sz="3600" b="1" dirty="0"/>
          </a:p>
        </p:txBody>
      </p:sp>
      <p:sp>
        <p:nvSpPr>
          <p:cNvPr id="7" name="下矢印 6"/>
          <p:cNvSpPr/>
          <p:nvPr/>
        </p:nvSpPr>
        <p:spPr>
          <a:xfrm rot="16200000">
            <a:off x="1525199" y="4091379"/>
            <a:ext cx="594360" cy="68135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193303" y="4079942"/>
            <a:ext cx="1605683" cy="86948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/>
              <a:t>NOx</a:t>
            </a:r>
            <a:endParaRPr kumimoji="1" lang="ja-JP" altLang="en-US" sz="3600" b="1" dirty="0"/>
          </a:p>
        </p:txBody>
      </p:sp>
      <p:sp>
        <p:nvSpPr>
          <p:cNvPr id="19" name="下矢印 18"/>
          <p:cNvSpPr/>
          <p:nvPr/>
        </p:nvSpPr>
        <p:spPr>
          <a:xfrm rot="5400000">
            <a:off x="4353247" y="4077177"/>
            <a:ext cx="594360" cy="70975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168156" y="4079942"/>
            <a:ext cx="1167439" cy="7042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/>
              <a:t>Ox</a:t>
            </a:r>
            <a:endParaRPr kumimoji="1" lang="ja-JP" altLang="en-US" sz="3600" b="1" dirty="0"/>
          </a:p>
        </p:txBody>
      </p:sp>
      <p:sp>
        <p:nvSpPr>
          <p:cNvPr id="23" name="楕円 22"/>
          <p:cNvSpPr/>
          <p:nvPr/>
        </p:nvSpPr>
        <p:spPr>
          <a:xfrm>
            <a:off x="168156" y="5975300"/>
            <a:ext cx="2389948" cy="70909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/>
              <a:t>NMHC</a:t>
            </a:r>
            <a:endParaRPr kumimoji="1" lang="ja-JP" altLang="en-US" sz="3600" b="1" dirty="0"/>
          </a:p>
        </p:txBody>
      </p:sp>
      <p:sp>
        <p:nvSpPr>
          <p:cNvPr id="24" name="下矢印 23"/>
          <p:cNvSpPr/>
          <p:nvPr/>
        </p:nvSpPr>
        <p:spPr>
          <a:xfrm rot="13580493">
            <a:off x="2134341" y="5145131"/>
            <a:ext cx="594360" cy="6813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3498170" y="5975300"/>
            <a:ext cx="2304514" cy="7090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/>
              <a:t>TEMP</a:t>
            </a:r>
            <a:endParaRPr kumimoji="1" lang="ja-JP" altLang="en-US" sz="3600" b="1" dirty="0"/>
          </a:p>
        </p:txBody>
      </p:sp>
      <p:sp>
        <p:nvSpPr>
          <p:cNvPr id="28" name="下矢印 27"/>
          <p:cNvSpPr/>
          <p:nvPr/>
        </p:nvSpPr>
        <p:spPr>
          <a:xfrm rot="8878768">
            <a:off x="3633591" y="5148904"/>
            <a:ext cx="594360" cy="6813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40F6608-1CC2-38E8-73AD-0D2CA2FC3B18}"/>
              </a:ext>
            </a:extLst>
          </p:cNvPr>
          <p:cNvSpPr txBox="1"/>
          <p:nvPr/>
        </p:nvSpPr>
        <p:spPr>
          <a:xfrm>
            <a:off x="8001000" y="2904591"/>
            <a:ext cx="3913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予測値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どれほど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影響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与えたかを数値化したもの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62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9" grpId="0"/>
      <p:bldP spid="9" grpId="0"/>
      <p:bldP spid="21" grpId="0"/>
      <p:bldP spid="4" grpId="0" animBg="1"/>
      <p:bldP spid="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854725" y="2038970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-139128" y="2497680"/>
            <a:ext cx="172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・全データ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E28D9A6-0355-B919-BBAA-8F4EF6E5D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18579"/>
              </p:ext>
            </p:extLst>
          </p:nvPr>
        </p:nvGraphicFramePr>
        <p:xfrm>
          <a:off x="276227" y="3076659"/>
          <a:ext cx="11588289" cy="36525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556107">
                  <a:extLst>
                    <a:ext uri="{9D8B030D-6E8A-4147-A177-3AD203B41FA5}">
                      <a16:colId xmlns:a16="http://schemas.microsoft.com/office/drawing/2014/main" val="3502148143"/>
                    </a:ext>
                  </a:extLst>
                </a:gridCol>
                <a:gridCol w="683742">
                  <a:extLst>
                    <a:ext uri="{9D8B030D-6E8A-4147-A177-3AD203B41FA5}">
                      <a16:colId xmlns:a16="http://schemas.microsoft.com/office/drawing/2014/main" val="2668389214"/>
                    </a:ext>
                  </a:extLst>
                </a:gridCol>
                <a:gridCol w="589434">
                  <a:extLst>
                    <a:ext uri="{9D8B030D-6E8A-4147-A177-3AD203B41FA5}">
                      <a16:colId xmlns:a16="http://schemas.microsoft.com/office/drawing/2014/main" val="371191938"/>
                    </a:ext>
                  </a:extLst>
                </a:gridCol>
                <a:gridCol w="848787">
                  <a:extLst>
                    <a:ext uri="{9D8B030D-6E8A-4147-A177-3AD203B41FA5}">
                      <a16:colId xmlns:a16="http://schemas.microsoft.com/office/drawing/2014/main" val="1299753605"/>
                    </a:ext>
                  </a:extLst>
                </a:gridCol>
                <a:gridCol w="613011">
                  <a:extLst>
                    <a:ext uri="{9D8B030D-6E8A-4147-A177-3AD203B41FA5}">
                      <a16:colId xmlns:a16="http://schemas.microsoft.com/office/drawing/2014/main" val="2269410294"/>
                    </a:ext>
                  </a:extLst>
                </a:gridCol>
                <a:gridCol w="689639">
                  <a:extLst>
                    <a:ext uri="{9D8B030D-6E8A-4147-A177-3AD203B41FA5}">
                      <a16:colId xmlns:a16="http://schemas.microsoft.com/office/drawing/2014/main" val="301352071"/>
                    </a:ext>
                  </a:extLst>
                </a:gridCol>
                <a:gridCol w="730897">
                  <a:extLst>
                    <a:ext uri="{9D8B030D-6E8A-4147-A177-3AD203B41FA5}">
                      <a16:colId xmlns:a16="http://schemas.microsoft.com/office/drawing/2014/main" val="1696969399"/>
                    </a:ext>
                  </a:extLst>
                </a:gridCol>
                <a:gridCol w="542282">
                  <a:extLst>
                    <a:ext uri="{9D8B030D-6E8A-4147-A177-3AD203B41FA5}">
                      <a16:colId xmlns:a16="http://schemas.microsoft.com/office/drawing/2014/main" val="1377922084"/>
                    </a:ext>
                  </a:extLst>
                </a:gridCol>
                <a:gridCol w="895941">
                  <a:extLst>
                    <a:ext uri="{9D8B030D-6E8A-4147-A177-3AD203B41FA5}">
                      <a16:colId xmlns:a16="http://schemas.microsoft.com/office/drawing/2014/main" val="2292304899"/>
                    </a:ext>
                  </a:extLst>
                </a:gridCol>
                <a:gridCol w="636590">
                  <a:extLst>
                    <a:ext uri="{9D8B030D-6E8A-4147-A177-3AD203B41FA5}">
                      <a16:colId xmlns:a16="http://schemas.microsoft.com/office/drawing/2014/main" val="4003023858"/>
                    </a:ext>
                  </a:extLst>
                </a:gridCol>
                <a:gridCol w="801632">
                  <a:extLst>
                    <a:ext uri="{9D8B030D-6E8A-4147-A177-3AD203B41FA5}">
                      <a16:colId xmlns:a16="http://schemas.microsoft.com/office/drawing/2014/main" val="679135821"/>
                    </a:ext>
                  </a:extLst>
                </a:gridCol>
                <a:gridCol w="966673">
                  <a:extLst>
                    <a:ext uri="{9D8B030D-6E8A-4147-A177-3AD203B41FA5}">
                      <a16:colId xmlns:a16="http://schemas.microsoft.com/office/drawing/2014/main" val="4044745412"/>
                    </a:ext>
                  </a:extLst>
                </a:gridCol>
                <a:gridCol w="754478">
                  <a:extLst>
                    <a:ext uri="{9D8B030D-6E8A-4147-A177-3AD203B41FA5}">
                      <a16:colId xmlns:a16="http://schemas.microsoft.com/office/drawing/2014/main" val="3059528205"/>
                    </a:ext>
                  </a:extLst>
                </a:gridCol>
                <a:gridCol w="660167">
                  <a:extLst>
                    <a:ext uri="{9D8B030D-6E8A-4147-A177-3AD203B41FA5}">
                      <a16:colId xmlns:a16="http://schemas.microsoft.com/office/drawing/2014/main" val="2399494137"/>
                    </a:ext>
                  </a:extLst>
                </a:gridCol>
                <a:gridCol w="618909">
                  <a:extLst>
                    <a:ext uri="{9D8B030D-6E8A-4147-A177-3AD203B41FA5}">
                      <a16:colId xmlns:a16="http://schemas.microsoft.com/office/drawing/2014/main" val="619465146"/>
                    </a:ext>
                  </a:extLst>
                </a:gridCol>
              </a:tblGrid>
              <a:tr h="365250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CH₄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HUM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NO₂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Ox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PM₂.₅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SO</a:t>
                      </a:r>
                      <a:r>
                        <a:rPr lang="en-US" sz="2000" u="none" strike="noStrike" baseline="-25000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SPM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TEMP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THC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WD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WS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7597830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東秩父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5745005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鴻巣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☓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4077751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幸手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☓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375840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東青梅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235741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所沢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☓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1119049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草加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☓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8283987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多摩市愛宕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161220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世田谷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1160860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南葛西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☓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☓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810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61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854725" y="2038970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-139128" y="2497680"/>
            <a:ext cx="172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・全データ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60134"/>
              </p:ext>
            </p:extLst>
          </p:nvPr>
        </p:nvGraphicFramePr>
        <p:xfrm>
          <a:off x="410456" y="3198351"/>
          <a:ext cx="11588289" cy="7305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556107">
                  <a:extLst>
                    <a:ext uri="{9D8B030D-6E8A-4147-A177-3AD203B41FA5}">
                      <a16:colId xmlns:a16="http://schemas.microsoft.com/office/drawing/2014/main" val="1598600876"/>
                    </a:ext>
                  </a:extLst>
                </a:gridCol>
                <a:gridCol w="683742">
                  <a:extLst>
                    <a:ext uri="{9D8B030D-6E8A-4147-A177-3AD203B41FA5}">
                      <a16:colId xmlns:a16="http://schemas.microsoft.com/office/drawing/2014/main" val="3996302384"/>
                    </a:ext>
                  </a:extLst>
                </a:gridCol>
                <a:gridCol w="589434">
                  <a:extLst>
                    <a:ext uri="{9D8B030D-6E8A-4147-A177-3AD203B41FA5}">
                      <a16:colId xmlns:a16="http://schemas.microsoft.com/office/drawing/2014/main" val="2352712485"/>
                    </a:ext>
                  </a:extLst>
                </a:gridCol>
                <a:gridCol w="848787">
                  <a:extLst>
                    <a:ext uri="{9D8B030D-6E8A-4147-A177-3AD203B41FA5}">
                      <a16:colId xmlns:a16="http://schemas.microsoft.com/office/drawing/2014/main" val="1086052515"/>
                    </a:ext>
                  </a:extLst>
                </a:gridCol>
                <a:gridCol w="613011">
                  <a:extLst>
                    <a:ext uri="{9D8B030D-6E8A-4147-A177-3AD203B41FA5}">
                      <a16:colId xmlns:a16="http://schemas.microsoft.com/office/drawing/2014/main" val="2913525531"/>
                    </a:ext>
                  </a:extLst>
                </a:gridCol>
                <a:gridCol w="689639">
                  <a:extLst>
                    <a:ext uri="{9D8B030D-6E8A-4147-A177-3AD203B41FA5}">
                      <a16:colId xmlns:a16="http://schemas.microsoft.com/office/drawing/2014/main" val="2835035405"/>
                    </a:ext>
                  </a:extLst>
                </a:gridCol>
                <a:gridCol w="730897">
                  <a:extLst>
                    <a:ext uri="{9D8B030D-6E8A-4147-A177-3AD203B41FA5}">
                      <a16:colId xmlns:a16="http://schemas.microsoft.com/office/drawing/2014/main" val="2134129259"/>
                    </a:ext>
                  </a:extLst>
                </a:gridCol>
                <a:gridCol w="542282">
                  <a:extLst>
                    <a:ext uri="{9D8B030D-6E8A-4147-A177-3AD203B41FA5}">
                      <a16:colId xmlns:a16="http://schemas.microsoft.com/office/drawing/2014/main" val="2713813397"/>
                    </a:ext>
                  </a:extLst>
                </a:gridCol>
                <a:gridCol w="895941">
                  <a:extLst>
                    <a:ext uri="{9D8B030D-6E8A-4147-A177-3AD203B41FA5}">
                      <a16:colId xmlns:a16="http://schemas.microsoft.com/office/drawing/2014/main" val="129525621"/>
                    </a:ext>
                  </a:extLst>
                </a:gridCol>
                <a:gridCol w="636590">
                  <a:extLst>
                    <a:ext uri="{9D8B030D-6E8A-4147-A177-3AD203B41FA5}">
                      <a16:colId xmlns:a16="http://schemas.microsoft.com/office/drawing/2014/main" val="868321024"/>
                    </a:ext>
                  </a:extLst>
                </a:gridCol>
                <a:gridCol w="801632">
                  <a:extLst>
                    <a:ext uri="{9D8B030D-6E8A-4147-A177-3AD203B41FA5}">
                      <a16:colId xmlns:a16="http://schemas.microsoft.com/office/drawing/2014/main" val="2963006621"/>
                    </a:ext>
                  </a:extLst>
                </a:gridCol>
                <a:gridCol w="966673">
                  <a:extLst>
                    <a:ext uri="{9D8B030D-6E8A-4147-A177-3AD203B41FA5}">
                      <a16:colId xmlns:a16="http://schemas.microsoft.com/office/drawing/2014/main" val="1589222847"/>
                    </a:ext>
                  </a:extLst>
                </a:gridCol>
                <a:gridCol w="754478">
                  <a:extLst>
                    <a:ext uri="{9D8B030D-6E8A-4147-A177-3AD203B41FA5}">
                      <a16:colId xmlns:a16="http://schemas.microsoft.com/office/drawing/2014/main" val="2145780674"/>
                    </a:ext>
                  </a:extLst>
                </a:gridCol>
                <a:gridCol w="660167">
                  <a:extLst>
                    <a:ext uri="{9D8B030D-6E8A-4147-A177-3AD203B41FA5}">
                      <a16:colId xmlns:a16="http://schemas.microsoft.com/office/drawing/2014/main" val="3975305570"/>
                    </a:ext>
                  </a:extLst>
                </a:gridCol>
                <a:gridCol w="618909">
                  <a:extLst>
                    <a:ext uri="{9D8B030D-6E8A-4147-A177-3AD203B41FA5}">
                      <a16:colId xmlns:a16="http://schemas.microsoft.com/office/drawing/2014/main" val="677861807"/>
                    </a:ext>
                  </a:extLst>
                </a:gridCol>
              </a:tblGrid>
              <a:tr h="365250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CH₄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HUM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NO₂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Ox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PM₂.₅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SO</a:t>
                      </a:r>
                      <a:r>
                        <a:rPr lang="en-US" sz="2000" u="none" strike="noStrike" baseline="-25000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SPM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TEMP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THC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WD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WS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0665178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東秩父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2684936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99582"/>
              </p:ext>
            </p:extLst>
          </p:nvPr>
        </p:nvGraphicFramePr>
        <p:xfrm>
          <a:off x="252984" y="4559681"/>
          <a:ext cx="11745761" cy="170118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297828">
                  <a:extLst>
                    <a:ext uri="{9D8B030D-6E8A-4147-A177-3AD203B41FA5}">
                      <a16:colId xmlns:a16="http://schemas.microsoft.com/office/drawing/2014/main" val="4294173712"/>
                    </a:ext>
                  </a:extLst>
                </a:gridCol>
                <a:gridCol w="1342893">
                  <a:extLst>
                    <a:ext uri="{9D8B030D-6E8A-4147-A177-3AD203B41FA5}">
                      <a16:colId xmlns:a16="http://schemas.microsoft.com/office/drawing/2014/main" val="913278293"/>
                    </a:ext>
                  </a:extLst>
                </a:gridCol>
                <a:gridCol w="2066595">
                  <a:extLst>
                    <a:ext uri="{9D8B030D-6E8A-4147-A177-3AD203B41FA5}">
                      <a16:colId xmlns:a16="http://schemas.microsoft.com/office/drawing/2014/main" val="1850039772"/>
                    </a:ext>
                  </a:extLst>
                </a:gridCol>
                <a:gridCol w="1595856">
                  <a:extLst>
                    <a:ext uri="{9D8B030D-6E8A-4147-A177-3AD203B41FA5}">
                      <a16:colId xmlns:a16="http://schemas.microsoft.com/office/drawing/2014/main" val="3207646043"/>
                    </a:ext>
                  </a:extLst>
                </a:gridCol>
                <a:gridCol w="2316591">
                  <a:extLst>
                    <a:ext uri="{9D8B030D-6E8A-4147-A177-3AD203B41FA5}">
                      <a16:colId xmlns:a16="http://schemas.microsoft.com/office/drawing/2014/main" val="1339795286"/>
                    </a:ext>
                  </a:extLst>
                </a:gridCol>
                <a:gridCol w="1562999">
                  <a:extLst>
                    <a:ext uri="{9D8B030D-6E8A-4147-A177-3AD203B41FA5}">
                      <a16:colId xmlns:a16="http://schemas.microsoft.com/office/drawing/2014/main" val="3768396796"/>
                    </a:ext>
                  </a:extLst>
                </a:gridCol>
                <a:gridCol w="1562999">
                  <a:extLst>
                    <a:ext uri="{9D8B030D-6E8A-4147-A177-3AD203B41FA5}">
                      <a16:colId xmlns:a16="http://schemas.microsoft.com/office/drawing/2014/main" val="3989488228"/>
                    </a:ext>
                  </a:extLst>
                </a:gridCol>
              </a:tblGrid>
              <a:tr h="40348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目的変数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特徴量</a:t>
                      </a:r>
                      <a:endParaRPr kumimoji="1" lang="en-US" altLang="ja-JP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53450"/>
                  </a:ext>
                </a:extLst>
              </a:tr>
              <a:tr h="68609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測定日時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t</a:t>
                      </a:r>
                      <a:r>
                        <a:rPr lang="ja-JP" altLang="en-US" sz="2400" u="none" strike="noStrike" dirty="0" smtClean="0">
                          <a:effectLst/>
                        </a:rPr>
                        <a:t>時の</a:t>
                      </a:r>
                      <a:r>
                        <a:rPr lang="en-US" altLang="ja-JP" sz="24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400" u="none" strike="noStrike" dirty="0" smtClean="0">
                          <a:effectLst/>
                        </a:rPr>
                      </a:br>
                      <a:r>
                        <a:rPr lang="en-US" sz="2400" u="none" strike="noStrike" dirty="0" smtClean="0">
                          <a:effectLst/>
                        </a:rPr>
                        <a:t>Ox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t-1</a:t>
                      </a:r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時の</a:t>
                      </a:r>
                      <a:r>
                        <a:rPr lang="en-US" altLang="ja-JP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/>
                      </a:r>
                      <a:br>
                        <a:rPr lang="en-US" altLang="ja-JP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altLang="ja-JP" sz="2400" u="none" strike="noStrike" dirty="0" smtClean="0">
                          <a:effectLst/>
                        </a:rPr>
                        <a:t>CH₄</a:t>
                      </a:r>
                      <a:endParaRPr lang="en-US" altLang="ja-JP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t-2</a:t>
                      </a:r>
                      <a:r>
                        <a:rPr kumimoji="1" lang="ja-JP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時の</a:t>
                      </a:r>
                      <a:r>
                        <a:rPr kumimoji="1" lang="en-US" altLang="ja-JP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/>
                      </a:r>
                      <a:br>
                        <a:rPr kumimoji="1" lang="en-US" altLang="ja-JP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</a:br>
                      <a:r>
                        <a:rPr kumimoji="1" lang="en-US" altLang="ja-JP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CH₄</a:t>
                      </a:r>
                      <a:endParaRPr kumimoji="1" lang="en-US" altLang="ja-JP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・・・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t-23</a:t>
                      </a:r>
                      <a:r>
                        <a:rPr kumimoji="1" lang="ja-JP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時の</a:t>
                      </a:r>
                      <a:r>
                        <a:rPr kumimoji="1" lang="en-US" altLang="ja-JP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t-24</a:t>
                      </a:r>
                      <a:r>
                        <a:rPr kumimoji="1" lang="ja-JP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時の</a:t>
                      </a:r>
                      <a:r>
                        <a:rPr kumimoji="1" lang="en-US" altLang="ja-JP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WS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56311"/>
                  </a:ext>
                </a:extLst>
              </a:tr>
              <a:tr h="55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時間値データ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2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0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3460839" y="2039315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20" y="3540387"/>
            <a:ext cx="5381872" cy="3200734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14" y="3540387"/>
            <a:ext cx="5510081" cy="3200734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1614414" y="3540387"/>
            <a:ext cx="3890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高濃度時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(80ppb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での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特徴量需要度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087041" y="3540386"/>
            <a:ext cx="38603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低濃度時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(80ppb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未満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での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特徴量需要度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187753" y="2703827"/>
            <a:ext cx="84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9" y="3165180"/>
            <a:ext cx="5381872" cy="3200734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275747" y="3080170"/>
            <a:ext cx="2646485" cy="32857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6131899" y="2038970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2188047" y="2263638"/>
            <a:ext cx="179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高濃度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175656" y="3311851"/>
            <a:ext cx="1540909" cy="835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上位</a:t>
            </a:r>
            <a:r>
              <a:rPr lang="en-US" altLang="ja-JP" sz="2400" b="1" dirty="0"/>
              <a:t>10</a:t>
            </a:r>
            <a:r>
              <a:rPr lang="ja-JP" altLang="en-US" sz="2400" b="1" dirty="0"/>
              <a:t>個</a:t>
            </a:r>
            <a:endParaRPr kumimoji="1" lang="en-US" altLang="ja-JP" sz="2400" b="1" dirty="0"/>
          </a:p>
        </p:txBody>
      </p:sp>
      <p:sp>
        <p:nvSpPr>
          <p:cNvPr id="5" name="右矢印 4"/>
          <p:cNvSpPr/>
          <p:nvPr/>
        </p:nvSpPr>
        <p:spPr>
          <a:xfrm>
            <a:off x="3776472" y="4078224"/>
            <a:ext cx="2569464" cy="7223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82163"/>
              </p:ext>
            </p:extLst>
          </p:nvPr>
        </p:nvGraphicFramePr>
        <p:xfrm>
          <a:off x="6685814" y="2617258"/>
          <a:ext cx="3612296" cy="3669871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905672">
                  <a:extLst>
                    <a:ext uri="{9D8B030D-6E8A-4147-A177-3AD203B41FA5}">
                      <a16:colId xmlns:a16="http://schemas.microsoft.com/office/drawing/2014/main" val="395039667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1770464034"/>
                    </a:ext>
                  </a:extLst>
                </a:gridCol>
              </a:tblGrid>
              <a:tr h="40540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特徴量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7071905"/>
                  </a:ext>
                </a:extLst>
              </a:tr>
              <a:tr h="40540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上位</a:t>
                      </a:r>
                      <a:endParaRPr lang="en-US" altLang="ja-JP" sz="24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10</a:t>
                      </a:r>
                      <a:r>
                        <a:rPr lang="ja-JP" altLang="en-US" sz="2400" u="none" strike="noStrike" dirty="0" smtClean="0">
                          <a:effectLst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Ox_01</a:t>
                      </a:r>
                      <a:endParaRPr lang="ja-JP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0895973"/>
                  </a:ext>
                </a:extLst>
              </a:tr>
              <a:tr h="428835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TEMP_01</a:t>
                      </a:r>
                      <a:endParaRPr lang="ja-JP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8771793"/>
                  </a:ext>
                </a:extLst>
              </a:tr>
              <a:tr h="405403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Ox_02</a:t>
                      </a:r>
                      <a:endParaRPr lang="ja-JP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1411579"/>
                  </a:ext>
                </a:extLst>
              </a:tr>
              <a:tr h="785186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u="none" strike="noStrike" dirty="0" smtClean="0">
                          <a:effectLst/>
                        </a:rPr>
                        <a:t>・</a:t>
                      </a:r>
                      <a:r>
                        <a:rPr lang="en-US" altLang="ja-JP" sz="24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400" u="none" strike="noStrike" dirty="0" smtClean="0">
                          <a:effectLst/>
                        </a:rPr>
                      </a:br>
                      <a:r>
                        <a:rPr lang="ja-JP" altLang="en-US" sz="2400" u="none" strike="noStrike" dirty="0" smtClean="0">
                          <a:effectLst/>
                        </a:rPr>
                        <a:t>・</a:t>
                      </a:r>
                      <a:endParaRPr lang="en-US" altLang="ja-JP" sz="2400" u="none" strike="noStrike" dirty="0" smtClean="0">
                        <a:effectLst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1664166"/>
                  </a:ext>
                </a:extLst>
              </a:tr>
              <a:tr h="405403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TEMP_03</a:t>
                      </a:r>
                      <a:endParaRPr lang="en-US" altLang="ja-JP" sz="2400" b="1" i="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5471647"/>
                  </a:ext>
                </a:extLst>
              </a:tr>
              <a:tr h="428835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OX_04</a:t>
                      </a:r>
                      <a:endParaRPr lang="ja-JP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951269"/>
                  </a:ext>
                </a:extLst>
              </a:tr>
              <a:tr h="405403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</a:rPr>
                        <a:t>TEMP_04</a:t>
                      </a:r>
                      <a:endParaRPr lang="ja-JP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3031420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8284276" y="6287129"/>
            <a:ext cx="406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＊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数字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時間前を指す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29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9" grpId="0"/>
      <p:bldP spid="4" grpId="0" animBg="1"/>
      <p:bldP spid="42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2148</Words>
  <Application>Microsoft Office PowerPoint</Application>
  <PresentationFormat>ワイド画面</PresentationFormat>
  <Paragraphs>915</Paragraphs>
  <Slides>25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メイリオ</vt:lpstr>
      <vt:lpstr>游ゴシック</vt:lpstr>
      <vt:lpstr>游ゴシック Light</vt:lpstr>
      <vt:lpstr>游明朝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21T7-008</dc:creator>
  <cp:lastModifiedBy>airs</cp:lastModifiedBy>
  <cp:revision>89</cp:revision>
  <dcterms:created xsi:type="dcterms:W3CDTF">2025-01-08T01:03:01Z</dcterms:created>
  <dcterms:modified xsi:type="dcterms:W3CDTF">2025-01-25T11:25:21Z</dcterms:modified>
</cp:coreProperties>
</file>