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60" r:id="rId7"/>
    <p:sldId id="269" r:id="rId8"/>
    <p:sldId id="276" r:id="rId9"/>
    <p:sldId id="277" r:id="rId10"/>
    <p:sldId id="275" r:id="rId11"/>
    <p:sldId id="258" r:id="rId12"/>
    <p:sldId id="262" r:id="rId13"/>
    <p:sldId id="263" r:id="rId14"/>
    <p:sldId id="264" r:id="rId15"/>
    <p:sldId id="265" r:id="rId16"/>
    <p:sldId id="270" r:id="rId17"/>
    <p:sldId id="271" r:id="rId18"/>
    <p:sldId id="272" r:id="rId19"/>
    <p:sldId id="261" r:id="rId20"/>
    <p:sldId id="26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F8F4"/>
    <a:srgbClr val="E8E8E9"/>
    <a:srgbClr val="E9E8E9"/>
    <a:srgbClr val="E8E8E8"/>
    <a:srgbClr val="F7931E"/>
    <a:srgbClr val="8FAADC"/>
    <a:srgbClr val="4472C4"/>
    <a:srgbClr val="ED7D31"/>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7586B-B5D0-4194-8999-15A2D708FF9C}" v="168" dt="2022-07-20T14:20:10.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61" autoAdjust="0"/>
  </p:normalViewPr>
  <p:slideViewPr>
    <p:cSldViewPr snapToGrid="0">
      <p:cViewPr varScale="1">
        <p:scale>
          <a:sx n="61" d="100"/>
          <a:sy n="61" d="100"/>
        </p:scale>
        <p:origin x="1002" y="45"/>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浦　竜也" userId="2bd2b090-0724-4ec8-b110-745a9298d3d7" providerId="ADAL" clId="{0E97586B-B5D0-4194-8999-15A2D708FF9C}"/>
    <pc:docChg chg="undo custSel modSld">
      <pc:chgData name="松浦　竜也" userId="2bd2b090-0724-4ec8-b110-745a9298d3d7" providerId="ADAL" clId="{0E97586B-B5D0-4194-8999-15A2D708FF9C}" dt="2022-07-21T04:49:26.966" v="1306" actId="20577"/>
      <pc:docMkLst>
        <pc:docMk/>
      </pc:docMkLst>
      <pc:sldChg chg="modSp mod modNotesTx">
        <pc:chgData name="松浦　竜也" userId="2bd2b090-0724-4ec8-b110-745a9298d3d7" providerId="ADAL" clId="{0E97586B-B5D0-4194-8999-15A2D708FF9C}" dt="2022-07-21T04:49:26.966" v="1306" actId="20577"/>
        <pc:sldMkLst>
          <pc:docMk/>
          <pc:sldMk cId="1816604462" sldId="257"/>
        </pc:sldMkLst>
        <pc:spChg chg="mod">
          <ac:chgData name="松浦　竜也" userId="2bd2b090-0724-4ec8-b110-745a9298d3d7" providerId="ADAL" clId="{0E97586B-B5D0-4194-8999-15A2D708FF9C}" dt="2022-07-19T14:37:37.464" v="608" actId="1076"/>
          <ac:spMkLst>
            <pc:docMk/>
            <pc:sldMk cId="1816604462" sldId="257"/>
            <ac:spMk id="10" creationId="{C7E81719-D139-E249-377B-4D15BC795CC4}"/>
          </ac:spMkLst>
        </pc:spChg>
        <pc:spChg chg="mod">
          <ac:chgData name="松浦　竜也" userId="2bd2b090-0724-4ec8-b110-745a9298d3d7" providerId="ADAL" clId="{0E97586B-B5D0-4194-8999-15A2D708FF9C}" dt="2022-07-19T14:37:46.372" v="609" actId="14100"/>
          <ac:spMkLst>
            <pc:docMk/>
            <pc:sldMk cId="1816604462" sldId="257"/>
            <ac:spMk id="29" creationId="{612AB421-AC14-EB80-DCE8-40B265BD1388}"/>
          </ac:spMkLst>
        </pc:spChg>
      </pc:sldChg>
      <pc:sldChg chg="modSp mod modAnim modNotesTx">
        <pc:chgData name="松浦　竜也" userId="2bd2b090-0724-4ec8-b110-745a9298d3d7" providerId="ADAL" clId="{0E97586B-B5D0-4194-8999-15A2D708FF9C}" dt="2022-07-20T14:19:02.515" v="1159" actId="20577"/>
        <pc:sldMkLst>
          <pc:docMk/>
          <pc:sldMk cId="2563348273" sldId="258"/>
        </pc:sldMkLst>
        <pc:spChg chg="mod">
          <ac:chgData name="松浦　竜也" userId="2bd2b090-0724-4ec8-b110-745a9298d3d7" providerId="ADAL" clId="{0E97586B-B5D0-4194-8999-15A2D708FF9C}" dt="2022-07-19T09:31:06.860" v="26" actId="1076"/>
          <ac:spMkLst>
            <pc:docMk/>
            <pc:sldMk cId="2563348273" sldId="258"/>
            <ac:spMk id="21" creationId="{2945B08D-5825-B5F1-A41C-C11620D9D2ED}"/>
          </ac:spMkLst>
        </pc:spChg>
        <pc:spChg chg="mod">
          <ac:chgData name="松浦　竜也" userId="2bd2b090-0724-4ec8-b110-745a9298d3d7" providerId="ADAL" clId="{0E97586B-B5D0-4194-8999-15A2D708FF9C}" dt="2022-07-19T09:31:06.860" v="26" actId="1076"/>
          <ac:spMkLst>
            <pc:docMk/>
            <pc:sldMk cId="2563348273" sldId="258"/>
            <ac:spMk id="22" creationId="{9128FE03-26B6-86AC-5CAE-8A3DE5C21943}"/>
          </ac:spMkLst>
        </pc:spChg>
        <pc:spChg chg="mod">
          <ac:chgData name="松浦　竜也" userId="2bd2b090-0724-4ec8-b110-745a9298d3d7" providerId="ADAL" clId="{0E97586B-B5D0-4194-8999-15A2D708FF9C}" dt="2022-07-19T09:31:06.860" v="26" actId="1076"/>
          <ac:spMkLst>
            <pc:docMk/>
            <pc:sldMk cId="2563348273" sldId="258"/>
            <ac:spMk id="23" creationId="{DE4F61FE-B05E-685B-DF22-C3CE4437B731}"/>
          </ac:spMkLst>
        </pc:spChg>
        <pc:spChg chg="mod">
          <ac:chgData name="松浦　竜也" userId="2bd2b090-0724-4ec8-b110-745a9298d3d7" providerId="ADAL" clId="{0E97586B-B5D0-4194-8999-15A2D708FF9C}" dt="2022-07-19T09:31:06.860" v="26" actId="1076"/>
          <ac:spMkLst>
            <pc:docMk/>
            <pc:sldMk cId="2563348273" sldId="258"/>
            <ac:spMk id="24" creationId="{7F1E9C5E-EB57-B95D-B5E2-FD9301AAFDE4}"/>
          </ac:spMkLst>
        </pc:spChg>
        <pc:spChg chg="mod">
          <ac:chgData name="松浦　竜也" userId="2bd2b090-0724-4ec8-b110-745a9298d3d7" providerId="ADAL" clId="{0E97586B-B5D0-4194-8999-15A2D708FF9C}" dt="2022-07-19T09:31:06.860" v="26" actId="1076"/>
          <ac:spMkLst>
            <pc:docMk/>
            <pc:sldMk cId="2563348273" sldId="258"/>
            <ac:spMk id="25" creationId="{D3D6E9C4-FE6B-6962-ABCF-D52F6A08A3F3}"/>
          </ac:spMkLst>
        </pc:spChg>
        <pc:spChg chg="mod">
          <ac:chgData name="松浦　竜也" userId="2bd2b090-0724-4ec8-b110-745a9298d3d7" providerId="ADAL" clId="{0E97586B-B5D0-4194-8999-15A2D708FF9C}" dt="2022-07-19T09:31:06.860" v="26" actId="1076"/>
          <ac:spMkLst>
            <pc:docMk/>
            <pc:sldMk cId="2563348273" sldId="258"/>
            <ac:spMk id="26" creationId="{93FF5EA4-006F-3BDA-6080-1B34D931AC9C}"/>
          </ac:spMkLst>
        </pc:spChg>
        <pc:spChg chg="mod">
          <ac:chgData name="松浦　竜也" userId="2bd2b090-0724-4ec8-b110-745a9298d3d7" providerId="ADAL" clId="{0E97586B-B5D0-4194-8999-15A2D708FF9C}" dt="2022-07-19T09:31:06.860" v="26" actId="1076"/>
          <ac:spMkLst>
            <pc:docMk/>
            <pc:sldMk cId="2563348273" sldId="258"/>
            <ac:spMk id="27" creationId="{692A7581-BDCC-7DDD-588E-61B987964E69}"/>
          </ac:spMkLst>
        </pc:spChg>
        <pc:spChg chg="mod">
          <ac:chgData name="松浦　竜也" userId="2bd2b090-0724-4ec8-b110-745a9298d3d7" providerId="ADAL" clId="{0E97586B-B5D0-4194-8999-15A2D708FF9C}" dt="2022-07-19T09:31:06.860" v="26" actId="1076"/>
          <ac:spMkLst>
            <pc:docMk/>
            <pc:sldMk cId="2563348273" sldId="258"/>
            <ac:spMk id="28" creationId="{16F66F89-8F1B-AA77-315C-A5106608E701}"/>
          </ac:spMkLst>
        </pc:spChg>
        <pc:spChg chg="mod">
          <ac:chgData name="松浦　竜也" userId="2bd2b090-0724-4ec8-b110-745a9298d3d7" providerId="ADAL" clId="{0E97586B-B5D0-4194-8999-15A2D708FF9C}" dt="2022-07-19T09:31:06.860" v="26" actId="1076"/>
          <ac:spMkLst>
            <pc:docMk/>
            <pc:sldMk cId="2563348273" sldId="258"/>
            <ac:spMk id="29" creationId="{0096EB25-9F46-84A1-ECEC-2CCDA5D3898D}"/>
          </ac:spMkLst>
        </pc:spChg>
        <pc:spChg chg="mod">
          <ac:chgData name="松浦　竜也" userId="2bd2b090-0724-4ec8-b110-745a9298d3d7" providerId="ADAL" clId="{0E97586B-B5D0-4194-8999-15A2D708FF9C}" dt="2022-07-19T09:31:06.860" v="26" actId="1076"/>
          <ac:spMkLst>
            <pc:docMk/>
            <pc:sldMk cId="2563348273" sldId="258"/>
            <ac:spMk id="30" creationId="{BCF02C52-2840-164E-79FF-A11D090EFEC4}"/>
          </ac:spMkLst>
        </pc:spChg>
        <pc:spChg chg="mod">
          <ac:chgData name="松浦　竜也" userId="2bd2b090-0724-4ec8-b110-745a9298d3d7" providerId="ADAL" clId="{0E97586B-B5D0-4194-8999-15A2D708FF9C}" dt="2022-07-19T09:31:06.860" v="26" actId="1076"/>
          <ac:spMkLst>
            <pc:docMk/>
            <pc:sldMk cId="2563348273" sldId="258"/>
            <ac:spMk id="32" creationId="{760B7306-C1B4-E419-BE92-0DA2DD794645}"/>
          </ac:spMkLst>
        </pc:spChg>
        <pc:spChg chg="mod">
          <ac:chgData name="松浦　竜也" userId="2bd2b090-0724-4ec8-b110-745a9298d3d7" providerId="ADAL" clId="{0E97586B-B5D0-4194-8999-15A2D708FF9C}" dt="2022-07-19T09:31:06.860" v="26" actId="1076"/>
          <ac:spMkLst>
            <pc:docMk/>
            <pc:sldMk cId="2563348273" sldId="258"/>
            <ac:spMk id="33" creationId="{EE898B58-F762-79D7-CA26-90760D832957}"/>
          </ac:spMkLst>
        </pc:spChg>
        <pc:spChg chg="mod">
          <ac:chgData name="松浦　竜也" userId="2bd2b090-0724-4ec8-b110-745a9298d3d7" providerId="ADAL" clId="{0E97586B-B5D0-4194-8999-15A2D708FF9C}" dt="2022-07-19T09:31:06.860" v="26" actId="1076"/>
          <ac:spMkLst>
            <pc:docMk/>
            <pc:sldMk cId="2563348273" sldId="258"/>
            <ac:spMk id="34" creationId="{71AB53B4-BBD3-9DB7-1BC9-621411142A3E}"/>
          </ac:spMkLst>
        </pc:spChg>
        <pc:spChg chg="mod">
          <ac:chgData name="松浦　竜也" userId="2bd2b090-0724-4ec8-b110-745a9298d3d7" providerId="ADAL" clId="{0E97586B-B5D0-4194-8999-15A2D708FF9C}" dt="2022-07-19T09:31:06.860" v="26" actId="1076"/>
          <ac:spMkLst>
            <pc:docMk/>
            <pc:sldMk cId="2563348273" sldId="258"/>
            <ac:spMk id="35" creationId="{2FD5352E-2536-4940-6C51-96A5357EB508}"/>
          </ac:spMkLst>
        </pc:spChg>
        <pc:spChg chg="mod">
          <ac:chgData name="松浦　竜也" userId="2bd2b090-0724-4ec8-b110-745a9298d3d7" providerId="ADAL" clId="{0E97586B-B5D0-4194-8999-15A2D708FF9C}" dt="2022-07-19T09:31:06.860" v="26" actId="1076"/>
          <ac:spMkLst>
            <pc:docMk/>
            <pc:sldMk cId="2563348273" sldId="258"/>
            <ac:spMk id="36" creationId="{397B16BF-73E4-4093-559B-E6AD1D7C1530}"/>
          </ac:spMkLst>
        </pc:spChg>
        <pc:spChg chg="mod">
          <ac:chgData name="松浦　竜也" userId="2bd2b090-0724-4ec8-b110-745a9298d3d7" providerId="ADAL" clId="{0E97586B-B5D0-4194-8999-15A2D708FF9C}" dt="2022-07-19T09:31:06.860" v="26" actId="1076"/>
          <ac:spMkLst>
            <pc:docMk/>
            <pc:sldMk cId="2563348273" sldId="258"/>
            <ac:spMk id="37" creationId="{47DCA3AA-6B1A-573A-3226-ECBF3A05286B}"/>
          </ac:spMkLst>
        </pc:spChg>
        <pc:spChg chg="mod">
          <ac:chgData name="松浦　竜也" userId="2bd2b090-0724-4ec8-b110-745a9298d3d7" providerId="ADAL" clId="{0E97586B-B5D0-4194-8999-15A2D708FF9C}" dt="2022-07-19T09:31:06.860" v="26" actId="1076"/>
          <ac:spMkLst>
            <pc:docMk/>
            <pc:sldMk cId="2563348273" sldId="258"/>
            <ac:spMk id="38" creationId="{E69E95B1-504D-0CD3-977D-A1A7D3740313}"/>
          </ac:spMkLst>
        </pc:spChg>
        <pc:spChg chg="mod">
          <ac:chgData name="松浦　竜也" userId="2bd2b090-0724-4ec8-b110-745a9298d3d7" providerId="ADAL" clId="{0E97586B-B5D0-4194-8999-15A2D708FF9C}" dt="2022-07-19T14:57:07.042" v="1149" actId="207"/>
          <ac:spMkLst>
            <pc:docMk/>
            <pc:sldMk cId="2563348273" sldId="258"/>
            <ac:spMk id="39" creationId="{B78272AF-0297-B088-4986-BE37319AEEEC}"/>
          </ac:spMkLst>
        </pc:spChg>
        <pc:spChg chg="mod">
          <ac:chgData name="松浦　竜也" userId="2bd2b090-0724-4ec8-b110-745a9298d3d7" providerId="ADAL" clId="{0E97586B-B5D0-4194-8999-15A2D708FF9C}" dt="2022-07-19T09:31:06.860" v="26" actId="1076"/>
          <ac:spMkLst>
            <pc:docMk/>
            <pc:sldMk cId="2563348273" sldId="258"/>
            <ac:spMk id="40" creationId="{5BB54895-895A-A96D-C92E-EFA90A9CCAC2}"/>
          </ac:spMkLst>
        </pc:spChg>
        <pc:spChg chg="mod">
          <ac:chgData name="松浦　竜也" userId="2bd2b090-0724-4ec8-b110-745a9298d3d7" providerId="ADAL" clId="{0E97586B-B5D0-4194-8999-15A2D708FF9C}" dt="2022-07-19T09:31:06.860" v="26" actId="1076"/>
          <ac:spMkLst>
            <pc:docMk/>
            <pc:sldMk cId="2563348273" sldId="258"/>
            <ac:spMk id="42" creationId="{38670D57-4DEA-5A02-2DD3-0484CFDA5C45}"/>
          </ac:spMkLst>
        </pc:spChg>
        <pc:spChg chg="mod">
          <ac:chgData name="松浦　竜也" userId="2bd2b090-0724-4ec8-b110-745a9298d3d7" providerId="ADAL" clId="{0E97586B-B5D0-4194-8999-15A2D708FF9C}" dt="2022-07-19T09:31:06.860" v="26" actId="1076"/>
          <ac:spMkLst>
            <pc:docMk/>
            <pc:sldMk cId="2563348273" sldId="258"/>
            <ac:spMk id="43" creationId="{EA036B41-E7EC-3B8C-1F47-79FC4C707DAC}"/>
          </ac:spMkLst>
        </pc:spChg>
      </pc:sldChg>
      <pc:sldChg chg="modAnim">
        <pc:chgData name="松浦　竜也" userId="2bd2b090-0724-4ec8-b110-745a9298d3d7" providerId="ADAL" clId="{0E97586B-B5D0-4194-8999-15A2D708FF9C}" dt="2022-07-19T14:55:16.034" v="1148"/>
        <pc:sldMkLst>
          <pc:docMk/>
          <pc:sldMk cId="1451303170" sldId="265"/>
        </pc:sldMkLst>
      </pc:sldChg>
      <pc:sldChg chg="delSp modSp mod modNotesTx">
        <pc:chgData name="松浦　竜也" userId="2bd2b090-0724-4ec8-b110-745a9298d3d7" providerId="ADAL" clId="{0E97586B-B5D0-4194-8999-15A2D708FF9C}" dt="2022-07-19T11:48:14.473" v="577" actId="20577"/>
        <pc:sldMkLst>
          <pc:docMk/>
          <pc:sldMk cId="4135394218" sldId="270"/>
        </pc:sldMkLst>
        <pc:spChg chg="mod">
          <ac:chgData name="松浦　竜也" userId="2bd2b090-0724-4ec8-b110-745a9298d3d7" providerId="ADAL" clId="{0E97586B-B5D0-4194-8999-15A2D708FF9C}" dt="2022-07-19T11:33:55.925" v="131" actId="1076"/>
          <ac:spMkLst>
            <pc:docMk/>
            <pc:sldMk cId="4135394218" sldId="270"/>
            <ac:spMk id="19" creationId="{8FAF8B51-D990-00A4-8E0C-216717895395}"/>
          </ac:spMkLst>
        </pc:spChg>
        <pc:spChg chg="mod">
          <ac:chgData name="松浦　竜也" userId="2bd2b090-0724-4ec8-b110-745a9298d3d7" providerId="ADAL" clId="{0E97586B-B5D0-4194-8999-15A2D708FF9C}" dt="2022-07-19T11:32:55.011" v="121" actId="403"/>
          <ac:spMkLst>
            <pc:docMk/>
            <pc:sldMk cId="4135394218" sldId="270"/>
            <ac:spMk id="21" creationId="{5DFA6517-A12C-EA9C-DD8D-A5E2C0ECC5A2}"/>
          </ac:spMkLst>
        </pc:spChg>
        <pc:spChg chg="mod">
          <ac:chgData name="松浦　竜也" userId="2bd2b090-0724-4ec8-b110-745a9298d3d7" providerId="ADAL" clId="{0E97586B-B5D0-4194-8999-15A2D708FF9C}" dt="2022-07-19T11:33:55.925" v="131" actId="1076"/>
          <ac:spMkLst>
            <pc:docMk/>
            <pc:sldMk cId="4135394218" sldId="270"/>
            <ac:spMk id="25" creationId="{9EF48AFD-026B-6605-90ED-1A97957F8947}"/>
          </ac:spMkLst>
        </pc:spChg>
        <pc:spChg chg="mod">
          <ac:chgData name="松浦　竜也" userId="2bd2b090-0724-4ec8-b110-745a9298d3d7" providerId="ADAL" clId="{0E97586B-B5D0-4194-8999-15A2D708FF9C}" dt="2022-07-19T11:47:16.030" v="529" actId="1076"/>
          <ac:spMkLst>
            <pc:docMk/>
            <pc:sldMk cId="4135394218" sldId="270"/>
            <ac:spMk id="26" creationId="{A960F825-B300-8181-B858-CDC86EB88E67}"/>
          </ac:spMkLst>
        </pc:spChg>
        <pc:spChg chg="mod">
          <ac:chgData name="松浦　竜也" userId="2bd2b090-0724-4ec8-b110-745a9298d3d7" providerId="ADAL" clId="{0E97586B-B5D0-4194-8999-15A2D708FF9C}" dt="2022-07-19T11:33:55.925" v="131" actId="1076"/>
          <ac:spMkLst>
            <pc:docMk/>
            <pc:sldMk cId="4135394218" sldId="270"/>
            <ac:spMk id="27" creationId="{44A907D6-E47C-0D71-FDAD-C1A5D6C8AFFD}"/>
          </ac:spMkLst>
        </pc:spChg>
        <pc:spChg chg="mod">
          <ac:chgData name="松浦　竜也" userId="2bd2b090-0724-4ec8-b110-745a9298d3d7" providerId="ADAL" clId="{0E97586B-B5D0-4194-8999-15A2D708FF9C}" dt="2022-07-19T11:33:34.992" v="127" actId="14100"/>
          <ac:spMkLst>
            <pc:docMk/>
            <pc:sldMk cId="4135394218" sldId="270"/>
            <ac:spMk id="34" creationId="{96F29476-AE39-16B9-0CA2-0EB4025B5318}"/>
          </ac:spMkLst>
        </pc:spChg>
        <pc:spChg chg="mod">
          <ac:chgData name="松浦　竜也" userId="2bd2b090-0724-4ec8-b110-745a9298d3d7" providerId="ADAL" clId="{0E97586B-B5D0-4194-8999-15A2D708FF9C}" dt="2022-07-19T11:32:44.599" v="118" actId="1076"/>
          <ac:spMkLst>
            <pc:docMk/>
            <pc:sldMk cId="4135394218" sldId="270"/>
            <ac:spMk id="35" creationId="{3C9E91A9-B193-2B95-4A4B-8E5383CB740A}"/>
          </ac:spMkLst>
        </pc:spChg>
        <pc:spChg chg="del">
          <ac:chgData name="松浦　竜也" userId="2bd2b090-0724-4ec8-b110-745a9298d3d7" providerId="ADAL" clId="{0E97586B-B5D0-4194-8999-15A2D708FF9C}" dt="2022-07-19T11:32:35.395" v="117" actId="478"/>
          <ac:spMkLst>
            <pc:docMk/>
            <pc:sldMk cId="4135394218" sldId="270"/>
            <ac:spMk id="37" creationId="{081C8A9F-BC11-1481-7693-1CD63AC221D8}"/>
          </ac:spMkLst>
        </pc:spChg>
        <pc:spChg chg="del">
          <ac:chgData name="松浦　竜也" userId="2bd2b090-0724-4ec8-b110-745a9298d3d7" providerId="ADAL" clId="{0E97586B-B5D0-4194-8999-15A2D708FF9C}" dt="2022-07-19T11:32:35.395" v="117" actId="478"/>
          <ac:spMkLst>
            <pc:docMk/>
            <pc:sldMk cId="4135394218" sldId="270"/>
            <ac:spMk id="38" creationId="{91788308-3624-F893-C378-780E940D54FD}"/>
          </ac:spMkLst>
        </pc:spChg>
        <pc:spChg chg="del">
          <ac:chgData name="松浦　竜也" userId="2bd2b090-0724-4ec8-b110-745a9298d3d7" providerId="ADAL" clId="{0E97586B-B5D0-4194-8999-15A2D708FF9C}" dt="2022-07-19T11:32:35.395" v="117" actId="478"/>
          <ac:spMkLst>
            <pc:docMk/>
            <pc:sldMk cId="4135394218" sldId="270"/>
            <ac:spMk id="39" creationId="{9F18F777-6411-5F66-E384-DAEF978EAF17}"/>
          </ac:spMkLst>
        </pc:spChg>
        <pc:spChg chg="mod">
          <ac:chgData name="松浦　竜也" userId="2bd2b090-0724-4ec8-b110-745a9298d3d7" providerId="ADAL" clId="{0E97586B-B5D0-4194-8999-15A2D708FF9C}" dt="2022-07-19T11:47:12.018" v="528" actId="20577"/>
          <ac:spMkLst>
            <pc:docMk/>
            <pc:sldMk cId="4135394218" sldId="270"/>
            <ac:spMk id="43" creationId="{A46080B7-A6E9-D673-3490-1F48EDBE2FEB}"/>
          </ac:spMkLst>
        </pc:spChg>
        <pc:spChg chg="mod">
          <ac:chgData name="松浦　竜也" userId="2bd2b090-0724-4ec8-b110-745a9298d3d7" providerId="ADAL" clId="{0E97586B-B5D0-4194-8999-15A2D708FF9C}" dt="2022-07-19T11:47:18.721" v="530" actId="1076"/>
          <ac:spMkLst>
            <pc:docMk/>
            <pc:sldMk cId="4135394218" sldId="270"/>
            <ac:spMk id="45" creationId="{814BB34C-AC7D-5877-CC82-B02DFD8787B4}"/>
          </ac:spMkLst>
        </pc:spChg>
        <pc:picChg chg="mod modCrop">
          <ac:chgData name="松浦　竜也" userId="2bd2b090-0724-4ec8-b110-745a9298d3d7" providerId="ADAL" clId="{0E97586B-B5D0-4194-8999-15A2D708FF9C}" dt="2022-07-19T11:33:55.925" v="131" actId="1076"/>
          <ac:picMkLst>
            <pc:docMk/>
            <pc:sldMk cId="4135394218" sldId="270"/>
            <ac:picMk id="18" creationId="{CB209607-1493-132C-9704-78CD0E92BBA1}"/>
          </ac:picMkLst>
        </pc:picChg>
        <pc:picChg chg="mod modCrop">
          <ac:chgData name="松浦　竜也" userId="2bd2b090-0724-4ec8-b110-745a9298d3d7" providerId="ADAL" clId="{0E97586B-B5D0-4194-8999-15A2D708FF9C}" dt="2022-07-19T11:33:04.843" v="122" actId="732"/>
          <ac:picMkLst>
            <pc:docMk/>
            <pc:sldMk cId="4135394218" sldId="270"/>
            <ac:picMk id="24" creationId="{A9C44021-3320-26B0-DD55-07D82F59C762}"/>
          </ac:picMkLst>
        </pc:picChg>
        <pc:picChg chg="del">
          <ac:chgData name="松浦　竜也" userId="2bd2b090-0724-4ec8-b110-745a9298d3d7" providerId="ADAL" clId="{0E97586B-B5D0-4194-8999-15A2D708FF9C}" dt="2022-07-19T11:32:35.395" v="117" actId="478"/>
          <ac:picMkLst>
            <pc:docMk/>
            <pc:sldMk cId="4135394218" sldId="270"/>
            <ac:picMk id="41" creationId="{43FBF7FC-4D36-247F-94DF-C53426F99EB8}"/>
          </ac:picMkLst>
        </pc:picChg>
      </pc:sldChg>
      <pc:sldChg chg="addSp delSp modSp mod delAnim modAnim modNotesTx">
        <pc:chgData name="松浦　竜也" userId="2bd2b090-0724-4ec8-b110-745a9298d3d7" providerId="ADAL" clId="{0E97586B-B5D0-4194-8999-15A2D708FF9C}" dt="2022-07-19T11:45:14.194" v="458"/>
        <pc:sldMkLst>
          <pc:docMk/>
          <pc:sldMk cId="3994110217" sldId="271"/>
        </pc:sldMkLst>
        <pc:spChg chg="mod">
          <ac:chgData name="松浦　竜也" userId="2bd2b090-0724-4ec8-b110-745a9298d3d7" providerId="ADAL" clId="{0E97586B-B5D0-4194-8999-15A2D708FF9C}" dt="2022-07-19T11:38:30.250" v="171" actId="20577"/>
          <ac:spMkLst>
            <pc:docMk/>
            <pc:sldMk cId="3994110217" sldId="271"/>
            <ac:spMk id="21" creationId="{B22C3DDE-2DA1-C709-AF3F-A7F533F10A7D}"/>
          </ac:spMkLst>
        </pc:spChg>
        <pc:spChg chg="add mod">
          <ac:chgData name="松浦　竜也" userId="2bd2b090-0724-4ec8-b110-745a9298d3d7" providerId="ADAL" clId="{0E97586B-B5D0-4194-8999-15A2D708FF9C}" dt="2022-07-19T11:40:52.861" v="225" actId="1076"/>
          <ac:spMkLst>
            <pc:docMk/>
            <pc:sldMk cId="3994110217" sldId="271"/>
            <ac:spMk id="25" creationId="{4232FFFB-2866-FF0C-C330-810B5FC45921}"/>
          </ac:spMkLst>
        </pc:spChg>
        <pc:spChg chg="mod">
          <ac:chgData name="松浦　竜也" userId="2bd2b090-0724-4ec8-b110-745a9298d3d7" providerId="ADAL" clId="{0E97586B-B5D0-4194-8999-15A2D708FF9C}" dt="2022-07-19T11:40:38.615" v="221" actId="1076"/>
          <ac:spMkLst>
            <pc:docMk/>
            <pc:sldMk cId="3994110217" sldId="271"/>
            <ac:spMk id="28" creationId="{96644815-740B-918C-5695-8E3F1AD5F225}"/>
          </ac:spMkLst>
        </pc:spChg>
        <pc:spChg chg="add mod">
          <ac:chgData name="松浦　竜也" userId="2bd2b090-0724-4ec8-b110-745a9298d3d7" providerId="ADAL" clId="{0E97586B-B5D0-4194-8999-15A2D708FF9C}" dt="2022-07-19T11:40:55.456" v="226" actId="1076"/>
          <ac:spMkLst>
            <pc:docMk/>
            <pc:sldMk cId="3994110217" sldId="271"/>
            <ac:spMk id="29" creationId="{4EF3F98B-CDA2-DE48-EC8C-A4E1E62F9FC8}"/>
          </ac:spMkLst>
        </pc:spChg>
        <pc:picChg chg="add mod">
          <ac:chgData name="松浦　竜也" userId="2bd2b090-0724-4ec8-b110-745a9298d3d7" providerId="ADAL" clId="{0E97586B-B5D0-4194-8999-15A2D708FF9C}" dt="2022-07-19T11:38:10.995" v="157" actId="1076"/>
          <ac:picMkLst>
            <pc:docMk/>
            <pc:sldMk cId="3994110217" sldId="271"/>
            <ac:picMk id="5" creationId="{A6427931-7576-7391-DD5C-2C80F61E2AE5}"/>
          </ac:picMkLst>
        </pc:picChg>
        <pc:picChg chg="del">
          <ac:chgData name="松浦　竜也" userId="2bd2b090-0724-4ec8-b110-745a9298d3d7" providerId="ADAL" clId="{0E97586B-B5D0-4194-8999-15A2D708FF9C}" dt="2022-07-19T11:38:04.698" v="156" actId="478"/>
          <ac:picMkLst>
            <pc:docMk/>
            <pc:sldMk cId="3994110217" sldId="271"/>
            <ac:picMk id="7" creationId="{CCB7A3D1-7174-38A2-1438-723218D726F8}"/>
          </ac:picMkLst>
        </pc:picChg>
        <pc:picChg chg="del">
          <ac:chgData name="松浦　竜也" userId="2bd2b090-0724-4ec8-b110-745a9298d3d7" providerId="ADAL" clId="{0E97586B-B5D0-4194-8999-15A2D708FF9C}" dt="2022-07-19T11:39:05.570" v="174" actId="478"/>
          <ac:picMkLst>
            <pc:docMk/>
            <pc:sldMk cId="3994110217" sldId="271"/>
            <ac:picMk id="26" creationId="{FEC9763E-17BD-FEEA-484F-41ED1F790597}"/>
          </ac:picMkLst>
        </pc:picChg>
        <pc:picChg chg="del">
          <ac:chgData name="松浦　竜也" userId="2bd2b090-0724-4ec8-b110-745a9298d3d7" providerId="ADAL" clId="{0E97586B-B5D0-4194-8999-15A2D708FF9C}" dt="2022-07-19T11:39:04.037" v="173" actId="478"/>
          <ac:picMkLst>
            <pc:docMk/>
            <pc:sldMk cId="3994110217" sldId="271"/>
            <ac:picMk id="27" creationId="{9E283390-D1B9-1347-692C-25186C5570AF}"/>
          </ac:picMkLst>
        </pc:picChg>
      </pc:sldChg>
      <pc:sldChg chg="modSp mod modAnim modNotesTx">
        <pc:chgData name="松浦　竜也" userId="2bd2b090-0724-4ec8-b110-745a9298d3d7" providerId="ADAL" clId="{0E97586B-B5D0-4194-8999-15A2D708FF9C}" dt="2022-07-20T14:22:00.792" v="1290" actId="20577"/>
        <pc:sldMkLst>
          <pc:docMk/>
          <pc:sldMk cId="4288428238" sldId="275"/>
        </pc:sldMkLst>
        <pc:spChg chg="mod">
          <ac:chgData name="松浦　竜也" userId="2bd2b090-0724-4ec8-b110-745a9298d3d7" providerId="ADAL" clId="{0E97586B-B5D0-4194-8999-15A2D708FF9C}" dt="2022-07-19T09:30:31.846" v="22" actId="1076"/>
          <ac:spMkLst>
            <pc:docMk/>
            <pc:sldMk cId="4288428238" sldId="275"/>
            <ac:spMk id="32" creationId="{52121275-BC67-1564-7F0C-F4C7237E2531}"/>
          </ac:spMkLst>
        </pc:spChg>
        <pc:spChg chg="mod">
          <ac:chgData name="松浦　竜也" userId="2bd2b090-0724-4ec8-b110-745a9298d3d7" providerId="ADAL" clId="{0E97586B-B5D0-4194-8999-15A2D708FF9C}" dt="2022-07-20T14:20:10.572" v="1214" actId="20577"/>
          <ac:spMkLst>
            <pc:docMk/>
            <pc:sldMk cId="4288428238" sldId="275"/>
            <ac:spMk id="56" creationId="{F3516338-9B11-6720-330E-627A2D3738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BB13A-5EE5-4643-991B-BE169E753411}" type="datetimeFigureOut">
              <a:rPr kumimoji="1" lang="ja-JP" altLang="en-US" smtClean="0"/>
              <a:t>2022/7/21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05852-9A07-4219-9523-AB3C9D929DFF}" type="slidenum">
              <a:rPr kumimoji="1" lang="ja-JP" altLang="en-US" smtClean="0"/>
              <a:t>‹#›</a:t>
            </a:fld>
            <a:endParaRPr kumimoji="1" lang="ja-JP" altLang="en-US"/>
          </a:p>
        </p:txBody>
      </p:sp>
    </p:spTree>
    <p:extLst>
      <p:ext uri="{BB962C8B-B14F-4D97-AF65-F5344CB8AC3E}">
        <p14:creationId xmlns:p14="http://schemas.microsoft.com/office/powerpoint/2010/main" val="16097245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a:t>
            </a:fld>
            <a:endParaRPr kumimoji="1" lang="ja-JP" altLang="en-US"/>
          </a:p>
        </p:txBody>
      </p:sp>
    </p:spTree>
    <p:extLst>
      <p:ext uri="{BB962C8B-B14F-4D97-AF65-F5344CB8AC3E}">
        <p14:creationId xmlns:p14="http://schemas.microsoft.com/office/powerpoint/2010/main" val="3135199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確認ですが、今回特定したいジャンルは、少ない</a:t>
            </a:r>
            <a:r>
              <a:rPr kumimoji="1" lang="en-US" altLang="ja-JP" dirty="0"/>
              <a:t>IN</a:t>
            </a:r>
            <a:r>
              <a:rPr kumimoji="1" lang="ja-JP" altLang="en-US" dirty="0"/>
              <a:t>で上位を目指せてかつ高い</a:t>
            </a:r>
            <a:r>
              <a:rPr kumimoji="1" lang="en-US" altLang="ja-JP" dirty="0"/>
              <a:t>OUT</a:t>
            </a:r>
            <a:r>
              <a:rPr kumimoji="1" lang="ja-JP" altLang="en-US" dirty="0"/>
              <a:t>が得られるものです。</a:t>
            </a:r>
            <a:endParaRPr kumimoji="1" lang="en-US" altLang="ja-JP" dirty="0"/>
          </a:p>
          <a:p>
            <a:r>
              <a:rPr kumimoji="1" lang="ja-JP" altLang="en-US" dirty="0"/>
              <a:t>✓</a:t>
            </a:r>
            <a:endParaRPr kumimoji="1" lang="en-US" altLang="ja-JP" dirty="0"/>
          </a:p>
          <a:p>
            <a:r>
              <a:rPr kumimoji="1" lang="ja-JP" altLang="en-US" dirty="0"/>
              <a:t>もし</a:t>
            </a:r>
            <a:r>
              <a:rPr kumimoji="1" lang="en-US" altLang="ja-JP" dirty="0"/>
              <a:t>IN</a:t>
            </a:r>
            <a:r>
              <a:rPr kumimoji="1" lang="ja-JP" altLang="en-US" dirty="0"/>
              <a:t>・</a:t>
            </a:r>
            <a:r>
              <a:rPr kumimoji="1" lang="en-US" altLang="ja-JP" dirty="0"/>
              <a:t>OUT</a:t>
            </a:r>
            <a:r>
              <a:rPr kumimoji="1" lang="ja-JP" altLang="en-US" dirty="0"/>
              <a:t>間の相関が高かった場合、そのカテゴリ内で</a:t>
            </a:r>
            <a:r>
              <a:rPr kumimoji="1" lang="en-US" altLang="ja-JP" dirty="0"/>
              <a:t>IN</a:t>
            </a:r>
            <a:r>
              <a:rPr kumimoji="1" lang="ja-JP" altLang="en-US" dirty="0"/>
              <a:t>が少ないと</a:t>
            </a:r>
            <a:r>
              <a:rPr kumimoji="1" lang="en-US" altLang="ja-JP" dirty="0"/>
              <a:t>OUT</a:t>
            </a:r>
            <a:r>
              <a:rPr kumimoji="1" lang="ja-JP" altLang="en-US" dirty="0"/>
              <a:t>も少ない傾向となるため、今回の目標を満たせなくなります。そこで、先ほど定めた３つのカテゴリについて、散布図にて分布を、</a:t>
            </a:r>
            <a:r>
              <a:rPr kumimoji="1" lang="en-US" altLang="ja-JP" dirty="0"/>
              <a:t>Python</a:t>
            </a:r>
            <a:r>
              <a:rPr kumimoji="1" lang="ja-JP" altLang="en-US" dirty="0"/>
              <a:t>にて相関係数を求めました。</a:t>
            </a:r>
            <a:endParaRPr kumimoji="1" lang="en-US" altLang="ja-JP" dirty="0"/>
          </a:p>
          <a:p>
            <a:r>
              <a:rPr kumimoji="1" lang="ja-JP" altLang="en-US" dirty="0"/>
              <a:t>✓</a:t>
            </a:r>
            <a:endParaRPr kumimoji="1" lang="en-US" altLang="ja-JP" dirty="0"/>
          </a:p>
          <a:p>
            <a:r>
              <a:rPr kumimoji="1" lang="ja-JP" altLang="en-US" dirty="0"/>
              <a:t>結果として、花・ガーデニングは非常に高い相関関係を持っており、週間</a:t>
            </a:r>
            <a:r>
              <a:rPr kumimoji="1" lang="en-US" altLang="ja-JP" dirty="0"/>
              <a:t>IN</a:t>
            </a:r>
            <a:r>
              <a:rPr kumimoji="1" lang="ja-JP" altLang="en-US" dirty="0"/>
              <a:t>が</a:t>
            </a:r>
            <a:r>
              <a:rPr kumimoji="1" lang="en-US" altLang="ja-JP" dirty="0"/>
              <a:t>400</a:t>
            </a:r>
            <a:r>
              <a:rPr kumimoji="1" lang="ja-JP" altLang="en-US" dirty="0"/>
              <a:t>以下で週間</a:t>
            </a:r>
            <a:r>
              <a:rPr kumimoji="1" lang="en-US" altLang="ja-JP" dirty="0"/>
              <a:t>OUT</a:t>
            </a:r>
            <a:r>
              <a:rPr kumimoji="1" lang="ja-JP" altLang="en-US" dirty="0"/>
              <a:t>が</a:t>
            </a:r>
            <a:r>
              <a:rPr kumimoji="1" lang="en-US" altLang="ja-JP" dirty="0"/>
              <a:t>2000</a:t>
            </a:r>
            <a:r>
              <a:rPr kumimoji="1" lang="ja-JP" altLang="en-US" dirty="0"/>
              <a:t>以上のブログが</a:t>
            </a:r>
            <a:r>
              <a:rPr kumimoji="1" lang="en-US" altLang="ja-JP" dirty="0"/>
              <a:t>5</a:t>
            </a:r>
            <a:r>
              <a:rPr kumimoji="1" lang="ja-JP" altLang="en-US" dirty="0"/>
              <a:t>つしかないことから、</a:t>
            </a:r>
            <a:endParaRPr kumimoji="1" lang="en-US" altLang="ja-JP" dirty="0"/>
          </a:p>
          <a:p>
            <a:r>
              <a:rPr kumimoji="1" lang="ja-JP" altLang="en-US" dirty="0"/>
              <a:t>✓</a:t>
            </a:r>
            <a:endParaRPr kumimoji="1" lang="en-US" altLang="ja-JP" dirty="0"/>
          </a:p>
          <a:p>
            <a:r>
              <a:rPr kumimoji="1" lang="ja-JP" altLang="en-US" dirty="0"/>
              <a:t>花・ガーデニングは候補から除外しました。</a:t>
            </a:r>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10</a:t>
            </a:fld>
            <a:endParaRPr kumimoji="1" lang="ja-JP" altLang="en-US"/>
          </a:p>
        </p:txBody>
      </p:sp>
    </p:spTree>
    <p:extLst>
      <p:ext uri="{BB962C8B-B14F-4D97-AF65-F5344CB8AC3E}">
        <p14:creationId xmlns:p14="http://schemas.microsoft.com/office/powerpoint/2010/main" val="86748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次に、候補としてあるニュース・ファッションのカテゴリ内の詳細なカテゴリについて同様に週間</a:t>
            </a:r>
            <a:r>
              <a:rPr kumimoji="1" lang="en-US" altLang="ja-JP" dirty="0"/>
              <a:t>IN</a:t>
            </a:r>
            <a:r>
              <a:rPr kumimoji="1" lang="ja-JP" altLang="en-US" dirty="0"/>
              <a:t>・</a:t>
            </a:r>
            <a:r>
              <a:rPr kumimoji="1" lang="en-US" altLang="ja-JP" dirty="0"/>
              <a:t>OUT</a:t>
            </a:r>
            <a:r>
              <a:rPr kumimoji="1" lang="ja-JP" altLang="en-US" dirty="0"/>
              <a:t>を求めて、値のいいものを表にまとめました。</a:t>
            </a:r>
            <a:endParaRPr kumimoji="1" lang="en-US" altLang="ja-JP" dirty="0"/>
          </a:p>
          <a:p>
            <a:r>
              <a:rPr kumimoji="1" lang="ja-JP" altLang="en-US" dirty="0"/>
              <a:t>✓</a:t>
            </a:r>
            <a:endParaRPr kumimoji="1" lang="en-US" altLang="ja-JP" dirty="0"/>
          </a:p>
          <a:p>
            <a:r>
              <a:rPr kumimoji="1" lang="ja-JP" altLang="en-US" dirty="0"/>
              <a:t>海外の反応はニュース、スポーツ、アニメなど、日本に関する海外の反応を和訳しているジャンルで、半数以上の記事が</a:t>
            </a:r>
            <a:r>
              <a:rPr kumimoji="1" lang="en-US" altLang="ja-JP" dirty="0"/>
              <a:t>2000</a:t>
            </a:r>
            <a:r>
              <a:rPr kumimoji="1" lang="ja-JP" altLang="en-US" dirty="0"/>
              <a:t>週間</a:t>
            </a:r>
            <a:r>
              <a:rPr kumimoji="1" lang="en-US" altLang="ja-JP" dirty="0"/>
              <a:t>OUT</a:t>
            </a:r>
            <a:r>
              <a:rPr kumimoji="1" lang="ja-JP" altLang="en-US" dirty="0"/>
              <a:t>越えです。</a:t>
            </a:r>
            <a:endParaRPr kumimoji="1" lang="en-US" altLang="ja-JP" dirty="0"/>
          </a:p>
          <a:p>
            <a:r>
              <a:rPr kumimoji="1" lang="ja-JP" altLang="en-US" dirty="0"/>
              <a:t>海外ニュースに関しては名前の通り、海外ニュースを和訳してまとめてあるジャンルですが、週間</a:t>
            </a:r>
            <a:r>
              <a:rPr kumimoji="1" lang="en-US" altLang="ja-JP" dirty="0"/>
              <a:t>OUT</a:t>
            </a:r>
            <a:r>
              <a:rPr kumimoji="1" lang="ja-JP" altLang="en-US" dirty="0"/>
              <a:t>が海外の反応の方が良い事がわかります。</a:t>
            </a:r>
            <a:endParaRPr kumimoji="1" lang="en-US" altLang="ja-JP" dirty="0"/>
          </a:p>
          <a:p>
            <a:r>
              <a:rPr kumimoji="1" lang="en-US" altLang="ja-JP" dirty="0"/>
              <a:t>40</a:t>
            </a:r>
            <a:r>
              <a:rPr kumimoji="1" lang="ja-JP" altLang="en-US" dirty="0"/>
              <a:t>代・</a:t>
            </a:r>
            <a:r>
              <a:rPr kumimoji="1" lang="en-US" altLang="ja-JP" dirty="0"/>
              <a:t>50</a:t>
            </a:r>
            <a:r>
              <a:rPr kumimoji="1" lang="ja-JP" altLang="en-US" dirty="0"/>
              <a:t>代ファッションについては、女性のファッション関連のジャンルであり、同年代女性のみが手をだせます。</a:t>
            </a:r>
            <a:endParaRPr kumimoji="1" lang="en-US" altLang="ja-JP" dirty="0"/>
          </a:p>
          <a:p>
            <a:r>
              <a:rPr kumimoji="1" lang="ja-JP" altLang="en-US" dirty="0"/>
              <a:t>✓</a:t>
            </a:r>
            <a:endParaRPr kumimoji="1" lang="en-US" altLang="ja-JP" dirty="0"/>
          </a:p>
          <a:p>
            <a:r>
              <a:rPr kumimoji="1" lang="ja-JP" altLang="en-US" dirty="0"/>
              <a:t>以上より、海外の反応が一番おすすめであると判断しました。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8D05852-9A07-4219-9523-AB3C9D929DFF}" type="slidenum">
              <a:rPr kumimoji="1" lang="ja-JP" altLang="en-US" smtClean="0"/>
              <a:t>11</a:t>
            </a:fld>
            <a:endParaRPr kumimoji="1" lang="ja-JP" altLang="en-US"/>
          </a:p>
        </p:txBody>
      </p:sp>
    </p:spTree>
    <p:extLst>
      <p:ext uri="{BB962C8B-B14F-4D97-AF65-F5344CB8AC3E}">
        <p14:creationId xmlns:p14="http://schemas.microsoft.com/office/powerpoint/2010/main" val="3650062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次に登録カテゴリ数と週間</a:t>
            </a:r>
            <a:r>
              <a:rPr kumimoji="1" lang="en-US" altLang="ja-JP" dirty="0"/>
              <a:t>IN</a:t>
            </a:r>
            <a:r>
              <a:rPr kumimoji="1" lang="ja-JP" altLang="en-US" dirty="0"/>
              <a:t>・</a:t>
            </a:r>
            <a:r>
              <a:rPr kumimoji="1" lang="en-US" altLang="ja-JP" dirty="0"/>
              <a:t>OUT</a:t>
            </a:r>
            <a:r>
              <a:rPr kumimoji="1" lang="ja-JP" altLang="en-US" dirty="0"/>
              <a:t>の関係をすべてのブログ情報を使って分析します。</a:t>
            </a:r>
            <a:endParaRPr kumimoji="1" lang="en-US" altLang="ja-JP" dirty="0"/>
          </a:p>
          <a:p>
            <a:r>
              <a:rPr kumimoji="1" lang="ja-JP" altLang="en-US" dirty="0"/>
              <a:t>前述の通り、カテゴリ数が増加するほど</a:t>
            </a:r>
            <a:r>
              <a:rPr kumimoji="1" lang="en-US" altLang="ja-JP" dirty="0"/>
              <a:t>IN</a:t>
            </a:r>
            <a:r>
              <a:rPr kumimoji="1" lang="ja-JP" altLang="en-US" dirty="0"/>
              <a:t>ポイントが分散されるため、上位を狙いにくくなります。</a:t>
            </a:r>
            <a:endParaRPr kumimoji="1" lang="en-US" altLang="ja-JP" dirty="0"/>
          </a:p>
          <a:p>
            <a:r>
              <a:rPr kumimoji="1" lang="ja-JP" altLang="en-US" dirty="0"/>
              <a:t>一方で多くのランキングに入る事が出来るというメリットも存在するため、実際に登録カテゴリ数と週間</a:t>
            </a:r>
            <a:r>
              <a:rPr kumimoji="1" lang="en-US" altLang="ja-JP" dirty="0"/>
              <a:t>IN</a:t>
            </a:r>
            <a:r>
              <a:rPr kumimoji="1" lang="ja-JP" altLang="en-US" dirty="0"/>
              <a:t>・</a:t>
            </a:r>
            <a:r>
              <a:rPr kumimoji="1" lang="en-US" altLang="ja-JP" dirty="0"/>
              <a:t>OUT</a:t>
            </a:r>
            <a:r>
              <a:rPr kumimoji="1" lang="ja-JP" altLang="en-US" dirty="0"/>
              <a:t>がどのように関係しているのかを検証しました。</a:t>
            </a:r>
            <a:endParaRPr kumimoji="1" lang="en-US" altLang="ja-JP" dirty="0"/>
          </a:p>
          <a:p>
            <a:r>
              <a:rPr kumimoji="1" lang="ja-JP" altLang="en-US" dirty="0"/>
              <a:t>✓</a:t>
            </a:r>
            <a:endParaRPr kumimoji="1" lang="en-US" altLang="ja-JP" dirty="0"/>
          </a:p>
          <a:p>
            <a:r>
              <a:rPr kumimoji="1" lang="ja-JP" altLang="en-US" dirty="0"/>
              <a:t>分析の結果、下位</a:t>
            </a:r>
            <a:r>
              <a:rPr kumimoji="1" lang="en-US" altLang="ja-JP" dirty="0"/>
              <a:t>50%</a:t>
            </a:r>
            <a:r>
              <a:rPr kumimoji="1" lang="ja-JP" altLang="en-US" dirty="0"/>
              <a:t>は大きな差はなかったものの、上位</a:t>
            </a:r>
            <a:r>
              <a:rPr kumimoji="1" lang="en-US" altLang="ja-JP" dirty="0"/>
              <a:t>50%</a:t>
            </a:r>
            <a:r>
              <a:rPr kumimoji="1" lang="ja-JP" altLang="en-US" dirty="0"/>
              <a:t>についてはカテゴリ数が少ないほど、週間</a:t>
            </a:r>
            <a:r>
              <a:rPr kumimoji="1" lang="en-US" altLang="ja-JP" dirty="0"/>
              <a:t>IN</a:t>
            </a:r>
            <a:r>
              <a:rPr kumimoji="1" lang="ja-JP" altLang="en-US" dirty="0"/>
              <a:t>・</a:t>
            </a:r>
            <a:r>
              <a:rPr kumimoji="1" lang="en-US" altLang="ja-JP" dirty="0"/>
              <a:t>OUT</a:t>
            </a:r>
            <a:r>
              <a:rPr kumimoji="1" lang="ja-JP" altLang="en-US" dirty="0"/>
              <a:t>共に増大していることがわかりました。</a:t>
            </a:r>
            <a:endParaRPr kumimoji="1" lang="en-US" altLang="ja-JP" dirty="0"/>
          </a:p>
          <a:p>
            <a:r>
              <a:rPr kumimoji="1" lang="ja-JP" altLang="en-US" dirty="0"/>
              <a:t>✓</a:t>
            </a:r>
            <a:endParaRPr kumimoji="1" lang="en-US" altLang="ja-JP" dirty="0"/>
          </a:p>
          <a:p>
            <a:r>
              <a:rPr kumimoji="1" lang="ja-JP" altLang="en-US" dirty="0"/>
              <a:t>よって、カテゴリ数は一つがおすすめであると判断しました。</a:t>
            </a:r>
            <a:endParaRPr kumimoji="1" lang="en-US" altLang="ja-JP"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12</a:t>
            </a:fld>
            <a:endParaRPr kumimoji="1" lang="ja-JP" altLang="en-US"/>
          </a:p>
        </p:txBody>
      </p:sp>
    </p:spTree>
    <p:extLst>
      <p:ext uri="{BB962C8B-B14F-4D97-AF65-F5344CB8AC3E}">
        <p14:creationId xmlns:p14="http://schemas.microsoft.com/office/powerpoint/2010/main" val="113936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次に、分析結果の妥当性を検証するために、実際にサイトへアクセスしました。</a:t>
            </a:r>
            <a:endParaRPr kumimoji="1" lang="en-US" altLang="ja-JP" dirty="0"/>
          </a:p>
          <a:p>
            <a:r>
              <a:rPr kumimoji="1" lang="ja-JP" altLang="en-US" dirty="0"/>
              <a:t>まず、大きなカテゴリであるファッションカテゴリランキング、ニュースカテゴリランキングを見ていきます。</a:t>
            </a:r>
            <a:endParaRPr kumimoji="1" lang="en-US" altLang="ja-JP" dirty="0"/>
          </a:p>
          <a:p>
            <a:r>
              <a:rPr kumimoji="1" lang="ja-JP" altLang="en-US" dirty="0"/>
              <a:t>✓</a:t>
            </a:r>
            <a:endParaRPr kumimoji="1" lang="en-US" altLang="ja-JP" dirty="0"/>
          </a:p>
          <a:p>
            <a:r>
              <a:rPr kumimoji="1" lang="ja-JP" altLang="en-US" dirty="0"/>
              <a:t>結果として、どちらも</a:t>
            </a:r>
            <a:r>
              <a:rPr kumimoji="1" lang="en-US" altLang="ja-JP" dirty="0"/>
              <a:t>300</a:t>
            </a:r>
            <a:r>
              <a:rPr kumimoji="1" lang="ja-JP" altLang="en-US" dirty="0"/>
              <a:t>週間</a:t>
            </a:r>
            <a:r>
              <a:rPr kumimoji="1" lang="en-US" altLang="ja-JP" dirty="0"/>
              <a:t>IN</a:t>
            </a:r>
            <a:r>
              <a:rPr kumimoji="1" lang="ja-JP" altLang="en-US" dirty="0"/>
              <a:t>ほどで</a:t>
            </a:r>
            <a:r>
              <a:rPr kumimoji="1" lang="en-US" altLang="ja-JP" dirty="0"/>
              <a:t>60</a:t>
            </a:r>
            <a:r>
              <a:rPr kumimoji="1" lang="ja-JP" altLang="en-US" dirty="0"/>
              <a:t>位以内、</a:t>
            </a:r>
            <a:r>
              <a:rPr kumimoji="1" lang="en-US" altLang="ja-JP" dirty="0"/>
              <a:t>2000</a:t>
            </a:r>
            <a:r>
              <a:rPr kumimoji="1" lang="ja-JP" altLang="en-US" dirty="0"/>
              <a:t>週間</a:t>
            </a:r>
            <a:r>
              <a:rPr kumimoji="1" lang="en-US" altLang="ja-JP" dirty="0"/>
              <a:t>OUT</a:t>
            </a:r>
            <a:r>
              <a:rPr kumimoji="1" lang="ja-JP" altLang="en-US" dirty="0"/>
              <a:t>以上を獲得出来ていることから、</a:t>
            </a:r>
            <a:endParaRPr kumimoji="1" lang="en-US" altLang="ja-JP" dirty="0"/>
          </a:p>
          <a:p>
            <a:r>
              <a:rPr kumimoji="1" lang="ja-JP" altLang="en-US" dirty="0"/>
              <a:t>✓</a:t>
            </a:r>
            <a:endParaRPr kumimoji="1" lang="en-US" altLang="ja-JP" dirty="0"/>
          </a:p>
          <a:p>
            <a:r>
              <a:rPr kumimoji="1" lang="ja-JP" altLang="en-US" dirty="0"/>
              <a:t>稼ぎやすいジャンルの条件を満たしており、分析結果は妥当だと考えています。</a:t>
            </a:r>
          </a:p>
          <a:p>
            <a:endParaRPr kumimoji="1" lang="ja-JP" altLang="en-US"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68D05852-9A07-4219-9523-AB3C9D929DFF}" type="slidenum">
              <a:rPr kumimoji="1" lang="ja-JP" altLang="en-US" smtClean="0"/>
              <a:t>13</a:t>
            </a:fld>
            <a:endParaRPr kumimoji="1" lang="ja-JP" altLang="en-US"/>
          </a:p>
        </p:txBody>
      </p:sp>
    </p:spTree>
    <p:extLst>
      <p:ext uri="{BB962C8B-B14F-4D97-AF65-F5344CB8AC3E}">
        <p14:creationId xmlns:p14="http://schemas.microsoft.com/office/powerpoint/2010/main" val="427628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次に詳細カテゴリランキングにて</a:t>
            </a:r>
            <a:r>
              <a:rPr kumimoji="1" lang="en-US" altLang="ja-JP" dirty="0"/>
              <a:t>4</a:t>
            </a:r>
            <a:r>
              <a:rPr kumimoji="1" lang="ja-JP" altLang="en-US" dirty="0"/>
              <a:t>ジャンルを確認します。</a:t>
            </a:r>
            <a:endParaRPr kumimoji="1" lang="en-US" altLang="ja-JP" dirty="0"/>
          </a:p>
          <a:p>
            <a:r>
              <a:rPr kumimoji="1" lang="ja-JP" altLang="en-US" dirty="0"/>
              <a:t>✓</a:t>
            </a:r>
            <a:endParaRPr kumimoji="1" lang="en-US" altLang="ja-JP" dirty="0"/>
          </a:p>
          <a:p>
            <a:r>
              <a:rPr kumimoji="1" lang="ja-JP" altLang="en-US" dirty="0"/>
              <a:t>これらは、すべて</a:t>
            </a:r>
            <a:r>
              <a:rPr kumimoji="1" lang="en-US" altLang="ja-JP" dirty="0"/>
              <a:t>300</a:t>
            </a:r>
            <a:r>
              <a:rPr kumimoji="1" lang="ja-JP" altLang="en-US" dirty="0"/>
              <a:t>以下の週間</a:t>
            </a:r>
            <a:r>
              <a:rPr kumimoji="1" lang="en-US" altLang="ja-JP" dirty="0"/>
              <a:t>IN</a:t>
            </a:r>
            <a:r>
              <a:rPr kumimoji="1" lang="ja-JP" altLang="en-US" dirty="0"/>
              <a:t>で</a:t>
            </a:r>
            <a:r>
              <a:rPr kumimoji="1" lang="en-US" altLang="ja-JP" dirty="0"/>
              <a:t>30</a:t>
            </a:r>
            <a:r>
              <a:rPr kumimoji="1" lang="ja-JP" altLang="en-US" dirty="0"/>
              <a:t>位以内</a:t>
            </a:r>
            <a:r>
              <a:rPr kumimoji="1" lang="en-US" altLang="ja-JP" dirty="0"/>
              <a:t>(1p</a:t>
            </a:r>
            <a:r>
              <a:rPr kumimoji="1" lang="ja-JP" altLang="en-US" dirty="0"/>
              <a:t>目</a:t>
            </a:r>
            <a:r>
              <a:rPr kumimoji="1" lang="en-US" altLang="ja-JP" dirty="0"/>
              <a:t>)</a:t>
            </a:r>
            <a:r>
              <a:rPr kumimoji="1" lang="ja-JP" altLang="en-US" dirty="0"/>
              <a:t>に入ることが出来ており、</a:t>
            </a:r>
            <a:r>
              <a:rPr kumimoji="1" lang="en-US" altLang="ja-JP" dirty="0"/>
              <a:t>2000</a:t>
            </a:r>
            <a:r>
              <a:rPr kumimoji="1" lang="ja-JP" altLang="en-US" dirty="0"/>
              <a:t>週間</a:t>
            </a:r>
            <a:r>
              <a:rPr kumimoji="1" lang="en-US" altLang="ja-JP" dirty="0"/>
              <a:t>OUT</a:t>
            </a:r>
            <a:r>
              <a:rPr kumimoji="1" lang="ja-JP" altLang="en-US" dirty="0"/>
              <a:t>以上を獲得できています。</a:t>
            </a:r>
            <a:endParaRPr kumimoji="1" lang="en-US" altLang="ja-JP" dirty="0"/>
          </a:p>
          <a:p>
            <a:r>
              <a:rPr kumimoji="1" lang="ja-JP" altLang="en-US" dirty="0"/>
              <a:t>✓</a:t>
            </a:r>
            <a:endParaRPr kumimoji="1" lang="en-US" altLang="ja-JP" dirty="0"/>
          </a:p>
          <a:p>
            <a:r>
              <a:rPr kumimoji="1" lang="ja-JP" altLang="en-US" dirty="0"/>
              <a:t>これらから、分析結果は妥当であり、どの詳細カテゴリも稼ぎやすいジャンルだと考えました。</a:t>
            </a:r>
            <a:endParaRPr kumimoji="1" lang="en-US" altLang="ja-JP" dirty="0"/>
          </a:p>
          <a:p>
            <a:r>
              <a:rPr kumimoji="1" lang="ja-JP" altLang="en-US" dirty="0"/>
              <a:t>また、今回は各ジャンル</a:t>
            </a:r>
            <a:r>
              <a:rPr kumimoji="1" lang="en-US" altLang="ja-JP" dirty="0"/>
              <a:t>1</a:t>
            </a:r>
            <a:r>
              <a:rPr kumimoji="1" lang="ja-JP" altLang="en-US" dirty="0"/>
              <a:t>件ずつしか紹介出来ていませんが、その他の記事においても同様の傾向があります。</a:t>
            </a:r>
            <a:endParaRPr kumimoji="1" lang="en-US" altLang="ja-JP" dirty="0"/>
          </a:p>
          <a:p>
            <a:endParaRPr kumimoji="1" lang="en-US" altLang="ja-JP" dirty="0"/>
          </a:p>
          <a:p>
            <a:endParaRPr kumimoji="1" lang="ja-JP" altLang="en-US" dirty="0"/>
          </a:p>
          <a:p>
            <a:endParaRPr kumimoji="1" lang="ja-JP" altLang="en-US" dirty="0"/>
          </a:p>
          <a:p>
            <a:endParaRPr kumimoji="1" lang="ja-JP" altLang="en-US"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14</a:t>
            </a:fld>
            <a:endParaRPr kumimoji="1" lang="ja-JP" altLang="en-US"/>
          </a:p>
        </p:txBody>
      </p:sp>
    </p:spTree>
    <p:extLst>
      <p:ext uri="{BB962C8B-B14F-4D97-AF65-F5344CB8AC3E}">
        <p14:creationId xmlns:p14="http://schemas.microsoft.com/office/powerpoint/2010/main" val="7889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以上より再度結論を述べます。</a:t>
            </a:r>
            <a:endParaRPr kumimoji="1" lang="en-US" altLang="ja-JP"/>
          </a:p>
          <a:p>
            <a:r>
              <a:rPr kumimoji="1" lang="ja-JP" altLang="en-US"/>
              <a:t>稼ぎやすいジャンルはニュース、ファッションのジャンル</a:t>
            </a:r>
            <a:endParaRPr kumimoji="1" lang="en-US" altLang="ja-JP"/>
          </a:p>
          <a:p>
            <a:r>
              <a:rPr kumimoji="1" lang="ja-JP" altLang="en-US"/>
              <a:t>より詳細なジャンルとしては、海外の反応、</a:t>
            </a:r>
            <a:r>
              <a:rPr kumimoji="1" lang="en-US" altLang="ja-JP"/>
              <a:t>50</a:t>
            </a:r>
            <a:r>
              <a:rPr kumimoji="1" lang="ja-JP" altLang="en-US"/>
              <a:t>代ファッション、海外ニュース、</a:t>
            </a:r>
            <a:r>
              <a:rPr kumimoji="1" lang="en-US" altLang="ja-JP"/>
              <a:t>40</a:t>
            </a:r>
            <a:r>
              <a:rPr kumimoji="1" lang="ja-JP" altLang="en-US"/>
              <a:t>代ファッションが挙げられます。</a:t>
            </a:r>
            <a:endParaRPr kumimoji="1" lang="en-US" altLang="ja-JP"/>
          </a:p>
          <a:p>
            <a:r>
              <a:rPr kumimoji="1" lang="ja-JP" altLang="en-US"/>
              <a:t>そして、最大５つまで登録できるジャンルの数は１つがいいことが明らかになりました。</a:t>
            </a:r>
          </a:p>
          <a:p>
            <a:endParaRPr kumimoji="1" lang="ja-JP" altLang="en-US"/>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15</a:t>
            </a:fld>
            <a:endParaRPr kumimoji="1" lang="ja-JP" altLang="en-US"/>
          </a:p>
        </p:txBody>
      </p:sp>
    </p:spTree>
    <p:extLst>
      <p:ext uri="{BB962C8B-B14F-4D97-AF65-F5344CB8AC3E}">
        <p14:creationId xmlns:p14="http://schemas.microsoft.com/office/powerpoint/2010/main" val="90442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引用先は次のとおりです。</a:t>
            </a:r>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16</a:t>
            </a:fld>
            <a:endParaRPr kumimoji="1" lang="ja-JP" altLang="en-US"/>
          </a:p>
        </p:txBody>
      </p:sp>
    </p:spTree>
    <p:extLst>
      <p:ext uri="{BB962C8B-B14F-4D97-AF65-F5344CB8AC3E}">
        <p14:creationId xmlns:p14="http://schemas.microsoft.com/office/powerpoint/2010/main" val="3081224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ご清聴ありがとうございました。</a:t>
            </a:r>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17</a:t>
            </a:fld>
            <a:endParaRPr kumimoji="1" lang="ja-JP" altLang="en-US"/>
          </a:p>
        </p:txBody>
      </p:sp>
    </p:spTree>
    <p:extLst>
      <p:ext uri="{BB962C8B-B14F-4D97-AF65-F5344CB8AC3E}">
        <p14:creationId xmlns:p14="http://schemas.microsoft.com/office/powerpoint/2010/main" val="217044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ま</a:t>
            </a:r>
            <a:r>
              <a:rPr kumimoji="1" lang="ja-JP" altLang="en-US"/>
              <a:t>ず、背景と目的を</a:t>
            </a:r>
            <a:r>
              <a:rPr kumimoji="1" lang="ja-JP" altLang="en-US" dirty="0"/>
              <a:t>説明します。</a:t>
            </a:r>
            <a:endParaRPr kumimoji="1" lang="en-US" altLang="ja-JP" dirty="0"/>
          </a:p>
          <a:p>
            <a:r>
              <a:rPr kumimoji="1" lang="ja-JP" altLang="en-US" dirty="0"/>
              <a:t>背景といたしましては、私自身がブログでの副業に興味を持っていたことが挙げられます。</a:t>
            </a:r>
            <a:endParaRPr kumimoji="1" lang="en-US" altLang="ja-JP" dirty="0"/>
          </a:p>
          <a:p>
            <a:r>
              <a:rPr kumimoji="1" lang="ja-JP" altLang="en-US" dirty="0"/>
              <a:t>そして、副業として収益を上げる方法として、クリック型・成果報酬型広告を考えています。</a:t>
            </a:r>
            <a:endParaRPr kumimoji="1" lang="en-US" altLang="ja-JP" dirty="0"/>
          </a:p>
          <a:p>
            <a:r>
              <a:rPr kumimoji="1" lang="ja-JP" altLang="en-US" dirty="0"/>
              <a:t>これは右の図のようにブログ中の広告がクリックされればされるほど、収益が大きくなるというものであり、すなわち、出来るだけ簡単に多くの閲覧数を得たいというモチベーションが発生します。これを実現するために適切なジャンルを選ぶべきだと考えました。</a:t>
            </a:r>
            <a:endParaRPr kumimoji="1" lang="en-US" altLang="ja-JP" dirty="0"/>
          </a:p>
          <a:p>
            <a:r>
              <a:rPr kumimoji="1" lang="ja-JP" altLang="en-US" dirty="0"/>
              <a:t>✓</a:t>
            </a:r>
            <a:endParaRPr kumimoji="1" lang="en-US" altLang="ja-JP" dirty="0"/>
          </a:p>
          <a:p>
            <a:r>
              <a:rPr kumimoji="1" lang="ja-JP" altLang="en-US" dirty="0"/>
              <a:t>従って目的はデータサイエンスを用いて稼ぎやすいジャンルを特定するというものになります。</a:t>
            </a:r>
            <a:endParaRPr kumimoji="1" lang="en-US" altLang="ja-JP" dirty="0"/>
          </a:p>
          <a:p>
            <a:endParaRPr kumimoji="1" lang="en-US" altLang="ja-JP"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2</a:t>
            </a:fld>
            <a:endParaRPr kumimoji="1" lang="ja-JP" altLang="en-US"/>
          </a:p>
        </p:txBody>
      </p:sp>
    </p:spTree>
    <p:extLst>
      <p:ext uri="{BB962C8B-B14F-4D97-AF65-F5344CB8AC3E}">
        <p14:creationId xmlns:p14="http://schemas.microsoft.com/office/powerpoint/2010/main" val="316046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次に使用した</a:t>
            </a:r>
            <a:r>
              <a:rPr kumimoji="1" lang="en-US" altLang="ja-JP" dirty="0"/>
              <a:t>web</a:t>
            </a:r>
            <a:r>
              <a:rPr kumimoji="1" lang="ja-JP" altLang="en-US" dirty="0"/>
              <a:t>サイトおよび収集したページとデータについて説明します。</a:t>
            </a:r>
            <a:endParaRPr kumimoji="1" lang="en-US" altLang="ja-JP" dirty="0"/>
          </a:p>
          <a:p>
            <a:r>
              <a:rPr kumimoji="1" lang="ja-JP" altLang="en-US" dirty="0"/>
              <a:t>私はブログランキングサイトによって稼ぎやすいジャンルを調べられると考えました。理由については後程説明します。</a:t>
            </a:r>
            <a:endParaRPr kumimoji="1" lang="en-US" altLang="ja-JP" dirty="0"/>
          </a:p>
          <a:p>
            <a:r>
              <a:rPr kumimoji="1" lang="ja-JP" altLang="en-US" dirty="0"/>
              <a:t>✓</a:t>
            </a:r>
            <a:endParaRPr kumimoji="1" lang="en-US" altLang="ja-JP" dirty="0"/>
          </a:p>
          <a:p>
            <a:r>
              <a:rPr kumimoji="1" lang="ja-JP" altLang="en-US" dirty="0"/>
              <a:t>使用したサイトは人気ブログランキングというサイトで、約</a:t>
            </a:r>
            <a:r>
              <a:rPr kumimoji="1" lang="en-US" altLang="ja-JP" dirty="0"/>
              <a:t>27,000</a:t>
            </a:r>
            <a:r>
              <a:rPr kumimoji="1" lang="ja-JP" altLang="en-US" dirty="0"/>
              <a:t>件のブログがランキング形式で掲載されている日本でトップクラスのランキングサイトです。</a:t>
            </a:r>
            <a:endParaRPr kumimoji="1" lang="en-US" altLang="ja-JP" dirty="0"/>
          </a:p>
          <a:p>
            <a:r>
              <a:rPr kumimoji="1" lang="ja-JP" altLang="en-US" dirty="0"/>
              <a:t>また、サイトには</a:t>
            </a:r>
            <a:r>
              <a:rPr kumimoji="1" lang="en-US" altLang="ja-JP" dirty="0"/>
              <a:t>3000</a:t>
            </a:r>
            <a:r>
              <a:rPr kumimoji="1" lang="ja-JP" altLang="en-US" dirty="0"/>
              <a:t>以上のカテゴリが登録されており、それぞれのカテゴリのランキングを見ることも可能です。</a:t>
            </a:r>
            <a:endParaRPr kumimoji="1" lang="en-US" altLang="ja-JP" dirty="0"/>
          </a:p>
          <a:p>
            <a:r>
              <a:rPr kumimoji="1" lang="ja-JP" altLang="en-US" dirty="0"/>
              <a:t>更に、</a:t>
            </a:r>
            <a:r>
              <a:rPr kumimoji="1" lang="en-US" altLang="ja-JP" dirty="0"/>
              <a:t>2020</a:t>
            </a:r>
            <a:r>
              <a:rPr kumimoji="1" lang="ja-JP" altLang="en-US" dirty="0"/>
              <a:t>年のデータでは、他サイトに自分のサイトへのリンクがどれだけ存在するのかを表す被リンク数が</a:t>
            </a:r>
            <a:r>
              <a:rPr kumimoji="1" lang="en-US" altLang="ja-JP" dirty="0"/>
              <a:t>5900</a:t>
            </a:r>
            <a:r>
              <a:rPr kumimoji="1" lang="ja-JP" altLang="en-US" dirty="0"/>
              <a:t>万件、</a:t>
            </a:r>
            <a:r>
              <a:rPr kumimoji="1" lang="en-US" altLang="ja-JP" dirty="0"/>
              <a:t>Google</a:t>
            </a:r>
            <a:r>
              <a:rPr kumimoji="1" lang="ja-JP" altLang="en-US" dirty="0"/>
              <a:t>での「ブログランキング」での検索順位は</a:t>
            </a:r>
            <a:r>
              <a:rPr kumimoji="1" lang="en-US" altLang="ja-JP" dirty="0"/>
              <a:t>1</a:t>
            </a:r>
            <a:r>
              <a:rPr kumimoji="1" lang="ja-JP" altLang="en-US" dirty="0"/>
              <a:t>位、月間訪問者数は</a:t>
            </a:r>
            <a:r>
              <a:rPr kumimoji="1" lang="en-US" altLang="ja-JP" dirty="0"/>
              <a:t>1400</a:t>
            </a:r>
            <a:r>
              <a:rPr kumimoji="1" lang="ja-JP" altLang="en-US" dirty="0"/>
              <a:t>万人であり、どんなサイトのブログでも参加できるという特徴があります。</a:t>
            </a:r>
            <a:endParaRPr kumimoji="1" lang="en-US" altLang="ja-JP" dirty="0"/>
          </a:p>
          <a:p>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次に収集したページとデータについて説明します。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一番上がカテゴリページです。先程紹介した</a:t>
            </a:r>
            <a:r>
              <a:rPr kumimoji="1" lang="en-US" altLang="ja-JP" dirty="0"/>
              <a:t>3000</a:t>
            </a:r>
            <a:r>
              <a:rPr kumimoji="1" lang="ja-JP" altLang="en-US" dirty="0"/>
              <a:t>以上のカテゴリの一覧が表示されており、</a:t>
            </a:r>
            <a:r>
              <a:rPr kumimoji="1" lang="en-US" altLang="ja-JP" dirty="0"/>
              <a:t>26</a:t>
            </a:r>
            <a:r>
              <a:rPr kumimoji="1" lang="ja-JP" altLang="en-US" dirty="0"/>
              <a:t>個の大きなカテゴリ区分の中に詳細なサブカテゴリがあります。</a:t>
            </a:r>
            <a:endParaRPr kumimoji="1" lang="en-US" altLang="ja-JP" dirty="0"/>
          </a:p>
          <a:p>
            <a:r>
              <a:rPr kumimoji="1" lang="ja-JP" altLang="en-US" dirty="0"/>
              <a:t>例えば、インターネット・コンピュータカテゴリにはパソコン、スマホ携帯などの細かいサブカテゴリが存在しています。このページからはカテゴリ名と階層構造について取得しました。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次に左のランキングページについて説明します。先程紹介したカテゴリすべてにランキングが存在し、閲覧することができ、</a:t>
            </a:r>
            <a:r>
              <a:rPr kumimoji="1" lang="en-US" altLang="ja-JP" dirty="0"/>
              <a:t>1</a:t>
            </a:r>
            <a:r>
              <a:rPr kumimoji="1" lang="ja-JP" altLang="en-US" dirty="0"/>
              <a:t>ページにつき</a:t>
            </a:r>
            <a:r>
              <a:rPr kumimoji="1" lang="en-US" altLang="ja-JP" dirty="0"/>
              <a:t>30</a:t>
            </a:r>
            <a:r>
              <a:rPr kumimoji="1" lang="ja-JP" altLang="en-US" dirty="0"/>
              <a:t>件表示されます。</a:t>
            </a:r>
            <a:endParaRPr kumimoji="1" lang="en-US" altLang="ja-JP" dirty="0"/>
          </a:p>
          <a:p>
            <a:r>
              <a:rPr kumimoji="1" lang="ja-JP" altLang="en-US" dirty="0"/>
              <a:t>左の写真はインターネット・コンピュータのランキングページの</a:t>
            </a:r>
            <a:r>
              <a:rPr kumimoji="1" lang="en-US" altLang="ja-JP" dirty="0"/>
              <a:t>3</a:t>
            </a:r>
            <a:r>
              <a:rPr kumimoji="1" lang="ja-JP" altLang="en-US" dirty="0"/>
              <a:t>位のブログです。このページからはブログ固有のＩＤ、ブログのランキング順位を決めるのに用いられる週間</a:t>
            </a:r>
            <a:r>
              <a:rPr kumimoji="1" lang="en-US" altLang="ja-JP" dirty="0"/>
              <a:t>IN,</a:t>
            </a:r>
            <a:r>
              <a:rPr kumimoji="1" lang="ja-JP" altLang="en-US" dirty="0"/>
              <a:t>ブログの魅力の大きさを表す週間</a:t>
            </a:r>
            <a:r>
              <a:rPr kumimoji="1" lang="en-US" altLang="ja-JP" dirty="0"/>
              <a:t>OUT</a:t>
            </a:r>
            <a:r>
              <a:rPr kumimoji="1" lang="ja-JP" altLang="en-US" dirty="0"/>
              <a:t>を取得しました。</a:t>
            </a:r>
            <a:endParaRPr kumimoji="1" lang="en-US" altLang="ja-JP" dirty="0"/>
          </a:p>
          <a:p>
            <a:r>
              <a:rPr kumimoji="1" lang="ja-JP" altLang="en-US" dirty="0"/>
              <a:t>最後が右のブログ情報ページです。各ブログの詳細な情報が掲載されています。このページからはブログ固有の</a:t>
            </a:r>
            <a:r>
              <a:rPr kumimoji="1" lang="en-US" altLang="ja-JP" dirty="0"/>
              <a:t>ID</a:t>
            </a:r>
            <a:r>
              <a:rPr kumimoji="1" lang="ja-JP" altLang="en-US" dirty="0"/>
              <a:t>、各ブログが登録しているカテゴリを取得しました。</a:t>
            </a:r>
            <a:endParaRPr kumimoji="1" lang="en-US" altLang="ja-JP" dirty="0"/>
          </a:p>
          <a:p>
            <a:endParaRPr kumimoji="1" lang="en-US" altLang="ja-JP" dirty="0"/>
          </a:p>
          <a:p>
            <a:r>
              <a:rPr kumimoji="1" lang="ja-JP" altLang="en-US" dirty="0"/>
              <a:t>ランキングシステムについてもう少し説明を加えます。ブログ登録者は自分自身で最大</a:t>
            </a:r>
            <a:r>
              <a:rPr kumimoji="1" lang="en-US" altLang="ja-JP" dirty="0"/>
              <a:t>5</a:t>
            </a:r>
            <a:r>
              <a:rPr kumimoji="1" lang="ja-JP" altLang="en-US" dirty="0"/>
              <a:t>つのカテゴリを設定することが出来ます。そして登録したカテゴリとその上位カテゴリのランキングに掲載されるようになります。例えばパソコンカテゴリに登録した場合、パソコンランキング</a:t>
            </a:r>
            <a:r>
              <a:rPr kumimoji="1" lang="en-US" altLang="ja-JP" dirty="0"/>
              <a:t>,</a:t>
            </a:r>
            <a:r>
              <a:rPr kumimoji="1" lang="ja-JP" altLang="en-US" dirty="0"/>
              <a:t>インターネット・コンピュータのランキング</a:t>
            </a:r>
            <a:r>
              <a:rPr kumimoji="1" lang="en-US" altLang="ja-JP" dirty="0"/>
              <a:t>,</a:t>
            </a:r>
            <a:r>
              <a:rPr kumimoji="1" lang="ja-JP" altLang="en-US" dirty="0"/>
              <a:t>そして総合ランキングに掲載されます。</a:t>
            </a:r>
            <a:endParaRPr kumimoji="1" lang="en-US" altLang="ja-JP" dirty="0"/>
          </a:p>
          <a:p>
            <a:endParaRPr kumimoji="1" lang="en-US" altLang="ja-JP"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3</a:t>
            </a:fld>
            <a:endParaRPr kumimoji="1" lang="ja-JP" altLang="en-US"/>
          </a:p>
        </p:txBody>
      </p:sp>
    </p:spTree>
    <p:extLst>
      <p:ext uri="{BB962C8B-B14F-4D97-AF65-F5344CB8AC3E}">
        <p14:creationId xmlns:p14="http://schemas.microsoft.com/office/powerpoint/2010/main" val="57323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次にクローリング・スクレイピングの方法と検収条件について説明をします。</a:t>
            </a:r>
            <a:endParaRPr kumimoji="1" lang="en-US" altLang="ja-JP" dirty="0"/>
          </a:p>
          <a:p>
            <a:r>
              <a:rPr kumimoji="1" lang="ja-JP" altLang="en-US" dirty="0"/>
              <a:t>まず、クローリング・スクレイピングについて説明します。</a:t>
            </a:r>
            <a:endParaRPr kumimoji="1" lang="en-US" altLang="ja-JP" dirty="0"/>
          </a:p>
          <a:p>
            <a:r>
              <a:rPr kumimoji="1" lang="ja-JP" altLang="en-US" dirty="0"/>
              <a:t>最初にカテゴリ名とカテゴリの階層構造を取得する為、カテゴリページを取得しました。</a:t>
            </a:r>
            <a:endParaRPr kumimoji="1" lang="en-US" altLang="ja-JP" dirty="0"/>
          </a:p>
          <a:p>
            <a:r>
              <a:rPr kumimoji="1" lang="ja-JP" altLang="en-US" dirty="0"/>
              <a:t>次にインターネット・コンピュータ、エンターテインメント、ペットなど全</a:t>
            </a:r>
            <a:r>
              <a:rPr kumimoji="1" lang="en-US" altLang="ja-JP" dirty="0"/>
              <a:t>26</a:t>
            </a:r>
            <a:r>
              <a:rPr kumimoji="1" lang="ja-JP" altLang="en-US" dirty="0"/>
              <a:t>個の大きなカテゴリ毎にランキングページを取得しました。</a:t>
            </a:r>
            <a:endParaRPr kumimoji="1" lang="en-US" altLang="ja-JP" dirty="0"/>
          </a:p>
          <a:p>
            <a:r>
              <a:rPr kumimoji="1" lang="ja-JP" altLang="en-US" dirty="0"/>
              <a:t>クローリング時は、ランキングに一致するブログ情報ページを取得するために、ランキングページから</a:t>
            </a:r>
            <a:r>
              <a:rPr kumimoji="1" lang="en-US" altLang="ja-JP" dirty="0"/>
              <a:t>URL</a:t>
            </a:r>
            <a:r>
              <a:rPr kumimoji="1" lang="ja-JP" altLang="en-US" dirty="0"/>
              <a:t>を取得して、ブログ情報ページにアクセスしました。</a:t>
            </a:r>
            <a:endParaRPr kumimoji="1" lang="en-US" altLang="ja-JP" dirty="0"/>
          </a:p>
          <a:p>
            <a:r>
              <a:rPr kumimoji="1" lang="ja-JP" altLang="en-US" dirty="0"/>
              <a:t>これを</a:t>
            </a:r>
            <a:r>
              <a:rPr kumimoji="1" lang="en-US" altLang="ja-JP" dirty="0"/>
              <a:t>26</a:t>
            </a:r>
            <a:r>
              <a:rPr kumimoji="1" lang="ja-JP" altLang="en-US" dirty="0"/>
              <a:t>カテゴリすべてで繰り返し、合計</a:t>
            </a:r>
            <a:r>
              <a:rPr kumimoji="1" lang="en-US" altLang="ja-JP" sz="1200" dirty="0"/>
              <a:t>36108</a:t>
            </a:r>
            <a:r>
              <a:rPr kumimoji="1" lang="ja-JP" altLang="en-US" dirty="0"/>
              <a:t>件のブログデータを取得しました。</a:t>
            </a:r>
            <a:endParaRPr kumimoji="1" lang="en-US" altLang="ja-JP" dirty="0"/>
          </a:p>
          <a:p>
            <a:r>
              <a:rPr kumimoji="1" lang="ja-JP" altLang="en-US" dirty="0"/>
              <a:t>✓</a:t>
            </a:r>
            <a:endParaRPr kumimoji="1" lang="en-US" altLang="ja-JP" dirty="0"/>
          </a:p>
          <a:p>
            <a:r>
              <a:rPr kumimoji="1" lang="ja-JP" altLang="en-US" dirty="0"/>
              <a:t>次に検収条件について説明します。</a:t>
            </a:r>
            <a:endParaRPr kumimoji="1" lang="en-US" altLang="ja-JP" dirty="0"/>
          </a:p>
          <a:p>
            <a:r>
              <a:rPr kumimoji="1" lang="ja-JP" altLang="en-US" dirty="0"/>
              <a:t>検収条件についても</a:t>
            </a:r>
            <a:r>
              <a:rPr kumimoji="1" lang="en-US" altLang="ja-JP" dirty="0"/>
              <a:t>26</a:t>
            </a:r>
            <a:r>
              <a:rPr kumimoji="1" lang="ja-JP" altLang="en-US" dirty="0"/>
              <a:t>カテゴリそれぞれを確認しました。</a:t>
            </a:r>
            <a:endParaRPr kumimoji="1" lang="en-US" altLang="ja-JP" dirty="0"/>
          </a:p>
          <a:p>
            <a:r>
              <a:rPr kumimoji="1" lang="ja-JP" altLang="en-US" dirty="0"/>
              <a:t>まず、各ランキングページに表示されているブログ数とデータ数が一致するかを確認しました。</a:t>
            </a:r>
            <a:endParaRPr kumimoji="1" lang="en-US" altLang="ja-JP" dirty="0"/>
          </a:p>
          <a:p>
            <a:r>
              <a:rPr kumimoji="1" lang="ja-JP" altLang="en-US" dirty="0"/>
              <a:t>次にランキングページとブログ情報ページから取得した固有の</a:t>
            </a:r>
            <a:r>
              <a:rPr kumimoji="1" lang="en-US" altLang="ja-JP" dirty="0"/>
              <a:t>ID</a:t>
            </a:r>
            <a:r>
              <a:rPr kumimoji="1" lang="ja-JP" altLang="en-US" dirty="0"/>
              <a:t>情報が一致しているかを確認しました。</a:t>
            </a:r>
            <a:endParaRPr kumimoji="1" lang="en-US" altLang="ja-JP" dirty="0"/>
          </a:p>
          <a:p>
            <a:r>
              <a:rPr kumimoji="1" lang="ja-JP" altLang="en-US" dirty="0"/>
              <a:t>ここで、たまにランキングページには掲載されているものの、ブログ情報ページが削除されているものがありました。そのようなブログは、</a:t>
            </a:r>
            <a:endParaRPr kumimoji="1" lang="en-US" altLang="ja-JP" dirty="0"/>
          </a:p>
          <a:p>
            <a:r>
              <a:rPr kumimoji="1" lang="ja-JP" altLang="en-US" dirty="0"/>
              <a:t>きちんと判別したうえで、例外処理といたしました。</a:t>
            </a:r>
            <a:endParaRPr kumimoji="1" lang="en-US" altLang="ja-JP" dirty="0"/>
          </a:p>
          <a:p>
            <a:r>
              <a:rPr kumimoji="1" lang="en-US" altLang="ja-JP" dirty="0"/>
              <a:t>26</a:t>
            </a:r>
            <a:r>
              <a:rPr kumimoji="1" lang="ja-JP" altLang="en-US" dirty="0"/>
              <a:t>カテゴリすべてで上記の確認に問題がなかった場合、成功と判断しました。</a:t>
            </a:r>
            <a:endParaRPr kumimoji="1" lang="en-US" altLang="ja-JP" dirty="0"/>
          </a:p>
          <a:p>
            <a:endParaRPr kumimoji="1" lang="ja-JP" altLang="en-US"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4</a:t>
            </a:fld>
            <a:endParaRPr kumimoji="1" lang="ja-JP" altLang="en-US"/>
          </a:p>
        </p:txBody>
      </p:sp>
    </p:spTree>
    <p:extLst>
      <p:ext uri="{BB962C8B-B14F-4D97-AF65-F5344CB8AC3E}">
        <p14:creationId xmlns:p14="http://schemas.microsoft.com/office/powerpoint/2010/main" val="367075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続いて、取得した情報の取得日時とデータ件数について説明します。</a:t>
            </a:r>
            <a:endParaRPr kumimoji="1" lang="en-US" altLang="ja-JP" dirty="0"/>
          </a:p>
          <a:p>
            <a:r>
              <a:rPr kumimoji="1" lang="ja-JP" altLang="en-US" dirty="0"/>
              <a:t>データは</a:t>
            </a:r>
            <a:r>
              <a:rPr kumimoji="1" lang="en-US" altLang="ja-JP" dirty="0"/>
              <a:t>2022/7/14</a:t>
            </a:r>
            <a:r>
              <a:rPr kumimoji="1" lang="ja-JP" altLang="en-US" dirty="0"/>
              <a:t>から</a:t>
            </a:r>
            <a:r>
              <a:rPr kumimoji="1" lang="en-US" altLang="ja-JP" dirty="0"/>
              <a:t>15</a:t>
            </a:r>
            <a:r>
              <a:rPr kumimoji="1" lang="ja-JP" altLang="en-US" dirty="0"/>
              <a:t>日にかけて取得しました。</a:t>
            </a:r>
            <a:endParaRPr kumimoji="1" lang="en-US" altLang="ja-JP" dirty="0"/>
          </a:p>
          <a:p>
            <a:r>
              <a:rPr kumimoji="1" lang="ja-JP" altLang="en-US" dirty="0"/>
              <a:t>これらが</a:t>
            </a:r>
            <a:r>
              <a:rPr kumimoji="1" lang="en-US" altLang="ja-JP" dirty="0"/>
              <a:t>26</a:t>
            </a:r>
            <a:r>
              <a:rPr kumimoji="1" lang="ja-JP" altLang="en-US" dirty="0"/>
              <a:t>カテゴリ毎に取得したデータ件数で、合計</a:t>
            </a:r>
            <a:r>
              <a:rPr kumimoji="1" lang="en-US" altLang="ja-JP" dirty="0"/>
              <a:t>36108</a:t>
            </a:r>
            <a:r>
              <a:rPr kumimoji="1" lang="ja-JP" altLang="en-US" dirty="0"/>
              <a:t>件となっております。分析には取得した全てのデータを使用しました。また、取得した情報の中には、登録カテゴリが複数あることで同じブログの情報が含まれております。重複を除外した場合、</a:t>
            </a:r>
            <a:r>
              <a:rPr kumimoji="1" lang="en-US" altLang="ja-JP" dirty="0"/>
              <a:t>26917</a:t>
            </a:r>
            <a:r>
              <a:rPr kumimoji="1" lang="ja-JP" altLang="en-US" dirty="0"/>
              <a:t>件のブログデータ数となりました。</a:t>
            </a:r>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5</a:t>
            </a:fld>
            <a:endParaRPr kumimoji="1" lang="ja-JP" altLang="en-US"/>
          </a:p>
        </p:txBody>
      </p:sp>
    </p:spTree>
    <p:extLst>
      <p:ext uri="{BB962C8B-B14F-4D97-AF65-F5344CB8AC3E}">
        <p14:creationId xmlns:p14="http://schemas.microsoft.com/office/powerpoint/2010/main" val="273974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それでは、先に結論を述べさせて頂きます。</a:t>
            </a:r>
            <a:endParaRPr kumimoji="1" lang="en-US" altLang="ja-JP"/>
          </a:p>
          <a:p>
            <a:r>
              <a:rPr kumimoji="1" lang="ja-JP" altLang="en-US"/>
              <a:t>稼ぎやすいジャンルはニュース、ファッションのジャンル</a:t>
            </a:r>
            <a:endParaRPr kumimoji="1" lang="en-US" altLang="ja-JP"/>
          </a:p>
          <a:p>
            <a:r>
              <a:rPr kumimoji="1" lang="ja-JP" altLang="en-US"/>
              <a:t>より詳細なジャンルとしては、海外の反応、</a:t>
            </a:r>
            <a:r>
              <a:rPr kumimoji="1" lang="en-US" altLang="ja-JP"/>
              <a:t>50</a:t>
            </a:r>
            <a:r>
              <a:rPr kumimoji="1" lang="ja-JP" altLang="en-US"/>
              <a:t>代ファッション、海外ニュース、</a:t>
            </a:r>
            <a:r>
              <a:rPr kumimoji="1" lang="en-US" altLang="ja-JP"/>
              <a:t>40</a:t>
            </a:r>
            <a:r>
              <a:rPr kumimoji="1" lang="ja-JP" altLang="en-US"/>
              <a:t>代ファッションが挙げられます。</a:t>
            </a:r>
            <a:endParaRPr kumimoji="1" lang="en-US" altLang="ja-JP"/>
          </a:p>
          <a:p>
            <a:r>
              <a:rPr kumimoji="1" lang="ja-JP" altLang="en-US"/>
              <a:t>そして、最大５つまで登録できるジャンルの数は１つがいいことが明らかになりました。</a:t>
            </a:r>
          </a:p>
          <a:p>
            <a:endParaRPr kumimoji="1" lang="ja-JP" altLang="en-US"/>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6</a:t>
            </a:fld>
            <a:endParaRPr kumimoji="1" lang="ja-JP" altLang="en-US"/>
          </a:p>
        </p:txBody>
      </p:sp>
    </p:spTree>
    <p:extLst>
      <p:ext uri="{BB962C8B-B14F-4D97-AF65-F5344CB8AC3E}">
        <p14:creationId xmlns:p14="http://schemas.microsoft.com/office/powerpoint/2010/main" val="341886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solidFill>
                  <a:schemeClr val="tx1"/>
                </a:solidFill>
              </a:rPr>
              <a:t>それでは、何故ランキングサイトから稼ぎやすいジャンルが分析出来るのかを説明します。</a:t>
            </a:r>
            <a:endParaRPr kumimoji="1" lang="en-US" altLang="ja-JP" sz="1200" dirty="0">
              <a:solidFill>
                <a:schemeClr val="tx1"/>
              </a:solidFill>
            </a:endParaRPr>
          </a:p>
          <a:p>
            <a:r>
              <a:rPr kumimoji="1" lang="ja-JP" altLang="en-US" sz="1200" dirty="0">
                <a:solidFill>
                  <a:schemeClr val="tx1"/>
                </a:solidFill>
              </a:rPr>
              <a:t>✓</a:t>
            </a:r>
            <a:endParaRPr kumimoji="1" lang="en-US" altLang="ja-JP" sz="1200" dirty="0">
              <a:solidFill>
                <a:schemeClr val="tx1"/>
              </a:solidFill>
            </a:endParaRPr>
          </a:p>
          <a:p>
            <a:r>
              <a:rPr kumimoji="1" lang="ja-JP" altLang="en-US" sz="1200" dirty="0">
                <a:solidFill>
                  <a:schemeClr val="tx1"/>
                </a:solidFill>
              </a:rPr>
              <a:t>それは、ランキングサイトで簡単に上位に入れて、高い閲覧数が得られるジャンルが稼ぎやすいジャンルであると考えたからです。</a:t>
            </a:r>
            <a:endParaRPr kumimoji="1" lang="en-US" altLang="ja-JP" sz="1200" dirty="0">
              <a:solidFill>
                <a:schemeClr val="tx1"/>
              </a:solidFill>
            </a:endParaRPr>
          </a:p>
          <a:p>
            <a:r>
              <a:rPr kumimoji="1" lang="ja-JP" altLang="en-US" sz="1200" dirty="0">
                <a:solidFill>
                  <a:schemeClr val="tx1"/>
                </a:solidFill>
              </a:rPr>
              <a:t>理由の説明の前に今回の分析に登場する変数についてより詳しく説明します。</a:t>
            </a:r>
            <a:endParaRPr kumimoji="1" lang="en-US" altLang="ja-JP" sz="1200" dirty="0">
              <a:solidFill>
                <a:schemeClr val="tx1"/>
              </a:solidFill>
            </a:endParaRPr>
          </a:p>
          <a:p>
            <a:r>
              <a:rPr kumimoji="1" lang="ja-JP" altLang="en-US" sz="1200" dirty="0">
                <a:solidFill>
                  <a:schemeClr val="tx1"/>
                </a:solidFill>
              </a:rPr>
              <a:t>✓</a:t>
            </a:r>
            <a:endParaRPr kumimoji="1" lang="en-US" altLang="ja-JP" sz="1200" dirty="0">
              <a:solidFill>
                <a:schemeClr val="tx1"/>
              </a:solidFill>
            </a:endParaRPr>
          </a:p>
          <a:p>
            <a:r>
              <a:rPr kumimoji="1" lang="ja-JP" altLang="en-US" sz="1200" dirty="0">
                <a:solidFill>
                  <a:schemeClr val="tx1"/>
                </a:solidFill>
              </a:rPr>
              <a:t>週間</a:t>
            </a:r>
            <a:r>
              <a:rPr kumimoji="1" lang="en-US" altLang="ja-JP" sz="1200" dirty="0">
                <a:solidFill>
                  <a:schemeClr val="tx1"/>
                </a:solidFill>
              </a:rPr>
              <a:t>IN</a:t>
            </a:r>
            <a:r>
              <a:rPr kumimoji="1" lang="ja-JP" altLang="en-US" sz="1200" dirty="0">
                <a:solidFill>
                  <a:schemeClr val="tx1"/>
                </a:solidFill>
              </a:rPr>
              <a:t>はブログからランキングサイトへの移動により得られ、ランキング順位を決めるのに使用されます。週間</a:t>
            </a:r>
            <a:r>
              <a:rPr kumimoji="1" lang="en-US" altLang="ja-JP" sz="1200" dirty="0">
                <a:solidFill>
                  <a:schemeClr val="tx1"/>
                </a:solidFill>
              </a:rPr>
              <a:t>IN</a:t>
            </a:r>
            <a:r>
              <a:rPr kumimoji="1" lang="ja-JP" altLang="en-US" sz="1200" dirty="0">
                <a:solidFill>
                  <a:schemeClr val="tx1"/>
                </a:solidFill>
              </a:rPr>
              <a:t>を獲得するには、ブログ上のリンクをクリックしてもらう必要があり、言い換えるとファンの応援によって得られるものだと考える事が出来ます。また、１アクセスにつき</a:t>
            </a:r>
            <a:r>
              <a:rPr kumimoji="1" lang="en-US" altLang="ja-JP" sz="1200" dirty="0">
                <a:solidFill>
                  <a:schemeClr val="tx1"/>
                </a:solidFill>
              </a:rPr>
              <a:t>10</a:t>
            </a:r>
            <a:r>
              <a:rPr kumimoji="1" lang="ja-JP" altLang="en-US" sz="1200" dirty="0">
                <a:solidFill>
                  <a:schemeClr val="tx1"/>
                </a:solidFill>
              </a:rPr>
              <a:t>ポイント獲得出来ます。</a:t>
            </a:r>
            <a:endParaRPr kumimoji="1" lang="en-US" altLang="ja-JP" sz="1200" dirty="0">
              <a:solidFill>
                <a:schemeClr val="tx1"/>
              </a:solidFill>
            </a:endParaRPr>
          </a:p>
          <a:p>
            <a:r>
              <a:rPr kumimoji="1" lang="ja-JP" altLang="en-US" sz="1200" dirty="0">
                <a:solidFill>
                  <a:schemeClr val="tx1"/>
                </a:solidFill>
              </a:rPr>
              <a:t>週間</a:t>
            </a:r>
            <a:r>
              <a:rPr kumimoji="1" lang="en-US" altLang="ja-JP" sz="1200" dirty="0">
                <a:solidFill>
                  <a:schemeClr val="tx1"/>
                </a:solidFill>
              </a:rPr>
              <a:t>OUT</a:t>
            </a:r>
            <a:r>
              <a:rPr kumimoji="1" lang="ja-JP" altLang="en-US" sz="1200" dirty="0">
                <a:solidFill>
                  <a:schemeClr val="tx1"/>
                </a:solidFill>
              </a:rPr>
              <a:t>はランキングサイトからブログへの移動により得られるもので、すなわちブログが魅力的であるほど値が大きくなります。また、重大な点として、ランキング順位には一切の関係がありません。</a:t>
            </a:r>
            <a:endParaRPr kumimoji="1" lang="en-US" altLang="ja-JP" sz="1200" dirty="0">
              <a:solidFill>
                <a:schemeClr val="tx1"/>
              </a:solidFill>
            </a:endParaRPr>
          </a:p>
          <a:p>
            <a:r>
              <a:rPr kumimoji="1" lang="ja-JP" altLang="en-US" sz="1200" dirty="0">
                <a:solidFill>
                  <a:schemeClr val="tx1"/>
                </a:solidFill>
              </a:rPr>
              <a:t>登録カテゴリ数は前述の通り、最大</a:t>
            </a:r>
            <a:r>
              <a:rPr kumimoji="1" lang="en-US" altLang="ja-JP" sz="1200" dirty="0">
                <a:solidFill>
                  <a:schemeClr val="tx1"/>
                </a:solidFill>
              </a:rPr>
              <a:t>5</a:t>
            </a:r>
            <a:r>
              <a:rPr kumimoji="1" lang="ja-JP" altLang="en-US" sz="1200" dirty="0">
                <a:solidFill>
                  <a:schemeClr val="tx1"/>
                </a:solidFill>
              </a:rPr>
              <a:t>件まで登録可能です。しかし、カテゴリ数に応じて</a:t>
            </a:r>
            <a:r>
              <a:rPr kumimoji="1" lang="en-US" altLang="ja-JP" sz="1200" dirty="0">
                <a:solidFill>
                  <a:schemeClr val="tx1"/>
                </a:solidFill>
              </a:rPr>
              <a:t>IN/OUT</a:t>
            </a:r>
            <a:r>
              <a:rPr kumimoji="1" lang="ja-JP" altLang="en-US" sz="1200" dirty="0">
                <a:solidFill>
                  <a:schemeClr val="tx1"/>
                </a:solidFill>
              </a:rPr>
              <a:t>ポイントが分散してしまうため、登録カテゴリ数が多いほどランキング上位に乗りずらいと考えています。</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以上を踏まえて、ランキングサイトから何故稼ぎやすいジャンルが分析出来るのかを説明します。</a:t>
            </a:r>
            <a:endParaRPr kumimoji="1" lang="en-US" altLang="ja-JP" sz="1200" dirty="0">
              <a:solidFill>
                <a:schemeClr val="tx1"/>
              </a:solidFill>
            </a:endParaRPr>
          </a:p>
          <a:p>
            <a:r>
              <a:rPr kumimoji="1" lang="ja-JP" altLang="en-US" sz="1200" dirty="0">
                <a:solidFill>
                  <a:schemeClr val="tx1"/>
                </a:solidFill>
              </a:rPr>
              <a:t>✓</a:t>
            </a:r>
            <a:endParaRPr kumimoji="1" lang="en-US" altLang="ja-JP" sz="1200" dirty="0">
              <a:solidFill>
                <a:schemeClr val="tx1"/>
              </a:solidFill>
            </a:endParaRPr>
          </a:p>
          <a:p>
            <a:r>
              <a:rPr kumimoji="1" lang="ja-JP" altLang="en-US" sz="1200" dirty="0">
                <a:solidFill>
                  <a:schemeClr val="tx1"/>
                </a:solidFill>
              </a:rPr>
              <a:t>ブログを副業として行うことの目的は多くの収入を得ることです。その為には先述のとおり、多くの閲覧数を得る必要があります。</a:t>
            </a:r>
            <a:endParaRPr kumimoji="1" lang="en-US" altLang="ja-JP" sz="1200" dirty="0">
              <a:solidFill>
                <a:schemeClr val="tx1"/>
              </a:solidFill>
            </a:endParaRPr>
          </a:p>
          <a:p>
            <a:r>
              <a:rPr kumimoji="1" lang="ja-JP" altLang="en-US" sz="1200" dirty="0">
                <a:solidFill>
                  <a:schemeClr val="tx1"/>
                </a:solidFill>
              </a:rPr>
              <a:t>多くの閲覧数を得る為には、</a:t>
            </a:r>
            <a:r>
              <a:rPr kumimoji="1" lang="en-US" altLang="ja-JP" sz="1200" dirty="0">
                <a:solidFill>
                  <a:schemeClr val="tx1"/>
                </a:solidFill>
              </a:rPr>
              <a:t>Google</a:t>
            </a:r>
            <a:r>
              <a:rPr kumimoji="1" lang="ja-JP" altLang="en-US" sz="1200" dirty="0">
                <a:solidFill>
                  <a:schemeClr val="tx1"/>
                </a:solidFill>
              </a:rPr>
              <a:t>検索で上位に乗ること、ニーズのあるジャンルを選ぶ必要があると考えています。</a:t>
            </a:r>
            <a:endParaRPr kumimoji="1" lang="en-US" altLang="ja-JP" sz="1200" dirty="0">
              <a:solidFill>
                <a:schemeClr val="tx1"/>
              </a:solidFill>
            </a:endParaRPr>
          </a:p>
          <a:p>
            <a:r>
              <a:rPr kumimoji="1" lang="en-US" altLang="ja-JP" sz="1200" dirty="0">
                <a:solidFill>
                  <a:schemeClr val="tx1"/>
                </a:solidFill>
              </a:rPr>
              <a:t>Google</a:t>
            </a:r>
            <a:r>
              <a:rPr kumimoji="1" lang="ja-JP" altLang="en-US" sz="1200" dirty="0">
                <a:solidFill>
                  <a:schemeClr val="tx1"/>
                </a:solidFill>
              </a:rPr>
              <a:t>検索で上位に乗ることが必要な理由は、多くの閲覧者が検索エンジンでの検索を通してブログを閲覧するためです。しかし、</a:t>
            </a:r>
            <a:r>
              <a:rPr kumimoji="1" lang="en-US" altLang="ja-JP" sz="1200" dirty="0">
                <a:solidFill>
                  <a:schemeClr val="tx1"/>
                </a:solidFill>
              </a:rPr>
              <a:t>Google</a:t>
            </a:r>
            <a:r>
              <a:rPr kumimoji="1" lang="ja-JP" altLang="en-US" sz="1200" dirty="0">
                <a:solidFill>
                  <a:schemeClr val="tx1"/>
                </a:solidFill>
              </a:rPr>
              <a:t>検索で上位に乗る為には、検索エンジンからの評価が必要となります。この評価を得る為にはどんなに信頼性のあるコンテンツを継続して出したとしても最低</a:t>
            </a:r>
            <a:r>
              <a:rPr kumimoji="1" lang="en-US" altLang="ja-JP" sz="1200" dirty="0">
                <a:solidFill>
                  <a:schemeClr val="tx1"/>
                </a:solidFill>
              </a:rPr>
              <a:t>3</a:t>
            </a:r>
            <a:r>
              <a:rPr kumimoji="1" lang="ja-JP" altLang="en-US" sz="1200" dirty="0">
                <a:solidFill>
                  <a:schemeClr val="tx1"/>
                </a:solidFill>
              </a:rPr>
              <a:t>か月はかかると言われており、もし評価が得られなければそもそも検索結果にさえ表示されず、閲覧数を得ることが出来ません。そんな時、ランキングサイトで上位に入ることで</a:t>
            </a:r>
            <a:r>
              <a:rPr kumimoji="1" lang="en-US" altLang="ja-JP" sz="1200" dirty="0">
                <a:solidFill>
                  <a:schemeClr val="tx1"/>
                </a:solidFill>
              </a:rPr>
              <a:t>google</a:t>
            </a:r>
            <a:r>
              <a:rPr kumimoji="1" lang="ja-JP" altLang="en-US" sz="1200" dirty="0">
                <a:solidFill>
                  <a:schemeClr val="tx1"/>
                </a:solidFill>
              </a:rPr>
              <a:t>検索での上位に乗りやすくなります。ランキングサイトは、始めてすぐ登録可能であり、ランキング上位に入ることが出来れば、訪問者月間</a:t>
            </a:r>
            <a:r>
              <a:rPr kumimoji="1" lang="en-US" altLang="ja-JP" sz="1200" dirty="0">
                <a:solidFill>
                  <a:schemeClr val="tx1"/>
                </a:solidFill>
              </a:rPr>
              <a:t>1400</a:t>
            </a:r>
            <a:r>
              <a:rPr kumimoji="1" lang="ja-JP" altLang="en-US" sz="1200" dirty="0">
                <a:solidFill>
                  <a:schemeClr val="tx1"/>
                </a:solidFill>
              </a:rPr>
              <a:t>万人のうち、</a:t>
            </a:r>
            <a:r>
              <a:rPr kumimoji="1" lang="en-US" altLang="ja-JP" sz="1200" dirty="0">
                <a:solidFill>
                  <a:schemeClr val="tx1"/>
                </a:solidFill>
              </a:rPr>
              <a:t>0.01%</a:t>
            </a:r>
            <a:r>
              <a:rPr kumimoji="1" lang="ja-JP" altLang="en-US" sz="1200" dirty="0">
                <a:solidFill>
                  <a:schemeClr val="tx1"/>
                </a:solidFill>
              </a:rPr>
              <a:t>に見てもらえると仮定しても</a:t>
            </a:r>
            <a:r>
              <a:rPr kumimoji="1" lang="en-US" altLang="ja-JP" sz="1200" dirty="0">
                <a:solidFill>
                  <a:schemeClr val="tx1"/>
                </a:solidFill>
              </a:rPr>
              <a:t>1400</a:t>
            </a:r>
            <a:r>
              <a:rPr kumimoji="1" lang="ja-JP" altLang="en-US" sz="1200" dirty="0">
                <a:solidFill>
                  <a:schemeClr val="tx1"/>
                </a:solidFill>
              </a:rPr>
              <a:t>人に見てもらう事が可能です。更に、閲覧してもらうことで、評価に必要な被リンクを獲得出来る可能性があり、ランキングサイトへの登録で評価と関係のあるクローラーが訪れやすくなります。このように、</a:t>
            </a:r>
            <a:r>
              <a:rPr kumimoji="1" lang="en-US" altLang="ja-JP" sz="1200" dirty="0">
                <a:solidFill>
                  <a:schemeClr val="tx1"/>
                </a:solidFill>
              </a:rPr>
              <a:t>Google</a:t>
            </a:r>
            <a:r>
              <a:rPr kumimoji="1" lang="ja-JP" altLang="en-US" sz="1200" dirty="0">
                <a:solidFill>
                  <a:schemeClr val="tx1"/>
                </a:solidFill>
              </a:rPr>
              <a:t>検索で上位に乗りやすくなる手段として、ランキングサイトで上位になることがあげられますが、ランキングサイトでの上位の目指しやすさにも差がある為、簡単に上位に入れるジャンルである必要があります。</a:t>
            </a:r>
            <a:endParaRPr kumimoji="1" lang="en-US" altLang="ja-JP" sz="1200" dirty="0">
              <a:solidFill>
                <a:schemeClr val="tx1"/>
              </a:solidFill>
            </a:endParaRPr>
          </a:p>
          <a:p>
            <a:r>
              <a:rPr kumimoji="1" lang="ja-JP" altLang="en-US" sz="1200" dirty="0">
                <a:solidFill>
                  <a:schemeClr val="tx1"/>
                </a:solidFill>
              </a:rPr>
              <a:t>次にニーズのあるジャンルを選ぶことについて説明します。これは当たり前ですが、どんなに検索上位に乗ったとしてもニーズが無ければ閲覧数を得ることは出来ません。その為の手段として、ランキングサイトで高い</a:t>
            </a:r>
            <a:r>
              <a:rPr kumimoji="1" lang="en-US" altLang="ja-JP" sz="1200" dirty="0">
                <a:solidFill>
                  <a:schemeClr val="tx1"/>
                </a:solidFill>
              </a:rPr>
              <a:t>OUT</a:t>
            </a:r>
            <a:r>
              <a:rPr kumimoji="1" lang="ja-JP" altLang="en-US" sz="1200" dirty="0">
                <a:solidFill>
                  <a:schemeClr val="tx1"/>
                </a:solidFill>
              </a:rPr>
              <a:t>が得られるジャンルを選ぶということが考えられます。ランキングサイトはジャンル毎にブログ数や閲覧数を知ることが出来ます。また、ランキングサイトで人気なジャンルは</a:t>
            </a:r>
            <a:r>
              <a:rPr kumimoji="1" lang="en-US" altLang="ja-JP" sz="1200" dirty="0">
                <a:solidFill>
                  <a:schemeClr val="tx1"/>
                </a:solidFill>
              </a:rPr>
              <a:t>web</a:t>
            </a:r>
            <a:r>
              <a:rPr kumimoji="1" lang="ja-JP" altLang="en-US" sz="1200" dirty="0">
                <a:solidFill>
                  <a:schemeClr val="tx1"/>
                </a:solidFill>
              </a:rPr>
              <a:t>上でも人気と仮定すれば、週間</a:t>
            </a:r>
            <a:r>
              <a:rPr kumimoji="1" lang="en-US" altLang="ja-JP" sz="1200" dirty="0">
                <a:solidFill>
                  <a:schemeClr val="tx1"/>
                </a:solidFill>
              </a:rPr>
              <a:t>OUT</a:t>
            </a:r>
            <a:r>
              <a:rPr kumimoji="1" lang="ja-JP" altLang="en-US" sz="1200" dirty="0">
                <a:solidFill>
                  <a:schemeClr val="tx1"/>
                </a:solidFill>
              </a:rPr>
              <a:t>からニーズのあるジャンルを判別出来ると考えました。</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以上より、ランキングサイトで簡単に上位に入れて、高い閲覧数が得られるジャンルが稼ぎやすいジャンルであると設定することで、ランキングサイトから稼ぎやすいジャンルが分析出来ると考えました。なお、収益額のみを考慮した場合、週間</a:t>
            </a:r>
            <a:r>
              <a:rPr kumimoji="1" lang="en-US" altLang="ja-JP" sz="1200" dirty="0">
                <a:solidFill>
                  <a:schemeClr val="tx1"/>
                </a:solidFill>
              </a:rPr>
              <a:t>OUT</a:t>
            </a:r>
            <a:r>
              <a:rPr kumimoji="1" lang="ja-JP" altLang="en-US" sz="1200" dirty="0">
                <a:solidFill>
                  <a:schemeClr val="tx1"/>
                </a:solidFill>
              </a:rPr>
              <a:t>が最も高いジャンルが稼げるジャンルであると考えられます。しかし、そのジャンルの競争が激しく、ランキングサイトで上位を狙えなければ、</a:t>
            </a:r>
            <a:r>
              <a:rPr kumimoji="1" lang="en-US" altLang="ja-JP" sz="1200" dirty="0">
                <a:solidFill>
                  <a:schemeClr val="tx1"/>
                </a:solidFill>
              </a:rPr>
              <a:t>Google</a:t>
            </a:r>
            <a:r>
              <a:rPr kumimoji="1" lang="ja-JP" altLang="en-US" sz="1200" dirty="0">
                <a:solidFill>
                  <a:schemeClr val="tx1"/>
                </a:solidFill>
              </a:rPr>
              <a:t>検索で上位に乗ることが難しく、結果として多くの収益につなげられる可能性が低いと考えております。よって、</a:t>
            </a:r>
            <a:r>
              <a:rPr kumimoji="1" lang="ja-JP" altLang="en-US" sz="1200">
                <a:solidFill>
                  <a:schemeClr val="tx1"/>
                </a:solidFill>
              </a:rPr>
              <a:t>週間</a:t>
            </a:r>
            <a:r>
              <a:rPr kumimoji="1" lang="en-US" altLang="ja-JP" sz="1200">
                <a:solidFill>
                  <a:schemeClr val="tx1"/>
                </a:solidFill>
              </a:rPr>
              <a:t>OUT</a:t>
            </a:r>
            <a:r>
              <a:rPr kumimoji="1" lang="ja-JP" altLang="en-US" sz="1200" dirty="0">
                <a:solidFill>
                  <a:schemeClr val="tx1"/>
                </a:solidFill>
              </a:rPr>
              <a:t>が高いだけのジャンルは稼ぎやすいジャンルではないと考えています。</a:t>
            </a:r>
            <a:endParaRPr kumimoji="1" lang="en-US" altLang="ja-JP" dirty="0"/>
          </a:p>
          <a:p>
            <a:endParaRPr kumimoji="1" lang="en-US" altLang="ja-JP" dirty="0"/>
          </a:p>
        </p:txBody>
      </p:sp>
      <p:sp>
        <p:nvSpPr>
          <p:cNvPr id="4" name="Slide Number Placeholder 3"/>
          <p:cNvSpPr>
            <a:spLocks noGrp="1"/>
          </p:cNvSpPr>
          <p:nvPr>
            <p:ph type="sldNum" sz="quarter" idx="5"/>
          </p:nvPr>
        </p:nvSpPr>
        <p:spPr/>
        <p:txBody>
          <a:bodyPr/>
          <a:lstStyle/>
          <a:p>
            <a:fld id="{68D05852-9A07-4219-9523-AB3C9D929DFF}" type="slidenum">
              <a:rPr kumimoji="1" lang="ja-JP" altLang="en-US" smtClean="0"/>
              <a:t>7</a:t>
            </a:fld>
            <a:endParaRPr kumimoji="1" lang="ja-JP" altLang="en-US"/>
          </a:p>
        </p:txBody>
      </p:sp>
    </p:spTree>
    <p:extLst>
      <p:ext uri="{BB962C8B-B14F-4D97-AF65-F5344CB8AC3E}">
        <p14:creationId xmlns:p14="http://schemas.microsoft.com/office/powerpoint/2010/main" val="293859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それでは、何をもってして稼ぎやすいジャンルと定義するかを考えていきます。</a:t>
            </a:r>
            <a:endParaRPr kumimoji="1" lang="en-US" altLang="ja-JP" dirty="0"/>
          </a:p>
          <a:p>
            <a:r>
              <a:rPr kumimoji="1" lang="ja-JP" altLang="en-US" dirty="0"/>
              <a:t>私は、</a:t>
            </a:r>
            <a:r>
              <a:rPr kumimoji="1" lang="en-US" altLang="ja-JP" sz="1200" b="1" dirty="0">
                <a:solidFill>
                  <a:schemeClr val="bg1"/>
                </a:solidFill>
              </a:rPr>
              <a:t>300</a:t>
            </a:r>
            <a:r>
              <a:rPr kumimoji="1" lang="ja-JP" altLang="en-US" sz="1200" b="1" dirty="0">
                <a:solidFill>
                  <a:schemeClr val="bg1"/>
                </a:solidFill>
              </a:rPr>
              <a:t>週間</a:t>
            </a:r>
            <a:r>
              <a:rPr kumimoji="1" lang="en-US" altLang="ja-JP" sz="1200" b="1" dirty="0">
                <a:solidFill>
                  <a:schemeClr val="bg1"/>
                </a:solidFill>
              </a:rPr>
              <a:t>IN</a:t>
            </a:r>
            <a:r>
              <a:rPr kumimoji="1" lang="ja-JP" altLang="en-US" sz="1200" b="1" dirty="0">
                <a:solidFill>
                  <a:schemeClr val="bg1"/>
                </a:solidFill>
              </a:rPr>
              <a:t>で</a:t>
            </a:r>
            <a:r>
              <a:rPr kumimoji="1" lang="en-US" altLang="ja-JP" sz="1200" b="1" dirty="0">
                <a:solidFill>
                  <a:schemeClr val="bg1"/>
                </a:solidFill>
              </a:rPr>
              <a:t>90</a:t>
            </a:r>
            <a:r>
              <a:rPr kumimoji="1" lang="ja-JP" altLang="en-US" sz="1200" b="1" dirty="0">
                <a:solidFill>
                  <a:schemeClr val="bg1"/>
                </a:solidFill>
              </a:rPr>
              <a:t>位に入れる</a:t>
            </a:r>
            <a:r>
              <a:rPr kumimoji="1" lang="ja-JP" altLang="en-US" sz="1200" b="1" dirty="0">
                <a:solidFill>
                  <a:schemeClr val="tx1"/>
                </a:solidFill>
              </a:rPr>
              <a:t>＆</a:t>
            </a:r>
            <a:r>
              <a:rPr kumimoji="1" lang="en-US" altLang="ja-JP" sz="1200" b="1" dirty="0">
                <a:solidFill>
                  <a:schemeClr val="bg1"/>
                </a:solidFill>
              </a:rPr>
              <a:t>2000</a:t>
            </a:r>
            <a:r>
              <a:rPr kumimoji="1" lang="ja-JP" altLang="en-US" sz="1200" b="1" dirty="0">
                <a:solidFill>
                  <a:schemeClr val="bg1"/>
                </a:solidFill>
              </a:rPr>
              <a:t>週間</a:t>
            </a:r>
            <a:r>
              <a:rPr kumimoji="1" lang="en-US" altLang="ja-JP" sz="1200" b="1" dirty="0">
                <a:solidFill>
                  <a:schemeClr val="bg1"/>
                </a:solidFill>
              </a:rPr>
              <a:t>OUT</a:t>
            </a:r>
            <a:r>
              <a:rPr kumimoji="1" lang="ja-JP" altLang="en-US" sz="1200" b="1" dirty="0">
                <a:solidFill>
                  <a:schemeClr val="tx1"/>
                </a:solidFill>
              </a:rPr>
              <a:t>を得られるジャンルを稼ぎやすいジャンルだと定義しました。</a:t>
            </a:r>
            <a:endParaRPr kumimoji="1" lang="en-US" altLang="ja-JP" sz="1200" b="1" dirty="0">
              <a:solidFill>
                <a:schemeClr val="tx1"/>
              </a:solidFill>
            </a:endParaRPr>
          </a:p>
          <a:p>
            <a:r>
              <a:rPr kumimoji="1" lang="ja-JP" altLang="en-US" sz="1200" b="1" dirty="0">
                <a:solidFill>
                  <a:schemeClr val="tx1"/>
                </a:solidFill>
              </a:rPr>
              <a:t>✓</a:t>
            </a:r>
            <a:endParaRPr kumimoji="1" lang="en-US" altLang="ja-JP" dirty="0"/>
          </a:p>
          <a:p>
            <a:r>
              <a:rPr kumimoji="1" lang="ja-JP" altLang="en-US" dirty="0"/>
              <a:t>まず、</a:t>
            </a:r>
            <a:r>
              <a:rPr kumimoji="1" lang="en-US" altLang="ja-JP" dirty="0"/>
              <a:t>OUT</a:t>
            </a:r>
            <a:r>
              <a:rPr kumimoji="1" lang="ja-JP" altLang="en-US" dirty="0"/>
              <a:t>の目標を設定します。先述のとおり、閲覧数は主に</a:t>
            </a:r>
            <a:r>
              <a:rPr kumimoji="1" lang="en-US" altLang="ja-JP" dirty="0"/>
              <a:t>Google</a:t>
            </a:r>
            <a:r>
              <a:rPr kumimoji="1" lang="ja-JP" altLang="en-US" dirty="0"/>
              <a:t>検索により得ようとしています。その為、ランキングサイトに頼るのはブログを始めてすぐのタイミングとなります。そこで、ランキングサイトからの閲覧数の目標は、脱初心者の閲覧数と呼ばれている一日あたり</a:t>
            </a:r>
            <a:r>
              <a:rPr kumimoji="1" lang="en-US" altLang="ja-JP" dirty="0"/>
              <a:t>100</a:t>
            </a:r>
            <a:r>
              <a:rPr kumimoji="1" lang="ja-JP" altLang="en-US" dirty="0"/>
              <a:t>回閲覧を基準として考えました。これを</a:t>
            </a:r>
            <a:r>
              <a:rPr kumimoji="1" lang="en-US" altLang="ja-JP" dirty="0"/>
              <a:t>OUT</a:t>
            </a:r>
            <a:r>
              <a:rPr kumimoji="1" lang="ja-JP" altLang="en-US" dirty="0"/>
              <a:t>に換算すると</a:t>
            </a:r>
            <a:r>
              <a:rPr kumimoji="1" lang="en-US" altLang="ja-JP" dirty="0"/>
              <a:t>7000</a:t>
            </a:r>
            <a:r>
              <a:rPr kumimoji="1" lang="ja-JP" altLang="en-US" dirty="0"/>
              <a:t>週間</a:t>
            </a:r>
            <a:r>
              <a:rPr kumimoji="1" lang="en-US" altLang="ja-JP" dirty="0"/>
              <a:t>OUT</a:t>
            </a:r>
            <a:r>
              <a:rPr kumimoji="1" lang="ja-JP" altLang="en-US" dirty="0"/>
              <a:t>となり、他サイトとの併用を考えた結果、目標は</a:t>
            </a:r>
            <a:r>
              <a:rPr kumimoji="1" lang="en-US" altLang="ja-JP" dirty="0"/>
              <a:t>2000</a:t>
            </a:r>
            <a:r>
              <a:rPr kumimoji="1" lang="ja-JP" altLang="en-US" dirty="0"/>
              <a:t>週間</a:t>
            </a:r>
            <a:r>
              <a:rPr kumimoji="1" lang="en-US" altLang="ja-JP" dirty="0"/>
              <a:t>OUT</a:t>
            </a:r>
            <a:r>
              <a:rPr kumimoji="1" lang="ja-JP" altLang="en-US" dirty="0"/>
              <a:t>と定めました。</a:t>
            </a:r>
            <a:endParaRPr kumimoji="1" lang="en-US" altLang="ja-JP" dirty="0"/>
          </a:p>
          <a:p>
            <a:r>
              <a:rPr kumimoji="1" lang="ja-JP" altLang="en-US" dirty="0"/>
              <a:t>✓</a:t>
            </a:r>
            <a:endParaRPr kumimoji="1" lang="en-US" altLang="ja-JP" dirty="0"/>
          </a:p>
          <a:p>
            <a:r>
              <a:rPr kumimoji="1" lang="ja-JP" altLang="en-US" dirty="0"/>
              <a:t>次に</a:t>
            </a:r>
            <a:r>
              <a:rPr kumimoji="1" lang="en-US" altLang="ja-JP" dirty="0"/>
              <a:t>IN</a:t>
            </a:r>
            <a:r>
              <a:rPr kumimoji="1" lang="ja-JP" altLang="en-US" dirty="0"/>
              <a:t>の目標を設定します。確認ですが、</a:t>
            </a:r>
            <a:r>
              <a:rPr kumimoji="1" lang="en-US" altLang="ja-JP" dirty="0"/>
              <a:t>IN</a:t>
            </a:r>
            <a:r>
              <a:rPr kumimoji="1" lang="ja-JP" altLang="en-US" dirty="0"/>
              <a:t>はブログ閲覧数には関係せず、ランキング順位に影響します。その為、上位に入るのに必要な</a:t>
            </a:r>
            <a:r>
              <a:rPr kumimoji="1" lang="en-US" altLang="ja-JP" dirty="0"/>
              <a:t>IN</a:t>
            </a:r>
            <a:r>
              <a:rPr kumimoji="1" lang="ja-JP" altLang="en-US" dirty="0"/>
              <a:t>が少ないジャンルが理想であり、そのようなジャンルをえらばなければ、そもそもはじめたてで上位に入ることは出来ません。ここで、人気ブログランキングでは、自力で２～３００週間</a:t>
            </a:r>
            <a:r>
              <a:rPr kumimoji="1" lang="en-US" altLang="ja-JP" dirty="0"/>
              <a:t>IN</a:t>
            </a:r>
            <a:r>
              <a:rPr kumimoji="1" lang="ja-JP" altLang="en-US" dirty="0"/>
              <a:t>を獲得出来ることと、サイト閲覧者は</a:t>
            </a:r>
            <a:r>
              <a:rPr kumimoji="1" lang="en-US" altLang="ja-JP" dirty="0"/>
              <a:t>3</a:t>
            </a:r>
            <a:r>
              <a:rPr kumimoji="1" lang="ja-JP" altLang="en-US" dirty="0"/>
              <a:t>ページ分</a:t>
            </a:r>
            <a:r>
              <a:rPr kumimoji="1" lang="en-US" altLang="ja-JP" dirty="0"/>
              <a:t>(90</a:t>
            </a:r>
            <a:r>
              <a:rPr kumimoji="1" lang="ja-JP" altLang="en-US" dirty="0"/>
              <a:t>位まで</a:t>
            </a:r>
            <a:r>
              <a:rPr kumimoji="1" lang="en-US" altLang="ja-JP" dirty="0"/>
              <a:t>)</a:t>
            </a:r>
            <a:r>
              <a:rPr kumimoji="1" lang="ja-JP" altLang="en-US" dirty="0"/>
              <a:t>を見てくれると仮定すると、目標は</a:t>
            </a:r>
            <a:r>
              <a:rPr kumimoji="1" lang="en-US" altLang="ja-JP" dirty="0"/>
              <a:t>300</a:t>
            </a:r>
            <a:r>
              <a:rPr kumimoji="1" lang="ja-JP" altLang="en-US" dirty="0"/>
              <a:t>週間</a:t>
            </a:r>
            <a:r>
              <a:rPr kumimoji="1" lang="en-US" altLang="ja-JP" dirty="0"/>
              <a:t>IN</a:t>
            </a:r>
            <a:r>
              <a:rPr kumimoji="1" lang="ja-JP" altLang="en-US" dirty="0"/>
              <a:t>で</a:t>
            </a:r>
            <a:r>
              <a:rPr kumimoji="1" lang="en-US" altLang="ja-JP" dirty="0"/>
              <a:t>90</a:t>
            </a:r>
            <a:r>
              <a:rPr kumimoji="1" lang="ja-JP" altLang="en-US" dirty="0"/>
              <a:t>位に入れることだと定めることが出来ます。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以上より、</a:t>
            </a:r>
            <a:r>
              <a:rPr kumimoji="1" lang="en-US" altLang="ja-JP" sz="1200" b="1" dirty="0">
                <a:solidFill>
                  <a:schemeClr val="bg1"/>
                </a:solidFill>
              </a:rPr>
              <a:t>300</a:t>
            </a:r>
            <a:r>
              <a:rPr kumimoji="1" lang="ja-JP" altLang="en-US" sz="1200" b="1" dirty="0">
                <a:solidFill>
                  <a:schemeClr val="bg1"/>
                </a:solidFill>
              </a:rPr>
              <a:t>週間</a:t>
            </a:r>
            <a:r>
              <a:rPr kumimoji="1" lang="en-US" altLang="ja-JP" sz="1200" b="1" dirty="0">
                <a:solidFill>
                  <a:schemeClr val="bg1"/>
                </a:solidFill>
              </a:rPr>
              <a:t>IN</a:t>
            </a:r>
            <a:r>
              <a:rPr kumimoji="1" lang="ja-JP" altLang="en-US" sz="1200" b="1" dirty="0">
                <a:solidFill>
                  <a:schemeClr val="bg1"/>
                </a:solidFill>
              </a:rPr>
              <a:t>で</a:t>
            </a:r>
            <a:r>
              <a:rPr kumimoji="1" lang="en-US" altLang="ja-JP" sz="1200" b="1" dirty="0">
                <a:solidFill>
                  <a:schemeClr val="bg1"/>
                </a:solidFill>
              </a:rPr>
              <a:t>90</a:t>
            </a:r>
            <a:r>
              <a:rPr kumimoji="1" lang="ja-JP" altLang="en-US" sz="1200" b="1" dirty="0">
                <a:solidFill>
                  <a:schemeClr val="bg1"/>
                </a:solidFill>
              </a:rPr>
              <a:t>位に入れる</a:t>
            </a:r>
            <a:r>
              <a:rPr kumimoji="1" lang="ja-JP" altLang="en-US" sz="1200" b="1" dirty="0">
                <a:solidFill>
                  <a:schemeClr val="tx1"/>
                </a:solidFill>
              </a:rPr>
              <a:t>＆</a:t>
            </a:r>
            <a:r>
              <a:rPr kumimoji="1" lang="en-US" altLang="ja-JP" sz="1200" b="1" dirty="0">
                <a:solidFill>
                  <a:schemeClr val="bg1"/>
                </a:solidFill>
              </a:rPr>
              <a:t>2000</a:t>
            </a:r>
            <a:r>
              <a:rPr kumimoji="1" lang="ja-JP" altLang="en-US" sz="1200" b="1" dirty="0">
                <a:solidFill>
                  <a:schemeClr val="bg1"/>
                </a:solidFill>
              </a:rPr>
              <a:t>週間</a:t>
            </a:r>
            <a:r>
              <a:rPr kumimoji="1" lang="en-US" altLang="ja-JP" sz="1200" b="1" dirty="0">
                <a:solidFill>
                  <a:schemeClr val="bg1"/>
                </a:solidFill>
              </a:rPr>
              <a:t>OUT</a:t>
            </a:r>
            <a:r>
              <a:rPr kumimoji="1" lang="ja-JP" altLang="en-US" sz="1200" b="1" dirty="0">
                <a:solidFill>
                  <a:schemeClr val="tx1"/>
                </a:solidFill>
              </a:rPr>
              <a:t>を得られるジャンルを特定すれば、それが稼ぎやすいジャンルだと考えることが出来ます。</a:t>
            </a:r>
          </a:p>
          <a:p>
            <a:endParaRPr kumimoji="1" lang="en-US" altLang="ja-JP" dirty="0"/>
          </a:p>
        </p:txBody>
      </p:sp>
      <p:sp>
        <p:nvSpPr>
          <p:cNvPr id="4" name="スライド番号プレースホルダー 3"/>
          <p:cNvSpPr>
            <a:spLocks noGrp="1"/>
          </p:cNvSpPr>
          <p:nvPr>
            <p:ph type="sldNum" sz="quarter" idx="5"/>
          </p:nvPr>
        </p:nvSpPr>
        <p:spPr/>
        <p:txBody>
          <a:bodyPr/>
          <a:lstStyle/>
          <a:p>
            <a:fld id="{68D05852-9A07-4219-9523-AB3C9D929DFF}" type="slidenum">
              <a:rPr kumimoji="1" lang="ja-JP" altLang="en-US" smtClean="0"/>
              <a:t>8</a:t>
            </a:fld>
            <a:endParaRPr kumimoji="1" lang="ja-JP" altLang="en-US"/>
          </a:p>
        </p:txBody>
      </p:sp>
    </p:spTree>
    <p:extLst>
      <p:ext uri="{BB962C8B-B14F-4D97-AF65-F5344CB8AC3E}">
        <p14:creationId xmlns:p14="http://schemas.microsoft.com/office/powerpoint/2010/main" val="195909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それでは分析に移ります。</a:t>
            </a:r>
            <a:endParaRPr kumimoji="1" lang="en-US" altLang="ja-JP" dirty="0"/>
          </a:p>
          <a:p>
            <a:r>
              <a:rPr kumimoji="1" lang="ja-JP" altLang="en-US" dirty="0"/>
              <a:t>図はカテゴリ毎上位</a:t>
            </a:r>
            <a:r>
              <a:rPr kumimoji="1" lang="en-US" altLang="ja-JP" dirty="0"/>
              <a:t>90</a:t>
            </a:r>
            <a:r>
              <a:rPr kumimoji="1" lang="ja-JP" altLang="en-US" dirty="0"/>
              <a:t>位の週間</a:t>
            </a:r>
            <a:r>
              <a:rPr kumimoji="1" lang="en-US" altLang="ja-JP" dirty="0"/>
              <a:t>IN/OUT</a:t>
            </a:r>
            <a:r>
              <a:rPr kumimoji="1" lang="ja-JP" altLang="en-US" dirty="0"/>
              <a:t>の箱ひげ図です。</a:t>
            </a:r>
            <a:endParaRPr kumimoji="1" lang="en-US" altLang="ja-JP" dirty="0"/>
          </a:p>
          <a:p>
            <a:r>
              <a:rPr kumimoji="1" lang="ja-JP" altLang="en-US" dirty="0"/>
              <a:t>左の週間</a:t>
            </a:r>
            <a:r>
              <a:rPr kumimoji="1" lang="en-US" altLang="ja-JP" dirty="0"/>
              <a:t>IN</a:t>
            </a:r>
            <a:r>
              <a:rPr kumimoji="1" lang="ja-JP" altLang="en-US" dirty="0"/>
              <a:t>のグラフをみてください。</a:t>
            </a:r>
            <a:endParaRPr kumimoji="1" lang="en-US" altLang="ja-JP" dirty="0"/>
          </a:p>
          <a:p>
            <a:r>
              <a:rPr kumimoji="1" lang="ja-JP" altLang="en-US" dirty="0"/>
              <a:t>週間</a:t>
            </a:r>
            <a:r>
              <a:rPr kumimoji="1" lang="en-US" altLang="ja-JP" dirty="0"/>
              <a:t>IN</a:t>
            </a:r>
            <a:r>
              <a:rPr kumimoji="1" lang="ja-JP" altLang="en-US" dirty="0"/>
              <a:t>が</a:t>
            </a:r>
            <a:r>
              <a:rPr kumimoji="1" lang="en-US" altLang="ja-JP" dirty="0"/>
              <a:t>300</a:t>
            </a:r>
            <a:r>
              <a:rPr kumimoji="1" lang="ja-JP" altLang="en-US" dirty="0"/>
              <a:t>の所で判断すると、</a:t>
            </a:r>
            <a:endParaRPr kumimoji="1" lang="en-US" altLang="ja-JP" dirty="0"/>
          </a:p>
          <a:p>
            <a:r>
              <a:rPr kumimoji="1" lang="ja-JP" altLang="en-US" dirty="0"/>
              <a:t>✓</a:t>
            </a:r>
            <a:endParaRPr kumimoji="1" lang="en-US" altLang="ja-JP" dirty="0"/>
          </a:p>
          <a:p>
            <a:r>
              <a:rPr kumimoji="1" lang="ja-JP" altLang="en-US" dirty="0"/>
              <a:t>ニュースから花・ガーデニングのところまでは約</a:t>
            </a:r>
            <a:r>
              <a:rPr kumimoji="1" lang="en-US" altLang="ja-JP" dirty="0"/>
              <a:t>20~60%</a:t>
            </a:r>
            <a:r>
              <a:rPr kumimoji="1" lang="ja-JP" altLang="en-US" dirty="0"/>
              <a:t>が週間</a:t>
            </a:r>
            <a:r>
              <a:rPr kumimoji="1" lang="en-US" altLang="ja-JP" dirty="0"/>
              <a:t>IN300</a:t>
            </a:r>
            <a:r>
              <a:rPr kumimoji="1" lang="ja-JP" altLang="en-US" dirty="0"/>
              <a:t>以下であることがわかります。</a:t>
            </a:r>
            <a:endParaRPr kumimoji="1" lang="en-US" altLang="ja-JP" dirty="0"/>
          </a:p>
          <a:p>
            <a:endParaRPr kumimoji="1" lang="en-US" altLang="ja-JP" dirty="0"/>
          </a:p>
          <a:p>
            <a:r>
              <a:rPr kumimoji="1" lang="ja-JP" altLang="en-US" dirty="0"/>
              <a:t>ここから分析範囲を狭めて週間</a:t>
            </a:r>
            <a:r>
              <a:rPr kumimoji="1" lang="en-US" altLang="ja-JP" dirty="0"/>
              <a:t>OUT</a:t>
            </a:r>
            <a:r>
              <a:rPr kumimoji="1" lang="ja-JP" altLang="en-US" dirty="0"/>
              <a:t>を確認します。</a:t>
            </a:r>
            <a:endParaRPr kumimoji="1" lang="en-US" altLang="ja-JP" dirty="0"/>
          </a:p>
          <a:p>
            <a:r>
              <a:rPr kumimoji="1" lang="ja-JP" altLang="en-US" dirty="0"/>
              <a:t>✓</a:t>
            </a:r>
            <a:endParaRPr kumimoji="1" lang="en-US" altLang="ja-JP" dirty="0"/>
          </a:p>
          <a:p>
            <a:r>
              <a:rPr kumimoji="1" lang="ja-JP" altLang="en-US" dirty="0"/>
              <a:t>週間</a:t>
            </a:r>
            <a:r>
              <a:rPr kumimoji="1" lang="en-US" altLang="ja-JP" dirty="0"/>
              <a:t>IN</a:t>
            </a:r>
            <a:r>
              <a:rPr kumimoji="1" lang="ja-JP" altLang="en-US" dirty="0"/>
              <a:t>分布が低めの範囲では、</a:t>
            </a:r>
            <a:endParaRPr kumimoji="1" lang="en-US" altLang="ja-JP" dirty="0"/>
          </a:p>
          <a:p>
            <a:r>
              <a:rPr kumimoji="1" lang="ja-JP" altLang="en-US" dirty="0"/>
              <a:t>✓</a:t>
            </a:r>
            <a:endParaRPr kumimoji="1" lang="en-US" altLang="ja-JP" dirty="0"/>
          </a:p>
          <a:p>
            <a:r>
              <a:rPr kumimoji="1" lang="ja-JP" altLang="en-US" dirty="0"/>
              <a:t>ニュース、インターネット・コンピュータ、ファッション、花・ガーデニングのジャンルにおいて</a:t>
            </a:r>
            <a:r>
              <a:rPr kumimoji="1" lang="en-US" altLang="ja-JP" dirty="0"/>
              <a:t>25%</a:t>
            </a:r>
            <a:r>
              <a:rPr kumimoji="1" lang="ja-JP" altLang="en-US" dirty="0"/>
              <a:t>以上が</a:t>
            </a:r>
            <a:r>
              <a:rPr kumimoji="1" lang="en-US" altLang="ja-JP" dirty="0"/>
              <a:t>2000</a:t>
            </a:r>
            <a:r>
              <a:rPr kumimoji="1" lang="ja-JP" altLang="en-US" dirty="0"/>
              <a:t>週間</a:t>
            </a:r>
            <a:r>
              <a:rPr kumimoji="1" lang="en-US" altLang="ja-JP" dirty="0"/>
              <a:t>OUT</a:t>
            </a:r>
            <a:r>
              <a:rPr kumimoji="1" lang="ja-JP" altLang="en-US" dirty="0"/>
              <a:t>を得られることが確認出来ます。しかし、インターネット・コンピュータの分布は、半分以上が</a:t>
            </a:r>
            <a:r>
              <a:rPr kumimoji="1" lang="en-US" altLang="ja-JP" dirty="0"/>
              <a:t>500</a:t>
            </a:r>
            <a:r>
              <a:rPr kumimoji="1" lang="ja-JP" altLang="en-US" dirty="0"/>
              <a:t>週間</a:t>
            </a:r>
            <a:r>
              <a:rPr kumimoji="1" lang="en-US" altLang="ja-JP" dirty="0"/>
              <a:t>OUT</a:t>
            </a:r>
            <a:r>
              <a:rPr kumimoji="1" lang="ja-JP" altLang="en-US" dirty="0"/>
              <a:t>にも到達していません。よって、インターネット・コンピュータカテゴリは除外し、</a:t>
            </a:r>
            <a:endParaRPr kumimoji="1" lang="en-US" altLang="ja-JP" dirty="0"/>
          </a:p>
          <a:p>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花・ガーデニング</a:t>
            </a:r>
            <a:r>
              <a:rPr lang="en-US" altLang="ja-JP" sz="1200" dirty="0"/>
              <a:t>,</a:t>
            </a:r>
            <a:r>
              <a:rPr lang="ja-JP" altLang="en-US" sz="1200" dirty="0"/>
              <a:t>ニュース</a:t>
            </a:r>
            <a:r>
              <a:rPr lang="en-US" altLang="ja-JP" sz="1200" dirty="0"/>
              <a:t>,</a:t>
            </a:r>
            <a:r>
              <a:rPr lang="ja-JP" altLang="en-US" sz="1200" dirty="0"/>
              <a:t>ファッションが条件に当てはまる</a:t>
            </a:r>
            <a:r>
              <a:rPr kumimoji="1" lang="ja-JP" altLang="en-US" sz="1200" dirty="0"/>
              <a:t>カテゴリだと判断しました。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8D05852-9A07-4219-9523-AB3C9D929DFF}" type="slidenum">
              <a:rPr kumimoji="1" lang="ja-JP" altLang="en-US" smtClean="0"/>
              <a:t>9</a:t>
            </a:fld>
            <a:endParaRPr kumimoji="1" lang="ja-JP" altLang="en-US"/>
          </a:p>
        </p:txBody>
      </p:sp>
    </p:spTree>
    <p:extLst>
      <p:ext uri="{BB962C8B-B14F-4D97-AF65-F5344CB8AC3E}">
        <p14:creationId xmlns:p14="http://schemas.microsoft.com/office/powerpoint/2010/main" val="195037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EE9F0-A996-C3B5-0F7A-E74F2CD0B3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16A743-24F0-5B5F-E009-5C7C6EA19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937294-44BC-4877-8C65-99A537768BFE}"/>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951DE5C3-EA6F-D30F-CE87-CC132DA250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531A3B-C0E8-4C3D-B688-3ADFCBC0CD7E}"/>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285694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32706-40FF-4612-2AD0-2572A08260C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5D0EE3-6643-D216-F8F9-EACA278A6A3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F75104-5F52-10BA-9B19-1D3B7D118667}"/>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F5805F82-25FC-9420-D86A-467F29D286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C0C24-E6B1-C6A8-172D-BAE4D0379E15}"/>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415046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70C770E-E1CA-8C36-E0D3-0441A40321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B238B3-2BE0-F531-663E-513FF063262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B46B81-81A0-5AF1-A3CB-DCD2F778D8C1}"/>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1DB32EB4-51EA-F9DA-31C0-1DF20D5A9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24549-C25D-59C6-E8CD-E3DB31522EA6}"/>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316521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77A88-B436-11FC-09ED-C7D83228E3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376730-0616-5B20-B622-B8E1849B1A8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CF76E3-2B73-A5C8-C876-99FDFBEB27FF}"/>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2488C20E-BF64-CF45-DDA4-EFD2CFBF5C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0E655C-D8FE-56C7-E443-1F5707472D85}"/>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87909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B2659-7E70-A2E9-1C87-702D8FBF83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FF99CE-D1B4-A03F-07E5-84A72BA10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38A6EDF-3E86-2359-B6E1-0F1F34284CF6}"/>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7CA33BA4-7CDB-F346-C5EE-B3A911FC07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7C80F8-57B6-06DB-B564-81277FDC3981}"/>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12096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D30BB-52B0-C462-DE48-3E65B6EC7A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47CEC6-FFFC-A074-21A8-61358E43FF2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9437D2-071B-EA9E-476E-03DCE71E69F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F94A09C-1E33-0E06-4608-B726C6246C62}"/>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DE68495B-2197-FB32-E83A-A5C40C18C8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B41D06-3B42-C6CB-6889-748B2DE6CE33}"/>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226882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C3B32-D644-9B5A-3D76-41620BB435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892007-A7AD-4D89-AC81-72DE3CFBC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B53D0CC-1C0E-D352-5ADF-4E92E3C075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BD71C12-E123-4778-D297-76CE657C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6DB6E0-5EDC-8BE9-15B1-3E53A5F474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CCF396-4009-3F47-1F05-90018C914FB8}"/>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8" name="フッター プレースホルダー 7">
            <a:extLst>
              <a:ext uri="{FF2B5EF4-FFF2-40B4-BE49-F238E27FC236}">
                <a16:creationId xmlns:a16="http://schemas.microsoft.com/office/drawing/2014/main" id="{DA8A7BC3-391C-2007-C36B-36282CDC8D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C02101-1694-153F-C7A3-EB943E7F87BA}"/>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195080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4BF55-17DE-52E1-6620-2B7FF972B4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ABDA48-A5A7-1DFA-9999-EF0B3A2DD6C8}"/>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4" name="フッター プレースホルダー 3">
            <a:extLst>
              <a:ext uri="{FF2B5EF4-FFF2-40B4-BE49-F238E27FC236}">
                <a16:creationId xmlns:a16="http://schemas.microsoft.com/office/drawing/2014/main" id="{251754A0-39EF-DD3B-08BE-4097999C0F9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61909-331B-FB68-CF32-08D9A733AFC3}"/>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386414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C05F7CE-653D-CEFF-FB56-C665AF79E07D}"/>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3" name="フッター プレースホルダー 2">
            <a:extLst>
              <a:ext uri="{FF2B5EF4-FFF2-40B4-BE49-F238E27FC236}">
                <a16:creationId xmlns:a16="http://schemas.microsoft.com/office/drawing/2014/main" id="{A9020E85-6718-0DA7-28DC-F80F7E2688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E785B1-EB2A-36D0-2034-E753FCE6646D}"/>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207458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58A45E-BD8B-7566-1B03-4EA5C80DFE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48AFD1-FBAD-5D42-5C63-BB72DEE52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B1BCF4-DDD8-3847-2F5B-C0FA59314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5EFD09-5DA4-A3AD-F5B5-D47B0E36F77C}"/>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9E3441C3-9F06-AAF2-897D-2125CA2F61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1F95AD-892D-4FDD-4D07-5EC8547A8373}"/>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87137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B90A6-29E0-1534-149B-03CC0AB892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3A9A72-1DED-D9DF-41F0-2573D89C2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8F5A1B-6E61-EC69-0D6E-664761D6D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8CE25C-E3D8-2343-00BD-D8EB013DBCD6}"/>
              </a:ext>
            </a:extLst>
          </p:cNvPr>
          <p:cNvSpPr>
            <a:spLocks noGrp="1"/>
          </p:cNvSpPr>
          <p:nvPr>
            <p:ph type="dt" sz="half" idx="10"/>
          </p:nvPr>
        </p:nvSpPr>
        <p:spPr/>
        <p:txBody>
          <a:bodyPr/>
          <a:lstStyle/>
          <a:p>
            <a:fld id="{4325FF93-42C0-4E2E-808B-94C9F2804762}" type="datetimeFigureOut">
              <a:rPr kumimoji="1" lang="ja-JP" altLang="en-US" smtClean="0"/>
              <a:t>2022/7/21</a:t>
            </a:fld>
            <a:endParaRPr kumimoji="1" lang="ja-JP" altLang="en-US"/>
          </a:p>
        </p:txBody>
      </p:sp>
      <p:sp>
        <p:nvSpPr>
          <p:cNvPr id="6" name="フッター プレースホルダー 5">
            <a:extLst>
              <a:ext uri="{FF2B5EF4-FFF2-40B4-BE49-F238E27FC236}">
                <a16:creationId xmlns:a16="http://schemas.microsoft.com/office/drawing/2014/main" id="{8C9EE29E-DA91-7B88-1F5B-2679D0EF1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940DD4-A401-A74C-1B0D-AABD295FA45C}"/>
              </a:ext>
            </a:extLst>
          </p:cNvPr>
          <p:cNvSpPr>
            <a:spLocks noGrp="1"/>
          </p:cNvSpPr>
          <p:nvPr>
            <p:ph type="sldNum" sz="quarter" idx="12"/>
          </p:nvPr>
        </p:nvSpPr>
        <p:spPr/>
        <p:txBody>
          <a:body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139894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lum/>
          </a:blip>
          <a:srcRect/>
          <a:stretch>
            <a:fillRect t="-9000" b="-9000"/>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28CB39-188A-25A5-29C3-BFC6950C3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515544-77D8-2989-760C-97453AC9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CA9003-3B18-E40C-361D-98911DE51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5FF93-42C0-4E2E-808B-94C9F2804762}" type="datetimeFigureOut">
              <a:rPr kumimoji="1" lang="ja-JP" altLang="en-US" smtClean="0"/>
              <a:t>2022/7/21</a:t>
            </a:fld>
            <a:endParaRPr kumimoji="1" lang="ja-JP" altLang="en-US"/>
          </a:p>
        </p:txBody>
      </p:sp>
      <p:sp>
        <p:nvSpPr>
          <p:cNvPr id="5" name="フッター プレースホルダー 4">
            <a:extLst>
              <a:ext uri="{FF2B5EF4-FFF2-40B4-BE49-F238E27FC236}">
                <a16:creationId xmlns:a16="http://schemas.microsoft.com/office/drawing/2014/main" id="{5B930AB2-59B9-D929-7F57-C84CEFD3E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8B24ED-E10E-EA07-31D1-97AC09C9D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F5AF4-9C61-488B-A9EF-EBC95654F0DA}" type="slidenum">
              <a:rPr kumimoji="1" lang="ja-JP" altLang="en-US" smtClean="0"/>
              <a:t>‹#›</a:t>
            </a:fld>
            <a:endParaRPr kumimoji="1" lang="ja-JP" altLang="en-US"/>
          </a:p>
        </p:txBody>
      </p:sp>
    </p:spTree>
    <p:extLst>
      <p:ext uri="{BB962C8B-B14F-4D97-AF65-F5344CB8AC3E}">
        <p14:creationId xmlns:p14="http://schemas.microsoft.com/office/powerpoint/2010/main" val="1292849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j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log.with2.ne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16CE9-762F-CE34-6732-BC0ABDA09296}"/>
              </a:ext>
            </a:extLst>
          </p:cNvPr>
          <p:cNvSpPr>
            <a:spLocks noGrp="1"/>
          </p:cNvSpPr>
          <p:nvPr>
            <p:ph type="ctrTitle"/>
          </p:nvPr>
        </p:nvSpPr>
        <p:spPr>
          <a:xfrm>
            <a:off x="392722" y="1007086"/>
            <a:ext cx="11406555" cy="2387600"/>
          </a:xfrm>
        </p:spPr>
        <p:txBody>
          <a:bodyPr>
            <a:normAutofit/>
          </a:bodyPr>
          <a:lstStyle/>
          <a:p>
            <a:r>
              <a:rPr kumimoji="1" lang="ja-JP" altLang="en-US"/>
              <a:t>副業としてブログを始める際の</a:t>
            </a:r>
            <a:br>
              <a:rPr kumimoji="1" lang="en-US" altLang="ja-JP"/>
            </a:br>
            <a:r>
              <a:rPr lang="ja-JP" altLang="en-US"/>
              <a:t>稼ぎやすい</a:t>
            </a:r>
            <a:r>
              <a:rPr kumimoji="1" lang="ja-JP" altLang="en-US"/>
              <a:t>カテゴリの</a:t>
            </a:r>
            <a:r>
              <a:rPr lang="ja-JP" altLang="en-US"/>
              <a:t>特定</a:t>
            </a:r>
            <a:endParaRPr kumimoji="1" lang="ja-JP" altLang="en-US"/>
          </a:p>
        </p:txBody>
      </p:sp>
      <p:sp>
        <p:nvSpPr>
          <p:cNvPr id="3" name="字幕 2">
            <a:extLst>
              <a:ext uri="{FF2B5EF4-FFF2-40B4-BE49-F238E27FC236}">
                <a16:creationId xmlns:a16="http://schemas.microsoft.com/office/drawing/2014/main" id="{EBE7A460-A0E0-643E-BDC6-A3362EA2C0AE}"/>
              </a:ext>
            </a:extLst>
          </p:cNvPr>
          <p:cNvSpPr>
            <a:spLocks noGrp="1"/>
          </p:cNvSpPr>
          <p:nvPr>
            <p:ph type="subTitle" idx="1"/>
          </p:nvPr>
        </p:nvSpPr>
        <p:spPr>
          <a:xfrm>
            <a:off x="1400907" y="4657114"/>
            <a:ext cx="9144000" cy="1655762"/>
          </a:xfrm>
        </p:spPr>
        <p:txBody>
          <a:bodyPr>
            <a:normAutofit/>
          </a:bodyPr>
          <a:lstStyle/>
          <a:p>
            <a:r>
              <a:rPr kumimoji="1" lang="ja-JP" altLang="en-US" sz="3600"/>
              <a:t>松浦竜也</a:t>
            </a:r>
          </a:p>
        </p:txBody>
      </p:sp>
    </p:spTree>
    <p:extLst>
      <p:ext uri="{BB962C8B-B14F-4D97-AF65-F5344CB8AC3E}">
        <p14:creationId xmlns:p14="http://schemas.microsoft.com/office/powerpoint/2010/main" val="192256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ultiplication Sign 15">
            <a:extLst>
              <a:ext uri="{FF2B5EF4-FFF2-40B4-BE49-F238E27FC236}">
                <a16:creationId xmlns:a16="http://schemas.microsoft.com/office/drawing/2014/main" id="{DCCEA40C-22CD-9D98-4A66-7365171FA146}"/>
              </a:ext>
            </a:extLst>
          </p:cNvPr>
          <p:cNvSpPr/>
          <p:nvPr/>
        </p:nvSpPr>
        <p:spPr>
          <a:xfrm>
            <a:off x="9534832" y="899652"/>
            <a:ext cx="840658" cy="7964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415DE2-9871-65A9-97C0-9F67263F9508}"/>
              </a:ext>
            </a:extLst>
          </p:cNvPr>
          <p:cNvSpPr>
            <a:spLocks noGrp="1"/>
          </p:cNvSpPr>
          <p:nvPr>
            <p:ph type="title"/>
          </p:nvPr>
        </p:nvSpPr>
        <p:spPr>
          <a:xfrm>
            <a:off x="295329" y="230565"/>
            <a:ext cx="7705671" cy="646964"/>
          </a:xfrm>
        </p:spPr>
        <p:txBody>
          <a:bodyPr>
            <a:normAutofit/>
          </a:bodyPr>
          <a:lstStyle/>
          <a:p>
            <a:r>
              <a:rPr kumimoji="1" lang="ja-JP" altLang="en-US" sz="3600"/>
              <a:t>散布図</a:t>
            </a:r>
            <a:r>
              <a:rPr lang="ja-JP" altLang="en-US" sz="3600"/>
              <a:t>を用いた</a:t>
            </a:r>
            <a:r>
              <a:rPr kumimoji="1" lang="ja-JP" altLang="en-US" sz="3600"/>
              <a:t>週間</a:t>
            </a:r>
            <a:r>
              <a:rPr kumimoji="1" lang="en-US" altLang="ja-JP" sz="3600"/>
              <a:t>IN/OUT</a:t>
            </a:r>
            <a:r>
              <a:rPr kumimoji="1" lang="ja-JP" altLang="en-US" sz="3600"/>
              <a:t>の関係</a:t>
            </a:r>
          </a:p>
        </p:txBody>
      </p:sp>
      <p:graphicFrame>
        <p:nvGraphicFramePr>
          <p:cNvPr id="6" name="表 6">
            <a:extLst>
              <a:ext uri="{FF2B5EF4-FFF2-40B4-BE49-F238E27FC236}">
                <a16:creationId xmlns:a16="http://schemas.microsoft.com/office/drawing/2014/main" id="{B76E745E-9BF9-282B-D685-D5E5FDA55EEA}"/>
              </a:ext>
            </a:extLst>
          </p:cNvPr>
          <p:cNvGraphicFramePr>
            <a:graphicFrameLocks noGrp="1"/>
          </p:cNvGraphicFramePr>
          <p:nvPr>
            <p:extLst>
              <p:ext uri="{D42A27DB-BD31-4B8C-83A1-F6EECF244321}">
                <p14:modId xmlns:p14="http://schemas.microsoft.com/office/powerpoint/2010/main" val="3911868649"/>
              </p:ext>
            </p:extLst>
          </p:nvPr>
        </p:nvGraphicFramePr>
        <p:xfrm>
          <a:off x="7959072" y="2237448"/>
          <a:ext cx="4023991" cy="2631949"/>
        </p:xfrm>
        <a:graphic>
          <a:graphicData uri="http://schemas.openxmlformats.org/drawingml/2006/table">
            <a:tbl>
              <a:tblPr firstRow="1" bandRow="1">
                <a:tableStyleId>{5C22544A-7EE6-4342-B048-85BDC9FD1C3A}</a:tableStyleId>
              </a:tblPr>
              <a:tblGrid>
                <a:gridCol w="2025586">
                  <a:extLst>
                    <a:ext uri="{9D8B030D-6E8A-4147-A177-3AD203B41FA5}">
                      <a16:colId xmlns:a16="http://schemas.microsoft.com/office/drawing/2014/main" val="1448029919"/>
                    </a:ext>
                  </a:extLst>
                </a:gridCol>
                <a:gridCol w="1998405">
                  <a:extLst>
                    <a:ext uri="{9D8B030D-6E8A-4147-A177-3AD203B41FA5}">
                      <a16:colId xmlns:a16="http://schemas.microsoft.com/office/drawing/2014/main" val="2996821706"/>
                    </a:ext>
                  </a:extLst>
                </a:gridCol>
              </a:tblGrid>
              <a:tr h="560418">
                <a:tc>
                  <a:txBody>
                    <a:bodyPr/>
                    <a:lstStyle/>
                    <a:p>
                      <a:pPr algn="ctr"/>
                      <a:r>
                        <a:rPr kumimoji="1" lang="ja-JP" altLang="en-US" sz="2000"/>
                        <a:t>カテゴリ名</a:t>
                      </a:r>
                    </a:p>
                  </a:txBody>
                  <a:tcPr/>
                </a:tc>
                <a:tc>
                  <a:txBody>
                    <a:bodyPr/>
                    <a:lstStyle/>
                    <a:p>
                      <a:pPr algn="ctr"/>
                      <a:r>
                        <a:rPr kumimoji="1" lang="ja-JP" altLang="en-US" sz="2000"/>
                        <a:t>相関係数</a:t>
                      </a:r>
                    </a:p>
                  </a:txBody>
                  <a:tcPr/>
                </a:tc>
                <a:extLst>
                  <a:ext uri="{0D108BD9-81ED-4DB2-BD59-A6C34878D82A}">
                    <a16:rowId xmlns:a16="http://schemas.microsoft.com/office/drawing/2014/main" val="3122506973"/>
                  </a:ext>
                </a:extLst>
              </a:tr>
              <a:tr h="704876">
                <a:tc>
                  <a:txBody>
                    <a:bodyPr/>
                    <a:lstStyle/>
                    <a:p>
                      <a:pPr algn="ctr"/>
                      <a:r>
                        <a:rPr kumimoji="1" lang="ja-JP" altLang="en-US" sz="2000"/>
                        <a:t>花・</a:t>
                      </a:r>
                      <a:endParaRPr kumimoji="1" lang="en-US" altLang="ja-JP" sz="2000"/>
                    </a:p>
                    <a:p>
                      <a:pPr algn="ctr"/>
                      <a:r>
                        <a:rPr kumimoji="1" lang="ja-JP" altLang="en-US" sz="2000"/>
                        <a:t>ガーデニング</a:t>
                      </a:r>
                    </a:p>
                  </a:txBody>
                  <a:tcPr/>
                </a:tc>
                <a:tc>
                  <a:txBody>
                    <a:bodyPr/>
                    <a:lstStyle/>
                    <a:p>
                      <a:pPr algn="ctr"/>
                      <a:r>
                        <a:rPr kumimoji="1" lang="en-US" altLang="ja-JP" sz="2000"/>
                        <a:t>0.955</a:t>
                      </a:r>
                      <a:endParaRPr kumimoji="1" lang="ja-JP" altLang="en-US" sz="2000"/>
                    </a:p>
                  </a:txBody>
                  <a:tcPr/>
                </a:tc>
                <a:extLst>
                  <a:ext uri="{0D108BD9-81ED-4DB2-BD59-A6C34878D82A}">
                    <a16:rowId xmlns:a16="http://schemas.microsoft.com/office/drawing/2014/main" val="1314709272"/>
                  </a:ext>
                </a:extLst>
              </a:tr>
              <a:tr h="675380">
                <a:tc>
                  <a:txBody>
                    <a:bodyPr/>
                    <a:lstStyle/>
                    <a:p>
                      <a:pPr algn="ctr"/>
                      <a:r>
                        <a:rPr kumimoji="1" lang="ja-JP" altLang="en-US" sz="2000"/>
                        <a:t>ニュース</a:t>
                      </a:r>
                    </a:p>
                  </a:txBody>
                  <a:tcPr/>
                </a:tc>
                <a:tc>
                  <a:txBody>
                    <a:bodyPr/>
                    <a:lstStyle/>
                    <a:p>
                      <a:pPr algn="ctr"/>
                      <a:r>
                        <a:rPr kumimoji="1" lang="en-US" altLang="ja-JP" sz="2000"/>
                        <a:t>0.650</a:t>
                      </a:r>
                      <a:endParaRPr kumimoji="1" lang="ja-JP" altLang="en-US" sz="2000"/>
                    </a:p>
                  </a:txBody>
                  <a:tcPr/>
                </a:tc>
                <a:extLst>
                  <a:ext uri="{0D108BD9-81ED-4DB2-BD59-A6C34878D82A}">
                    <a16:rowId xmlns:a16="http://schemas.microsoft.com/office/drawing/2014/main" val="1612225131"/>
                  </a:ext>
                </a:extLst>
              </a:tr>
              <a:tr h="691275">
                <a:tc>
                  <a:txBody>
                    <a:bodyPr/>
                    <a:lstStyle/>
                    <a:p>
                      <a:pPr algn="ctr"/>
                      <a:r>
                        <a:rPr kumimoji="1" lang="ja-JP" altLang="en-US" sz="2000"/>
                        <a:t>ファッション</a:t>
                      </a:r>
                    </a:p>
                  </a:txBody>
                  <a:tcPr/>
                </a:tc>
                <a:tc>
                  <a:txBody>
                    <a:bodyPr/>
                    <a:lstStyle/>
                    <a:p>
                      <a:pPr algn="ctr"/>
                      <a:r>
                        <a:rPr kumimoji="1" lang="en-US" altLang="ja-JP" sz="2000"/>
                        <a:t>0.877</a:t>
                      </a:r>
                      <a:endParaRPr kumimoji="1" lang="ja-JP" altLang="en-US" sz="2000"/>
                    </a:p>
                  </a:txBody>
                  <a:tcPr/>
                </a:tc>
                <a:extLst>
                  <a:ext uri="{0D108BD9-81ED-4DB2-BD59-A6C34878D82A}">
                    <a16:rowId xmlns:a16="http://schemas.microsoft.com/office/drawing/2014/main" val="1831669243"/>
                  </a:ext>
                </a:extLst>
              </a:tr>
            </a:tbl>
          </a:graphicData>
        </a:graphic>
      </p:graphicFrame>
      <p:pic>
        <p:nvPicPr>
          <p:cNvPr id="9" name="図 8" descr="グラフ, 散布図&#10;&#10;自動的に生成された説明">
            <a:extLst>
              <a:ext uri="{FF2B5EF4-FFF2-40B4-BE49-F238E27FC236}">
                <a16:creationId xmlns:a16="http://schemas.microsoft.com/office/drawing/2014/main" id="{946144C2-D680-C912-F940-577DFFEB4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3" y="1906785"/>
            <a:ext cx="7705780" cy="4827356"/>
          </a:xfrm>
          <a:prstGeom prst="rect">
            <a:avLst/>
          </a:prstGeom>
        </p:spPr>
      </p:pic>
      <p:sp>
        <p:nvSpPr>
          <p:cNvPr id="3" name="Oval 2">
            <a:extLst>
              <a:ext uri="{FF2B5EF4-FFF2-40B4-BE49-F238E27FC236}">
                <a16:creationId xmlns:a16="http://schemas.microsoft.com/office/drawing/2014/main" id="{7B9BD0FB-3586-68C5-3E93-73E363023422}"/>
              </a:ext>
            </a:extLst>
          </p:cNvPr>
          <p:cNvSpPr/>
          <p:nvPr/>
        </p:nvSpPr>
        <p:spPr>
          <a:xfrm>
            <a:off x="2395077" y="4452476"/>
            <a:ext cx="1226683" cy="1083129"/>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a:extLst>
              <a:ext uri="{FF2B5EF4-FFF2-40B4-BE49-F238E27FC236}">
                <a16:creationId xmlns:a16="http://schemas.microsoft.com/office/drawing/2014/main" id="{D1A07D6F-B910-F01D-4047-A9483C369B38}"/>
              </a:ext>
            </a:extLst>
          </p:cNvPr>
          <p:cNvSpPr/>
          <p:nvPr/>
        </p:nvSpPr>
        <p:spPr>
          <a:xfrm>
            <a:off x="8011061" y="5435093"/>
            <a:ext cx="4053119" cy="559557"/>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a:solidFill>
                  <a:schemeClr val="tx1"/>
                </a:solidFill>
              </a:rPr>
              <a:t>花・ガーデニングは候補から除外</a:t>
            </a:r>
            <a:endParaRPr kumimoji="1" lang="ja-JP" altLang="en-US" sz="2000" b="1">
              <a:solidFill>
                <a:schemeClr val="tx1"/>
              </a:solidFill>
            </a:endParaRPr>
          </a:p>
        </p:txBody>
      </p:sp>
      <p:sp>
        <p:nvSpPr>
          <p:cNvPr id="12" name="Rectangle: Rounded Corners 11">
            <a:extLst>
              <a:ext uri="{FF2B5EF4-FFF2-40B4-BE49-F238E27FC236}">
                <a16:creationId xmlns:a16="http://schemas.microsoft.com/office/drawing/2014/main" id="{5FF17704-B27E-AF4C-1D8C-55D4E442AE36}"/>
              </a:ext>
            </a:extLst>
          </p:cNvPr>
          <p:cNvSpPr/>
          <p:nvPr/>
        </p:nvSpPr>
        <p:spPr>
          <a:xfrm>
            <a:off x="501674" y="1148228"/>
            <a:ext cx="2742971" cy="559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a:solidFill>
                  <a:schemeClr val="tx1"/>
                </a:solidFill>
              </a:rPr>
              <a:t>少ない</a:t>
            </a:r>
            <a:r>
              <a:rPr kumimoji="1" lang="en-US" altLang="ja-JP" sz="2000">
                <a:solidFill>
                  <a:schemeClr val="tx1"/>
                </a:solidFill>
              </a:rPr>
              <a:t>IN</a:t>
            </a:r>
            <a:r>
              <a:rPr kumimoji="1" lang="ja-JP" altLang="en-US" sz="2000">
                <a:solidFill>
                  <a:schemeClr val="tx1"/>
                </a:solidFill>
              </a:rPr>
              <a:t>で高い</a:t>
            </a:r>
            <a:r>
              <a:rPr kumimoji="1" lang="en-US" altLang="ja-JP" sz="2000">
                <a:solidFill>
                  <a:schemeClr val="tx1"/>
                </a:solidFill>
              </a:rPr>
              <a:t>OUT</a:t>
            </a:r>
            <a:endParaRPr kumimoji="1" lang="ja-JP" altLang="en-US" sz="2000">
              <a:solidFill>
                <a:schemeClr val="tx1"/>
              </a:solidFill>
            </a:endParaRPr>
          </a:p>
        </p:txBody>
      </p:sp>
      <p:sp>
        <p:nvSpPr>
          <p:cNvPr id="13" name="Rectangle: Rounded Corners 12">
            <a:extLst>
              <a:ext uri="{FF2B5EF4-FFF2-40B4-BE49-F238E27FC236}">
                <a16:creationId xmlns:a16="http://schemas.microsoft.com/office/drawing/2014/main" id="{1AA3718D-CE66-156E-C3F5-DF44B9668F83}"/>
              </a:ext>
            </a:extLst>
          </p:cNvPr>
          <p:cNvSpPr/>
          <p:nvPr/>
        </p:nvSpPr>
        <p:spPr>
          <a:xfrm>
            <a:off x="3765983" y="1153145"/>
            <a:ext cx="2856043" cy="559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a:solidFill>
                  <a:schemeClr val="tx1"/>
                </a:solidFill>
              </a:rPr>
              <a:t>IN</a:t>
            </a:r>
            <a:r>
              <a:rPr lang="ja-JP" altLang="en-US" sz="2000">
                <a:solidFill>
                  <a:schemeClr val="tx1"/>
                </a:solidFill>
              </a:rPr>
              <a:t>・</a:t>
            </a:r>
            <a:r>
              <a:rPr lang="en-US" altLang="ja-JP" sz="2000">
                <a:solidFill>
                  <a:schemeClr val="tx1"/>
                </a:solidFill>
              </a:rPr>
              <a:t>OUT</a:t>
            </a:r>
            <a:r>
              <a:rPr lang="ja-JP" altLang="en-US" sz="2000">
                <a:solidFill>
                  <a:schemeClr val="tx1"/>
                </a:solidFill>
              </a:rPr>
              <a:t>の相関が高い</a:t>
            </a:r>
            <a:endParaRPr kumimoji="1" lang="ja-JP" altLang="en-US" sz="2000">
              <a:solidFill>
                <a:schemeClr val="tx1"/>
              </a:solidFill>
            </a:endParaRPr>
          </a:p>
        </p:txBody>
      </p:sp>
      <p:sp>
        <p:nvSpPr>
          <p:cNvPr id="14" name="Rectangle: Rounded Corners 13">
            <a:extLst>
              <a:ext uri="{FF2B5EF4-FFF2-40B4-BE49-F238E27FC236}">
                <a16:creationId xmlns:a16="http://schemas.microsoft.com/office/drawing/2014/main" id="{DD24847F-B8F5-9541-72DA-B9E379AB1039}"/>
              </a:ext>
            </a:extLst>
          </p:cNvPr>
          <p:cNvSpPr/>
          <p:nvPr/>
        </p:nvSpPr>
        <p:spPr>
          <a:xfrm>
            <a:off x="7207274" y="1165435"/>
            <a:ext cx="2659398" cy="559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a:solidFill>
                  <a:schemeClr val="tx1"/>
                </a:solidFill>
              </a:rPr>
              <a:t>少ない</a:t>
            </a:r>
            <a:r>
              <a:rPr kumimoji="1" lang="en-US" altLang="ja-JP" sz="2000">
                <a:solidFill>
                  <a:schemeClr val="tx1"/>
                </a:solidFill>
              </a:rPr>
              <a:t>IN</a:t>
            </a:r>
            <a:r>
              <a:rPr kumimoji="1" lang="ja-JP" altLang="en-US" sz="2000">
                <a:solidFill>
                  <a:schemeClr val="tx1"/>
                </a:solidFill>
              </a:rPr>
              <a:t>で低い</a:t>
            </a:r>
            <a:r>
              <a:rPr kumimoji="1" lang="en-US" altLang="ja-JP" sz="2000">
                <a:solidFill>
                  <a:schemeClr val="tx1"/>
                </a:solidFill>
              </a:rPr>
              <a:t>OUT</a:t>
            </a:r>
            <a:endParaRPr kumimoji="1" lang="ja-JP" altLang="en-US" sz="2000">
              <a:solidFill>
                <a:schemeClr val="tx1"/>
              </a:solidFill>
            </a:endParaRPr>
          </a:p>
        </p:txBody>
      </p:sp>
      <p:sp>
        <p:nvSpPr>
          <p:cNvPr id="5" name="Speech Bubble: Rectangle with Corners Rounded 4">
            <a:extLst>
              <a:ext uri="{FF2B5EF4-FFF2-40B4-BE49-F238E27FC236}">
                <a16:creationId xmlns:a16="http://schemas.microsoft.com/office/drawing/2014/main" id="{DEAFB3DD-4461-5736-85F3-18C2FBA14740}"/>
              </a:ext>
            </a:extLst>
          </p:cNvPr>
          <p:cNvSpPr/>
          <p:nvPr/>
        </p:nvSpPr>
        <p:spPr>
          <a:xfrm>
            <a:off x="117987" y="862781"/>
            <a:ext cx="951271" cy="346588"/>
          </a:xfrm>
          <a:prstGeom prst="wedgeRoundRectCallout">
            <a:avLst>
              <a:gd name="adj1" fmla="val 32655"/>
              <a:gd name="adj2" fmla="val 62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欲しい</a:t>
            </a:r>
          </a:p>
        </p:txBody>
      </p:sp>
      <p:sp>
        <p:nvSpPr>
          <p:cNvPr id="15" name="Arrow: Right 14">
            <a:extLst>
              <a:ext uri="{FF2B5EF4-FFF2-40B4-BE49-F238E27FC236}">
                <a16:creationId xmlns:a16="http://schemas.microsoft.com/office/drawing/2014/main" id="{ECA1150E-A834-87B6-4A43-B421F597155F}"/>
              </a:ext>
            </a:extLst>
          </p:cNvPr>
          <p:cNvSpPr/>
          <p:nvPr/>
        </p:nvSpPr>
        <p:spPr>
          <a:xfrm>
            <a:off x="6710517" y="1226679"/>
            <a:ext cx="392938" cy="43251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334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11"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961F5-92FB-76EF-735A-F1A16A7CFDDA}"/>
              </a:ext>
            </a:extLst>
          </p:cNvPr>
          <p:cNvSpPr>
            <a:spLocks noGrp="1"/>
          </p:cNvSpPr>
          <p:nvPr>
            <p:ph type="title"/>
          </p:nvPr>
        </p:nvSpPr>
        <p:spPr>
          <a:xfrm>
            <a:off x="278082" y="83590"/>
            <a:ext cx="10515600" cy="740426"/>
          </a:xfrm>
        </p:spPr>
        <p:txBody>
          <a:bodyPr>
            <a:normAutofit/>
          </a:bodyPr>
          <a:lstStyle/>
          <a:p>
            <a:r>
              <a:rPr lang="ja-JP" altLang="en-US" sz="3600" dirty="0"/>
              <a:t>詳細なカテゴリ分析</a:t>
            </a:r>
            <a:endParaRPr kumimoji="1" lang="ja-JP" altLang="en-US" sz="3600" dirty="0"/>
          </a:p>
        </p:txBody>
      </p:sp>
      <p:sp>
        <p:nvSpPr>
          <p:cNvPr id="10" name="テキスト ボックス 9">
            <a:extLst>
              <a:ext uri="{FF2B5EF4-FFF2-40B4-BE49-F238E27FC236}">
                <a16:creationId xmlns:a16="http://schemas.microsoft.com/office/drawing/2014/main" id="{7D648A89-B362-342B-94DB-D75343C906A4}"/>
              </a:ext>
            </a:extLst>
          </p:cNvPr>
          <p:cNvSpPr txBox="1"/>
          <p:nvPr/>
        </p:nvSpPr>
        <p:spPr>
          <a:xfrm>
            <a:off x="141535" y="5805958"/>
            <a:ext cx="6986319" cy="923330"/>
          </a:xfrm>
          <a:prstGeom prst="rect">
            <a:avLst/>
          </a:prstGeom>
          <a:noFill/>
        </p:spPr>
        <p:txBody>
          <a:bodyPr wrap="square" rtlCol="0">
            <a:spAutoFit/>
          </a:bodyPr>
          <a:lstStyle/>
          <a:p>
            <a:r>
              <a:rPr kumimoji="1" lang="ja-JP" altLang="en-US"/>
              <a:t>・海外の反応は半数以上の記事が</a:t>
            </a:r>
            <a:r>
              <a:rPr kumimoji="1" lang="en-US" altLang="ja-JP"/>
              <a:t>2000</a:t>
            </a:r>
            <a:r>
              <a:rPr kumimoji="1" lang="ja-JP" altLang="en-US"/>
              <a:t>週間</a:t>
            </a:r>
            <a:r>
              <a:rPr kumimoji="1" lang="en-US" altLang="ja-JP"/>
              <a:t>OUT</a:t>
            </a:r>
            <a:r>
              <a:rPr kumimoji="1" lang="ja-JP" altLang="en-US"/>
              <a:t>越え</a:t>
            </a:r>
            <a:endParaRPr kumimoji="1" lang="en-US" altLang="ja-JP"/>
          </a:p>
          <a:p>
            <a:r>
              <a:rPr lang="ja-JP" altLang="en-US"/>
              <a:t>・海外ニュースは海外の反応に劣る</a:t>
            </a:r>
            <a:endParaRPr kumimoji="1" lang="en-US" altLang="ja-JP"/>
          </a:p>
          <a:p>
            <a:r>
              <a:rPr lang="ja-JP" altLang="en-US"/>
              <a:t>・</a:t>
            </a:r>
            <a:r>
              <a:rPr lang="en-US" altLang="ja-JP"/>
              <a:t>40</a:t>
            </a:r>
            <a:r>
              <a:rPr lang="ja-JP" altLang="en-US"/>
              <a:t>代・</a:t>
            </a:r>
            <a:r>
              <a:rPr lang="en-US" altLang="ja-JP"/>
              <a:t>50</a:t>
            </a:r>
            <a:r>
              <a:rPr lang="ja-JP" altLang="en-US"/>
              <a:t>代ファッションは同年代女性のみが手を出せる</a:t>
            </a:r>
            <a:endParaRPr kumimoji="1" lang="ja-JP" altLang="en-US"/>
          </a:p>
        </p:txBody>
      </p:sp>
      <p:sp>
        <p:nvSpPr>
          <p:cNvPr id="13" name="矢印: 右 12">
            <a:extLst>
              <a:ext uri="{FF2B5EF4-FFF2-40B4-BE49-F238E27FC236}">
                <a16:creationId xmlns:a16="http://schemas.microsoft.com/office/drawing/2014/main" id="{8F37384D-9256-D5A7-0459-2A80198C45D0}"/>
              </a:ext>
            </a:extLst>
          </p:cNvPr>
          <p:cNvSpPr/>
          <p:nvPr/>
        </p:nvSpPr>
        <p:spPr>
          <a:xfrm>
            <a:off x="6695155" y="5966657"/>
            <a:ext cx="774700" cy="383343"/>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93205F4-2233-5B44-5A34-609898B5D424}"/>
              </a:ext>
            </a:extLst>
          </p:cNvPr>
          <p:cNvSpPr txBox="1"/>
          <p:nvPr/>
        </p:nvSpPr>
        <p:spPr>
          <a:xfrm>
            <a:off x="1238250" y="4635500"/>
            <a:ext cx="800100" cy="276999"/>
          </a:xfrm>
          <a:prstGeom prst="rect">
            <a:avLst/>
          </a:prstGeom>
          <a:noFill/>
        </p:spPr>
        <p:txBody>
          <a:bodyPr wrap="square" rtlCol="0">
            <a:spAutoFit/>
          </a:bodyPr>
          <a:lstStyle/>
          <a:p>
            <a:r>
              <a:rPr lang="en-US" altLang="ja-JP" sz="1200"/>
              <a:t>50</a:t>
            </a:r>
            <a:r>
              <a:rPr kumimoji="1" lang="ja-JP" altLang="en-US" sz="1200"/>
              <a:t>件</a:t>
            </a:r>
          </a:p>
        </p:txBody>
      </p:sp>
      <p:sp>
        <p:nvSpPr>
          <p:cNvPr id="15" name="テキスト ボックス 14">
            <a:extLst>
              <a:ext uri="{FF2B5EF4-FFF2-40B4-BE49-F238E27FC236}">
                <a16:creationId xmlns:a16="http://schemas.microsoft.com/office/drawing/2014/main" id="{1F2E73F1-FD4C-6F8E-97F6-682A0B9EC0D5}"/>
              </a:ext>
            </a:extLst>
          </p:cNvPr>
          <p:cNvSpPr txBox="1"/>
          <p:nvPr/>
        </p:nvSpPr>
        <p:spPr>
          <a:xfrm>
            <a:off x="2584450" y="4635500"/>
            <a:ext cx="800100" cy="276999"/>
          </a:xfrm>
          <a:prstGeom prst="rect">
            <a:avLst/>
          </a:prstGeom>
          <a:noFill/>
        </p:spPr>
        <p:txBody>
          <a:bodyPr wrap="square" rtlCol="0">
            <a:spAutoFit/>
          </a:bodyPr>
          <a:lstStyle/>
          <a:p>
            <a:r>
              <a:rPr lang="en-US" altLang="ja-JP" sz="1200"/>
              <a:t>7</a:t>
            </a:r>
            <a:r>
              <a:rPr kumimoji="1" lang="en-US" altLang="ja-JP" sz="1200"/>
              <a:t>7</a:t>
            </a:r>
            <a:r>
              <a:rPr kumimoji="1" lang="ja-JP" altLang="en-US" sz="1200"/>
              <a:t>件</a:t>
            </a:r>
          </a:p>
        </p:txBody>
      </p:sp>
      <p:sp>
        <p:nvSpPr>
          <p:cNvPr id="16" name="テキスト ボックス 15">
            <a:extLst>
              <a:ext uri="{FF2B5EF4-FFF2-40B4-BE49-F238E27FC236}">
                <a16:creationId xmlns:a16="http://schemas.microsoft.com/office/drawing/2014/main" id="{13AF2D2C-EF2A-80D6-E215-C8C6D1A1A032}"/>
              </a:ext>
            </a:extLst>
          </p:cNvPr>
          <p:cNvSpPr txBox="1"/>
          <p:nvPr/>
        </p:nvSpPr>
        <p:spPr>
          <a:xfrm>
            <a:off x="3930650" y="4635500"/>
            <a:ext cx="800100" cy="276999"/>
          </a:xfrm>
          <a:prstGeom prst="rect">
            <a:avLst/>
          </a:prstGeom>
          <a:noFill/>
        </p:spPr>
        <p:txBody>
          <a:bodyPr wrap="square" rtlCol="0">
            <a:spAutoFit/>
          </a:bodyPr>
          <a:lstStyle/>
          <a:p>
            <a:r>
              <a:rPr lang="en-US" altLang="ja-JP" sz="1200"/>
              <a:t>55</a:t>
            </a:r>
            <a:r>
              <a:rPr kumimoji="1" lang="ja-JP" altLang="en-US" sz="1200"/>
              <a:t>件</a:t>
            </a:r>
          </a:p>
        </p:txBody>
      </p:sp>
      <p:sp>
        <p:nvSpPr>
          <p:cNvPr id="17" name="テキスト ボックス 16">
            <a:extLst>
              <a:ext uri="{FF2B5EF4-FFF2-40B4-BE49-F238E27FC236}">
                <a16:creationId xmlns:a16="http://schemas.microsoft.com/office/drawing/2014/main" id="{84B88870-A700-988C-496C-2106E45E0F99}"/>
              </a:ext>
            </a:extLst>
          </p:cNvPr>
          <p:cNvSpPr txBox="1"/>
          <p:nvPr/>
        </p:nvSpPr>
        <p:spPr>
          <a:xfrm>
            <a:off x="5276850" y="4635500"/>
            <a:ext cx="800100" cy="276999"/>
          </a:xfrm>
          <a:prstGeom prst="rect">
            <a:avLst/>
          </a:prstGeom>
          <a:noFill/>
        </p:spPr>
        <p:txBody>
          <a:bodyPr wrap="square" rtlCol="0">
            <a:spAutoFit/>
          </a:bodyPr>
          <a:lstStyle/>
          <a:p>
            <a:r>
              <a:rPr lang="en-US" altLang="ja-JP" sz="1200"/>
              <a:t>54</a:t>
            </a:r>
            <a:r>
              <a:rPr kumimoji="1" lang="ja-JP" altLang="en-US" sz="1200"/>
              <a:t>件</a:t>
            </a:r>
          </a:p>
        </p:txBody>
      </p:sp>
      <p:pic>
        <p:nvPicPr>
          <p:cNvPr id="4" name="図 3" descr="グラフ, 箱ひげ図&#10;&#10;自動的に生成された説明">
            <a:extLst>
              <a:ext uri="{FF2B5EF4-FFF2-40B4-BE49-F238E27FC236}">
                <a16:creationId xmlns:a16="http://schemas.microsoft.com/office/drawing/2014/main" id="{12352FDA-C8D9-C883-2867-887B0BB84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0352"/>
            <a:ext cx="5834976" cy="4608924"/>
          </a:xfrm>
          <a:prstGeom prst="rect">
            <a:avLst/>
          </a:prstGeom>
        </p:spPr>
      </p:pic>
      <p:pic>
        <p:nvPicPr>
          <p:cNvPr id="7" name="図 6" descr="グラフ, 箱ひげ図&#10;&#10;自動的に生成された説明">
            <a:extLst>
              <a:ext uri="{FF2B5EF4-FFF2-40B4-BE49-F238E27FC236}">
                <a16:creationId xmlns:a16="http://schemas.microsoft.com/office/drawing/2014/main" id="{3E90AF8B-290D-3CBE-EC5A-1B26C7697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752" y="1033945"/>
            <a:ext cx="5854029" cy="4545331"/>
          </a:xfrm>
          <a:prstGeom prst="rect">
            <a:avLst/>
          </a:prstGeom>
        </p:spPr>
      </p:pic>
      <p:sp>
        <p:nvSpPr>
          <p:cNvPr id="19" name="Rectangle: Rounded Corners 18">
            <a:extLst>
              <a:ext uri="{FF2B5EF4-FFF2-40B4-BE49-F238E27FC236}">
                <a16:creationId xmlns:a16="http://schemas.microsoft.com/office/drawing/2014/main" id="{42E718ED-981C-9837-FE96-00777019C23E}"/>
              </a:ext>
            </a:extLst>
          </p:cNvPr>
          <p:cNvSpPr/>
          <p:nvPr/>
        </p:nvSpPr>
        <p:spPr>
          <a:xfrm>
            <a:off x="7929945" y="5862797"/>
            <a:ext cx="3485307" cy="559557"/>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tx1"/>
                </a:solidFill>
              </a:rPr>
              <a:t>海外の反応がおすすめ</a:t>
            </a:r>
            <a:endParaRPr kumimoji="1" lang="ja-JP" altLang="en-US" sz="2000" b="1">
              <a:solidFill>
                <a:schemeClr val="tx1"/>
              </a:solidFill>
            </a:endParaRPr>
          </a:p>
        </p:txBody>
      </p:sp>
      <p:sp>
        <p:nvSpPr>
          <p:cNvPr id="12" name="TextBox 11">
            <a:extLst>
              <a:ext uri="{FF2B5EF4-FFF2-40B4-BE49-F238E27FC236}">
                <a16:creationId xmlns:a16="http://schemas.microsoft.com/office/drawing/2014/main" id="{888FAA03-AC06-A2DB-DC9B-1BD0447BEC7D}"/>
              </a:ext>
            </a:extLst>
          </p:cNvPr>
          <p:cNvSpPr txBox="1"/>
          <p:nvPr/>
        </p:nvSpPr>
        <p:spPr>
          <a:xfrm>
            <a:off x="1741714" y="783771"/>
            <a:ext cx="3164116" cy="338554"/>
          </a:xfrm>
          <a:prstGeom prst="rect">
            <a:avLst/>
          </a:prstGeom>
          <a:noFill/>
        </p:spPr>
        <p:txBody>
          <a:bodyPr wrap="square" rtlCol="0">
            <a:spAutoFit/>
          </a:bodyPr>
          <a:lstStyle/>
          <a:p>
            <a:r>
              <a:rPr kumimoji="1" lang="ja-JP" altLang="en-US" sz="1600" dirty="0"/>
              <a:t>詳細カテゴリと週間</a:t>
            </a:r>
            <a:r>
              <a:rPr kumimoji="1" lang="en-US" altLang="ja-JP" sz="1600" dirty="0"/>
              <a:t>IN</a:t>
            </a:r>
            <a:r>
              <a:rPr kumimoji="1" lang="ja-JP" altLang="en-US" sz="1600" dirty="0"/>
              <a:t>の関係</a:t>
            </a:r>
          </a:p>
        </p:txBody>
      </p:sp>
      <p:sp>
        <p:nvSpPr>
          <p:cNvPr id="18" name="TextBox 17">
            <a:extLst>
              <a:ext uri="{FF2B5EF4-FFF2-40B4-BE49-F238E27FC236}">
                <a16:creationId xmlns:a16="http://schemas.microsoft.com/office/drawing/2014/main" id="{7ED97FD9-800E-60A5-B723-66B0DFB082C7}"/>
              </a:ext>
            </a:extLst>
          </p:cNvPr>
          <p:cNvSpPr txBox="1"/>
          <p:nvPr/>
        </p:nvSpPr>
        <p:spPr>
          <a:xfrm>
            <a:off x="7358742" y="747486"/>
            <a:ext cx="3164116" cy="338554"/>
          </a:xfrm>
          <a:prstGeom prst="rect">
            <a:avLst/>
          </a:prstGeom>
          <a:noFill/>
        </p:spPr>
        <p:txBody>
          <a:bodyPr wrap="square" rtlCol="0">
            <a:spAutoFit/>
          </a:bodyPr>
          <a:lstStyle/>
          <a:p>
            <a:r>
              <a:rPr kumimoji="1" lang="ja-JP" altLang="en-US" sz="1600" dirty="0"/>
              <a:t>詳細カテゴリと週間</a:t>
            </a:r>
            <a:r>
              <a:rPr lang="en-US" altLang="ja-JP" sz="1600" dirty="0"/>
              <a:t>OUT</a:t>
            </a:r>
            <a:r>
              <a:rPr kumimoji="1" lang="ja-JP" altLang="en-US" sz="1600" dirty="0"/>
              <a:t>の関係</a:t>
            </a:r>
          </a:p>
        </p:txBody>
      </p:sp>
    </p:spTree>
    <p:extLst>
      <p:ext uri="{BB962C8B-B14F-4D97-AF65-F5344CB8AC3E}">
        <p14:creationId xmlns:p14="http://schemas.microsoft.com/office/powerpoint/2010/main" val="94714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3F867-2F9C-91BE-72D2-274091EA9B5F}"/>
              </a:ext>
            </a:extLst>
          </p:cNvPr>
          <p:cNvSpPr>
            <a:spLocks noGrp="1"/>
          </p:cNvSpPr>
          <p:nvPr>
            <p:ph type="title"/>
          </p:nvPr>
        </p:nvSpPr>
        <p:spPr>
          <a:xfrm>
            <a:off x="152021" y="225426"/>
            <a:ext cx="7131429" cy="650874"/>
          </a:xfrm>
        </p:spPr>
        <p:txBody>
          <a:bodyPr>
            <a:normAutofit/>
          </a:bodyPr>
          <a:lstStyle/>
          <a:p>
            <a:r>
              <a:rPr kumimoji="1" lang="ja-JP" altLang="en-US" sz="3200"/>
              <a:t>登録カテゴリ数と週間</a:t>
            </a:r>
            <a:r>
              <a:rPr kumimoji="1" lang="en-US" altLang="ja-JP" sz="3200"/>
              <a:t>IN/OUT</a:t>
            </a:r>
            <a:r>
              <a:rPr kumimoji="1" lang="ja-JP" altLang="en-US" sz="3200"/>
              <a:t>の関係</a:t>
            </a:r>
          </a:p>
        </p:txBody>
      </p:sp>
      <p:sp>
        <p:nvSpPr>
          <p:cNvPr id="16" name="テキスト ボックス 15">
            <a:extLst>
              <a:ext uri="{FF2B5EF4-FFF2-40B4-BE49-F238E27FC236}">
                <a16:creationId xmlns:a16="http://schemas.microsoft.com/office/drawing/2014/main" id="{3D385FCE-D486-E07D-C0D1-4FFD2AD1D1AC}"/>
              </a:ext>
            </a:extLst>
          </p:cNvPr>
          <p:cNvSpPr txBox="1"/>
          <p:nvPr/>
        </p:nvSpPr>
        <p:spPr>
          <a:xfrm>
            <a:off x="528000" y="5512106"/>
            <a:ext cx="958850" cy="276999"/>
          </a:xfrm>
          <a:prstGeom prst="rect">
            <a:avLst/>
          </a:prstGeom>
          <a:noFill/>
        </p:spPr>
        <p:txBody>
          <a:bodyPr wrap="square" rtlCol="0">
            <a:spAutoFit/>
          </a:bodyPr>
          <a:lstStyle/>
          <a:p>
            <a:r>
              <a:rPr lang="en-US" altLang="ja-JP" sz="1200"/>
              <a:t>16374</a:t>
            </a:r>
            <a:r>
              <a:rPr kumimoji="1" lang="ja-JP" altLang="en-US" sz="1200"/>
              <a:t>件</a:t>
            </a:r>
          </a:p>
        </p:txBody>
      </p:sp>
      <p:sp>
        <p:nvSpPr>
          <p:cNvPr id="17" name="テキスト ボックス 16">
            <a:extLst>
              <a:ext uri="{FF2B5EF4-FFF2-40B4-BE49-F238E27FC236}">
                <a16:creationId xmlns:a16="http://schemas.microsoft.com/office/drawing/2014/main" id="{695A74D2-91EE-8A7A-7852-42E263AA4781}"/>
              </a:ext>
            </a:extLst>
          </p:cNvPr>
          <p:cNvSpPr txBox="1"/>
          <p:nvPr/>
        </p:nvSpPr>
        <p:spPr>
          <a:xfrm>
            <a:off x="1703871" y="5512106"/>
            <a:ext cx="958850" cy="276999"/>
          </a:xfrm>
          <a:prstGeom prst="rect">
            <a:avLst/>
          </a:prstGeom>
          <a:noFill/>
        </p:spPr>
        <p:txBody>
          <a:bodyPr wrap="square" rtlCol="0">
            <a:spAutoFit/>
          </a:bodyPr>
          <a:lstStyle/>
          <a:p>
            <a:r>
              <a:rPr kumimoji="1" lang="en-US" altLang="ja-JP" sz="1200"/>
              <a:t>4706</a:t>
            </a:r>
            <a:r>
              <a:rPr kumimoji="1" lang="ja-JP" altLang="en-US" sz="1200"/>
              <a:t>件</a:t>
            </a:r>
          </a:p>
        </p:txBody>
      </p:sp>
      <p:sp>
        <p:nvSpPr>
          <p:cNvPr id="18" name="テキスト ボックス 17">
            <a:extLst>
              <a:ext uri="{FF2B5EF4-FFF2-40B4-BE49-F238E27FC236}">
                <a16:creationId xmlns:a16="http://schemas.microsoft.com/office/drawing/2014/main" id="{13E54404-8B56-6D6D-6C61-5D83F0B5FFE9}"/>
              </a:ext>
            </a:extLst>
          </p:cNvPr>
          <p:cNvSpPr txBox="1"/>
          <p:nvPr/>
        </p:nvSpPr>
        <p:spPr>
          <a:xfrm>
            <a:off x="2830840" y="5570185"/>
            <a:ext cx="958850" cy="276999"/>
          </a:xfrm>
          <a:prstGeom prst="rect">
            <a:avLst/>
          </a:prstGeom>
          <a:noFill/>
        </p:spPr>
        <p:txBody>
          <a:bodyPr wrap="square" rtlCol="0">
            <a:spAutoFit/>
          </a:bodyPr>
          <a:lstStyle/>
          <a:p>
            <a:r>
              <a:rPr lang="en-US" altLang="ja-JP" sz="1200"/>
              <a:t>2791</a:t>
            </a:r>
            <a:r>
              <a:rPr kumimoji="1" lang="ja-JP" altLang="en-US" sz="1200"/>
              <a:t>件</a:t>
            </a:r>
          </a:p>
        </p:txBody>
      </p:sp>
      <p:sp>
        <p:nvSpPr>
          <p:cNvPr id="19" name="テキスト ボックス 18">
            <a:extLst>
              <a:ext uri="{FF2B5EF4-FFF2-40B4-BE49-F238E27FC236}">
                <a16:creationId xmlns:a16="http://schemas.microsoft.com/office/drawing/2014/main" id="{3E95F69B-FAF3-8B00-E9E0-2D0EFC78D4AD}"/>
              </a:ext>
            </a:extLst>
          </p:cNvPr>
          <p:cNvSpPr txBox="1"/>
          <p:nvPr/>
        </p:nvSpPr>
        <p:spPr>
          <a:xfrm>
            <a:off x="3923072" y="5512107"/>
            <a:ext cx="958850" cy="276999"/>
          </a:xfrm>
          <a:prstGeom prst="rect">
            <a:avLst/>
          </a:prstGeom>
          <a:noFill/>
        </p:spPr>
        <p:txBody>
          <a:bodyPr wrap="square" rtlCol="0">
            <a:spAutoFit/>
          </a:bodyPr>
          <a:lstStyle/>
          <a:p>
            <a:r>
              <a:rPr lang="en-US" altLang="ja-JP" sz="1200"/>
              <a:t>1202</a:t>
            </a:r>
            <a:r>
              <a:rPr kumimoji="1" lang="ja-JP" altLang="en-US" sz="1200"/>
              <a:t>件</a:t>
            </a:r>
          </a:p>
        </p:txBody>
      </p:sp>
      <p:sp>
        <p:nvSpPr>
          <p:cNvPr id="20" name="テキスト ボックス 19">
            <a:extLst>
              <a:ext uri="{FF2B5EF4-FFF2-40B4-BE49-F238E27FC236}">
                <a16:creationId xmlns:a16="http://schemas.microsoft.com/office/drawing/2014/main" id="{45F65259-9653-4472-E694-D2A608966C00}"/>
              </a:ext>
            </a:extLst>
          </p:cNvPr>
          <p:cNvSpPr txBox="1"/>
          <p:nvPr/>
        </p:nvSpPr>
        <p:spPr>
          <a:xfrm>
            <a:off x="4966403" y="5512106"/>
            <a:ext cx="958850" cy="276999"/>
          </a:xfrm>
          <a:prstGeom prst="rect">
            <a:avLst/>
          </a:prstGeom>
          <a:noFill/>
        </p:spPr>
        <p:txBody>
          <a:bodyPr wrap="square" rtlCol="0">
            <a:spAutoFit/>
          </a:bodyPr>
          <a:lstStyle/>
          <a:p>
            <a:r>
              <a:rPr lang="en-US" altLang="ja-JP" sz="1200"/>
              <a:t>1844</a:t>
            </a:r>
            <a:r>
              <a:rPr kumimoji="1" lang="ja-JP" altLang="en-US" sz="1200"/>
              <a:t>件</a:t>
            </a:r>
          </a:p>
        </p:txBody>
      </p:sp>
      <p:sp>
        <p:nvSpPr>
          <p:cNvPr id="21" name="テキスト ボックス 20">
            <a:extLst>
              <a:ext uri="{FF2B5EF4-FFF2-40B4-BE49-F238E27FC236}">
                <a16:creationId xmlns:a16="http://schemas.microsoft.com/office/drawing/2014/main" id="{46364E2F-D41B-65B4-8365-47E9CA2B2173}"/>
              </a:ext>
            </a:extLst>
          </p:cNvPr>
          <p:cNvSpPr txBox="1"/>
          <p:nvPr/>
        </p:nvSpPr>
        <p:spPr>
          <a:xfrm>
            <a:off x="205510" y="6055608"/>
            <a:ext cx="6986319" cy="646331"/>
          </a:xfrm>
          <a:prstGeom prst="rect">
            <a:avLst/>
          </a:prstGeom>
          <a:noFill/>
        </p:spPr>
        <p:txBody>
          <a:bodyPr wrap="square" rtlCol="0">
            <a:spAutoFit/>
          </a:bodyPr>
          <a:lstStyle/>
          <a:p>
            <a:r>
              <a:rPr kumimoji="1" lang="ja-JP" altLang="en-US"/>
              <a:t>・下位</a:t>
            </a:r>
            <a:r>
              <a:rPr kumimoji="1" lang="en-US" altLang="ja-JP"/>
              <a:t>50% : </a:t>
            </a:r>
            <a:r>
              <a:rPr kumimoji="1" lang="ja-JP" altLang="en-US"/>
              <a:t>大きな差なし</a:t>
            </a:r>
            <a:endParaRPr kumimoji="1" lang="en-US" altLang="ja-JP"/>
          </a:p>
          <a:p>
            <a:r>
              <a:rPr lang="ja-JP" altLang="en-US"/>
              <a:t>・上位</a:t>
            </a:r>
            <a:r>
              <a:rPr lang="en-US" altLang="ja-JP"/>
              <a:t>50% : </a:t>
            </a:r>
            <a:r>
              <a:rPr lang="ja-JP" altLang="en-US"/>
              <a:t>カテゴリ数が少ないほど週間</a:t>
            </a:r>
            <a:r>
              <a:rPr lang="en-US" altLang="ja-JP"/>
              <a:t>IN</a:t>
            </a:r>
            <a:r>
              <a:rPr lang="ja-JP" altLang="en-US"/>
              <a:t>・</a:t>
            </a:r>
            <a:r>
              <a:rPr lang="en-US" altLang="ja-JP"/>
              <a:t>OUT</a:t>
            </a:r>
            <a:r>
              <a:rPr lang="ja-JP" altLang="en-US"/>
              <a:t>共に</a:t>
            </a:r>
            <a:r>
              <a:rPr lang="ja-JP" altLang="en-US">
                <a:solidFill>
                  <a:schemeClr val="accent2"/>
                </a:solidFill>
              </a:rPr>
              <a:t>増大</a:t>
            </a:r>
            <a:endParaRPr kumimoji="1" lang="ja-JP" altLang="en-US">
              <a:solidFill>
                <a:schemeClr val="accent2"/>
              </a:solidFill>
            </a:endParaRPr>
          </a:p>
        </p:txBody>
      </p:sp>
      <p:sp>
        <p:nvSpPr>
          <p:cNvPr id="23" name="矢印: 右 22">
            <a:extLst>
              <a:ext uri="{FF2B5EF4-FFF2-40B4-BE49-F238E27FC236}">
                <a16:creationId xmlns:a16="http://schemas.microsoft.com/office/drawing/2014/main" id="{73360E91-C4DE-0DC8-EDF8-B2DD49CAA218}"/>
              </a:ext>
            </a:extLst>
          </p:cNvPr>
          <p:cNvSpPr/>
          <p:nvPr/>
        </p:nvSpPr>
        <p:spPr>
          <a:xfrm>
            <a:off x="6896100" y="6147940"/>
            <a:ext cx="774700" cy="383343"/>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グラフ, 箱ひげ図&#10;&#10;自動的に生成された説明">
            <a:extLst>
              <a:ext uri="{FF2B5EF4-FFF2-40B4-BE49-F238E27FC236}">
                <a16:creationId xmlns:a16="http://schemas.microsoft.com/office/drawing/2014/main" id="{2BF7163D-35C9-6EB9-BE5A-1F7F67ADC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632" y="1528007"/>
            <a:ext cx="5968009" cy="3972107"/>
          </a:xfrm>
          <a:prstGeom prst="rect">
            <a:avLst/>
          </a:prstGeom>
        </p:spPr>
      </p:pic>
      <p:pic>
        <p:nvPicPr>
          <p:cNvPr id="6" name="図 5" descr="グラフ, 箱ひげ図&#10;&#10;自動的に生成された説明">
            <a:extLst>
              <a:ext uri="{FF2B5EF4-FFF2-40B4-BE49-F238E27FC236}">
                <a16:creationId xmlns:a16="http://schemas.microsoft.com/office/drawing/2014/main" id="{4D628693-937F-5CC7-15BA-7A57D70A8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13805"/>
            <a:ext cx="6075418" cy="4079498"/>
          </a:xfrm>
          <a:prstGeom prst="rect">
            <a:avLst/>
          </a:prstGeom>
        </p:spPr>
      </p:pic>
      <p:sp>
        <p:nvSpPr>
          <p:cNvPr id="8" name="TextBox 7">
            <a:extLst>
              <a:ext uri="{FF2B5EF4-FFF2-40B4-BE49-F238E27FC236}">
                <a16:creationId xmlns:a16="http://schemas.microsoft.com/office/drawing/2014/main" id="{F50946A6-FF30-B989-10D1-2CBFCA27381D}"/>
              </a:ext>
            </a:extLst>
          </p:cNvPr>
          <p:cNvSpPr txBox="1"/>
          <p:nvPr/>
        </p:nvSpPr>
        <p:spPr>
          <a:xfrm>
            <a:off x="152021" y="827192"/>
            <a:ext cx="10839829" cy="369332"/>
          </a:xfrm>
          <a:prstGeom prst="rect">
            <a:avLst/>
          </a:prstGeom>
          <a:noFill/>
        </p:spPr>
        <p:txBody>
          <a:bodyPr wrap="square" rtlCol="0">
            <a:spAutoFit/>
          </a:bodyPr>
          <a:lstStyle/>
          <a:p>
            <a:r>
              <a:rPr kumimoji="1" lang="ja-JP" altLang="en-US" dirty="0"/>
              <a:t>・カテゴリ数大：⊖</a:t>
            </a:r>
            <a:r>
              <a:rPr kumimoji="1" lang="en-US" altLang="ja-JP" dirty="0"/>
              <a:t>IN</a:t>
            </a:r>
            <a:r>
              <a:rPr kumimoji="1" lang="ja-JP" altLang="en-US" dirty="0"/>
              <a:t>の分散によりランキング上位が狙いにくい　⊕多くのランキングに参加可能</a:t>
            </a:r>
          </a:p>
        </p:txBody>
      </p:sp>
      <p:sp>
        <p:nvSpPr>
          <p:cNvPr id="24" name="Rectangle: Rounded Corners 23">
            <a:extLst>
              <a:ext uri="{FF2B5EF4-FFF2-40B4-BE49-F238E27FC236}">
                <a16:creationId xmlns:a16="http://schemas.microsoft.com/office/drawing/2014/main" id="{933DCEB2-1B4A-FAA2-391B-46F8ADE393D4}"/>
              </a:ext>
            </a:extLst>
          </p:cNvPr>
          <p:cNvSpPr/>
          <p:nvPr/>
        </p:nvSpPr>
        <p:spPr>
          <a:xfrm>
            <a:off x="7996313" y="6017655"/>
            <a:ext cx="4038371" cy="559557"/>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カテゴリ数は１つがおすすめ</a:t>
            </a:r>
          </a:p>
        </p:txBody>
      </p:sp>
      <p:sp>
        <p:nvSpPr>
          <p:cNvPr id="14" name="TextBox 13">
            <a:extLst>
              <a:ext uri="{FF2B5EF4-FFF2-40B4-BE49-F238E27FC236}">
                <a16:creationId xmlns:a16="http://schemas.microsoft.com/office/drawing/2014/main" id="{E4972E99-7E12-BEBC-7D46-88C2994668EA}"/>
              </a:ext>
            </a:extLst>
          </p:cNvPr>
          <p:cNvSpPr txBox="1"/>
          <p:nvPr/>
        </p:nvSpPr>
        <p:spPr>
          <a:xfrm>
            <a:off x="1777999" y="1299028"/>
            <a:ext cx="3352802" cy="338554"/>
          </a:xfrm>
          <a:prstGeom prst="rect">
            <a:avLst/>
          </a:prstGeom>
          <a:noFill/>
        </p:spPr>
        <p:txBody>
          <a:bodyPr wrap="square" rtlCol="0">
            <a:spAutoFit/>
          </a:bodyPr>
          <a:lstStyle/>
          <a:p>
            <a:r>
              <a:rPr kumimoji="1" lang="ja-JP" altLang="en-US" sz="1600" dirty="0"/>
              <a:t>登録カテゴリ数と週間</a:t>
            </a:r>
            <a:r>
              <a:rPr kumimoji="1" lang="en-US" altLang="ja-JP" sz="1600" dirty="0"/>
              <a:t>IN</a:t>
            </a:r>
            <a:r>
              <a:rPr kumimoji="1" lang="ja-JP" altLang="en-US" sz="1600" dirty="0"/>
              <a:t>の関係</a:t>
            </a:r>
          </a:p>
        </p:txBody>
      </p:sp>
      <p:sp>
        <p:nvSpPr>
          <p:cNvPr id="15" name="TextBox 14">
            <a:extLst>
              <a:ext uri="{FF2B5EF4-FFF2-40B4-BE49-F238E27FC236}">
                <a16:creationId xmlns:a16="http://schemas.microsoft.com/office/drawing/2014/main" id="{43A2176E-7244-3C0A-82FB-BD87EEAA87B7}"/>
              </a:ext>
            </a:extLst>
          </p:cNvPr>
          <p:cNvSpPr txBox="1"/>
          <p:nvPr/>
        </p:nvSpPr>
        <p:spPr>
          <a:xfrm>
            <a:off x="7416799" y="1284513"/>
            <a:ext cx="3352802" cy="338554"/>
          </a:xfrm>
          <a:prstGeom prst="rect">
            <a:avLst/>
          </a:prstGeom>
          <a:noFill/>
        </p:spPr>
        <p:txBody>
          <a:bodyPr wrap="square" rtlCol="0">
            <a:spAutoFit/>
          </a:bodyPr>
          <a:lstStyle/>
          <a:p>
            <a:r>
              <a:rPr kumimoji="1" lang="ja-JP" altLang="en-US" sz="1600" dirty="0"/>
              <a:t>登録カテゴリ数と週間</a:t>
            </a:r>
            <a:r>
              <a:rPr lang="en-US" altLang="ja-JP" sz="1600" dirty="0"/>
              <a:t>OUT</a:t>
            </a:r>
            <a:r>
              <a:rPr kumimoji="1" lang="ja-JP" altLang="en-US" sz="1600" dirty="0"/>
              <a:t>の関係</a:t>
            </a:r>
          </a:p>
        </p:txBody>
      </p:sp>
    </p:spTree>
    <p:extLst>
      <p:ext uri="{BB962C8B-B14F-4D97-AF65-F5344CB8AC3E}">
        <p14:creationId xmlns:p14="http://schemas.microsoft.com/office/powerpoint/2010/main" val="14513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3" grpId="0" animBg="1"/>
      <p:bldP spid="24"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A9C44021-3320-26B0-DD55-07D82F59C762}"/>
              </a:ext>
            </a:extLst>
          </p:cNvPr>
          <p:cNvPicPr>
            <a:picLocks noChangeAspect="1"/>
          </p:cNvPicPr>
          <p:nvPr/>
        </p:nvPicPr>
        <p:blipFill rotWithShape="1">
          <a:blip r:embed="rId3"/>
          <a:srcRect r="5639"/>
          <a:stretch/>
        </p:blipFill>
        <p:spPr>
          <a:xfrm>
            <a:off x="6101236" y="1499618"/>
            <a:ext cx="5035687" cy="2492628"/>
          </a:xfrm>
          <a:prstGeom prst="rect">
            <a:avLst/>
          </a:prstGeom>
        </p:spPr>
      </p:pic>
      <p:sp>
        <p:nvSpPr>
          <p:cNvPr id="2" name="タイトル 1">
            <a:extLst>
              <a:ext uri="{FF2B5EF4-FFF2-40B4-BE49-F238E27FC236}">
                <a16:creationId xmlns:a16="http://schemas.microsoft.com/office/drawing/2014/main" id="{EC364946-E306-ED16-DC33-5947392F8315}"/>
              </a:ext>
            </a:extLst>
          </p:cNvPr>
          <p:cNvSpPr>
            <a:spLocks noGrp="1"/>
          </p:cNvSpPr>
          <p:nvPr>
            <p:ph type="title"/>
          </p:nvPr>
        </p:nvSpPr>
        <p:spPr>
          <a:xfrm>
            <a:off x="146462" y="193563"/>
            <a:ext cx="11207338" cy="725663"/>
          </a:xfrm>
        </p:spPr>
        <p:txBody>
          <a:bodyPr>
            <a:normAutofit fontScale="90000"/>
          </a:bodyPr>
          <a:lstStyle/>
          <a:p>
            <a:r>
              <a:rPr kumimoji="1" lang="ja-JP" altLang="en-US" sz="4000"/>
              <a:t>分析結果の妥当性 </a:t>
            </a:r>
            <a:r>
              <a:rPr kumimoji="1" lang="en-US" altLang="ja-JP" sz="4000"/>
              <a:t>: </a:t>
            </a:r>
            <a:r>
              <a:rPr kumimoji="1" lang="ja-JP" altLang="en-US" sz="4000"/>
              <a:t>ファッション</a:t>
            </a:r>
            <a:r>
              <a:rPr kumimoji="1" lang="en-US" altLang="ja-JP" sz="4000"/>
              <a:t>,</a:t>
            </a:r>
            <a:r>
              <a:rPr kumimoji="1" lang="ja-JP" altLang="en-US" sz="4000"/>
              <a:t>ニュースカテゴリ</a:t>
            </a:r>
          </a:p>
        </p:txBody>
      </p:sp>
      <p:pic>
        <p:nvPicPr>
          <p:cNvPr id="18" name="図 17">
            <a:extLst>
              <a:ext uri="{FF2B5EF4-FFF2-40B4-BE49-F238E27FC236}">
                <a16:creationId xmlns:a16="http://schemas.microsoft.com/office/drawing/2014/main" id="{CB209607-1493-132C-9704-78CD0E92BBA1}"/>
              </a:ext>
            </a:extLst>
          </p:cNvPr>
          <p:cNvPicPr>
            <a:picLocks noChangeAspect="1"/>
          </p:cNvPicPr>
          <p:nvPr/>
        </p:nvPicPr>
        <p:blipFill rotWithShape="1">
          <a:blip r:embed="rId4"/>
          <a:srcRect l="2" r="9997"/>
          <a:stretch/>
        </p:blipFill>
        <p:spPr>
          <a:xfrm>
            <a:off x="334030" y="1542393"/>
            <a:ext cx="4695169" cy="2257747"/>
          </a:xfrm>
          <a:prstGeom prst="rect">
            <a:avLst/>
          </a:prstGeom>
        </p:spPr>
      </p:pic>
      <p:sp>
        <p:nvSpPr>
          <p:cNvPr id="19" name="テキスト ボックス 18">
            <a:extLst>
              <a:ext uri="{FF2B5EF4-FFF2-40B4-BE49-F238E27FC236}">
                <a16:creationId xmlns:a16="http://schemas.microsoft.com/office/drawing/2014/main" id="{8FAF8B51-D990-00A4-8E0C-216717895395}"/>
              </a:ext>
            </a:extLst>
          </p:cNvPr>
          <p:cNvSpPr txBox="1"/>
          <p:nvPr/>
        </p:nvSpPr>
        <p:spPr>
          <a:xfrm>
            <a:off x="287139" y="4002627"/>
            <a:ext cx="3692237" cy="1015663"/>
          </a:xfrm>
          <a:prstGeom prst="rect">
            <a:avLst/>
          </a:prstGeom>
          <a:noFill/>
        </p:spPr>
        <p:txBody>
          <a:bodyPr wrap="square" rtlCol="0">
            <a:spAutoFit/>
          </a:bodyPr>
          <a:lstStyle/>
          <a:p>
            <a:r>
              <a:rPr lang="ja-JP" altLang="en-US" sz="2000" dirty="0"/>
              <a:t>・全</a:t>
            </a:r>
            <a:r>
              <a:rPr lang="en-US" altLang="ja-JP" sz="2000" dirty="0"/>
              <a:t>515</a:t>
            </a:r>
            <a:r>
              <a:rPr lang="ja-JP" altLang="en-US" sz="2000" dirty="0"/>
              <a:t>件</a:t>
            </a:r>
            <a:endParaRPr lang="en-US" altLang="ja-JP" sz="2000" dirty="0"/>
          </a:p>
          <a:p>
            <a:r>
              <a:rPr lang="ja-JP" altLang="en-US" sz="2000" dirty="0"/>
              <a:t>・</a:t>
            </a:r>
            <a:r>
              <a:rPr lang="en-US" altLang="ja-JP" sz="2000" dirty="0"/>
              <a:t>280</a:t>
            </a:r>
            <a:r>
              <a:rPr lang="ja-JP" altLang="en-US" sz="2000" dirty="0"/>
              <a:t>週間</a:t>
            </a:r>
            <a:r>
              <a:rPr lang="en-US" altLang="ja-JP" sz="2000" dirty="0"/>
              <a:t>IN</a:t>
            </a:r>
            <a:r>
              <a:rPr lang="ja-JP" altLang="en-US" sz="2000" dirty="0"/>
              <a:t>で</a:t>
            </a:r>
            <a:r>
              <a:rPr lang="en-US" altLang="ja-JP" sz="2000" dirty="0"/>
              <a:t>2P</a:t>
            </a:r>
            <a:r>
              <a:rPr lang="ja-JP" altLang="en-US" sz="2000" dirty="0"/>
              <a:t>目に乗れる</a:t>
            </a:r>
            <a:endParaRPr lang="en-US" altLang="ja-JP" sz="2000" dirty="0"/>
          </a:p>
          <a:p>
            <a:r>
              <a:rPr kumimoji="1" lang="ja-JP" altLang="en-US" sz="2000" dirty="0"/>
              <a:t>・</a:t>
            </a:r>
            <a:r>
              <a:rPr kumimoji="1" lang="en-US" altLang="ja-JP" sz="2000" dirty="0"/>
              <a:t>4990</a:t>
            </a:r>
            <a:r>
              <a:rPr kumimoji="1" lang="ja-JP" altLang="en-US" sz="2000" dirty="0"/>
              <a:t>週間</a:t>
            </a:r>
            <a:r>
              <a:rPr kumimoji="1" lang="en-US" altLang="ja-JP" sz="2000" dirty="0"/>
              <a:t>OUT</a:t>
            </a:r>
            <a:endParaRPr kumimoji="1" lang="ja-JP" altLang="en-US" sz="2000" dirty="0"/>
          </a:p>
        </p:txBody>
      </p:sp>
      <p:sp>
        <p:nvSpPr>
          <p:cNvPr id="21" name="テキスト ボックス 20">
            <a:extLst>
              <a:ext uri="{FF2B5EF4-FFF2-40B4-BE49-F238E27FC236}">
                <a16:creationId xmlns:a16="http://schemas.microsoft.com/office/drawing/2014/main" id="{5DFA6517-A12C-EA9C-DD8D-A5E2C0ECC5A2}"/>
              </a:ext>
            </a:extLst>
          </p:cNvPr>
          <p:cNvSpPr txBox="1"/>
          <p:nvPr/>
        </p:nvSpPr>
        <p:spPr>
          <a:xfrm>
            <a:off x="6265271" y="4063175"/>
            <a:ext cx="4953714" cy="1015663"/>
          </a:xfrm>
          <a:prstGeom prst="rect">
            <a:avLst/>
          </a:prstGeom>
          <a:noFill/>
        </p:spPr>
        <p:txBody>
          <a:bodyPr wrap="square" rtlCol="0">
            <a:spAutoFit/>
          </a:bodyPr>
          <a:lstStyle/>
          <a:p>
            <a:r>
              <a:rPr lang="ja-JP" altLang="en-US" sz="2000" dirty="0"/>
              <a:t>・全</a:t>
            </a:r>
            <a:r>
              <a:rPr lang="en-US" altLang="ja-JP" sz="2000" dirty="0"/>
              <a:t>468</a:t>
            </a:r>
            <a:r>
              <a:rPr lang="ja-JP" altLang="en-US" sz="2000" dirty="0"/>
              <a:t>件</a:t>
            </a:r>
            <a:endParaRPr lang="en-US" altLang="ja-JP" sz="2000" dirty="0"/>
          </a:p>
          <a:p>
            <a:r>
              <a:rPr lang="ja-JP" altLang="en-US" sz="2000" dirty="0"/>
              <a:t>・</a:t>
            </a:r>
            <a:r>
              <a:rPr lang="en-US" altLang="ja-JP" sz="2000" dirty="0"/>
              <a:t>320</a:t>
            </a:r>
            <a:r>
              <a:rPr lang="ja-JP" altLang="en-US" sz="2000" dirty="0"/>
              <a:t>週間</a:t>
            </a:r>
            <a:r>
              <a:rPr lang="en-US" altLang="ja-JP" sz="2000" dirty="0"/>
              <a:t>IN</a:t>
            </a:r>
            <a:r>
              <a:rPr lang="ja-JP" altLang="en-US" sz="2000" dirty="0"/>
              <a:t>で</a:t>
            </a:r>
            <a:r>
              <a:rPr lang="en-US" altLang="ja-JP" sz="2000" dirty="0"/>
              <a:t>2P</a:t>
            </a:r>
            <a:r>
              <a:rPr lang="ja-JP" altLang="en-US" sz="2000" dirty="0"/>
              <a:t>目に乗れる</a:t>
            </a:r>
            <a:endParaRPr lang="en-US" altLang="ja-JP" sz="2000" dirty="0"/>
          </a:p>
          <a:p>
            <a:r>
              <a:rPr kumimoji="1" lang="ja-JP" altLang="en-US" sz="2000" dirty="0"/>
              <a:t>・</a:t>
            </a:r>
            <a:r>
              <a:rPr kumimoji="1" lang="en-US" altLang="ja-JP" sz="2000" dirty="0"/>
              <a:t>6400</a:t>
            </a:r>
            <a:r>
              <a:rPr kumimoji="1" lang="ja-JP" altLang="en-US" sz="2000" dirty="0"/>
              <a:t>週間</a:t>
            </a:r>
            <a:r>
              <a:rPr kumimoji="1" lang="en-US" altLang="ja-JP" sz="2000" dirty="0"/>
              <a:t>OUT</a:t>
            </a:r>
            <a:endParaRPr kumimoji="1" lang="ja-JP" altLang="en-US" sz="2000" dirty="0"/>
          </a:p>
        </p:txBody>
      </p:sp>
      <p:sp>
        <p:nvSpPr>
          <p:cNvPr id="25" name="四角形: 角を丸くする 24">
            <a:extLst>
              <a:ext uri="{FF2B5EF4-FFF2-40B4-BE49-F238E27FC236}">
                <a16:creationId xmlns:a16="http://schemas.microsoft.com/office/drawing/2014/main" id="{9EF48AFD-026B-6605-90ED-1A97957F8947}"/>
              </a:ext>
            </a:extLst>
          </p:cNvPr>
          <p:cNvSpPr/>
          <p:nvPr/>
        </p:nvSpPr>
        <p:spPr>
          <a:xfrm>
            <a:off x="207826" y="992074"/>
            <a:ext cx="5489590" cy="4191984"/>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44A907D6-E47C-0D71-FDAD-C1A5D6C8AFFD}"/>
              </a:ext>
            </a:extLst>
          </p:cNvPr>
          <p:cNvSpPr/>
          <p:nvPr/>
        </p:nvSpPr>
        <p:spPr>
          <a:xfrm>
            <a:off x="207825" y="990155"/>
            <a:ext cx="3692237" cy="499285"/>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ファッションカテゴリランキング</a:t>
            </a:r>
          </a:p>
        </p:txBody>
      </p:sp>
      <p:sp>
        <p:nvSpPr>
          <p:cNvPr id="34" name="四角形: 角を丸くする 33">
            <a:extLst>
              <a:ext uri="{FF2B5EF4-FFF2-40B4-BE49-F238E27FC236}">
                <a16:creationId xmlns:a16="http://schemas.microsoft.com/office/drawing/2014/main" id="{96F29476-AE39-16B9-0CA2-0EB4025B5318}"/>
              </a:ext>
            </a:extLst>
          </p:cNvPr>
          <p:cNvSpPr/>
          <p:nvPr/>
        </p:nvSpPr>
        <p:spPr>
          <a:xfrm>
            <a:off x="6067329" y="1001877"/>
            <a:ext cx="5901933" cy="4179155"/>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3C9E91A9-B193-2B95-4A4B-8E5383CB740A}"/>
              </a:ext>
            </a:extLst>
          </p:cNvPr>
          <p:cNvSpPr/>
          <p:nvPr/>
        </p:nvSpPr>
        <p:spPr>
          <a:xfrm>
            <a:off x="6067329" y="999958"/>
            <a:ext cx="3406237" cy="499285"/>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ニュース</a:t>
            </a:r>
            <a:r>
              <a:rPr kumimoji="1" lang="ja-JP" altLang="en-US">
                <a:solidFill>
                  <a:schemeClr val="tx1"/>
                </a:solidFill>
              </a:rPr>
              <a:t>カテゴリランキング</a:t>
            </a:r>
          </a:p>
        </p:txBody>
      </p:sp>
      <p:sp>
        <p:nvSpPr>
          <p:cNvPr id="43" name="テキスト ボックス 42">
            <a:extLst>
              <a:ext uri="{FF2B5EF4-FFF2-40B4-BE49-F238E27FC236}">
                <a16:creationId xmlns:a16="http://schemas.microsoft.com/office/drawing/2014/main" id="{A46080B7-A6E9-D673-3490-1F48EDBE2FEB}"/>
              </a:ext>
            </a:extLst>
          </p:cNvPr>
          <p:cNvSpPr txBox="1"/>
          <p:nvPr/>
        </p:nvSpPr>
        <p:spPr>
          <a:xfrm>
            <a:off x="97300" y="5689464"/>
            <a:ext cx="4732608" cy="707886"/>
          </a:xfrm>
          <a:prstGeom prst="rect">
            <a:avLst/>
          </a:prstGeom>
          <a:noFill/>
        </p:spPr>
        <p:txBody>
          <a:bodyPr wrap="square">
            <a:spAutoFit/>
          </a:bodyPr>
          <a:lstStyle/>
          <a:p>
            <a:r>
              <a:rPr lang="ja-JP" altLang="en-US" sz="2000" dirty="0"/>
              <a:t>・約</a:t>
            </a:r>
            <a:r>
              <a:rPr lang="en-US" altLang="ja-JP" sz="2000" dirty="0"/>
              <a:t>300</a:t>
            </a:r>
            <a:r>
              <a:rPr lang="ja-JP" altLang="en-US" sz="2000" dirty="0"/>
              <a:t>週間</a:t>
            </a:r>
            <a:r>
              <a:rPr lang="en-US" altLang="ja-JP" sz="2000" dirty="0"/>
              <a:t>IN</a:t>
            </a:r>
            <a:r>
              <a:rPr lang="ja-JP" altLang="en-US" sz="2000" dirty="0"/>
              <a:t>で</a:t>
            </a:r>
            <a:r>
              <a:rPr lang="en-US" altLang="ja-JP" sz="2000" dirty="0"/>
              <a:t>60</a:t>
            </a:r>
            <a:r>
              <a:rPr lang="ja-JP" altLang="en-US" sz="2000" dirty="0"/>
              <a:t>位以内</a:t>
            </a:r>
            <a:endParaRPr kumimoji="1" lang="en-US" altLang="ja-JP" sz="2000" dirty="0"/>
          </a:p>
          <a:p>
            <a:r>
              <a:rPr lang="ja-JP" altLang="en-US" sz="2000" dirty="0"/>
              <a:t>・</a:t>
            </a:r>
            <a:r>
              <a:rPr lang="en-US" altLang="ja-JP" sz="2000" dirty="0"/>
              <a:t>2000</a:t>
            </a:r>
            <a:r>
              <a:rPr lang="ja-JP" altLang="en-US" sz="2000" dirty="0"/>
              <a:t>週間</a:t>
            </a:r>
            <a:r>
              <a:rPr lang="en-US" altLang="ja-JP" sz="2000" dirty="0"/>
              <a:t>OUT</a:t>
            </a:r>
            <a:r>
              <a:rPr lang="ja-JP" altLang="en-US" sz="2000" dirty="0"/>
              <a:t>以上獲得出来ている</a:t>
            </a:r>
          </a:p>
        </p:txBody>
      </p:sp>
      <p:sp>
        <p:nvSpPr>
          <p:cNvPr id="45" name="矢印: 右 44">
            <a:extLst>
              <a:ext uri="{FF2B5EF4-FFF2-40B4-BE49-F238E27FC236}">
                <a16:creationId xmlns:a16="http://schemas.microsoft.com/office/drawing/2014/main" id="{814BB34C-AC7D-5877-CC82-B02DFD8787B4}"/>
              </a:ext>
            </a:extLst>
          </p:cNvPr>
          <p:cNvSpPr/>
          <p:nvPr/>
        </p:nvSpPr>
        <p:spPr>
          <a:xfrm>
            <a:off x="5121776" y="5855454"/>
            <a:ext cx="774700" cy="383343"/>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a:extLst>
              <a:ext uri="{FF2B5EF4-FFF2-40B4-BE49-F238E27FC236}">
                <a16:creationId xmlns:a16="http://schemas.microsoft.com/office/drawing/2014/main" id="{A960F825-B300-8181-B858-CDC86EB88E67}"/>
              </a:ext>
            </a:extLst>
          </p:cNvPr>
          <p:cNvSpPr/>
          <p:nvPr/>
        </p:nvSpPr>
        <p:spPr>
          <a:xfrm>
            <a:off x="6628252" y="5598008"/>
            <a:ext cx="4038371" cy="718954"/>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solidFill>
                  <a:schemeClr val="tx1"/>
                </a:solidFill>
              </a:rPr>
              <a:t>稼ぎやすいジャンル</a:t>
            </a:r>
          </a:p>
        </p:txBody>
      </p:sp>
    </p:spTree>
    <p:extLst>
      <p:ext uri="{BB962C8B-B14F-4D97-AF65-F5344CB8AC3E}">
        <p14:creationId xmlns:p14="http://schemas.microsoft.com/office/powerpoint/2010/main" val="413539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64946-E306-ED16-DC33-5947392F8315}"/>
              </a:ext>
            </a:extLst>
          </p:cNvPr>
          <p:cNvSpPr>
            <a:spLocks noGrp="1"/>
          </p:cNvSpPr>
          <p:nvPr>
            <p:ph type="title"/>
          </p:nvPr>
        </p:nvSpPr>
        <p:spPr>
          <a:xfrm>
            <a:off x="268538" y="109604"/>
            <a:ext cx="8288065" cy="560450"/>
          </a:xfrm>
        </p:spPr>
        <p:txBody>
          <a:bodyPr>
            <a:normAutofit fontScale="90000"/>
          </a:bodyPr>
          <a:lstStyle/>
          <a:p>
            <a:r>
              <a:rPr kumimoji="1" lang="ja-JP" altLang="en-US" sz="3600"/>
              <a:t>分析結果の妥当性 詳細カテゴリランキング</a:t>
            </a:r>
          </a:p>
        </p:txBody>
      </p:sp>
      <p:pic>
        <p:nvPicPr>
          <p:cNvPr id="11" name="図 10">
            <a:extLst>
              <a:ext uri="{FF2B5EF4-FFF2-40B4-BE49-F238E27FC236}">
                <a16:creationId xmlns:a16="http://schemas.microsoft.com/office/drawing/2014/main" id="{9CC0DDFB-1FBA-6B38-0302-F7026B55714B}"/>
              </a:ext>
            </a:extLst>
          </p:cNvPr>
          <p:cNvPicPr>
            <a:picLocks noChangeAspect="1"/>
          </p:cNvPicPr>
          <p:nvPr/>
        </p:nvPicPr>
        <p:blipFill rotWithShape="1">
          <a:blip r:embed="rId3"/>
          <a:srcRect l="758" r="41262" b="4753"/>
          <a:stretch/>
        </p:blipFill>
        <p:spPr>
          <a:xfrm>
            <a:off x="427703" y="3741712"/>
            <a:ext cx="3140997" cy="2083902"/>
          </a:xfrm>
          <a:prstGeom prst="rect">
            <a:avLst/>
          </a:prstGeom>
        </p:spPr>
      </p:pic>
      <p:pic>
        <p:nvPicPr>
          <p:cNvPr id="13" name="図 12">
            <a:extLst>
              <a:ext uri="{FF2B5EF4-FFF2-40B4-BE49-F238E27FC236}">
                <a16:creationId xmlns:a16="http://schemas.microsoft.com/office/drawing/2014/main" id="{9FB75BC5-6245-4933-9DAC-AD0349C984E2}"/>
              </a:ext>
            </a:extLst>
          </p:cNvPr>
          <p:cNvPicPr>
            <a:picLocks noChangeAspect="1"/>
          </p:cNvPicPr>
          <p:nvPr/>
        </p:nvPicPr>
        <p:blipFill rotWithShape="1">
          <a:blip r:embed="rId4"/>
          <a:srcRect r="43546"/>
          <a:stretch/>
        </p:blipFill>
        <p:spPr>
          <a:xfrm>
            <a:off x="6314848" y="3654775"/>
            <a:ext cx="2990075" cy="2095011"/>
          </a:xfrm>
          <a:prstGeom prst="rect">
            <a:avLst/>
          </a:prstGeom>
        </p:spPr>
      </p:pic>
      <p:sp>
        <p:nvSpPr>
          <p:cNvPr id="9" name="四角形: 角を丸くする 8">
            <a:extLst>
              <a:ext uri="{FF2B5EF4-FFF2-40B4-BE49-F238E27FC236}">
                <a16:creationId xmlns:a16="http://schemas.microsoft.com/office/drawing/2014/main" id="{A7BE8206-594A-8D5F-EF42-33BCDAE1BBE5}"/>
              </a:ext>
            </a:extLst>
          </p:cNvPr>
          <p:cNvSpPr/>
          <p:nvPr/>
        </p:nvSpPr>
        <p:spPr>
          <a:xfrm>
            <a:off x="339652" y="722703"/>
            <a:ext cx="5488870" cy="2505890"/>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A9BC68F3-9B04-A9AB-0032-0A423ED6526B}"/>
              </a:ext>
            </a:extLst>
          </p:cNvPr>
          <p:cNvSpPr/>
          <p:nvPr/>
        </p:nvSpPr>
        <p:spPr>
          <a:xfrm>
            <a:off x="339652" y="720784"/>
            <a:ext cx="3692237" cy="381108"/>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海外の反応　</a:t>
            </a:r>
            <a:r>
              <a:rPr kumimoji="1" lang="ja-JP" altLang="en-US">
                <a:solidFill>
                  <a:schemeClr val="tx1"/>
                </a:solidFill>
              </a:rPr>
              <a:t>ランキング</a:t>
            </a:r>
          </a:p>
        </p:txBody>
      </p:sp>
      <p:sp>
        <p:nvSpPr>
          <p:cNvPr id="14" name="テキスト ボックス 13">
            <a:extLst>
              <a:ext uri="{FF2B5EF4-FFF2-40B4-BE49-F238E27FC236}">
                <a16:creationId xmlns:a16="http://schemas.microsoft.com/office/drawing/2014/main" id="{A2D2D5EC-6904-C449-CA32-21FD104FE8CB}"/>
              </a:ext>
            </a:extLst>
          </p:cNvPr>
          <p:cNvSpPr txBox="1"/>
          <p:nvPr/>
        </p:nvSpPr>
        <p:spPr>
          <a:xfrm>
            <a:off x="3759387" y="1600797"/>
            <a:ext cx="2117767" cy="923330"/>
          </a:xfrm>
          <a:prstGeom prst="rect">
            <a:avLst/>
          </a:prstGeom>
          <a:noFill/>
        </p:spPr>
        <p:txBody>
          <a:bodyPr wrap="square" rtlCol="0">
            <a:spAutoFit/>
          </a:bodyPr>
          <a:lstStyle/>
          <a:p>
            <a:r>
              <a:rPr lang="ja-JP" altLang="en-US"/>
              <a:t>・</a:t>
            </a:r>
            <a:r>
              <a:rPr lang="en-US" altLang="ja-JP"/>
              <a:t>16</a:t>
            </a:r>
            <a:r>
              <a:rPr lang="ja-JP" altLang="en-US"/>
              <a:t>位</a:t>
            </a:r>
            <a:endParaRPr lang="en-US" altLang="ja-JP"/>
          </a:p>
          <a:p>
            <a:r>
              <a:rPr kumimoji="1" lang="ja-JP" altLang="en-US"/>
              <a:t>・</a:t>
            </a:r>
            <a:r>
              <a:rPr lang="en-US" altLang="ja-JP"/>
              <a:t>1</a:t>
            </a:r>
            <a:r>
              <a:rPr kumimoji="1" lang="en-US" altLang="ja-JP"/>
              <a:t>40</a:t>
            </a:r>
            <a:r>
              <a:rPr kumimoji="1" lang="ja-JP" altLang="en-US"/>
              <a:t>週間</a:t>
            </a:r>
            <a:r>
              <a:rPr kumimoji="1" lang="en-US" altLang="ja-JP"/>
              <a:t>IN</a:t>
            </a:r>
          </a:p>
          <a:p>
            <a:r>
              <a:rPr kumimoji="1" lang="ja-JP" altLang="en-US"/>
              <a:t>・</a:t>
            </a:r>
            <a:r>
              <a:rPr lang="en-US" altLang="ja-JP"/>
              <a:t>559</a:t>
            </a:r>
            <a:r>
              <a:rPr kumimoji="1" lang="en-US" altLang="ja-JP"/>
              <a:t>0</a:t>
            </a:r>
            <a:r>
              <a:rPr kumimoji="1" lang="ja-JP" altLang="en-US"/>
              <a:t>週間</a:t>
            </a:r>
            <a:r>
              <a:rPr kumimoji="1" lang="en-US" altLang="ja-JP"/>
              <a:t>OUT</a:t>
            </a:r>
            <a:endParaRPr kumimoji="1" lang="ja-JP" altLang="en-US"/>
          </a:p>
        </p:txBody>
      </p:sp>
      <p:sp>
        <p:nvSpPr>
          <p:cNvPr id="16" name="四角形: 角を丸くする 15">
            <a:extLst>
              <a:ext uri="{FF2B5EF4-FFF2-40B4-BE49-F238E27FC236}">
                <a16:creationId xmlns:a16="http://schemas.microsoft.com/office/drawing/2014/main" id="{FF6E651D-5911-BD40-6CC5-EDDEC2157B5F}"/>
              </a:ext>
            </a:extLst>
          </p:cNvPr>
          <p:cNvSpPr/>
          <p:nvPr/>
        </p:nvSpPr>
        <p:spPr>
          <a:xfrm>
            <a:off x="339651" y="3362522"/>
            <a:ext cx="5488870" cy="2505890"/>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5039D083-E97C-E7EC-52B2-DEB1B1436D35}"/>
              </a:ext>
            </a:extLst>
          </p:cNvPr>
          <p:cNvSpPr/>
          <p:nvPr/>
        </p:nvSpPr>
        <p:spPr>
          <a:xfrm>
            <a:off x="339651" y="3360603"/>
            <a:ext cx="3692237" cy="381108"/>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40</a:t>
            </a:r>
            <a:r>
              <a:rPr lang="ja-JP" altLang="en-US">
                <a:solidFill>
                  <a:schemeClr val="tx1"/>
                </a:solidFill>
              </a:rPr>
              <a:t>代ファッション　</a:t>
            </a:r>
            <a:r>
              <a:rPr kumimoji="1" lang="ja-JP" altLang="en-US">
                <a:solidFill>
                  <a:schemeClr val="tx1"/>
                </a:solidFill>
              </a:rPr>
              <a:t>ランキング</a:t>
            </a:r>
          </a:p>
        </p:txBody>
      </p:sp>
      <p:sp>
        <p:nvSpPr>
          <p:cNvPr id="18" name="テキスト ボックス 17">
            <a:extLst>
              <a:ext uri="{FF2B5EF4-FFF2-40B4-BE49-F238E27FC236}">
                <a16:creationId xmlns:a16="http://schemas.microsoft.com/office/drawing/2014/main" id="{7B3FAA25-9E67-B180-3A2F-C0440BA3CCCD}"/>
              </a:ext>
            </a:extLst>
          </p:cNvPr>
          <p:cNvSpPr txBox="1"/>
          <p:nvPr/>
        </p:nvSpPr>
        <p:spPr>
          <a:xfrm>
            <a:off x="3639727" y="4343910"/>
            <a:ext cx="2117767" cy="923330"/>
          </a:xfrm>
          <a:prstGeom prst="rect">
            <a:avLst/>
          </a:prstGeom>
          <a:noFill/>
        </p:spPr>
        <p:txBody>
          <a:bodyPr wrap="square" rtlCol="0">
            <a:spAutoFit/>
          </a:bodyPr>
          <a:lstStyle/>
          <a:p>
            <a:r>
              <a:rPr lang="ja-JP" altLang="en-US"/>
              <a:t>・</a:t>
            </a:r>
            <a:r>
              <a:rPr lang="en-US" altLang="ja-JP"/>
              <a:t>9</a:t>
            </a:r>
            <a:r>
              <a:rPr lang="ja-JP" altLang="en-US"/>
              <a:t>位</a:t>
            </a:r>
            <a:endParaRPr lang="en-US" altLang="ja-JP"/>
          </a:p>
          <a:p>
            <a:r>
              <a:rPr kumimoji="1" lang="ja-JP" altLang="en-US"/>
              <a:t>・</a:t>
            </a:r>
            <a:r>
              <a:rPr lang="en-US" altLang="ja-JP"/>
              <a:t>260</a:t>
            </a:r>
            <a:r>
              <a:rPr kumimoji="1" lang="ja-JP" altLang="en-US"/>
              <a:t>週間</a:t>
            </a:r>
            <a:r>
              <a:rPr kumimoji="1" lang="en-US" altLang="ja-JP"/>
              <a:t>IN</a:t>
            </a:r>
          </a:p>
          <a:p>
            <a:r>
              <a:rPr kumimoji="1" lang="ja-JP" altLang="en-US"/>
              <a:t>・</a:t>
            </a:r>
            <a:r>
              <a:rPr kumimoji="1" lang="en-US" altLang="ja-JP"/>
              <a:t>10110</a:t>
            </a:r>
            <a:r>
              <a:rPr kumimoji="1" lang="ja-JP" altLang="en-US"/>
              <a:t>週間</a:t>
            </a:r>
            <a:r>
              <a:rPr kumimoji="1" lang="en-US" altLang="ja-JP"/>
              <a:t>OUT</a:t>
            </a:r>
            <a:endParaRPr kumimoji="1" lang="ja-JP" altLang="en-US"/>
          </a:p>
        </p:txBody>
      </p:sp>
      <p:sp>
        <p:nvSpPr>
          <p:cNvPr id="19" name="四角形: 角を丸くする 18">
            <a:extLst>
              <a:ext uri="{FF2B5EF4-FFF2-40B4-BE49-F238E27FC236}">
                <a16:creationId xmlns:a16="http://schemas.microsoft.com/office/drawing/2014/main" id="{72205A4D-EE21-3586-21FF-76A59D9E7A41}"/>
              </a:ext>
            </a:extLst>
          </p:cNvPr>
          <p:cNvSpPr/>
          <p:nvPr/>
        </p:nvSpPr>
        <p:spPr>
          <a:xfrm>
            <a:off x="6190079" y="722703"/>
            <a:ext cx="5488870" cy="2505890"/>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BEF9818-A8D8-9C38-48A9-533A1AD788EA}"/>
              </a:ext>
            </a:extLst>
          </p:cNvPr>
          <p:cNvSpPr/>
          <p:nvPr/>
        </p:nvSpPr>
        <p:spPr>
          <a:xfrm>
            <a:off x="6190079" y="720784"/>
            <a:ext cx="3692237" cy="381108"/>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海外ニュース　</a:t>
            </a:r>
            <a:r>
              <a:rPr kumimoji="1" lang="ja-JP" altLang="en-US">
                <a:solidFill>
                  <a:schemeClr val="tx1"/>
                </a:solidFill>
              </a:rPr>
              <a:t>ランキング</a:t>
            </a:r>
          </a:p>
        </p:txBody>
      </p:sp>
      <p:sp>
        <p:nvSpPr>
          <p:cNvPr id="21" name="テキスト ボックス 20">
            <a:extLst>
              <a:ext uri="{FF2B5EF4-FFF2-40B4-BE49-F238E27FC236}">
                <a16:creationId xmlns:a16="http://schemas.microsoft.com/office/drawing/2014/main" id="{B22C3DDE-2DA1-C709-AF3F-A7F533F10A7D}"/>
              </a:ext>
            </a:extLst>
          </p:cNvPr>
          <p:cNvSpPr txBox="1"/>
          <p:nvPr/>
        </p:nvSpPr>
        <p:spPr>
          <a:xfrm>
            <a:off x="9609814" y="1600797"/>
            <a:ext cx="2117767" cy="923330"/>
          </a:xfrm>
          <a:prstGeom prst="rect">
            <a:avLst/>
          </a:prstGeom>
          <a:noFill/>
        </p:spPr>
        <p:txBody>
          <a:bodyPr wrap="square" rtlCol="0">
            <a:spAutoFit/>
          </a:bodyPr>
          <a:lstStyle/>
          <a:p>
            <a:r>
              <a:rPr lang="ja-JP" altLang="en-US" dirty="0"/>
              <a:t>・</a:t>
            </a:r>
            <a:r>
              <a:rPr lang="en-US" altLang="ja-JP" dirty="0"/>
              <a:t>14</a:t>
            </a:r>
            <a:r>
              <a:rPr lang="ja-JP" altLang="en-US" dirty="0"/>
              <a:t>位</a:t>
            </a:r>
            <a:endParaRPr lang="en-US" altLang="ja-JP" dirty="0"/>
          </a:p>
          <a:p>
            <a:r>
              <a:rPr kumimoji="1" lang="ja-JP" altLang="en-US" dirty="0"/>
              <a:t>・</a:t>
            </a:r>
            <a:r>
              <a:rPr lang="en-US" altLang="ja-JP" dirty="0"/>
              <a:t>290</a:t>
            </a:r>
            <a:r>
              <a:rPr kumimoji="1" lang="ja-JP" altLang="en-US" dirty="0"/>
              <a:t>週間</a:t>
            </a:r>
            <a:r>
              <a:rPr kumimoji="1" lang="en-US" altLang="ja-JP" dirty="0"/>
              <a:t>IN</a:t>
            </a:r>
          </a:p>
          <a:p>
            <a:r>
              <a:rPr kumimoji="1" lang="ja-JP" altLang="en-US" dirty="0"/>
              <a:t>・</a:t>
            </a:r>
            <a:r>
              <a:rPr lang="en-US" altLang="ja-JP" dirty="0"/>
              <a:t>9980</a:t>
            </a:r>
            <a:r>
              <a:rPr kumimoji="1" lang="ja-JP" altLang="en-US" dirty="0"/>
              <a:t>週間</a:t>
            </a:r>
            <a:r>
              <a:rPr kumimoji="1" lang="en-US" altLang="ja-JP" dirty="0"/>
              <a:t>OUT</a:t>
            </a:r>
            <a:endParaRPr kumimoji="1" lang="ja-JP" altLang="en-US" dirty="0"/>
          </a:p>
        </p:txBody>
      </p:sp>
      <p:sp>
        <p:nvSpPr>
          <p:cNvPr id="22" name="四角形: 角を丸くする 21">
            <a:extLst>
              <a:ext uri="{FF2B5EF4-FFF2-40B4-BE49-F238E27FC236}">
                <a16:creationId xmlns:a16="http://schemas.microsoft.com/office/drawing/2014/main" id="{30DD40B9-8793-4D1C-4243-840E1F6EE9DE}"/>
              </a:ext>
            </a:extLst>
          </p:cNvPr>
          <p:cNvSpPr/>
          <p:nvPr/>
        </p:nvSpPr>
        <p:spPr>
          <a:xfrm>
            <a:off x="6238711" y="3362522"/>
            <a:ext cx="5488870" cy="2505890"/>
          </a:xfrm>
          <a:prstGeom prst="roundRect">
            <a:avLst>
              <a:gd name="adj" fmla="val 889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3C531F56-A878-BBDF-AD20-B79604145C0E}"/>
              </a:ext>
            </a:extLst>
          </p:cNvPr>
          <p:cNvSpPr/>
          <p:nvPr/>
        </p:nvSpPr>
        <p:spPr>
          <a:xfrm>
            <a:off x="6238711" y="3360603"/>
            <a:ext cx="3692237" cy="381108"/>
          </a:xfrm>
          <a:prstGeom prst="roundRect">
            <a:avLst/>
          </a:prstGeom>
          <a:solidFill>
            <a:srgbClr val="E9E9EC"/>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50</a:t>
            </a:r>
            <a:r>
              <a:rPr lang="ja-JP" altLang="en-US">
                <a:solidFill>
                  <a:schemeClr val="tx1"/>
                </a:solidFill>
              </a:rPr>
              <a:t>代ファッション　</a:t>
            </a:r>
            <a:r>
              <a:rPr kumimoji="1" lang="ja-JP" altLang="en-US">
                <a:solidFill>
                  <a:schemeClr val="tx1"/>
                </a:solidFill>
              </a:rPr>
              <a:t>ランキング</a:t>
            </a:r>
          </a:p>
        </p:txBody>
      </p:sp>
      <p:sp>
        <p:nvSpPr>
          <p:cNvPr id="24" name="テキスト ボックス 23">
            <a:extLst>
              <a:ext uri="{FF2B5EF4-FFF2-40B4-BE49-F238E27FC236}">
                <a16:creationId xmlns:a16="http://schemas.microsoft.com/office/drawing/2014/main" id="{B6E45915-9ABB-7F9B-7F16-F9D2563D77A8}"/>
              </a:ext>
            </a:extLst>
          </p:cNvPr>
          <p:cNvSpPr txBox="1"/>
          <p:nvPr/>
        </p:nvSpPr>
        <p:spPr>
          <a:xfrm>
            <a:off x="9609813" y="4284083"/>
            <a:ext cx="2117767" cy="923330"/>
          </a:xfrm>
          <a:prstGeom prst="rect">
            <a:avLst/>
          </a:prstGeom>
          <a:noFill/>
        </p:spPr>
        <p:txBody>
          <a:bodyPr wrap="square" rtlCol="0">
            <a:spAutoFit/>
          </a:bodyPr>
          <a:lstStyle/>
          <a:p>
            <a:r>
              <a:rPr lang="ja-JP" altLang="en-US"/>
              <a:t>・</a:t>
            </a:r>
            <a:r>
              <a:rPr lang="en-US" altLang="ja-JP"/>
              <a:t>10</a:t>
            </a:r>
            <a:r>
              <a:rPr lang="ja-JP" altLang="en-US"/>
              <a:t>位</a:t>
            </a:r>
            <a:endParaRPr lang="en-US" altLang="ja-JP"/>
          </a:p>
          <a:p>
            <a:r>
              <a:rPr kumimoji="1" lang="ja-JP" altLang="en-US"/>
              <a:t>・</a:t>
            </a:r>
            <a:r>
              <a:rPr lang="en-US" altLang="ja-JP"/>
              <a:t>260</a:t>
            </a:r>
            <a:r>
              <a:rPr kumimoji="1" lang="ja-JP" altLang="en-US"/>
              <a:t>週間</a:t>
            </a:r>
            <a:r>
              <a:rPr kumimoji="1" lang="en-US" altLang="ja-JP"/>
              <a:t>IN</a:t>
            </a:r>
          </a:p>
          <a:p>
            <a:r>
              <a:rPr kumimoji="1" lang="ja-JP" altLang="en-US"/>
              <a:t>・</a:t>
            </a:r>
            <a:r>
              <a:rPr lang="en-US" altLang="ja-JP"/>
              <a:t>3360</a:t>
            </a:r>
            <a:r>
              <a:rPr kumimoji="1" lang="ja-JP" altLang="en-US"/>
              <a:t>週間</a:t>
            </a:r>
            <a:r>
              <a:rPr kumimoji="1" lang="en-US" altLang="ja-JP"/>
              <a:t>OUT</a:t>
            </a:r>
            <a:endParaRPr kumimoji="1" lang="ja-JP" altLang="en-US"/>
          </a:p>
        </p:txBody>
      </p:sp>
      <p:pic>
        <p:nvPicPr>
          <p:cNvPr id="4" name="Picture 3">
            <a:extLst>
              <a:ext uri="{FF2B5EF4-FFF2-40B4-BE49-F238E27FC236}">
                <a16:creationId xmlns:a16="http://schemas.microsoft.com/office/drawing/2014/main" id="{A8958DF8-237E-827E-4554-FB9D862D57CD}"/>
              </a:ext>
            </a:extLst>
          </p:cNvPr>
          <p:cNvPicPr>
            <a:picLocks noChangeAspect="1"/>
          </p:cNvPicPr>
          <p:nvPr/>
        </p:nvPicPr>
        <p:blipFill>
          <a:blip r:embed="rId5"/>
          <a:stretch>
            <a:fillRect/>
          </a:stretch>
        </p:blipFill>
        <p:spPr>
          <a:xfrm>
            <a:off x="402034" y="1142686"/>
            <a:ext cx="3438550" cy="1962164"/>
          </a:xfrm>
          <a:prstGeom prst="rect">
            <a:avLst/>
          </a:prstGeom>
        </p:spPr>
      </p:pic>
      <p:sp>
        <p:nvSpPr>
          <p:cNvPr id="28" name="Rectangle: Rounded Corners 27">
            <a:extLst>
              <a:ext uri="{FF2B5EF4-FFF2-40B4-BE49-F238E27FC236}">
                <a16:creationId xmlns:a16="http://schemas.microsoft.com/office/drawing/2014/main" id="{96644815-740B-918C-5695-8E3F1AD5F225}"/>
              </a:ext>
            </a:extLst>
          </p:cNvPr>
          <p:cNvSpPr/>
          <p:nvPr/>
        </p:nvSpPr>
        <p:spPr>
          <a:xfrm>
            <a:off x="6000809" y="6083949"/>
            <a:ext cx="5727062" cy="559557"/>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どの詳細カテゴリも稼ぎやすいジャンル</a:t>
            </a:r>
          </a:p>
        </p:txBody>
      </p:sp>
      <p:pic>
        <p:nvPicPr>
          <p:cNvPr id="5" name="Picture 4">
            <a:extLst>
              <a:ext uri="{FF2B5EF4-FFF2-40B4-BE49-F238E27FC236}">
                <a16:creationId xmlns:a16="http://schemas.microsoft.com/office/drawing/2014/main" id="{A6427931-7576-7391-DD5C-2C80F61E2AE5}"/>
              </a:ext>
            </a:extLst>
          </p:cNvPr>
          <p:cNvPicPr>
            <a:picLocks noChangeAspect="1"/>
          </p:cNvPicPr>
          <p:nvPr/>
        </p:nvPicPr>
        <p:blipFill>
          <a:blip r:embed="rId6"/>
          <a:stretch>
            <a:fillRect/>
          </a:stretch>
        </p:blipFill>
        <p:spPr>
          <a:xfrm>
            <a:off x="6305111" y="1160944"/>
            <a:ext cx="3026460" cy="1995002"/>
          </a:xfrm>
          <a:prstGeom prst="rect">
            <a:avLst/>
          </a:prstGeom>
        </p:spPr>
      </p:pic>
      <p:sp>
        <p:nvSpPr>
          <p:cNvPr id="25" name="テキスト ボックス 42">
            <a:extLst>
              <a:ext uri="{FF2B5EF4-FFF2-40B4-BE49-F238E27FC236}">
                <a16:creationId xmlns:a16="http://schemas.microsoft.com/office/drawing/2014/main" id="{4232FFFB-2866-FF0C-C330-810B5FC45921}"/>
              </a:ext>
            </a:extLst>
          </p:cNvPr>
          <p:cNvSpPr txBox="1"/>
          <p:nvPr/>
        </p:nvSpPr>
        <p:spPr>
          <a:xfrm>
            <a:off x="235846" y="6031208"/>
            <a:ext cx="4548591" cy="707886"/>
          </a:xfrm>
          <a:prstGeom prst="rect">
            <a:avLst/>
          </a:prstGeom>
          <a:noFill/>
        </p:spPr>
        <p:txBody>
          <a:bodyPr wrap="square">
            <a:spAutoFit/>
          </a:bodyPr>
          <a:lstStyle/>
          <a:p>
            <a:r>
              <a:rPr lang="ja-JP" altLang="en-US" sz="2000" dirty="0"/>
              <a:t>・</a:t>
            </a:r>
            <a:r>
              <a:rPr lang="en-US" altLang="ja-JP" sz="2000" dirty="0"/>
              <a:t>300IN</a:t>
            </a:r>
            <a:r>
              <a:rPr lang="ja-JP" altLang="en-US" sz="2000" dirty="0"/>
              <a:t>以下で</a:t>
            </a:r>
            <a:r>
              <a:rPr lang="en-US" altLang="ja-JP" sz="2000" dirty="0"/>
              <a:t>30</a:t>
            </a:r>
            <a:r>
              <a:rPr lang="ja-JP" altLang="en-US" sz="2000" dirty="0"/>
              <a:t>位以内</a:t>
            </a:r>
            <a:endParaRPr kumimoji="1" lang="en-US" altLang="ja-JP" sz="2000" dirty="0"/>
          </a:p>
          <a:p>
            <a:r>
              <a:rPr lang="ja-JP" altLang="en-US" sz="2000" dirty="0"/>
              <a:t>・</a:t>
            </a:r>
            <a:r>
              <a:rPr lang="en-US" altLang="ja-JP" sz="2000" dirty="0"/>
              <a:t>2000</a:t>
            </a:r>
            <a:r>
              <a:rPr lang="ja-JP" altLang="en-US" sz="2000" dirty="0"/>
              <a:t>週間</a:t>
            </a:r>
            <a:r>
              <a:rPr lang="en-US" altLang="ja-JP" sz="2000" dirty="0"/>
              <a:t>OUT</a:t>
            </a:r>
            <a:r>
              <a:rPr lang="ja-JP" altLang="en-US" sz="2000" dirty="0"/>
              <a:t>以上獲得出来ている</a:t>
            </a:r>
          </a:p>
        </p:txBody>
      </p:sp>
      <p:sp>
        <p:nvSpPr>
          <p:cNvPr id="29" name="矢印: 右 44">
            <a:extLst>
              <a:ext uri="{FF2B5EF4-FFF2-40B4-BE49-F238E27FC236}">
                <a16:creationId xmlns:a16="http://schemas.microsoft.com/office/drawing/2014/main" id="{4EF3F98B-CDA2-DE48-EC8C-A4E1E62F9FC8}"/>
              </a:ext>
            </a:extLst>
          </p:cNvPr>
          <p:cNvSpPr/>
          <p:nvPr/>
        </p:nvSpPr>
        <p:spPr>
          <a:xfrm>
            <a:off x="4992467" y="6187963"/>
            <a:ext cx="774700" cy="383343"/>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41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5"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AB6C0-5F80-5047-970C-DDA13EE2D0E1}"/>
              </a:ext>
            </a:extLst>
          </p:cNvPr>
          <p:cNvSpPr>
            <a:spLocks noGrp="1"/>
          </p:cNvSpPr>
          <p:nvPr>
            <p:ph type="title"/>
          </p:nvPr>
        </p:nvSpPr>
        <p:spPr>
          <a:xfrm>
            <a:off x="315155" y="321404"/>
            <a:ext cx="10515600" cy="1325563"/>
          </a:xfrm>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CC87FE04-16ED-B7D7-F8EC-383185A6C29A}"/>
              </a:ext>
            </a:extLst>
          </p:cNvPr>
          <p:cNvSpPr>
            <a:spLocks noGrp="1"/>
          </p:cNvSpPr>
          <p:nvPr>
            <p:ph idx="1"/>
          </p:nvPr>
        </p:nvSpPr>
        <p:spPr>
          <a:xfrm>
            <a:off x="419100" y="1512738"/>
            <a:ext cx="10515600" cy="1325563"/>
          </a:xfrm>
        </p:spPr>
        <p:txBody>
          <a:bodyPr>
            <a:normAutofit/>
          </a:bodyPr>
          <a:lstStyle/>
          <a:p>
            <a:pPr marL="0" indent="0">
              <a:buNone/>
            </a:pPr>
            <a:r>
              <a:rPr kumimoji="1" lang="ja-JP" altLang="en-US" sz="3600"/>
              <a:t>・</a:t>
            </a:r>
            <a:r>
              <a:rPr lang="ja-JP" altLang="en-US" sz="3600"/>
              <a:t>稼ぎ</a:t>
            </a:r>
            <a:r>
              <a:rPr kumimoji="1" lang="ja-JP" altLang="en-US" sz="3600"/>
              <a:t>やすいジャンル</a:t>
            </a:r>
            <a:endParaRPr kumimoji="1" lang="en-US" altLang="ja-JP" sz="3600"/>
          </a:p>
          <a:p>
            <a:pPr marL="0" indent="0">
              <a:buNone/>
            </a:pPr>
            <a:r>
              <a:rPr kumimoji="1" lang="ja-JP" altLang="en-US" sz="3600"/>
              <a:t>ニュース</a:t>
            </a:r>
            <a:r>
              <a:rPr kumimoji="1" lang="en-US" altLang="ja-JP" sz="3600"/>
              <a:t>,</a:t>
            </a:r>
            <a:r>
              <a:rPr kumimoji="1" lang="ja-JP" altLang="en-US" sz="3600"/>
              <a:t>ファッション</a:t>
            </a:r>
            <a:endParaRPr kumimoji="1" lang="en-US" altLang="ja-JP" sz="3600"/>
          </a:p>
          <a:p>
            <a:pPr marL="0" indent="0">
              <a:buNone/>
            </a:pPr>
            <a:endParaRPr lang="en-US" altLang="ja-JP" sz="3600"/>
          </a:p>
          <a:p>
            <a:pPr marL="0" indent="0">
              <a:buNone/>
            </a:pPr>
            <a:endParaRPr kumimoji="1" lang="en-US" altLang="ja-JP" sz="3600"/>
          </a:p>
        </p:txBody>
      </p:sp>
      <p:sp>
        <p:nvSpPr>
          <p:cNvPr id="5" name="テキスト ボックス 4">
            <a:extLst>
              <a:ext uri="{FF2B5EF4-FFF2-40B4-BE49-F238E27FC236}">
                <a16:creationId xmlns:a16="http://schemas.microsoft.com/office/drawing/2014/main" id="{2E763C8A-D2E8-737B-E4FE-B037196C6E4F}"/>
              </a:ext>
            </a:extLst>
          </p:cNvPr>
          <p:cNvSpPr txBox="1"/>
          <p:nvPr/>
        </p:nvSpPr>
        <p:spPr>
          <a:xfrm>
            <a:off x="419100" y="3037752"/>
            <a:ext cx="10515600" cy="1754326"/>
          </a:xfrm>
          <a:prstGeom prst="rect">
            <a:avLst/>
          </a:prstGeom>
          <a:noFill/>
        </p:spPr>
        <p:txBody>
          <a:bodyPr wrap="square">
            <a:spAutoFit/>
          </a:bodyPr>
          <a:lstStyle/>
          <a:p>
            <a:pPr marL="0" indent="0">
              <a:buNone/>
            </a:pPr>
            <a:r>
              <a:rPr lang="ja-JP" altLang="en-US" sz="3600"/>
              <a:t>・詳細なジャンル</a:t>
            </a:r>
            <a:endParaRPr lang="en-US" altLang="ja-JP" sz="3600"/>
          </a:p>
          <a:p>
            <a:pPr marL="0" indent="0">
              <a:buNone/>
            </a:pPr>
            <a:r>
              <a:rPr kumimoji="1" lang="ja-JP" altLang="en-US" sz="3600">
                <a:solidFill>
                  <a:schemeClr val="accent2"/>
                </a:solidFill>
              </a:rPr>
              <a:t>海外の反応</a:t>
            </a:r>
            <a:r>
              <a:rPr kumimoji="1" lang="en-US" altLang="ja-JP" sz="3600"/>
              <a:t>,50</a:t>
            </a:r>
            <a:r>
              <a:rPr lang="ja-JP" altLang="en-US" sz="3600"/>
              <a:t>代ファッション</a:t>
            </a:r>
            <a:r>
              <a:rPr lang="en-US" altLang="ja-JP" sz="3600"/>
              <a:t>,</a:t>
            </a:r>
          </a:p>
          <a:p>
            <a:pPr marL="0" indent="0">
              <a:buNone/>
            </a:pPr>
            <a:r>
              <a:rPr lang="ja-JP" altLang="en-US" sz="3600"/>
              <a:t>海外ニュース</a:t>
            </a:r>
            <a:r>
              <a:rPr lang="en-US" altLang="ja-JP" sz="3600"/>
              <a:t>,</a:t>
            </a:r>
            <a:r>
              <a:rPr kumimoji="1" lang="en-US" altLang="ja-JP" sz="3600"/>
              <a:t>40</a:t>
            </a:r>
            <a:r>
              <a:rPr kumimoji="1" lang="ja-JP" altLang="en-US" sz="3600"/>
              <a:t>代ファッション</a:t>
            </a:r>
            <a:endParaRPr kumimoji="1" lang="en-US" altLang="ja-JP" sz="3600"/>
          </a:p>
        </p:txBody>
      </p:sp>
      <p:sp>
        <p:nvSpPr>
          <p:cNvPr id="6" name="テキスト ボックス 5">
            <a:extLst>
              <a:ext uri="{FF2B5EF4-FFF2-40B4-BE49-F238E27FC236}">
                <a16:creationId xmlns:a16="http://schemas.microsoft.com/office/drawing/2014/main" id="{CA22A296-7E60-6BA5-03BE-9B9A8F8E78C2}"/>
              </a:ext>
            </a:extLst>
          </p:cNvPr>
          <p:cNvSpPr txBox="1"/>
          <p:nvPr/>
        </p:nvSpPr>
        <p:spPr>
          <a:xfrm>
            <a:off x="315155" y="5365917"/>
            <a:ext cx="10515600" cy="646331"/>
          </a:xfrm>
          <a:prstGeom prst="rect">
            <a:avLst/>
          </a:prstGeom>
          <a:noFill/>
        </p:spPr>
        <p:txBody>
          <a:bodyPr wrap="square">
            <a:spAutoFit/>
          </a:bodyPr>
          <a:lstStyle/>
          <a:p>
            <a:pPr marL="0" indent="0">
              <a:buNone/>
            </a:pPr>
            <a:r>
              <a:rPr lang="ja-JP" altLang="en-US" sz="3600"/>
              <a:t>・登録ジャンル数は</a:t>
            </a:r>
            <a:r>
              <a:rPr lang="ja-JP" altLang="en-US" sz="3600">
                <a:solidFill>
                  <a:schemeClr val="accent2"/>
                </a:solidFill>
              </a:rPr>
              <a:t>１つ</a:t>
            </a:r>
            <a:r>
              <a:rPr lang="ja-JP" altLang="en-US" sz="3600"/>
              <a:t>の方がいい</a:t>
            </a:r>
            <a:endParaRPr lang="en-US" altLang="ja-JP" sz="3600"/>
          </a:p>
        </p:txBody>
      </p:sp>
      <p:sp>
        <p:nvSpPr>
          <p:cNvPr id="7" name="四角形: 角を丸くする 6">
            <a:extLst>
              <a:ext uri="{FF2B5EF4-FFF2-40B4-BE49-F238E27FC236}">
                <a16:creationId xmlns:a16="http://schemas.microsoft.com/office/drawing/2014/main" id="{BF02B775-0B3E-A589-5896-350550AE98BB}"/>
              </a:ext>
            </a:extLst>
          </p:cNvPr>
          <p:cNvSpPr/>
          <p:nvPr/>
        </p:nvSpPr>
        <p:spPr>
          <a:xfrm>
            <a:off x="315155" y="1356578"/>
            <a:ext cx="11670324" cy="137179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12CE26A-8D66-76BD-D2E5-C93682DF891C}"/>
              </a:ext>
            </a:extLst>
          </p:cNvPr>
          <p:cNvSpPr/>
          <p:nvPr/>
        </p:nvSpPr>
        <p:spPr>
          <a:xfrm>
            <a:off x="315155" y="3060779"/>
            <a:ext cx="11670324" cy="18838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39F4F967-5355-73D3-1EBA-D8E68FDB3373}"/>
              </a:ext>
            </a:extLst>
          </p:cNvPr>
          <p:cNvSpPr/>
          <p:nvPr/>
        </p:nvSpPr>
        <p:spPr>
          <a:xfrm>
            <a:off x="315155" y="5194029"/>
            <a:ext cx="11670324" cy="919149"/>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903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291BF-CB6D-C7E4-3803-C4E2AAABF21F}"/>
              </a:ext>
            </a:extLst>
          </p:cNvPr>
          <p:cNvSpPr>
            <a:spLocks noGrp="1"/>
          </p:cNvSpPr>
          <p:nvPr>
            <p:ph type="title"/>
          </p:nvPr>
        </p:nvSpPr>
        <p:spPr/>
        <p:txBody>
          <a:bodyPr/>
          <a:lstStyle/>
          <a:p>
            <a:r>
              <a:rPr kumimoji="1" lang="ja-JP" altLang="en-US"/>
              <a:t>引用</a:t>
            </a:r>
          </a:p>
        </p:txBody>
      </p:sp>
      <p:sp>
        <p:nvSpPr>
          <p:cNvPr id="3" name="コンテンツ プレースホルダー 2">
            <a:extLst>
              <a:ext uri="{FF2B5EF4-FFF2-40B4-BE49-F238E27FC236}">
                <a16:creationId xmlns:a16="http://schemas.microsoft.com/office/drawing/2014/main" id="{567475C6-AF63-C50C-1D90-ACBDF84771D9}"/>
              </a:ext>
            </a:extLst>
          </p:cNvPr>
          <p:cNvSpPr>
            <a:spLocks noGrp="1"/>
          </p:cNvSpPr>
          <p:nvPr>
            <p:ph idx="1"/>
          </p:nvPr>
        </p:nvSpPr>
        <p:spPr>
          <a:xfrm>
            <a:off x="838200" y="1690688"/>
            <a:ext cx="10515600" cy="4351338"/>
          </a:xfrm>
        </p:spPr>
        <p:txBody>
          <a:bodyPr/>
          <a:lstStyle/>
          <a:p>
            <a:r>
              <a:rPr kumimoji="1" lang="ja-JP" altLang="en-US" sz="3200"/>
              <a:t>背景画像　</a:t>
            </a:r>
            <a:r>
              <a:rPr kumimoji="1" lang="en-US" altLang="ja-JP" sz="3200">
                <a:hlinkClick r:id="rId3"/>
              </a:rPr>
              <a:t>https://pixabay.com/ja/</a:t>
            </a:r>
            <a:endParaRPr kumimoji="1" lang="en-US" altLang="ja-JP" sz="3200"/>
          </a:p>
          <a:p>
            <a:endParaRPr kumimoji="1" lang="en-US" altLang="ja-JP" sz="3200"/>
          </a:p>
          <a:p>
            <a:r>
              <a:rPr kumimoji="1" lang="ja-JP" altLang="en-US" sz="3200"/>
              <a:t>データを収集</a:t>
            </a:r>
            <a:r>
              <a:rPr kumimoji="1" lang="en-US" altLang="ja-JP" sz="3200"/>
              <a:t>/</a:t>
            </a:r>
            <a:r>
              <a:rPr kumimoji="1" lang="ja-JP" altLang="en-US" sz="3200"/>
              <a:t>ページ画像を引用したサイト</a:t>
            </a:r>
            <a:endParaRPr kumimoji="1" lang="en-US" altLang="ja-JP" sz="3200"/>
          </a:p>
          <a:p>
            <a:pPr marL="0" indent="0">
              <a:buNone/>
            </a:pPr>
            <a:r>
              <a:rPr kumimoji="1" lang="en-US" altLang="ja-JP" sz="3200">
                <a:hlinkClick r:id="rId4"/>
              </a:rPr>
              <a:t>https://blog.with2.net/</a:t>
            </a:r>
            <a:endParaRPr kumimoji="1" lang="en-US" altLang="ja-JP" sz="3200"/>
          </a:p>
          <a:p>
            <a:endParaRPr kumimoji="1" lang="ja-JP" altLang="en-US"/>
          </a:p>
        </p:txBody>
      </p:sp>
    </p:spTree>
    <p:extLst>
      <p:ext uri="{BB962C8B-B14F-4D97-AF65-F5344CB8AC3E}">
        <p14:creationId xmlns:p14="http://schemas.microsoft.com/office/powerpoint/2010/main" val="385235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291BF-CB6D-C7E4-3803-C4E2AAABF21F}"/>
              </a:ext>
            </a:extLst>
          </p:cNvPr>
          <p:cNvSpPr>
            <a:spLocks noGrp="1"/>
          </p:cNvSpPr>
          <p:nvPr>
            <p:ph type="title"/>
          </p:nvPr>
        </p:nvSpPr>
        <p:spPr>
          <a:xfrm>
            <a:off x="1881554" y="2557341"/>
            <a:ext cx="10515600" cy="1325563"/>
          </a:xfrm>
        </p:spPr>
        <p:txBody>
          <a:bodyPr/>
          <a:lstStyle/>
          <a:p>
            <a:r>
              <a:rPr kumimoji="1" lang="ja-JP" altLang="en-US"/>
              <a:t>ご清聴ありがとうございました</a:t>
            </a:r>
          </a:p>
        </p:txBody>
      </p:sp>
    </p:spTree>
    <p:extLst>
      <p:ext uri="{BB962C8B-B14F-4D97-AF65-F5344CB8AC3E}">
        <p14:creationId xmlns:p14="http://schemas.microsoft.com/office/powerpoint/2010/main" val="10160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E15C4-4019-4D17-964E-6DCE01C106FC}"/>
              </a:ext>
            </a:extLst>
          </p:cNvPr>
          <p:cNvSpPr>
            <a:spLocks noGrp="1"/>
          </p:cNvSpPr>
          <p:nvPr>
            <p:ph type="title"/>
          </p:nvPr>
        </p:nvSpPr>
        <p:spPr>
          <a:xfrm>
            <a:off x="330200" y="117812"/>
            <a:ext cx="10515600" cy="1325563"/>
          </a:xfrm>
        </p:spPr>
        <p:txBody>
          <a:bodyPr/>
          <a:lstStyle/>
          <a:p>
            <a:r>
              <a:rPr kumimoji="1" lang="ja-JP" altLang="en-US"/>
              <a:t>背景と目的</a:t>
            </a:r>
          </a:p>
        </p:txBody>
      </p:sp>
      <p:sp>
        <p:nvSpPr>
          <p:cNvPr id="3" name="コンテンツ プレースホルダー 2">
            <a:extLst>
              <a:ext uri="{FF2B5EF4-FFF2-40B4-BE49-F238E27FC236}">
                <a16:creationId xmlns:a16="http://schemas.microsoft.com/office/drawing/2014/main" id="{25A8F3D8-6551-1D12-6553-1C6C8056AF68}"/>
              </a:ext>
            </a:extLst>
          </p:cNvPr>
          <p:cNvSpPr>
            <a:spLocks noGrp="1"/>
          </p:cNvSpPr>
          <p:nvPr>
            <p:ph idx="1"/>
          </p:nvPr>
        </p:nvSpPr>
        <p:spPr>
          <a:xfrm>
            <a:off x="308708" y="2158635"/>
            <a:ext cx="10515600" cy="846932"/>
          </a:xfrm>
        </p:spPr>
        <p:txBody>
          <a:bodyPr>
            <a:normAutofit/>
          </a:bodyPr>
          <a:lstStyle/>
          <a:p>
            <a:pPr marL="0" indent="0">
              <a:buNone/>
            </a:pPr>
            <a:r>
              <a:rPr kumimoji="1" lang="ja-JP" altLang="en-US"/>
              <a:t>クリック型・成果報酬型広告による収益化</a:t>
            </a:r>
            <a:endParaRPr kumimoji="1" lang="en-US" altLang="ja-JP"/>
          </a:p>
          <a:p>
            <a:pPr marL="0" indent="0">
              <a:buNone/>
            </a:pPr>
            <a:endParaRPr kumimoji="1" lang="ja-JP" altLang="en-US"/>
          </a:p>
        </p:txBody>
      </p:sp>
      <p:sp>
        <p:nvSpPr>
          <p:cNvPr id="7" name="四角形: 角を丸くする 6">
            <a:extLst>
              <a:ext uri="{FF2B5EF4-FFF2-40B4-BE49-F238E27FC236}">
                <a16:creationId xmlns:a16="http://schemas.microsoft.com/office/drawing/2014/main" id="{0B8F1C26-FE6E-59C5-4943-A54639AB2F62}"/>
              </a:ext>
            </a:extLst>
          </p:cNvPr>
          <p:cNvSpPr/>
          <p:nvPr/>
        </p:nvSpPr>
        <p:spPr>
          <a:xfrm>
            <a:off x="68239" y="4075134"/>
            <a:ext cx="7083189" cy="747891"/>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rPr>
              <a:t>適切なジャンルを選ぶべき</a:t>
            </a:r>
          </a:p>
        </p:txBody>
      </p:sp>
      <p:sp>
        <p:nvSpPr>
          <p:cNvPr id="8" name="コンテンツ プレースホルダー 2">
            <a:extLst>
              <a:ext uri="{FF2B5EF4-FFF2-40B4-BE49-F238E27FC236}">
                <a16:creationId xmlns:a16="http://schemas.microsoft.com/office/drawing/2014/main" id="{2A6B6015-A544-A878-AD96-DC21CE0078E1}"/>
              </a:ext>
            </a:extLst>
          </p:cNvPr>
          <p:cNvSpPr txBox="1">
            <a:spLocks/>
          </p:cNvSpPr>
          <p:nvPr/>
        </p:nvSpPr>
        <p:spPr>
          <a:xfrm>
            <a:off x="308708" y="1390052"/>
            <a:ext cx="10515600" cy="846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a:t>背景：自分自身がブログでの副業に興味を持った</a:t>
            </a:r>
          </a:p>
        </p:txBody>
      </p:sp>
      <p:sp>
        <p:nvSpPr>
          <p:cNvPr id="10" name="テキスト ボックス 9">
            <a:extLst>
              <a:ext uri="{FF2B5EF4-FFF2-40B4-BE49-F238E27FC236}">
                <a16:creationId xmlns:a16="http://schemas.microsoft.com/office/drawing/2014/main" id="{C7E81719-D139-E249-377B-4D15BC795CC4}"/>
              </a:ext>
            </a:extLst>
          </p:cNvPr>
          <p:cNvSpPr txBox="1"/>
          <p:nvPr/>
        </p:nvSpPr>
        <p:spPr>
          <a:xfrm>
            <a:off x="375138" y="5288340"/>
            <a:ext cx="12061589" cy="1569660"/>
          </a:xfrm>
          <a:prstGeom prst="rect">
            <a:avLst/>
          </a:prstGeom>
          <a:noFill/>
        </p:spPr>
        <p:txBody>
          <a:bodyPr wrap="square">
            <a:spAutoFit/>
          </a:bodyPr>
          <a:lstStyle/>
          <a:p>
            <a:r>
              <a:rPr lang="ja-JP" altLang="en-US" sz="3200" dirty="0"/>
              <a:t>目的：</a:t>
            </a:r>
            <a:endParaRPr lang="en-US" altLang="ja-JP" sz="3200" dirty="0"/>
          </a:p>
          <a:p>
            <a:r>
              <a:rPr kumimoji="1" lang="ja-JP" altLang="en-US" sz="3200" dirty="0"/>
              <a:t>データサイエンスを用いて稼ぎやすいジャンルを特定する。</a:t>
            </a:r>
            <a:endParaRPr kumimoji="1" lang="en-US" altLang="ja-JP" sz="3200" dirty="0"/>
          </a:p>
          <a:p>
            <a:r>
              <a:rPr kumimoji="1" lang="ja-JP" altLang="en-US" sz="3200" dirty="0"/>
              <a:t>　</a:t>
            </a:r>
            <a:endParaRPr kumimoji="1" lang="en-US" altLang="ja-JP" sz="3200" dirty="0"/>
          </a:p>
        </p:txBody>
      </p:sp>
      <p:sp>
        <p:nvSpPr>
          <p:cNvPr id="9" name="Rectangle 8">
            <a:extLst>
              <a:ext uri="{FF2B5EF4-FFF2-40B4-BE49-F238E27FC236}">
                <a16:creationId xmlns:a16="http://schemas.microsoft.com/office/drawing/2014/main" id="{13B64965-7BDC-53E0-16DC-A7124CF955C0}"/>
              </a:ext>
            </a:extLst>
          </p:cNvPr>
          <p:cNvSpPr/>
          <p:nvPr/>
        </p:nvSpPr>
        <p:spPr>
          <a:xfrm>
            <a:off x="10037928" y="2275152"/>
            <a:ext cx="1915060" cy="2063261"/>
          </a:xfrm>
          <a:prstGeom prst="rect">
            <a:avLst/>
          </a:prstGeom>
          <a:noFill/>
          <a:ln w="1270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B4E50FE8-A2A0-7050-B071-27B78D4B0FA3}"/>
              </a:ext>
            </a:extLst>
          </p:cNvPr>
          <p:cNvSpPr/>
          <p:nvPr/>
        </p:nvSpPr>
        <p:spPr>
          <a:xfrm>
            <a:off x="9966714" y="2203939"/>
            <a:ext cx="2016020" cy="539261"/>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t>ブログ</a:t>
            </a:r>
            <a:endParaRPr kumimoji="1" lang="ja-JP" altLang="en-US" sz="2800" b="1"/>
          </a:p>
        </p:txBody>
      </p:sp>
      <p:sp>
        <p:nvSpPr>
          <p:cNvPr id="12" name="Rectangle 11">
            <a:extLst>
              <a:ext uri="{FF2B5EF4-FFF2-40B4-BE49-F238E27FC236}">
                <a16:creationId xmlns:a16="http://schemas.microsoft.com/office/drawing/2014/main" id="{BC89F160-E983-425B-1CFD-E781A7C7C82A}"/>
              </a:ext>
            </a:extLst>
          </p:cNvPr>
          <p:cNvSpPr/>
          <p:nvPr/>
        </p:nvSpPr>
        <p:spPr>
          <a:xfrm>
            <a:off x="10138712" y="3653575"/>
            <a:ext cx="813616" cy="9378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a:extLst>
              <a:ext uri="{FF2B5EF4-FFF2-40B4-BE49-F238E27FC236}">
                <a16:creationId xmlns:a16="http://schemas.microsoft.com/office/drawing/2014/main" id="{D8614AB8-A1A5-D7A5-17CD-49857C4D1B24}"/>
              </a:ext>
            </a:extLst>
          </p:cNvPr>
          <p:cNvSpPr/>
          <p:nvPr/>
        </p:nvSpPr>
        <p:spPr>
          <a:xfrm>
            <a:off x="10126989" y="3946652"/>
            <a:ext cx="813616" cy="9378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a:extLst>
              <a:ext uri="{FF2B5EF4-FFF2-40B4-BE49-F238E27FC236}">
                <a16:creationId xmlns:a16="http://schemas.microsoft.com/office/drawing/2014/main" id="{3B6ADF1F-0CA0-FAAD-57A9-F5D0194FD227}"/>
              </a:ext>
            </a:extLst>
          </p:cNvPr>
          <p:cNvSpPr/>
          <p:nvPr/>
        </p:nvSpPr>
        <p:spPr>
          <a:xfrm>
            <a:off x="11053112" y="3653576"/>
            <a:ext cx="813616" cy="386861"/>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a:extLst>
              <a:ext uri="{FF2B5EF4-FFF2-40B4-BE49-F238E27FC236}">
                <a16:creationId xmlns:a16="http://schemas.microsoft.com/office/drawing/2014/main" id="{07554EA2-66C6-76DA-6A6D-0AE97AA0A225}"/>
              </a:ext>
            </a:extLst>
          </p:cNvPr>
          <p:cNvSpPr/>
          <p:nvPr/>
        </p:nvSpPr>
        <p:spPr>
          <a:xfrm>
            <a:off x="10154284" y="2884752"/>
            <a:ext cx="1711569" cy="656492"/>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a:t>広告</a:t>
            </a:r>
          </a:p>
        </p:txBody>
      </p:sp>
      <p:sp>
        <p:nvSpPr>
          <p:cNvPr id="20" name="Arrow: Right 19">
            <a:extLst>
              <a:ext uri="{FF2B5EF4-FFF2-40B4-BE49-F238E27FC236}">
                <a16:creationId xmlns:a16="http://schemas.microsoft.com/office/drawing/2014/main" id="{5436E4BE-0C43-9C7C-401B-5A06505B93DA}"/>
              </a:ext>
            </a:extLst>
          </p:cNvPr>
          <p:cNvSpPr/>
          <p:nvPr/>
        </p:nvSpPr>
        <p:spPr>
          <a:xfrm rot="1625017">
            <a:off x="9198019" y="2625984"/>
            <a:ext cx="880104" cy="462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Rounded Corners 21">
            <a:extLst>
              <a:ext uri="{FF2B5EF4-FFF2-40B4-BE49-F238E27FC236}">
                <a16:creationId xmlns:a16="http://schemas.microsoft.com/office/drawing/2014/main" id="{EE8D9A03-7BC8-031E-C3C8-9D44C1D1923B}"/>
              </a:ext>
            </a:extLst>
          </p:cNvPr>
          <p:cNvSpPr/>
          <p:nvPr/>
        </p:nvSpPr>
        <p:spPr>
          <a:xfrm>
            <a:off x="7983940" y="2149524"/>
            <a:ext cx="1917511" cy="38213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a:solidFill>
                  <a:schemeClr val="tx1"/>
                </a:solidFill>
              </a:rPr>
              <a:t>クリック数：大</a:t>
            </a:r>
          </a:p>
        </p:txBody>
      </p:sp>
      <p:sp>
        <p:nvSpPr>
          <p:cNvPr id="23" name="Arrow: Right 22">
            <a:extLst>
              <a:ext uri="{FF2B5EF4-FFF2-40B4-BE49-F238E27FC236}">
                <a16:creationId xmlns:a16="http://schemas.microsoft.com/office/drawing/2014/main" id="{ED58B0C1-947B-7E0C-3B05-09D8A051D5F0}"/>
              </a:ext>
            </a:extLst>
          </p:cNvPr>
          <p:cNvSpPr/>
          <p:nvPr/>
        </p:nvSpPr>
        <p:spPr>
          <a:xfrm rot="8546370">
            <a:off x="9200293" y="3501715"/>
            <a:ext cx="880104" cy="462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a:extLst>
              <a:ext uri="{FF2B5EF4-FFF2-40B4-BE49-F238E27FC236}">
                <a16:creationId xmlns:a16="http://schemas.microsoft.com/office/drawing/2014/main" id="{37009D65-77BE-5313-2618-A81C6A993CAA}"/>
              </a:ext>
            </a:extLst>
          </p:cNvPr>
          <p:cNvSpPr/>
          <p:nvPr/>
        </p:nvSpPr>
        <p:spPr>
          <a:xfrm>
            <a:off x="7999863" y="4123899"/>
            <a:ext cx="1917511" cy="38213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a:solidFill>
                  <a:schemeClr val="tx1"/>
                </a:solidFill>
              </a:rPr>
              <a:t>収益：大</a:t>
            </a:r>
          </a:p>
        </p:txBody>
      </p:sp>
      <p:sp>
        <p:nvSpPr>
          <p:cNvPr id="25" name="Arrow: Down 24">
            <a:extLst>
              <a:ext uri="{FF2B5EF4-FFF2-40B4-BE49-F238E27FC236}">
                <a16:creationId xmlns:a16="http://schemas.microsoft.com/office/drawing/2014/main" id="{C669AD7D-2652-7FA6-B297-03886FECC42F}"/>
              </a:ext>
            </a:extLst>
          </p:cNvPr>
          <p:cNvSpPr/>
          <p:nvPr/>
        </p:nvSpPr>
        <p:spPr>
          <a:xfrm>
            <a:off x="3254991" y="2722729"/>
            <a:ext cx="791571" cy="293426"/>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コンテンツ プレースホルダー 2">
            <a:extLst>
              <a:ext uri="{FF2B5EF4-FFF2-40B4-BE49-F238E27FC236}">
                <a16:creationId xmlns:a16="http://schemas.microsoft.com/office/drawing/2014/main" id="{91105484-FBF4-6A34-D9AC-D79D47C40590}"/>
              </a:ext>
            </a:extLst>
          </p:cNvPr>
          <p:cNvSpPr txBox="1">
            <a:spLocks/>
          </p:cNvSpPr>
          <p:nvPr/>
        </p:nvSpPr>
        <p:spPr>
          <a:xfrm>
            <a:off x="333552" y="3207937"/>
            <a:ext cx="8013279" cy="859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accent2"/>
                </a:solidFill>
              </a:rPr>
              <a:t>出来るだけ簡単に、多くの閲覧数を素早く得たい</a:t>
            </a:r>
            <a:endParaRPr lang="en-US" altLang="ja-JP" dirty="0">
              <a:solidFill>
                <a:schemeClr val="accent2"/>
              </a:solidFill>
            </a:endParaRPr>
          </a:p>
        </p:txBody>
      </p:sp>
      <p:sp>
        <p:nvSpPr>
          <p:cNvPr id="27" name="Arrow: Down 26">
            <a:extLst>
              <a:ext uri="{FF2B5EF4-FFF2-40B4-BE49-F238E27FC236}">
                <a16:creationId xmlns:a16="http://schemas.microsoft.com/office/drawing/2014/main" id="{E18B96BF-D131-F3CF-6610-20C9B79C06BC}"/>
              </a:ext>
            </a:extLst>
          </p:cNvPr>
          <p:cNvSpPr/>
          <p:nvPr/>
        </p:nvSpPr>
        <p:spPr>
          <a:xfrm>
            <a:off x="3223146" y="3769058"/>
            <a:ext cx="791571" cy="293426"/>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3">
            <a:extLst>
              <a:ext uri="{FF2B5EF4-FFF2-40B4-BE49-F238E27FC236}">
                <a16:creationId xmlns:a16="http://schemas.microsoft.com/office/drawing/2014/main" id="{0C62004C-6917-173A-2CB9-2F31BD2AF5D5}"/>
              </a:ext>
            </a:extLst>
          </p:cNvPr>
          <p:cNvSpPr/>
          <p:nvPr/>
        </p:nvSpPr>
        <p:spPr>
          <a:xfrm>
            <a:off x="100430" y="1241945"/>
            <a:ext cx="11998310" cy="3759959"/>
          </a:xfrm>
          <a:prstGeom prst="roundRect">
            <a:avLst>
              <a:gd name="adj" fmla="val 12204"/>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3">
            <a:extLst>
              <a:ext uri="{FF2B5EF4-FFF2-40B4-BE49-F238E27FC236}">
                <a16:creationId xmlns:a16="http://schemas.microsoft.com/office/drawing/2014/main" id="{612AB421-AC14-EB80-DCE8-40B265BD1388}"/>
              </a:ext>
            </a:extLst>
          </p:cNvPr>
          <p:cNvSpPr/>
          <p:nvPr/>
        </p:nvSpPr>
        <p:spPr>
          <a:xfrm>
            <a:off x="100430" y="5158854"/>
            <a:ext cx="12018782" cy="1387522"/>
          </a:xfrm>
          <a:prstGeom prst="roundRect">
            <a:avLst>
              <a:gd name="adj" fmla="val 28078"/>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60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07BF6D-0988-6B78-A645-EE315E0765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5240" y="1759257"/>
            <a:ext cx="3431234" cy="995058"/>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6B4BB5C6-AED8-09B5-F70C-52E7D0F20C29}"/>
              </a:ext>
            </a:extLst>
          </p:cNvPr>
          <p:cNvSpPr/>
          <p:nvPr/>
        </p:nvSpPr>
        <p:spPr>
          <a:xfrm>
            <a:off x="100431" y="1356852"/>
            <a:ext cx="4025522" cy="5281960"/>
          </a:xfrm>
          <a:prstGeom prst="roundRect">
            <a:avLst>
              <a:gd name="adj" fmla="val 12204"/>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E13BFBD-1FC5-45C5-0ED7-663B8BF375C1}"/>
              </a:ext>
            </a:extLst>
          </p:cNvPr>
          <p:cNvSpPr txBox="1"/>
          <p:nvPr/>
        </p:nvSpPr>
        <p:spPr>
          <a:xfrm>
            <a:off x="0" y="3059705"/>
            <a:ext cx="3947048" cy="461665"/>
          </a:xfrm>
          <a:prstGeom prst="rect">
            <a:avLst/>
          </a:prstGeom>
          <a:noFill/>
        </p:spPr>
        <p:txBody>
          <a:bodyPr wrap="square" rtlCol="0">
            <a:spAutoFit/>
          </a:bodyPr>
          <a:lstStyle/>
          <a:p>
            <a:r>
              <a:rPr kumimoji="1" lang="ja-JP" altLang="en-US" sz="2400"/>
              <a:t>・約</a:t>
            </a:r>
            <a:r>
              <a:rPr kumimoji="1" lang="en-US" altLang="ja-JP" sz="2400"/>
              <a:t>27,000</a:t>
            </a:r>
            <a:r>
              <a:rPr kumimoji="1" lang="ja-JP" altLang="en-US" sz="2400"/>
              <a:t>件のブログ</a:t>
            </a:r>
            <a:endParaRPr kumimoji="1" lang="en-US" altLang="ja-JP" sz="2400"/>
          </a:p>
        </p:txBody>
      </p:sp>
      <p:sp>
        <p:nvSpPr>
          <p:cNvPr id="10" name="テキスト ボックス 9">
            <a:extLst>
              <a:ext uri="{FF2B5EF4-FFF2-40B4-BE49-F238E27FC236}">
                <a16:creationId xmlns:a16="http://schemas.microsoft.com/office/drawing/2014/main" id="{B88805AF-DDA4-EB16-FA66-D82A97C5C322}"/>
              </a:ext>
            </a:extLst>
          </p:cNvPr>
          <p:cNvSpPr txBox="1"/>
          <p:nvPr/>
        </p:nvSpPr>
        <p:spPr>
          <a:xfrm>
            <a:off x="41835" y="4071831"/>
            <a:ext cx="4067907" cy="400110"/>
          </a:xfrm>
          <a:prstGeom prst="rect">
            <a:avLst/>
          </a:prstGeom>
          <a:noFill/>
        </p:spPr>
        <p:txBody>
          <a:bodyPr wrap="square">
            <a:spAutoFit/>
          </a:bodyPr>
          <a:lstStyle/>
          <a:p>
            <a:r>
              <a:rPr lang="ja-JP" altLang="en-US" sz="2000"/>
              <a:t>・総合</a:t>
            </a:r>
            <a:r>
              <a:rPr lang="en-US" altLang="ja-JP" sz="2000"/>
              <a:t>/</a:t>
            </a:r>
            <a:r>
              <a:rPr lang="ja-JP" altLang="en-US" sz="2000"/>
              <a:t>カテゴリ毎のランキング</a:t>
            </a:r>
            <a:endParaRPr kumimoji="1" lang="ja-JP" altLang="en-US" sz="2000"/>
          </a:p>
        </p:txBody>
      </p:sp>
      <p:sp>
        <p:nvSpPr>
          <p:cNvPr id="32" name="TextBox 31">
            <a:extLst>
              <a:ext uri="{FF2B5EF4-FFF2-40B4-BE49-F238E27FC236}">
                <a16:creationId xmlns:a16="http://schemas.microsoft.com/office/drawing/2014/main" id="{52121275-BC67-1564-7F0C-F4C7237E2531}"/>
              </a:ext>
            </a:extLst>
          </p:cNvPr>
          <p:cNvSpPr txBox="1"/>
          <p:nvPr/>
        </p:nvSpPr>
        <p:spPr>
          <a:xfrm>
            <a:off x="128953" y="184611"/>
            <a:ext cx="12379570" cy="1138773"/>
          </a:xfrm>
          <a:prstGeom prst="rect">
            <a:avLst/>
          </a:prstGeom>
          <a:noFill/>
        </p:spPr>
        <p:txBody>
          <a:bodyPr wrap="square">
            <a:spAutoFit/>
          </a:bodyPr>
          <a:lstStyle/>
          <a:p>
            <a:r>
              <a:rPr lang="ja-JP" altLang="en-US" sz="3600"/>
              <a:t>ブログランキングサイトで分析</a:t>
            </a:r>
            <a:endParaRPr lang="en-US" altLang="ja-JP" sz="3600"/>
          </a:p>
          <a:p>
            <a:r>
              <a:rPr lang="ja-JP" altLang="en-US" sz="3200">
                <a:solidFill>
                  <a:schemeClr val="accent2"/>
                </a:solidFill>
              </a:rPr>
              <a:t>↳稼ぎやすいジャンルを調べられる</a:t>
            </a:r>
          </a:p>
        </p:txBody>
      </p:sp>
      <p:sp>
        <p:nvSpPr>
          <p:cNvPr id="50" name="TextBox 49">
            <a:extLst>
              <a:ext uri="{FF2B5EF4-FFF2-40B4-BE49-F238E27FC236}">
                <a16:creationId xmlns:a16="http://schemas.microsoft.com/office/drawing/2014/main" id="{4050EE3A-9E2C-CC47-480E-5C72EDEF0138}"/>
              </a:ext>
            </a:extLst>
          </p:cNvPr>
          <p:cNvSpPr txBox="1"/>
          <p:nvPr/>
        </p:nvSpPr>
        <p:spPr>
          <a:xfrm>
            <a:off x="1" y="4538505"/>
            <a:ext cx="3517490" cy="461665"/>
          </a:xfrm>
          <a:prstGeom prst="rect">
            <a:avLst/>
          </a:prstGeom>
          <a:noFill/>
        </p:spPr>
        <p:txBody>
          <a:bodyPr wrap="square">
            <a:spAutoFit/>
          </a:bodyPr>
          <a:lstStyle/>
          <a:p>
            <a:r>
              <a:rPr kumimoji="1" lang="ja-JP" altLang="en-US" sz="2400">
                <a:solidFill>
                  <a:schemeClr val="accent2"/>
                </a:solidFill>
              </a:rPr>
              <a:t>・被リンク数：</a:t>
            </a:r>
            <a:r>
              <a:rPr lang="en-US" altLang="ja-JP" sz="2400" b="0" i="0">
                <a:solidFill>
                  <a:srgbClr val="333333"/>
                </a:solidFill>
                <a:effectLst/>
                <a:latin typeface="游ゴシック体"/>
              </a:rPr>
              <a:t>5900</a:t>
            </a:r>
            <a:r>
              <a:rPr lang="ja-JP" altLang="en-US" sz="2400" b="0" i="0">
                <a:solidFill>
                  <a:srgbClr val="333333"/>
                </a:solidFill>
                <a:effectLst/>
                <a:latin typeface="游ゴシック体"/>
              </a:rPr>
              <a:t>万</a:t>
            </a:r>
            <a:endParaRPr lang="en-US" altLang="ja-JP" sz="2400" b="0" i="0">
              <a:solidFill>
                <a:srgbClr val="333333"/>
              </a:solidFill>
              <a:effectLst/>
              <a:latin typeface="游ゴシック体"/>
            </a:endParaRPr>
          </a:p>
        </p:txBody>
      </p:sp>
      <p:sp>
        <p:nvSpPr>
          <p:cNvPr id="13" name="TextBox 12">
            <a:extLst>
              <a:ext uri="{FF2B5EF4-FFF2-40B4-BE49-F238E27FC236}">
                <a16:creationId xmlns:a16="http://schemas.microsoft.com/office/drawing/2014/main" id="{AC57764C-B8BB-376C-BA86-74B8FE34B92E}"/>
              </a:ext>
            </a:extLst>
          </p:cNvPr>
          <p:cNvSpPr txBox="1"/>
          <p:nvPr/>
        </p:nvSpPr>
        <p:spPr>
          <a:xfrm>
            <a:off x="0" y="5012782"/>
            <a:ext cx="2794001" cy="461665"/>
          </a:xfrm>
          <a:prstGeom prst="rect">
            <a:avLst/>
          </a:prstGeom>
          <a:noFill/>
        </p:spPr>
        <p:txBody>
          <a:bodyPr wrap="square">
            <a:spAutoFit/>
          </a:bodyPr>
          <a:lstStyle/>
          <a:p>
            <a:r>
              <a:rPr kumimoji="1" lang="ja-JP" altLang="en-US" sz="2400">
                <a:solidFill>
                  <a:schemeClr val="accent2"/>
                </a:solidFill>
              </a:rPr>
              <a:t>・検索順位：</a:t>
            </a:r>
            <a:r>
              <a:rPr lang="en-US" altLang="ja-JP" sz="2400" b="0" i="0">
                <a:solidFill>
                  <a:srgbClr val="333333"/>
                </a:solidFill>
                <a:effectLst/>
                <a:latin typeface="游ゴシック体"/>
              </a:rPr>
              <a:t>1</a:t>
            </a:r>
            <a:r>
              <a:rPr lang="ja-JP" altLang="en-US" sz="2400" b="0" i="0">
                <a:solidFill>
                  <a:srgbClr val="333333"/>
                </a:solidFill>
                <a:effectLst/>
                <a:latin typeface="游ゴシック体"/>
              </a:rPr>
              <a:t>位</a:t>
            </a:r>
            <a:endParaRPr lang="en-US" altLang="ja-JP" sz="2400" b="0" i="0">
              <a:solidFill>
                <a:srgbClr val="333333"/>
              </a:solidFill>
              <a:effectLst/>
              <a:latin typeface="游ゴシック体"/>
            </a:endParaRPr>
          </a:p>
        </p:txBody>
      </p:sp>
      <p:sp>
        <p:nvSpPr>
          <p:cNvPr id="15" name="TextBox 14">
            <a:extLst>
              <a:ext uri="{FF2B5EF4-FFF2-40B4-BE49-F238E27FC236}">
                <a16:creationId xmlns:a16="http://schemas.microsoft.com/office/drawing/2014/main" id="{1FD050E4-94EA-C03C-3773-6CBE5C75FD5E}"/>
              </a:ext>
            </a:extLst>
          </p:cNvPr>
          <p:cNvSpPr txBox="1"/>
          <p:nvPr/>
        </p:nvSpPr>
        <p:spPr>
          <a:xfrm>
            <a:off x="0" y="3562581"/>
            <a:ext cx="3451413" cy="461665"/>
          </a:xfrm>
          <a:prstGeom prst="rect">
            <a:avLst/>
          </a:prstGeom>
          <a:noFill/>
        </p:spPr>
        <p:txBody>
          <a:bodyPr wrap="square">
            <a:spAutoFit/>
          </a:bodyPr>
          <a:lstStyle/>
          <a:p>
            <a:r>
              <a:rPr kumimoji="1" lang="ja-JP" altLang="en-US" sz="2400"/>
              <a:t>・</a:t>
            </a:r>
            <a:r>
              <a:rPr kumimoji="1" lang="en-US" altLang="ja-JP" sz="2400"/>
              <a:t>3000</a:t>
            </a:r>
            <a:r>
              <a:rPr kumimoji="1" lang="ja-JP" altLang="en-US" sz="2400"/>
              <a:t>以上のカテゴリ</a:t>
            </a:r>
            <a:endParaRPr kumimoji="1" lang="en-US" altLang="ja-JP" sz="2400"/>
          </a:p>
        </p:txBody>
      </p:sp>
      <p:sp>
        <p:nvSpPr>
          <p:cNvPr id="17" name="TextBox 16">
            <a:extLst>
              <a:ext uri="{FF2B5EF4-FFF2-40B4-BE49-F238E27FC236}">
                <a16:creationId xmlns:a16="http://schemas.microsoft.com/office/drawing/2014/main" id="{3A0AD480-1A80-901D-6049-3264398DCA20}"/>
              </a:ext>
            </a:extLst>
          </p:cNvPr>
          <p:cNvSpPr txBox="1"/>
          <p:nvPr/>
        </p:nvSpPr>
        <p:spPr>
          <a:xfrm>
            <a:off x="0" y="5521823"/>
            <a:ext cx="3789082" cy="461665"/>
          </a:xfrm>
          <a:prstGeom prst="rect">
            <a:avLst/>
          </a:prstGeom>
          <a:noFill/>
        </p:spPr>
        <p:txBody>
          <a:bodyPr wrap="square">
            <a:spAutoFit/>
          </a:bodyPr>
          <a:lstStyle/>
          <a:p>
            <a:r>
              <a:rPr kumimoji="1" lang="ja-JP" altLang="en-US" sz="2400">
                <a:solidFill>
                  <a:schemeClr val="accent2"/>
                </a:solidFill>
              </a:rPr>
              <a:t>・月間訪問者数：</a:t>
            </a:r>
            <a:r>
              <a:rPr lang="en-US" altLang="ja-JP" sz="2400" b="0" i="0">
                <a:solidFill>
                  <a:srgbClr val="333333"/>
                </a:solidFill>
                <a:effectLst/>
                <a:latin typeface="游ゴシック体"/>
              </a:rPr>
              <a:t>1400</a:t>
            </a:r>
            <a:r>
              <a:rPr lang="ja-JP" altLang="en-US" sz="2400" b="0" i="0">
                <a:solidFill>
                  <a:srgbClr val="333333"/>
                </a:solidFill>
                <a:effectLst/>
                <a:latin typeface="游ゴシック体"/>
              </a:rPr>
              <a:t>万</a:t>
            </a:r>
            <a:endParaRPr lang="en-US" altLang="ja-JP" sz="2400" b="0" i="0">
              <a:solidFill>
                <a:srgbClr val="333333"/>
              </a:solidFill>
              <a:effectLst/>
              <a:latin typeface="游ゴシック体"/>
            </a:endParaRPr>
          </a:p>
        </p:txBody>
      </p:sp>
      <p:sp>
        <p:nvSpPr>
          <p:cNvPr id="19" name="TextBox 18">
            <a:extLst>
              <a:ext uri="{FF2B5EF4-FFF2-40B4-BE49-F238E27FC236}">
                <a16:creationId xmlns:a16="http://schemas.microsoft.com/office/drawing/2014/main" id="{013733CF-A3C1-776B-4C59-BFE13C90AA4E}"/>
              </a:ext>
            </a:extLst>
          </p:cNvPr>
          <p:cNvSpPr txBox="1"/>
          <p:nvPr/>
        </p:nvSpPr>
        <p:spPr>
          <a:xfrm>
            <a:off x="0" y="6030863"/>
            <a:ext cx="3095812" cy="461665"/>
          </a:xfrm>
          <a:prstGeom prst="rect">
            <a:avLst/>
          </a:prstGeom>
          <a:noFill/>
        </p:spPr>
        <p:txBody>
          <a:bodyPr wrap="square">
            <a:spAutoFit/>
          </a:bodyPr>
          <a:lstStyle/>
          <a:p>
            <a:r>
              <a:rPr kumimoji="1" lang="ja-JP" altLang="en-US" sz="2400">
                <a:solidFill>
                  <a:srgbClr val="333333"/>
                </a:solidFill>
                <a:latin typeface="游ゴシック体"/>
              </a:rPr>
              <a:t>・一般参加：可能</a:t>
            </a:r>
            <a:endParaRPr kumimoji="1" lang="en-US" altLang="ja-JP" sz="2400">
              <a:solidFill>
                <a:schemeClr val="accent2"/>
              </a:solidFill>
            </a:endParaRPr>
          </a:p>
        </p:txBody>
      </p:sp>
      <p:pic>
        <p:nvPicPr>
          <p:cNvPr id="14" name="図 19">
            <a:extLst>
              <a:ext uri="{FF2B5EF4-FFF2-40B4-BE49-F238E27FC236}">
                <a16:creationId xmlns:a16="http://schemas.microsoft.com/office/drawing/2014/main" id="{6328DDC8-0592-A958-ECD6-CF63ED183920}"/>
              </a:ext>
            </a:extLst>
          </p:cNvPr>
          <p:cNvPicPr>
            <a:picLocks noChangeAspect="1"/>
          </p:cNvPicPr>
          <p:nvPr/>
        </p:nvPicPr>
        <p:blipFill rotWithShape="1">
          <a:blip r:embed="rId4"/>
          <a:srcRect t="2619" r="4414" b="16997"/>
          <a:stretch/>
        </p:blipFill>
        <p:spPr>
          <a:xfrm>
            <a:off x="8248532" y="3968677"/>
            <a:ext cx="3731104" cy="2144529"/>
          </a:xfrm>
          <a:prstGeom prst="rect">
            <a:avLst/>
          </a:prstGeom>
        </p:spPr>
      </p:pic>
      <p:pic>
        <p:nvPicPr>
          <p:cNvPr id="16" name="図 17">
            <a:extLst>
              <a:ext uri="{FF2B5EF4-FFF2-40B4-BE49-F238E27FC236}">
                <a16:creationId xmlns:a16="http://schemas.microsoft.com/office/drawing/2014/main" id="{BEA05D6D-7AAB-DFCF-CD05-CD0EFC678663}"/>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Lst>
          </a:blip>
          <a:srcRect l="21015" t="3631" r="3402"/>
          <a:stretch/>
        </p:blipFill>
        <p:spPr>
          <a:xfrm>
            <a:off x="4463689" y="4004046"/>
            <a:ext cx="3733314" cy="1834624"/>
          </a:xfrm>
          <a:prstGeom prst="rect">
            <a:avLst/>
          </a:prstGeom>
        </p:spPr>
      </p:pic>
      <p:sp>
        <p:nvSpPr>
          <p:cNvPr id="20" name="四角形: 角を丸くする 14">
            <a:extLst>
              <a:ext uri="{FF2B5EF4-FFF2-40B4-BE49-F238E27FC236}">
                <a16:creationId xmlns:a16="http://schemas.microsoft.com/office/drawing/2014/main" id="{587E6018-7E20-EBD0-F4E7-8BC92450CC41}"/>
              </a:ext>
            </a:extLst>
          </p:cNvPr>
          <p:cNvSpPr/>
          <p:nvPr/>
        </p:nvSpPr>
        <p:spPr>
          <a:xfrm>
            <a:off x="4417542" y="5511924"/>
            <a:ext cx="738053" cy="32129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16">
            <a:extLst>
              <a:ext uri="{FF2B5EF4-FFF2-40B4-BE49-F238E27FC236}">
                <a16:creationId xmlns:a16="http://schemas.microsoft.com/office/drawing/2014/main" id="{6BFBF1DE-C307-B64C-1501-8239C8C121F5}"/>
              </a:ext>
            </a:extLst>
          </p:cNvPr>
          <p:cNvSpPr/>
          <p:nvPr/>
        </p:nvSpPr>
        <p:spPr>
          <a:xfrm>
            <a:off x="8353202" y="3965522"/>
            <a:ext cx="1401588" cy="30639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5F97C519-DEA7-0291-F42D-F5257EBC46AB}"/>
              </a:ext>
            </a:extLst>
          </p:cNvPr>
          <p:cNvSpPr/>
          <p:nvPr/>
        </p:nvSpPr>
        <p:spPr>
          <a:xfrm>
            <a:off x="5194621" y="5504551"/>
            <a:ext cx="1439147" cy="30964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753C38C0-AEA2-11B8-834A-A481BEEA95E6}"/>
              </a:ext>
            </a:extLst>
          </p:cNvPr>
          <p:cNvSpPr/>
          <p:nvPr/>
        </p:nvSpPr>
        <p:spPr>
          <a:xfrm>
            <a:off x="8271167" y="5358314"/>
            <a:ext cx="3063531" cy="703273"/>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CA0A903-6447-1FEF-4AC5-EEBD9D3BB733}"/>
              </a:ext>
            </a:extLst>
          </p:cNvPr>
          <p:cNvSpPr txBox="1"/>
          <p:nvPr/>
        </p:nvSpPr>
        <p:spPr>
          <a:xfrm>
            <a:off x="4490633" y="5940407"/>
            <a:ext cx="575440" cy="369332"/>
          </a:xfrm>
          <a:prstGeom prst="rect">
            <a:avLst/>
          </a:prstGeom>
          <a:noFill/>
        </p:spPr>
        <p:txBody>
          <a:bodyPr wrap="square" rtlCol="0">
            <a:spAutoFit/>
          </a:bodyPr>
          <a:lstStyle/>
          <a:p>
            <a:r>
              <a:rPr kumimoji="1" lang="en-US" altLang="ja-JP">
                <a:solidFill>
                  <a:srgbClr val="00B0F0"/>
                </a:solidFill>
              </a:rPr>
              <a:t>ID</a:t>
            </a:r>
          </a:p>
        </p:txBody>
      </p:sp>
      <p:sp>
        <p:nvSpPr>
          <p:cNvPr id="25" name="四角形: 角を丸くする 3">
            <a:extLst>
              <a:ext uri="{FF2B5EF4-FFF2-40B4-BE49-F238E27FC236}">
                <a16:creationId xmlns:a16="http://schemas.microsoft.com/office/drawing/2014/main" id="{2AFB3C09-3CC0-9F02-FB3C-366A7597C6EE}"/>
              </a:ext>
            </a:extLst>
          </p:cNvPr>
          <p:cNvSpPr/>
          <p:nvPr/>
        </p:nvSpPr>
        <p:spPr>
          <a:xfrm>
            <a:off x="4264579" y="1321999"/>
            <a:ext cx="7784572" cy="5351646"/>
          </a:xfrm>
          <a:prstGeom prst="roundRect">
            <a:avLst>
              <a:gd name="adj" fmla="val 1010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a:extLst>
              <a:ext uri="{FF2B5EF4-FFF2-40B4-BE49-F238E27FC236}">
                <a16:creationId xmlns:a16="http://schemas.microsoft.com/office/drawing/2014/main" id="{264550B3-0F3C-8366-C7AE-253197DD92AB}"/>
              </a:ext>
            </a:extLst>
          </p:cNvPr>
          <p:cNvSpPr txBox="1"/>
          <p:nvPr/>
        </p:nvSpPr>
        <p:spPr>
          <a:xfrm>
            <a:off x="5276730" y="5955782"/>
            <a:ext cx="1765626" cy="369332"/>
          </a:xfrm>
          <a:prstGeom prst="rect">
            <a:avLst/>
          </a:prstGeom>
          <a:noFill/>
        </p:spPr>
        <p:txBody>
          <a:bodyPr wrap="square">
            <a:spAutoFit/>
          </a:bodyPr>
          <a:lstStyle/>
          <a:p>
            <a:r>
              <a:rPr lang="ja-JP" altLang="en-US">
                <a:solidFill>
                  <a:srgbClr val="00B050"/>
                </a:solidFill>
              </a:rPr>
              <a:t>週間</a:t>
            </a:r>
            <a:r>
              <a:rPr lang="en-US" altLang="ja-JP">
                <a:solidFill>
                  <a:srgbClr val="00B050"/>
                </a:solidFill>
              </a:rPr>
              <a:t>IN/OUT</a:t>
            </a:r>
          </a:p>
        </p:txBody>
      </p:sp>
      <p:sp>
        <p:nvSpPr>
          <p:cNvPr id="27" name="TextBox 26">
            <a:extLst>
              <a:ext uri="{FF2B5EF4-FFF2-40B4-BE49-F238E27FC236}">
                <a16:creationId xmlns:a16="http://schemas.microsoft.com/office/drawing/2014/main" id="{9C13061F-F7A3-ABE4-324E-97C691B0559F}"/>
              </a:ext>
            </a:extLst>
          </p:cNvPr>
          <p:cNvSpPr txBox="1"/>
          <p:nvPr/>
        </p:nvSpPr>
        <p:spPr>
          <a:xfrm>
            <a:off x="8400200" y="6130210"/>
            <a:ext cx="1202247" cy="369332"/>
          </a:xfrm>
          <a:prstGeom prst="rect">
            <a:avLst/>
          </a:prstGeom>
          <a:noFill/>
        </p:spPr>
        <p:txBody>
          <a:bodyPr wrap="square">
            <a:spAutoFit/>
          </a:bodyPr>
          <a:lstStyle/>
          <a:p>
            <a:r>
              <a:rPr kumimoji="1" lang="ja-JP" altLang="en-US" dirty="0">
                <a:solidFill>
                  <a:schemeClr val="accent2"/>
                </a:solidFill>
              </a:rPr>
              <a:t>カテゴリ</a:t>
            </a:r>
            <a:endParaRPr lang="en-US" altLang="ja-JP" dirty="0">
              <a:solidFill>
                <a:schemeClr val="accent2"/>
              </a:solidFill>
            </a:endParaRPr>
          </a:p>
        </p:txBody>
      </p:sp>
      <p:sp>
        <p:nvSpPr>
          <p:cNvPr id="28" name="TextBox 27">
            <a:extLst>
              <a:ext uri="{FF2B5EF4-FFF2-40B4-BE49-F238E27FC236}">
                <a16:creationId xmlns:a16="http://schemas.microsoft.com/office/drawing/2014/main" id="{F31D71D4-4515-9E25-A322-A50EF18B03F7}"/>
              </a:ext>
            </a:extLst>
          </p:cNvPr>
          <p:cNvSpPr txBox="1"/>
          <p:nvPr/>
        </p:nvSpPr>
        <p:spPr>
          <a:xfrm>
            <a:off x="4470604" y="1511398"/>
            <a:ext cx="1937570" cy="369332"/>
          </a:xfrm>
          <a:prstGeom prst="rect">
            <a:avLst/>
          </a:prstGeom>
          <a:noFill/>
        </p:spPr>
        <p:txBody>
          <a:bodyPr wrap="square">
            <a:spAutoFit/>
          </a:bodyPr>
          <a:lstStyle/>
          <a:p>
            <a:r>
              <a:rPr kumimoji="1" lang="ja-JP" altLang="en-US" sz="1800"/>
              <a:t>カテゴリページ</a:t>
            </a:r>
            <a:endParaRPr lang="ja-JP" altLang="en-US"/>
          </a:p>
        </p:txBody>
      </p:sp>
      <p:sp>
        <p:nvSpPr>
          <p:cNvPr id="29" name="TextBox 28">
            <a:extLst>
              <a:ext uri="{FF2B5EF4-FFF2-40B4-BE49-F238E27FC236}">
                <a16:creationId xmlns:a16="http://schemas.microsoft.com/office/drawing/2014/main" id="{20EC4043-0F3B-CF30-8664-62BFF25E36F6}"/>
              </a:ext>
            </a:extLst>
          </p:cNvPr>
          <p:cNvSpPr txBox="1"/>
          <p:nvPr/>
        </p:nvSpPr>
        <p:spPr>
          <a:xfrm>
            <a:off x="4372281" y="3581089"/>
            <a:ext cx="2286616" cy="369332"/>
          </a:xfrm>
          <a:prstGeom prst="rect">
            <a:avLst/>
          </a:prstGeom>
          <a:noFill/>
        </p:spPr>
        <p:txBody>
          <a:bodyPr wrap="square">
            <a:spAutoFit/>
          </a:bodyPr>
          <a:lstStyle/>
          <a:p>
            <a:r>
              <a:rPr lang="ja-JP" altLang="en-US"/>
              <a:t>ランキング</a:t>
            </a:r>
            <a:r>
              <a:rPr kumimoji="1" lang="ja-JP" altLang="en-US" sz="1800"/>
              <a:t>ページ</a:t>
            </a:r>
            <a:endParaRPr lang="ja-JP" altLang="en-US"/>
          </a:p>
        </p:txBody>
      </p:sp>
      <p:sp>
        <p:nvSpPr>
          <p:cNvPr id="30" name="TextBox 29">
            <a:extLst>
              <a:ext uri="{FF2B5EF4-FFF2-40B4-BE49-F238E27FC236}">
                <a16:creationId xmlns:a16="http://schemas.microsoft.com/office/drawing/2014/main" id="{D0F011D7-11F8-9C08-2728-7C2D65B22C56}"/>
              </a:ext>
            </a:extLst>
          </p:cNvPr>
          <p:cNvSpPr txBox="1"/>
          <p:nvPr/>
        </p:nvSpPr>
        <p:spPr>
          <a:xfrm>
            <a:off x="8282117" y="3606767"/>
            <a:ext cx="2286616" cy="369332"/>
          </a:xfrm>
          <a:prstGeom prst="rect">
            <a:avLst/>
          </a:prstGeom>
          <a:noFill/>
        </p:spPr>
        <p:txBody>
          <a:bodyPr wrap="square">
            <a:spAutoFit/>
          </a:bodyPr>
          <a:lstStyle/>
          <a:p>
            <a:r>
              <a:rPr lang="ja-JP" altLang="en-US" dirty="0"/>
              <a:t>ブログ情報ページ</a:t>
            </a:r>
          </a:p>
        </p:txBody>
      </p:sp>
      <p:pic>
        <p:nvPicPr>
          <p:cNvPr id="11" name="Picture 10">
            <a:extLst>
              <a:ext uri="{FF2B5EF4-FFF2-40B4-BE49-F238E27FC236}">
                <a16:creationId xmlns:a16="http://schemas.microsoft.com/office/drawing/2014/main" id="{29E5A2A8-4E42-BD0A-1563-8FE1233CC8C9}"/>
              </a:ext>
            </a:extLst>
          </p:cNvPr>
          <p:cNvPicPr>
            <a:picLocks noChangeAspect="1"/>
          </p:cNvPicPr>
          <p:nvPr/>
        </p:nvPicPr>
        <p:blipFill>
          <a:blip r:embed="rId7"/>
          <a:stretch>
            <a:fillRect/>
          </a:stretch>
        </p:blipFill>
        <p:spPr>
          <a:xfrm>
            <a:off x="4450540" y="1889940"/>
            <a:ext cx="7297935" cy="1553808"/>
          </a:xfrm>
          <a:prstGeom prst="rect">
            <a:avLst/>
          </a:prstGeom>
        </p:spPr>
      </p:pic>
      <p:sp>
        <p:nvSpPr>
          <p:cNvPr id="31" name="四角形: 角を丸くする 3">
            <a:extLst>
              <a:ext uri="{FF2B5EF4-FFF2-40B4-BE49-F238E27FC236}">
                <a16:creationId xmlns:a16="http://schemas.microsoft.com/office/drawing/2014/main" id="{0B941247-49FD-B6C7-5F9A-08523306F19A}"/>
              </a:ext>
            </a:extLst>
          </p:cNvPr>
          <p:cNvSpPr/>
          <p:nvPr/>
        </p:nvSpPr>
        <p:spPr>
          <a:xfrm>
            <a:off x="4360984" y="1519311"/>
            <a:ext cx="7547317" cy="1990578"/>
          </a:xfrm>
          <a:prstGeom prst="roundRect">
            <a:avLst>
              <a:gd name="adj" fmla="val 1220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
            <a:extLst>
              <a:ext uri="{FF2B5EF4-FFF2-40B4-BE49-F238E27FC236}">
                <a16:creationId xmlns:a16="http://schemas.microsoft.com/office/drawing/2014/main" id="{02139E1B-392E-E526-8540-2D6B000D4CE1}"/>
              </a:ext>
            </a:extLst>
          </p:cNvPr>
          <p:cNvSpPr/>
          <p:nvPr/>
        </p:nvSpPr>
        <p:spPr>
          <a:xfrm>
            <a:off x="4316437" y="3594295"/>
            <a:ext cx="3934266" cy="2869809"/>
          </a:xfrm>
          <a:prstGeom prst="roundRect">
            <a:avLst>
              <a:gd name="adj" fmla="val 9468"/>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
            <a:extLst>
              <a:ext uri="{FF2B5EF4-FFF2-40B4-BE49-F238E27FC236}">
                <a16:creationId xmlns:a16="http://schemas.microsoft.com/office/drawing/2014/main" id="{D4208107-28C5-240F-C2C3-5019831715F3}"/>
              </a:ext>
            </a:extLst>
          </p:cNvPr>
          <p:cNvSpPr/>
          <p:nvPr/>
        </p:nvSpPr>
        <p:spPr>
          <a:xfrm>
            <a:off x="8257734" y="3587262"/>
            <a:ext cx="3678703" cy="2876842"/>
          </a:xfrm>
          <a:prstGeom prst="roundRect">
            <a:avLst>
              <a:gd name="adj" fmla="val 9468"/>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32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50" grpId="0"/>
      <p:bldP spid="13" grpId="0"/>
      <p:bldP spid="15" grpId="0"/>
      <p:bldP spid="17" grpId="0"/>
      <p:bldP spid="19" grpId="0"/>
      <p:bldP spid="20" grpId="0" animBg="1"/>
      <p:bldP spid="21" grpId="0" animBg="1"/>
      <p:bldP spid="22" grpId="0" animBg="1"/>
      <p:bldP spid="23" grpId="0" animBg="1"/>
      <p:bldP spid="24" grpId="0"/>
      <p:bldP spid="25" grpId="0" animBg="1"/>
      <p:bldP spid="26" grpId="0"/>
      <p:bldP spid="27" grpId="0"/>
      <p:bldP spid="28" grpId="0"/>
      <p:bldP spid="29" grpId="0"/>
      <p:bldP spid="30" grpId="0"/>
      <p:bldP spid="31"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0F16-8299-4530-278E-F1A97255B9D1}"/>
              </a:ext>
            </a:extLst>
          </p:cNvPr>
          <p:cNvSpPr>
            <a:spLocks noGrp="1"/>
          </p:cNvSpPr>
          <p:nvPr>
            <p:ph type="title"/>
          </p:nvPr>
        </p:nvSpPr>
        <p:spPr>
          <a:xfrm>
            <a:off x="140368" y="83342"/>
            <a:ext cx="11686673" cy="829234"/>
          </a:xfrm>
        </p:spPr>
        <p:txBody>
          <a:bodyPr>
            <a:normAutofit/>
          </a:bodyPr>
          <a:lstStyle/>
          <a:p>
            <a:r>
              <a:rPr kumimoji="1" lang="ja-JP" altLang="en-US" sz="4000"/>
              <a:t>クローリング・スクレイピングの方法と検収条件</a:t>
            </a:r>
          </a:p>
        </p:txBody>
      </p:sp>
      <p:sp>
        <p:nvSpPr>
          <p:cNvPr id="7" name="Flowchart: Terminator 6">
            <a:extLst>
              <a:ext uri="{FF2B5EF4-FFF2-40B4-BE49-F238E27FC236}">
                <a16:creationId xmlns:a16="http://schemas.microsoft.com/office/drawing/2014/main" id="{19DA2565-C6E3-9C77-BF10-56A2584BD35D}"/>
              </a:ext>
            </a:extLst>
          </p:cNvPr>
          <p:cNvSpPr/>
          <p:nvPr/>
        </p:nvSpPr>
        <p:spPr>
          <a:xfrm>
            <a:off x="642797" y="861529"/>
            <a:ext cx="2968209" cy="568411"/>
          </a:xfrm>
          <a:prstGeom prst="flowChartTerminator">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開始</a:t>
            </a:r>
          </a:p>
        </p:txBody>
      </p:sp>
      <p:sp>
        <p:nvSpPr>
          <p:cNvPr id="8" name="Flowchart: Process 7">
            <a:extLst>
              <a:ext uri="{FF2B5EF4-FFF2-40B4-BE49-F238E27FC236}">
                <a16:creationId xmlns:a16="http://schemas.microsoft.com/office/drawing/2014/main" id="{BE36EF6F-852E-76B1-2AD2-55C47937D2B5}"/>
              </a:ext>
            </a:extLst>
          </p:cNvPr>
          <p:cNvSpPr/>
          <p:nvPr/>
        </p:nvSpPr>
        <p:spPr>
          <a:xfrm>
            <a:off x="714356" y="1616152"/>
            <a:ext cx="2838408" cy="538803"/>
          </a:xfrm>
          <a:prstGeom prst="flowChartProcess">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カテゴリページ</a:t>
            </a:r>
            <a:endParaRPr kumimoji="1" lang="ja-JP" altLang="en-US">
              <a:solidFill>
                <a:schemeClr val="tx1"/>
              </a:solidFill>
            </a:endParaRPr>
          </a:p>
        </p:txBody>
      </p:sp>
      <p:sp>
        <p:nvSpPr>
          <p:cNvPr id="11" name="Flowchart: Process 10">
            <a:extLst>
              <a:ext uri="{FF2B5EF4-FFF2-40B4-BE49-F238E27FC236}">
                <a16:creationId xmlns:a16="http://schemas.microsoft.com/office/drawing/2014/main" id="{C9160D57-6F32-FF0C-144C-D2CC983446F2}"/>
              </a:ext>
            </a:extLst>
          </p:cNvPr>
          <p:cNvSpPr/>
          <p:nvPr/>
        </p:nvSpPr>
        <p:spPr>
          <a:xfrm>
            <a:off x="720162" y="3203313"/>
            <a:ext cx="2828880" cy="629014"/>
          </a:xfrm>
          <a:prstGeom prst="flowChartProcess">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各</a:t>
            </a:r>
            <a:r>
              <a:rPr kumimoji="1" lang="ja-JP" altLang="en-US">
                <a:solidFill>
                  <a:schemeClr val="tx1"/>
                </a:solidFill>
              </a:rPr>
              <a:t>カテゴリの</a:t>
            </a:r>
            <a:endParaRPr kumimoji="1" lang="en-US" altLang="ja-JP">
              <a:solidFill>
                <a:schemeClr val="tx1"/>
              </a:solidFill>
            </a:endParaRPr>
          </a:p>
          <a:p>
            <a:pPr algn="ctr"/>
            <a:r>
              <a:rPr kumimoji="1" lang="ja-JP" altLang="en-US">
                <a:solidFill>
                  <a:schemeClr val="tx1"/>
                </a:solidFill>
              </a:rPr>
              <a:t>ランキングページ</a:t>
            </a:r>
            <a:endParaRPr kumimoji="1" lang="en-US" altLang="ja-JP">
              <a:solidFill>
                <a:schemeClr val="tx1"/>
              </a:solidFill>
            </a:endParaRPr>
          </a:p>
        </p:txBody>
      </p:sp>
      <p:sp>
        <p:nvSpPr>
          <p:cNvPr id="13" name="Flowchart: Process 12">
            <a:extLst>
              <a:ext uri="{FF2B5EF4-FFF2-40B4-BE49-F238E27FC236}">
                <a16:creationId xmlns:a16="http://schemas.microsoft.com/office/drawing/2014/main" id="{ED248A3F-DC07-B98B-7744-AAFCBE37170B}"/>
              </a:ext>
            </a:extLst>
          </p:cNvPr>
          <p:cNvSpPr/>
          <p:nvPr/>
        </p:nvSpPr>
        <p:spPr>
          <a:xfrm>
            <a:off x="728088" y="4129360"/>
            <a:ext cx="2813028" cy="458460"/>
          </a:xfrm>
          <a:prstGeom prst="flowChartProcess">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ブログ情報ページ</a:t>
            </a:r>
            <a:endParaRPr lang="en-US" altLang="ja-JP">
              <a:solidFill>
                <a:schemeClr val="tx1"/>
              </a:solidFill>
            </a:endParaRPr>
          </a:p>
        </p:txBody>
      </p:sp>
      <p:cxnSp>
        <p:nvCxnSpPr>
          <p:cNvPr id="20" name="Straight Arrow Connector 19">
            <a:extLst>
              <a:ext uri="{FF2B5EF4-FFF2-40B4-BE49-F238E27FC236}">
                <a16:creationId xmlns:a16="http://schemas.microsoft.com/office/drawing/2014/main" id="{E2AFCA82-A445-DBD0-C137-BCE4300E716E}"/>
              </a:ext>
            </a:extLst>
          </p:cNvPr>
          <p:cNvCxnSpPr>
            <a:cxnSpLocks/>
            <a:stCxn id="7" idx="2"/>
            <a:endCxn id="8" idx="0"/>
          </p:cNvCxnSpPr>
          <p:nvPr/>
        </p:nvCxnSpPr>
        <p:spPr>
          <a:xfrm>
            <a:off x="2126902" y="1429940"/>
            <a:ext cx="6658" cy="1862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75F4F1-6E5A-BA14-EB27-93B80D6D5186}"/>
              </a:ext>
            </a:extLst>
          </p:cNvPr>
          <p:cNvCxnSpPr>
            <a:cxnSpLocks/>
            <a:stCxn id="105" idx="1"/>
            <a:endCxn id="11" idx="0"/>
          </p:cNvCxnSpPr>
          <p:nvPr/>
        </p:nvCxnSpPr>
        <p:spPr>
          <a:xfrm flipH="1">
            <a:off x="2134602" y="2929574"/>
            <a:ext cx="3722" cy="273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D73EF0-2D9E-CA68-3496-27BE22B50C0A}"/>
              </a:ext>
            </a:extLst>
          </p:cNvPr>
          <p:cNvCxnSpPr>
            <a:cxnSpLocks/>
            <a:stCxn id="11" idx="2"/>
            <a:endCxn id="13" idx="0"/>
          </p:cNvCxnSpPr>
          <p:nvPr/>
        </p:nvCxnSpPr>
        <p:spPr>
          <a:xfrm>
            <a:off x="2134602" y="3832327"/>
            <a:ext cx="0" cy="297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19BC3E-04CA-978C-2BE4-1EF68DE88072}"/>
              </a:ext>
            </a:extLst>
          </p:cNvPr>
          <p:cNvCxnSpPr>
            <a:cxnSpLocks/>
            <a:stCxn id="13" idx="2"/>
            <a:endCxn id="123" idx="1"/>
          </p:cNvCxnSpPr>
          <p:nvPr/>
        </p:nvCxnSpPr>
        <p:spPr>
          <a:xfrm>
            <a:off x="2134602" y="4587820"/>
            <a:ext cx="5243" cy="3520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Terminator 47">
            <a:extLst>
              <a:ext uri="{FF2B5EF4-FFF2-40B4-BE49-F238E27FC236}">
                <a16:creationId xmlns:a16="http://schemas.microsoft.com/office/drawing/2014/main" id="{E0147185-42C2-5AB7-A2C5-0C3F05A26CB4}"/>
              </a:ext>
            </a:extLst>
          </p:cNvPr>
          <p:cNvSpPr/>
          <p:nvPr/>
        </p:nvSpPr>
        <p:spPr>
          <a:xfrm>
            <a:off x="710552" y="5893195"/>
            <a:ext cx="2810159" cy="568411"/>
          </a:xfrm>
          <a:prstGeom prst="flowChartTerminator">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終了</a:t>
            </a:r>
          </a:p>
        </p:txBody>
      </p:sp>
      <p:sp>
        <p:nvSpPr>
          <p:cNvPr id="49" name="TextBox 48">
            <a:extLst>
              <a:ext uri="{FF2B5EF4-FFF2-40B4-BE49-F238E27FC236}">
                <a16:creationId xmlns:a16="http://schemas.microsoft.com/office/drawing/2014/main" id="{B1D7A827-9A47-330C-69DD-9206CEEA5890}"/>
              </a:ext>
            </a:extLst>
          </p:cNvPr>
          <p:cNvSpPr txBox="1"/>
          <p:nvPr/>
        </p:nvSpPr>
        <p:spPr>
          <a:xfrm>
            <a:off x="852731" y="5023202"/>
            <a:ext cx="2500952" cy="369332"/>
          </a:xfrm>
          <a:prstGeom prst="rect">
            <a:avLst/>
          </a:prstGeom>
          <a:noFill/>
        </p:spPr>
        <p:txBody>
          <a:bodyPr wrap="square">
            <a:spAutoFit/>
          </a:bodyPr>
          <a:lstStyle/>
          <a:p>
            <a:pPr algn="ctr"/>
            <a:r>
              <a:rPr kumimoji="1" lang="ja-JP" altLang="en-US">
                <a:solidFill>
                  <a:schemeClr val="tx1"/>
                </a:solidFill>
              </a:rPr>
              <a:t>ループ終了</a:t>
            </a:r>
            <a:endParaRPr kumimoji="1" lang="en-US" altLang="ja-JP">
              <a:solidFill>
                <a:schemeClr val="tx1"/>
              </a:solidFill>
            </a:endParaRPr>
          </a:p>
        </p:txBody>
      </p:sp>
      <p:cxnSp>
        <p:nvCxnSpPr>
          <p:cNvPr id="50" name="Straight Arrow Connector 49">
            <a:extLst>
              <a:ext uri="{FF2B5EF4-FFF2-40B4-BE49-F238E27FC236}">
                <a16:creationId xmlns:a16="http://schemas.microsoft.com/office/drawing/2014/main" id="{2ADAC81A-D2EF-F4A4-3AAA-71399C2A8FD0}"/>
              </a:ext>
            </a:extLst>
          </p:cNvPr>
          <p:cNvCxnSpPr>
            <a:cxnSpLocks/>
          </p:cNvCxnSpPr>
          <p:nvPr/>
        </p:nvCxnSpPr>
        <p:spPr>
          <a:xfrm>
            <a:off x="2147957" y="5489963"/>
            <a:ext cx="0" cy="3391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Flowchart: Terminator 83">
            <a:extLst>
              <a:ext uri="{FF2B5EF4-FFF2-40B4-BE49-F238E27FC236}">
                <a16:creationId xmlns:a16="http://schemas.microsoft.com/office/drawing/2014/main" id="{ADBA8CEF-1B53-EE72-147C-9A1746418425}"/>
              </a:ext>
            </a:extLst>
          </p:cNvPr>
          <p:cNvSpPr/>
          <p:nvPr/>
        </p:nvSpPr>
        <p:spPr>
          <a:xfrm>
            <a:off x="6038340" y="780962"/>
            <a:ext cx="2968209" cy="568411"/>
          </a:xfrm>
          <a:prstGeom prst="flowChartTermina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検収条件</a:t>
            </a:r>
            <a:endParaRPr kumimoji="1" lang="ja-JP" altLang="en-US">
              <a:solidFill>
                <a:schemeClr val="tx1"/>
              </a:solidFill>
            </a:endParaRPr>
          </a:p>
        </p:txBody>
      </p:sp>
      <p:sp>
        <p:nvSpPr>
          <p:cNvPr id="86" name="Flowchart: Decision 85">
            <a:extLst>
              <a:ext uri="{FF2B5EF4-FFF2-40B4-BE49-F238E27FC236}">
                <a16:creationId xmlns:a16="http://schemas.microsoft.com/office/drawing/2014/main" id="{F0F86CAF-4C6C-2D06-3FF6-CD150B2BA41E}"/>
              </a:ext>
            </a:extLst>
          </p:cNvPr>
          <p:cNvSpPr/>
          <p:nvPr/>
        </p:nvSpPr>
        <p:spPr>
          <a:xfrm>
            <a:off x="5627152" y="2253967"/>
            <a:ext cx="3825530" cy="1007588"/>
          </a:xfrm>
          <a:prstGeom prst="flowChartDecision">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Straight Arrow Connector 92">
            <a:extLst>
              <a:ext uri="{FF2B5EF4-FFF2-40B4-BE49-F238E27FC236}">
                <a16:creationId xmlns:a16="http://schemas.microsoft.com/office/drawing/2014/main" id="{99621905-82BE-9D1A-EB6C-20019A4B7149}"/>
              </a:ext>
            </a:extLst>
          </p:cNvPr>
          <p:cNvCxnSpPr>
            <a:cxnSpLocks/>
            <a:stCxn id="84" idx="2"/>
            <a:endCxn id="132" idx="3"/>
          </p:cNvCxnSpPr>
          <p:nvPr/>
        </p:nvCxnSpPr>
        <p:spPr>
          <a:xfrm>
            <a:off x="7522445" y="1349373"/>
            <a:ext cx="1875" cy="2008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owchart: Terminator 94">
            <a:extLst>
              <a:ext uri="{FF2B5EF4-FFF2-40B4-BE49-F238E27FC236}">
                <a16:creationId xmlns:a16="http://schemas.microsoft.com/office/drawing/2014/main" id="{4D7548F6-E362-E0D3-B800-18FF5D2752E3}"/>
              </a:ext>
            </a:extLst>
          </p:cNvPr>
          <p:cNvSpPr/>
          <p:nvPr/>
        </p:nvSpPr>
        <p:spPr>
          <a:xfrm>
            <a:off x="9987558" y="5416583"/>
            <a:ext cx="2004478" cy="568411"/>
          </a:xfrm>
          <a:prstGeom prst="flowChartTermina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失敗</a:t>
            </a:r>
            <a:endParaRPr kumimoji="1" lang="ja-JP" altLang="en-US">
              <a:solidFill>
                <a:schemeClr val="tx1"/>
              </a:solidFill>
            </a:endParaRPr>
          </a:p>
        </p:txBody>
      </p:sp>
      <p:sp>
        <p:nvSpPr>
          <p:cNvPr id="96" name="TextBox 95">
            <a:extLst>
              <a:ext uri="{FF2B5EF4-FFF2-40B4-BE49-F238E27FC236}">
                <a16:creationId xmlns:a16="http://schemas.microsoft.com/office/drawing/2014/main" id="{12CCB6DD-A5C2-955E-B3D5-1DC5D1B258C9}"/>
              </a:ext>
            </a:extLst>
          </p:cNvPr>
          <p:cNvSpPr txBox="1"/>
          <p:nvPr/>
        </p:nvSpPr>
        <p:spPr>
          <a:xfrm>
            <a:off x="8390221" y="5292087"/>
            <a:ext cx="2500952" cy="369332"/>
          </a:xfrm>
          <a:prstGeom prst="rect">
            <a:avLst/>
          </a:prstGeom>
          <a:noFill/>
        </p:spPr>
        <p:txBody>
          <a:bodyPr wrap="square">
            <a:spAutoFit/>
          </a:bodyPr>
          <a:lstStyle/>
          <a:p>
            <a:pPr algn="ctr"/>
            <a:r>
              <a:rPr lang="ja-JP" altLang="en-US"/>
              <a:t>いいえ</a:t>
            </a:r>
            <a:endParaRPr kumimoji="1" lang="en-US" altLang="ja-JP">
              <a:solidFill>
                <a:schemeClr val="tx1"/>
              </a:solidFill>
            </a:endParaRPr>
          </a:p>
        </p:txBody>
      </p:sp>
      <p:sp>
        <p:nvSpPr>
          <p:cNvPr id="100" name="TextBox 99">
            <a:extLst>
              <a:ext uri="{FF2B5EF4-FFF2-40B4-BE49-F238E27FC236}">
                <a16:creationId xmlns:a16="http://schemas.microsoft.com/office/drawing/2014/main" id="{FBB59816-1B29-69E3-AFF0-6923ED71E863}"/>
              </a:ext>
            </a:extLst>
          </p:cNvPr>
          <p:cNvSpPr txBox="1"/>
          <p:nvPr/>
        </p:nvSpPr>
        <p:spPr>
          <a:xfrm>
            <a:off x="6241062" y="2535904"/>
            <a:ext cx="2658322" cy="584775"/>
          </a:xfrm>
          <a:prstGeom prst="rect">
            <a:avLst/>
          </a:prstGeom>
          <a:noFill/>
        </p:spPr>
        <p:txBody>
          <a:bodyPr wrap="square">
            <a:spAutoFit/>
          </a:bodyPr>
          <a:lstStyle/>
          <a:p>
            <a:pPr algn="ctr"/>
            <a:r>
              <a:rPr lang="ja-JP" altLang="en-US" sz="1600"/>
              <a:t>表示されているブログ数とデータ数が一致するか</a:t>
            </a:r>
            <a:endParaRPr kumimoji="1" lang="en-US" altLang="ja-JP" sz="1600"/>
          </a:p>
        </p:txBody>
      </p:sp>
      <p:sp>
        <p:nvSpPr>
          <p:cNvPr id="105" name="Rectangle: Top Corners Snipped 104">
            <a:extLst>
              <a:ext uri="{FF2B5EF4-FFF2-40B4-BE49-F238E27FC236}">
                <a16:creationId xmlns:a16="http://schemas.microsoft.com/office/drawing/2014/main" id="{47BFA48E-DA84-5D6C-B7C9-993C37F3CF78}"/>
              </a:ext>
            </a:extLst>
          </p:cNvPr>
          <p:cNvSpPr/>
          <p:nvPr/>
        </p:nvSpPr>
        <p:spPr>
          <a:xfrm>
            <a:off x="714306" y="2387923"/>
            <a:ext cx="2848036" cy="541651"/>
          </a:xfrm>
          <a:prstGeom prst="snip2SameRect">
            <a:avLst>
              <a:gd name="adj1" fmla="val 38172"/>
              <a:gd name="adj2" fmla="val 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全</a:t>
            </a:r>
            <a:r>
              <a:rPr kumimoji="1" lang="en-US" altLang="ja-JP">
                <a:solidFill>
                  <a:schemeClr val="tx1"/>
                </a:solidFill>
              </a:rPr>
              <a:t>26</a:t>
            </a:r>
            <a:r>
              <a:rPr kumimoji="1" lang="ja-JP" altLang="en-US">
                <a:solidFill>
                  <a:schemeClr val="tx1"/>
                </a:solidFill>
              </a:rPr>
              <a:t>カテゴリでループ</a:t>
            </a:r>
          </a:p>
        </p:txBody>
      </p:sp>
      <p:cxnSp>
        <p:nvCxnSpPr>
          <p:cNvPr id="108" name="Straight Arrow Connector 107">
            <a:extLst>
              <a:ext uri="{FF2B5EF4-FFF2-40B4-BE49-F238E27FC236}">
                <a16:creationId xmlns:a16="http://schemas.microsoft.com/office/drawing/2014/main" id="{881C3482-2054-7BA4-A0E7-086146C9F512}"/>
              </a:ext>
            </a:extLst>
          </p:cNvPr>
          <p:cNvCxnSpPr>
            <a:cxnSpLocks/>
            <a:stCxn id="8" idx="2"/>
            <a:endCxn id="105" idx="3"/>
          </p:cNvCxnSpPr>
          <p:nvPr/>
        </p:nvCxnSpPr>
        <p:spPr>
          <a:xfrm>
            <a:off x="2133560" y="2154955"/>
            <a:ext cx="4764" cy="2329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Top Corners Snipped 122">
            <a:extLst>
              <a:ext uri="{FF2B5EF4-FFF2-40B4-BE49-F238E27FC236}">
                <a16:creationId xmlns:a16="http://schemas.microsoft.com/office/drawing/2014/main" id="{3490408A-A8B0-AFD9-DCB4-0A3136F3C251}"/>
              </a:ext>
            </a:extLst>
          </p:cNvPr>
          <p:cNvSpPr/>
          <p:nvPr/>
        </p:nvSpPr>
        <p:spPr>
          <a:xfrm rot="10800000">
            <a:off x="686156" y="4939894"/>
            <a:ext cx="2907378" cy="541651"/>
          </a:xfrm>
          <a:prstGeom prst="snip2SameRect">
            <a:avLst>
              <a:gd name="adj1" fmla="val 38172"/>
              <a:gd name="adj2" fmla="val 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TextBox 130">
            <a:extLst>
              <a:ext uri="{FF2B5EF4-FFF2-40B4-BE49-F238E27FC236}">
                <a16:creationId xmlns:a16="http://schemas.microsoft.com/office/drawing/2014/main" id="{DE1AF8E6-B6A8-35B9-83D0-1BC5DA42D609}"/>
              </a:ext>
            </a:extLst>
          </p:cNvPr>
          <p:cNvSpPr txBox="1"/>
          <p:nvPr/>
        </p:nvSpPr>
        <p:spPr>
          <a:xfrm>
            <a:off x="6223618" y="4668898"/>
            <a:ext cx="2500952" cy="369332"/>
          </a:xfrm>
          <a:prstGeom prst="rect">
            <a:avLst/>
          </a:prstGeom>
          <a:noFill/>
          <a:ln>
            <a:solidFill>
              <a:schemeClr val="bg1"/>
            </a:solidFill>
          </a:ln>
        </p:spPr>
        <p:txBody>
          <a:bodyPr wrap="square">
            <a:spAutoFit/>
          </a:bodyPr>
          <a:lstStyle/>
          <a:p>
            <a:pPr algn="ctr"/>
            <a:r>
              <a:rPr kumimoji="1" lang="ja-JP" altLang="en-US">
                <a:solidFill>
                  <a:schemeClr val="tx1"/>
                </a:solidFill>
              </a:rPr>
              <a:t>ループ終了</a:t>
            </a:r>
            <a:endParaRPr kumimoji="1" lang="en-US" altLang="ja-JP">
              <a:solidFill>
                <a:schemeClr val="tx1"/>
              </a:solidFill>
            </a:endParaRPr>
          </a:p>
        </p:txBody>
      </p:sp>
      <p:sp>
        <p:nvSpPr>
          <p:cNvPr id="132" name="Rectangle: Top Corners Snipped 131">
            <a:extLst>
              <a:ext uri="{FF2B5EF4-FFF2-40B4-BE49-F238E27FC236}">
                <a16:creationId xmlns:a16="http://schemas.microsoft.com/office/drawing/2014/main" id="{1C1EAE86-6417-760E-E289-654E64634247}"/>
              </a:ext>
            </a:extLst>
          </p:cNvPr>
          <p:cNvSpPr/>
          <p:nvPr/>
        </p:nvSpPr>
        <p:spPr>
          <a:xfrm>
            <a:off x="6073542" y="1550209"/>
            <a:ext cx="2901555" cy="541651"/>
          </a:xfrm>
          <a:prstGeom prst="snip2SameRect">
            <a:avLst>
              <a:gd name="adj1" fmla="val 38172"/>
              <a:gd name="adj2" fmla="val 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全</a:t>
            </a:r>
            <a:r>
              <a:rPr kumimoji="1" lang="en-US" altLang="ja-JP">
                <a:solidFill>
                  <a:schemeClr val="tx1"/>
                </a:solidFill>
              </a:rPr>
              <a:t>26</a:t>
            </a:r>
            <a:r>
              <a:rPr kumimoji="1" lang="ja-JP" altLang="en-US">
                <a:solidFill>
                  <a:schemeClr val="tx1"/>
                </a:solidFill>
              </a:rPr>
              <a:t>カテゴリでループ</a:t>
            </a:r>
          </a:p>
        </p:txBody>
      </p:sp>
      <p:sp>
        <p:nvSpPr>
          <p:cNvPr id="133" name="Rectangle: Top Corners Snipped 132">
            <a:extLst>
              <a:ext uri="{FF2B5EF4-FFF2-40B4-BE49-F238E27FC236}">
                <a16:creationId xmlns:a16="http://schemas.microsoft.com/office/drawing/2014/main" id="{ED73D021-12CD-2D25-7F4D-84F3847C203A}"/>
              </a:ext>
            </a:extLst>
          </p:cNvPr>
          <p:cNvSpPr/>
          <p:nvPr/>
        </p:nvSpPr>
        <p:spPr>
          <a:xfrm rot="10800000">
            <a:off x="6068689" y="4550642"/>
            <a:ext cx="2999596" cy="541651"/>
          </a:xfrm>
          <a:prstGeom prst="snip2SameRect">
            <a:avLst>
              <a:gd name="adj1" fmla="val 38172"/>
              <a:gd name="adj2" fmla="val 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Flowchart: Decision 139">
            <a:extLst>
              <a:ext uri="{FF2B5EF4-FFF2-40B4-BE49-F238E27FC236}">
                <a16:creationId xmlns:a16="http://schemas.microsoft.com/office/drawing/2014/main" id="{B9E30B54-B6F7-FDDB-CCF4-695452953CCF}"/>
              </a:ext>
            </a:extLst>
          </p:cNvPr>
          <p:cNvSpPr/>
          <p:nvPr/>
        </p:nvSpPr>
        <p:spPr>
          <a:xfrm>
            <a:off x="5639770" y="3482875"/>
            <a:ext cx="3825530" cy="850334"/>
          </a:xfrm>
          <a:prstGeom prst="flowChartDecision">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TextBox 140">
            <a:extLst>
              <a:ext uri="{FF2B5EF4-FFF2-40B4-BE49-F238E27FC236}">
                <a16:creationId xmlns:a16="http://schemas.microsoft.com/office/drawing/2014/main" id="{4B5BC24A-5ACC-866F-6013-5ED574AA95AB}"/>
              </a:ext>
            </a:extLst>
          </p:cNvPr>
          <p:cNvSpPr txBox="1"/>
          <p:nvPr/>
        </p:nvSpPr>
        <p:spPr>
          <a:xfrm>
            <a:off x="6103765" y="3759957"/>
            <a:ext cx="2866479" cy="338554"/>
          </a:xfrm>
          <a:prstGeom prst="rect">
            <a:avLst/>
          </a:prstGeom>
          <a:noFill/>
        </p:spPr>
        <p:txBody>
          <a:bodyPr wrap="square">
            <a:spAutoFit/>
          </a:bodyPr>
          <a:lstStyle/>
          <a:p>
            <a:pPr algn="ctr"/>
            <a:r>
              <a:rPr lang="en-US" altLang="ja-JP" sz="1600"/>
              <a:t>ID</a:t>
            </a:r>
            <a:r>
              <a:rPr lang="ja-JP" altLang="en-US" sz="1600"/>
              <a:t>が一致しているかどうか</a:t>
            </a:r>
            <a:endParaRPr kumimoji="1" lang="en-US" altLang="ja-JP" sz="1600"/>
          </a:p>
        </p:txBody>
      </p:sp>
      <p:cxnSp>
        <p:nvCxnSpPr>
          <p:cNvPr id="142" name="Straight Arrow Connector 141">
            <a:extLst>
              <a:ext uri="{FF2B5EF4-FFF2-40B4-BE49-F238E27FC236}">
                <a16:creationId xmlns:a16="http://schemas.microsoft.com/office/drawing/2014/main" id="{0084FFC5-1AE3-52B9-4005-C288C08402AC}"/>
              </a:ext>
            </a:extLst>
          </p:cNvPr>
          <p:cNvCxnSpPr>
            <a:cxnSpLocks/>
            <a:stCxn id="86" idx="2"/>
            <a:endCxn id="140" idx="0"/>
          </p:cNvCxnSpPr>
          <p:nvPr/>
        </p:nvCxnSpPr>
        <p:spPr>
          <a:xfrm>
            <a:off x="7539917" y="3261555"/>
            <a:ext cx="12618" cy="221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93D8B10-B536-0523-D467-2E81ED9A64F7}"/>
              </a:ext>
            </a:extLst>
          </p:cNvPr>
          <p:cNvCxnSpPr>
            <a:cxnSpLocks/>
            <a:stCxn id="132" idx="1"/>
            <a:endCxn id="86" idx="0"/>
          </p:cNvCxnSpPr>
          <p:nvPr/>
        </p:nvCxnSpPr>
        <p:spPr>
          <a:xfrm>
            <a:off x="7524320" y="2091860"/>
            <a:ext cx="15597" cy="162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6E65A79-6337-A005-A3AD-8D4C6CB11647}"/>
              </a:ext>
            </a:extLst>
          </p:cNvPr>
          <p:cNvCxnSpPr>
            <a:cxnSpLocks/>
            <a:stCxn id="140" idx="2"/>
            <a:endCxn id="133" idx="1"/>
          </p:cNvCxnSpPr>
          <p:nvPr/>
        </p:nvCxnSpPr>
        <p:spPr>
          <a:xfrm>
            <a:off x="7552535" y="4333209"/>
            <a:ext cx="15952" cy="217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Flowchart: Decision 180">
            <a:extLst>
              <a:ext uri="{FF2B5EF4-FFF2-40B4-BE49-F238E27FC236}">
                <a16:creationId xmlns:a16="http://schemas.microsoft.com/office/drawing/2014/main" id="{9D4E5601-F6F5-D004-AF13-FFB6656A05DA}"/>
              </a:ext>
            </a:extLst>
          </p:cNvPr>
          <p:cNvSpPr/>
          <p:nvPr/>
        </p:nvSpPr>
        <p:spPr>
          <a:xfrm>
            <a:off x="5664038" y="5283524"/>
            <a:ext cx="3825530" cy="850334"/>
          </a:xfrm>
          <a:prstGeom prst="flowChartDecision">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TextBox 181">
            <a:extLst>
              <a:ext uri="{FF2B5EF4-FFF2-40B4-BE49-F238E27FC236}">
                <a16:creationId xmlns:a16="http://schemas.microsoft.com/office/drawing/2014/main" id="{4290B087-EE6A-F470-F88A-7972790653C1}"/>
              </a:ext>
            </a:extLst>
          </p:cNvPr>
          <p:cNvSpPr txBox="1"/>
          <p:nvPr/>
        </p:nvSpPr>
        <p:spPr>
          <a:xfrm>
            <a:off x="6116384" y="5543134"/>
            <a:ext cx="2866479" cy="338554"/>
          </a:xfrm>
          <a:prstGeom prst="rect">
            <a:avLst/>
          </a:prstGeom>
          <a:noFill/>
        </p:spPr>
        <p:txBody>
          <a:bodyPr wrap="square">
            <a:spAutoFit/>
          </a:bodyPr>
          <a:lstStyle/>
          <a:p>
            <a:pPr algn="ctr"/>
            <a:r>
              <a:rPr kumimoji="1" lang="ja-JP" altLang="en-US" sz="1600"/>
              <a:t>全カテゴリで成功したか</a:t>
            </a:r>
            <a:endParaRPr kumimoji="1" lang="en-US" altLang="ja-JP" sz="1600"/>
          </a:p>
        </p:txBody>
      </p:sp>
      <p:cxnSp>
        <p:nvCxnSpPr>
          <p:cNvPr id="184" name="Straight Arrow Connector 183">
            <a:extLst>
              <a:ext uri="{FF2B5EF4-FFF2-40B4-BE49-F238E27FC236}">
                <a16:creationId xmlns:a16="http://schemas.microsoft.com/office/drawing/2014/main" id="{6E917811-3C1B-7937-0A88-D3E8049E2253}"/>
              </a:ext>
            </a:extLst>
          </p:cNvPr>
          <p:cNvCxnSpPr>
            <a:cxnSpLocks/>
            <a:stCxn id="133" idx="3"/>
            <a:endCxn id="181" idx="0"/>
          </p:cNvCxnSpPr>
          <p:nvPr/>
        </p:nvCxnSpPr>
        <p:spPr>
          <a:xfrm>
            <a:off x="7568487" y="5092293"/>
            <a:ext cx="8316" cy="1912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Flowchart: Terminator 187">
            <a:extLst>
              <a:ext uri="{FF2B5EF4-FFF2-40B4-BE49-F238E27FC236}">
                <a16:creationId xmlns:a16="http://schemas.microsoft.com/office/drawing/2014/main" id="{7048CA52-4155-9EE4-6AC5-F99AD9DDBA93}"/>
              </a:ext>
            </a:extLst>
          </p:cNvPr>
          <p:cNvSpPr/>
          <p:nvPr/>
        </p:nvSpPr>
        <p:spPr>
          <a:xfrm>
            <a:off x="10046752" y="6163052"/>
            <a:ext cx="1956931" cy="568411"/>
          </a:xfrm>
          <a:prstGeom prst="flowChartTermina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成功</a:t>
            </a:r>
            <a:endParaRPr kumimoji="1" lang="ja-JP" altLang="en-US">
              <a:solidFill>
                <a:schemeClr val="tx1"/>
              </a:solidFill>
            </a:endParaRPr>
          </a:p>
        </p:txBody>
      </p:sp>
      <p:sp>
        <p:nvSpPr>
          <p:cNvPr id="189" name="TextBox 188">
            <a:extLst>
              <a:ext uri="{FF2B5EF4-FFF2-40B4-BE49-F238E27FC236}">
                <a16:creationId xmlns:a16="http://schemas.microsoft.com/office/drawing/2014/main" id="{76ACF2A0-F11C-AB84-2D8A-DF6175506AD9}"/>
              </a:ext>
            </a:extLst>
          </p:cNvPr>
          <p:cNvSpPr txBox="1"/>
          <p:nvPr/>
        </p:nvSpPr>
        <p:spPr>
          <a:xfrm>
            <a:off x="8204816" y="2328538"/>
            <a:ext cx="2500952" cy="369332"/>
          </a:xfrm>
          <a:prstGeom prst="rect">
            <a:avLst/>
          </a:prstGeom>
          <a:noFill/>
        </p:spPr>
        <p:txBody>
          <a:bodyPr wrap="square">
            <a:spAutoFit/>
          </a:bodyPr>
          <a:lstStyle/>
          <a:p>
            <a:pPr algn="ctr"/>
            <a:r>
              <a:rPr lang="ja-JP" altLang="en-US"/>
              <a:t>いいえ</a:t>
            </a:r>
            <a:endParaRPr kumimoji="1" lang="en-US" altLang="ja-JP">
              <a:solidFill>
                <a:schemeClr val="tx1"/>
              </a:solidFill>
            </a:endParaRPr>
          </a:p>
        </p:txBody>
      </p:sp>
      <p:sp>
        <p:nvSpPr>
          <p:cNvPr id="190" name="TextBox 189">
            <a:extLst>
              <a:ext uri="{FF2B5EF4-FFF2-40B4-BE49-F238E27FC236}">
                <a16:creationId xmlns:a16="http://schemas.microsoft.com/office/drawing/2014/main" id="{11C6B1DE-7340-575D-4845-152142D0FAB9}"/>
              </a:ext>
            </a:extLst>
          </p:cNvPr>
          <p:cNvSpPr txBox="1"/>
          <p:nvPr/>
        </p:nvSpPr>
        <p:spPr>
          <a:xfrm>
            <a:off x="8373719" y="3522500"/>
            <a:ext cx="2500952" cy="369332"/>
          </a:xfrm>
          <a:prstGeom prst="rect">
            <a:avLst/>
          </a:prstGeom>
          <a:noFill/>
        </p:spPr>
        <p:txBody>
          <a:bodyPr wrap="square">
            <a:spAutoFit/>
          </a:bodyPr>
          <a:lstStyle/>
          <a:p>
            <a:pPr algn="ctr"/>
            <a:r>
              <a:rPr lang="ja-JP" altLang="en-US"/>
              <a:t>いいえ</a:t>
            </a:r>
            <a:endParaRPr kumimoji="1" lang="en-US" altLang="ja-JP">
              <a:solidFill>
                <a:schemeClr val="tx1"/>
              </a:solidFill>
            </a:endParaRPr>
          </a:p>
        </p:txBody>
      </p:sp>
      <p:cxnSp>
        <p:nvCxnSpPr>
          <p:cNvPr id="195" name="Connector: Elbow 194">
            <a:extLst>
              <a:ext uri="{FF2B5EF4-FFF2-40B4-BE49-F238E27FC236}">
                <a16:creationId xmlns:a16="http://schemas.microsoft.com/office/drawing/2014/main" id="{67852C85-98EF-716F-D537-4C89ABF81506}"/>
              </a:ext>
            </a:extLst>
          </p:cNvPr>
          <p:cNvCxnSpPr>
            <a:cxnSpLocks/>
            <a:stCxn id="86" idx="3"/>
            <a:endCxn id="95" idx="0"/>
          </p:cNvCxnSpPr>
          <p:nvPr/>
        </p:nvCxnSpPr>
        <p:spPr>
          <a:xfrm>
            <a:off x="9452682" y="2757761"/>
            <a:ext cx="1537115" cy="265882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E472CEC3-6A66-460C-EE7F-6D12C081D7D9}"/>
              </a:ext>
            </a:extLst>
          </p:cNvPr>
          <p:cNvCxnSpPr>
            <a:cxnSpLocks/>
            <a:stCxn id="140" idx="3"/>
            <a:endCxn id="95" idx="0"/>
          </p:cNvCxnSpPr>
          <p:nvPr/>
        </p:nvCxnSpPr>
        <p:spPr>
          <a:xfrm>
            <a:off x="9465300" y="3908042"/>
            <a:ext cx="1524497" cy="150854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B015D035-A70D-17D5-FAA3-FC1F522B85FE}"/>
              </a:ext>
            </a:extLst>
          </p:cNvPr>
          <p:cNvCxnSpPr>
            <a:cxnSpLocks/>
            <a:stCxn id="181" idx="3"/>
            <a:endCxn id="95" idx="1"/>
          </p:cNvCxnSpPr>
          <p:nvPr/>
        </p:nvCxnSpPr>
        <p:spPr>
          <a:xfrm flipV="1">
            <a:off x="9489568" y="5700789"/>
            <a:ext cx="497990" cy="79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A9B40954-7223-18E5-12A8-CB027C490BDA}"/>
              </a:ext>
            </a:extLst>
          </p:cNvPr>
          <p:cNvCxnSpPr>
            <a:cxnSpLocks/>
            <a:stCxn id="181" idx="2"/>
            <a:endCxn id="188" idx="1"/>
          </p:cNvCxnSpPr>
          <p:nvPr/>
        </p:nvCxnSpPr>
        <p:spPr>
          <a:xfrm rot="16200000" flipH="1">
            <a:off x="8655077" y="5055583"/>
            <a:ext cx="313400" cy="246994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Speech Bubble: Rectangle with Corners Rounded 220">
            <a:extLst>
              <a:ext uri="{FF2B5EF4-FFF2-40B4-BE49-F238E27FC236}">
                <a16:creationId xmlns:a16="http://schemas.microsoft.com/office/drawing/2014/main" id="{687448B2-D665-3031-EA38-98E53C5B7F84}"/>
              </a:ext>
            </a:extLst>
          </p:cNvPr>
          <p:cNvSpPr/>
          <p:nvPr/>
        </p:nvSpPr>
        <p:spPr>
          <a:xfrm>
            <a:off x="3686720" y="2673310"/>
            <a:ext cx="1525942" cy="1240555"/>
          </a:xfrm>
          <a:prstGeom prst="wedgeRoundRectCallout">
            <a:avLst>
              <a:gd name="adj1" fmla="val -57116"/>
              <a:gd name="adj2" fmla="val 72500"/>
              <a:gd name="adj3" fmla="val 1666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ランキングページより</a:t>
            </a:r>
            <a:r>
              <a:rPr kumimoji="1" lang="en-US" altLang="ja-JP">
                <a:solidFill>
                  <a:schemeClr val="tx1"/>
                </a:solidFill>
              </a:rPr>
              <a:t>URL</a:t>
            </a:r>
            <a:r>
              <a:rPr kumimoji="1" lang="ja-JP" altLang="en-US">
                <a:solidFill>
                  <a:schemeClr val="tx1"/>
                </a:solidFill>
              </a:rPr>
              <a:t>を取得</a:t>
            </a:r>
          </a:p>
        </p:txBody>
      </p:sp>
      <p:sp>
        <p:nvSpPr>
          <p:cNvPr id="222" name="Speech Bubble: Rectangle with Corners Rounded 221">
            <a:extLst>
              <a:ext uri="{FF2B5EF4-FFF2-40B4-BE49-F238E27FC236}">
                <a16:creationId xmlns:a16="http://schemas.microsoft.com/office/drawing/2014/main" id="{F4BED0E7-6533-D297-D5EF-48678E723500}"/>
              </a:ext>
            </a:extLst>
          </p:cNvPr>
          <p:cNvSpPr/>
          <p:nvPr/>
        </p:nvSpPr>
        <p:spPr>
          <a:xfrm>
            <a:off x="10076842" y="1078449"/>
            <a:ext cx="1757939" cy="1240555"/>
          </a:xfrm>
          <a:prstGeom prst="wedgeRoundRectCallout">
            <a:avLst>
              <a:gd name="adj1" fmla="val -57116"/>
              <a:gd name="adj2" fmla="val 72500"/>
              <a:gd name="adj3" fmla="val 16667"/>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ページ削除による不一致は例外</a:t>
            </a:r>
            <a:endParaRPr kumimoji="1" lang="ja-JP" altLang="en-US">
              <a:solidFill>
                <a:schemeClr val="tx1"/>
              </a:solidFill>
            </a:endParaRPr>
          </a:p>
        </p:txBody>
      </p:sp>
    </p:spTree>
    <p:extLst>
      <p:ext uri="{BB962C8B-B14F-4D97-AF65-F5344CB8AC3E}">
        <p14:creationId xmlns:p14="http://schemas.microsoft.com/office/powerpoint/2010/main" val="1189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500"/>
                                        <p:tgtEl>
                                          <p:spTgt spid="1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fade">
                                      <p:cBhvr>
                                        <p:cTn id="28" dur="500"/>
                                        <p:tgtEl>
                                          <p:spTgt spid="1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fade">
                                      <p:cBhvr>
                                        <p:cTn id="31" dur="500"/>
                                        <p:tgtEl>
                                          <p:spTgt spid="1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0"/>
                                        </p:tgtEl>
                                        <p:attrNameLst>
                                          <p:attrName>style.visibility</p:attrName>
                                        </p:attrNameLst>
                                      </p:cBhvr>
                                      <p:to>
                                        <p:strVal val="visible"/>
                                      </p:to>
                                    </p:set>
                                    <p:animEffect transition="in" filter="fade">
                                      <p:cBhvr>
                                        <p:cTn id="34" dur="500"/>
                                        <p:tgtEl>
                                          <p:spTgt spid="1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fade">
                                      <p:cBhvr>
                                        <p:cTn id="37" dur="500"/>
                                        <p:tgtEl>
                                          <p:spTgt spid="141"/>
                                        </p:tgtEl>
                                      </p:cBhvr>
                                    </p:animEffect>
                                  </p:childTnLst>
                                </p:cTn>
                              </p:par>
                              <p:par>
                                <p:cTn id="38" presetID="10" presetClass="entr" presetSubtype="0" fill="hold"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500"/>
                                        <p:tgtEl>
                                          <p:spTgt spid="142"/>
                                        </p:tgtEl>
                                      </p:cBhvr>
                                    </p:animEffect>
                                  </p:childTnLst>
                                </p:cTn>
                              </p:par>
                              <p:par>
                                <p:cTn id="41" presetID="10" presetClass="entr" presetSubtype="0" fill="hold"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fade">
                                      <p:cBhvr>
                                        <p:cTn id="43" dur="500"/>
                                        <p:tgtEl>
                                          <p:spTgt spid="144"/>
                                        </p:tgtEl>
                                      </p:cBhvr>
                                    </p:animEffect>
                                  </p:childTnLst>
                                </p:cTn>
                              </p:par>
                              <p:par>
                                <p:cTn id="44" presetID="10" presetClass="entr" presetSubtype="0" fill="hold"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fade">
                                      <p:cBhvr>
                                        <p:cTn id="46" dur="500"/>
                                        <p:tgtEl>
                                          <p:spTgt spid="15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1"/>
                                        </p:tgtEl>
                                        <p:attrNameLst>
                                          <p:attrName>style.visibility</p:attrName>
                                        </p:attrNameLst>
                                      </p:cBhvr>
                                      <p:to>
                                        <p:strVal val="visible"/>
                                      </p:to>
                                    </p:set>
                                    <p:animEffect transition="in" filter="fade">
                                      <p:cBhvr>
                                        <p:cTn id="49" dur="500"/>
                                        <p:tgtEl>
                                          <p:spTgt spid="1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2"/>
                                        </p:tgtEl>
                                        <p:attrNameLst>
                                          <p:attrName>style.visibility</p:attrName>
                                        </p:attrNameLst>
                                      </p:cBhvr>
                                      <p:to>
                                        <p:strVal val="visible"/>
                                      </p:to>
                                    </p:set>
                                    <p:animEffect transition="in" filter="fade">
                                      <p:cBhvr>
                                        <p:cTn id="52" dur="500"/>
                                        <p:tgtEl>
                                          <p:spTgt spid="182"/>
                                        </p:tgtEl>
                                      </p:cBhvr>
                                    </p:animEffect>
                                  </p:childTnLst>
                                </p:cTn>
                              </p:par>
                              <p:par>
                                <p:cTn id="53" presetID="10" presetClass="entr" presetSubtype="0" fill="hold" nodeType="withEffect">
                                  <p:stCondLst>
                                    <p:cond delay="0"/>
                                  </p:stCondLst>
                                  <p:childTnLst>
                                    <p:set>
                                      <p:cBhvr>
                                        <p:cTn id="54" dur="1" fill="hold">
                                          <p:stCondLst>
                                            <p:cond delay="0"/>
                                          </p:stCondLst>
                                        </p:cTn>
                                        <p:tgtEl>
                                          <p:spTgt spid="184"/>
                                        </p:tgtEl>
                                        <p:attrNameLst>
                                          <p:attrName>style.visibility</p:attrName>
                                        </p:attrNameLst>
                                      </p:cBhvr>
                                      <p:to>
                                        <p:strVal val="visible"/>
                                      </p:to>
                                    </p:set>
                                    <p:animEffect transition="in" filter="fade">
                                      <p:cBhvr>
                                        <p:cTn id="55" dur="500"/>
                                        <p:tgtEl>
                                          <p:spTgt spid="1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9"/>
                                        </p:tgtEl>
                                        <p:attrNameLst>
                                          <p:attrName>style.visibility</p:attrName>
                                        </p:attrNameLst>
                                      </p:cBhvr>
                                      <p:to>
                                        <p:strVal val="visible"/>
                                      </p:to>
                                    </p:set>
                                    <p:animEffect transition="in" filter="fade">
                                      <p:cBhvr>
                                        <p:cTn id="58" dur="500"/>
                                        <p:tgtEl>
                                          <p:spTgt spid="18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0"/>
                                        </p:tgtEl>
                                        <p:attrNameLst>
                                          <p:attrName>style.visibility</p:attrName>
                                        </p:attrNameLst>
                                      </p:cBhvr>
                                      <p:to>
                                        <p:strVal val="visible"/>
                                      </p:to>
                                    </p:set>
                                    <p:animEffect transition="in" filter="fade">
                                      <p:cBhvr>
                                        <p:cTn id="61" dur="500"/>
                                        <p:tgtEl>
                                          <p:spTgt spid="190"/>
                                        </p:tgtEl>
                                      </p:cBhvr>
                                    </p:animEffect>
                                  </p:childTnLst>
                                </p:cTn>
                              </p:par>
                              <p:par>
                                <p:cTn id="62" presetID="10" presetClass="entr" presetSubtype="0" fill="hold" nodeType="withEffect">
                                  <p:stCondLst>
                                    <p:cond delay="0"/>
                                  </p:stCondLst>
                                  <p:childTnLst>
                                    <p:set>
                                      <p:cBhvr>
                                        <p:cTn id="63" dur="1" fill="hold">
                                          <p:stCondLst>
                                            <p:cond delay="0"/>
                                          </p:stCondLst>
                                        </p:cTn>
                                        <p:tgtEl>
                                          <p:spTgt spid="195"/>
                                        </p:tgtEl>
                                        <p:attrNameLst>
                                          <p:attrName>style.visibility</p:attrName>
                                        </p:attrNameLst>
                                      </p:cBhvr>
                                      <p:to>
                                        <p:strVal val="visible"/>
                                      </p:to>
                                    </p:set>
                                    <p:animEffect transition="in" filter="fade">
                                      <p:cBhvr>
                                        <p:cTn id="64" dur="500"/>
                                        <p:tgtEl>
                                          <p:spTgt spid="195"/>
                                        </p:tgtEl>
                                      </p:cBhvr>
                                    </p:animEffect>
                                  </p:childTnLst>
                                </p:cTn>
                              </p:par>
                              <p:par>
                                <p:cTn id="65" presetID="10" presetClass="entr" presetSubtype="0" fill="hold" nodeType="withEffect">
                                  <p:stCondLst>
                                    <p:cond delay="0"/>
                                  </p:stCondLst>
                                  <p:childTnLst>
                                    <p:set>
                                      <p:cBhvr>
                                        <p:cTn id="66" dur="1" fill="hold">
                                          <p:stCondLst>
                                            <p:cond delay="0"/>
                                          </p:stCondLst>
                                        </p:cTn>
                                        <p:tgtEl>
                                          <p:spTgt spid="196"/>
                                        </p:tgtEl>
                                        <p:attrNameLst>
                                          <p:attrName>style.visibility</p:attrName>
                                        </p:attrNameLst>
                                      </p:cBhvr>
                                      <p:to>
                                        <p:strVal val="visible"/>
                                      </p:to>
                                    </p:set>
                                    <p:animEffect transition="in" filter="fade">
                                      <p:cBhvr>
                                        <p:cTn id="67" dur="500"/>
                                        <p:tgtEl>
                                          <p:spTgt spid="196"/>
                                        </p:tgtEl>
                                      </p:cBhvr>
                                    </p:animEffect>
                                  </p:childTnLst>
                                </p:cTn>
                              </p:par>
                              <p:par>
                                <p:cTn id="68" presetID="10" presetClass="entr" presetSubtype="0" fill="hold" nodeType="withEffect">
                                  <p:stCondLst>
                                    <p:cond delay="0"/>
                                  </p:stCondLst>
                                  <p:childTnLst>
                                    <p:set>
                                      <p:cBhvr>
                                        <p:cTn id="69" dur="1" fill="hold">
                                          <p:stCondLst>
                                            <p:cond delay="0"/>
                                          </p:stCondLst>
                                        </p:cTn>
                                        <p:tgtEl>
                                          <p:spTgt spid="200"/>
                                        </p:tgtEl>
                                        <p:attrNameLst>
                                          <p:attrName>style.visibility</p:attrName>
                                        </p:attrNameLst>
                                      </p:cBhvr>
                                      <p:to>
                                        <p:strVal val="visible"/>
                                      </p:to>
                                    </p:set>
                                    <p:animEffect transition="in" filter="fade">
                                      <p:cBhvr>
                                        <p:cTn id="70" dur="500"/>
                                        <p:tgtEl>
                                          <p:spTgt spid="200"/>
                                        </p:tgtEl>
                                      </p:cBhvr>
                                    </p:animEffect>
                                  </p:childTnLst>
                                </p:cTn>
                              </p:par>
                              <p:par>
                                <p:cTn id="71" presetID="10" presetClass="entr" presetSubtype="0" fill="hold" nodeType="withEffect">
                                  <p:stCondLst>
                                    <p:cond delay="0"/>
                                  </p:stCondLst>
                                  <p:childTnLst>
                                    <p:set>
                                      <p:cBhvr>
                                        <p:cTn id="72" dur="1" fill="hold">
                                          <p:stCondLst>
                                            <p:cond delay="0"/>
                                          </p:stCondLst>
                                        </p:cTn>
                                        <p:tgtEl>
                                          <p:spTgt spid="207"/>
                                        </p:tgtEl>
                                        <p:attrNameLst>
                                          <p:attrName>style.visibility</p:attrName>
                                        </p:attrNameLst>
                                      </p:cBhvr>
                                      <p:to>
                                        <p:strVal val="visible"/>
                                      </p:to>
                                    </p:set>
                                    <p:animEffect transition="in" filter="fade">
                                      <p:cBhvr>
                                        <p:cTn id="73" dur="500"/>
                                        <p:tgtEl>
                                          <p:spTgt spid="20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2"/>
                                        </p:tgtEl>
                                        <p:attrNameLst>
                                          <p:attrName>style.visibility</p:attrName>
                                        </p:attrNameLst>
                                      </p:cBhvr>
                                      <p:to>
                                        <p:strVal val="visible"/>
                                      </p:to>
                                    </p:set>
                                    <p:animEffect transition="in" filter="fade">
                                      <p:cBhvr>
                                        <p:cTn id="76" dur="500"/>
                                        <p:tgtEl>
                                          <p:spTgt spid="2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88"/>
                                        </p:tgtEl>
                                        <p:attrNameLst>
                                          <p:attrName>style.visibility</p:attrName>
                                        </p:attrNameLst>
                                      </p:cBhvr>
                                      <p:to>
                                        <p:strVal val="visible"/>
                                      </p:to>
                                    </p:set>
                                    <p:animEffect transition="in" filter="fade">
                                      <p:cBhvr>
                                        <p:cTn id="79"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animBg="1"/>
      <p:bldP spid="95" grpId="0" animBg="1"/>
      <p:bldP spid="96" grpId="0"/>
      <p:bldP spid="100" grpId="0"/>
      <p:bldP spid="131" grpId="0" animBg="1"/>
      <p:bldP spid="132" grpId="0" animBg="1"/>
      <p:bldP spid="133" grpId="0" animBg="1"/>
      <p:bldP spid="140" grpId="0" animBg="1"/>
      <p:bldP spid="141" grpId="0"/>
      <p:bldP spid="181" grpId="0" animBg="1"/>
      <p:bldP spid="182" grpId="0"/>
      <p:bldP spid="188" grpId="0" animBg="1"/>
      <p:bldP spid="189" grpId="0"/>
      <p:bldP spid="190" grpId="0"/>
      <p:bldP spid="2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37AD-CE5E-4220-2A8A-65D02CE1C5D6}"/>
              </a:ext>
            </a:extLst>
          </p:cNvPr>
          <p:cNvSpPr>
            <a:spLocks noGrp="1"/>
          </p:cNvSpPr>
          <p:nvPr>
            <p:ph type="title"/>
          </p:nvPr>
        </p:nvSpPr>
        <p:spPr>
          <a:xfrm>
            <a:off x="219642" y="158278"/>
            <a:ext cx="9836727" cy="1096530"/>
          </a:xfrm>
        </p:spPr>
        <p:txBody>
          <a:bodyPr/>
          <a:lstStyle/>
          <a:p>
            <a:r>
              <a:rPr kumimoji="1" lang="ja-JP" altLang="en-US"/>
              <a:t>取得日時とデータ件数</a:t>
            </a:r>
          </a:p>
        </p:txBody>
      </p:sp>
      <p:pic>
        <p:nvPicPr>
          <p:cNvPr id="5" name="図 4">
            <a:extLst>
              <a:ext uri="{FF2B5EF4-FFF2-40B4-BE49-F238E27FC236}">
                <a16:creationId xmlns:a16="http://schemas.microsoft.com/office/drawing/2014/main" id="{7507B550-72E2-06DA-D07D-AD9AA1E65A2A}"/>
              </a:ext>
            </a:extLst>
          </p:cNvPr>
          <p:cNvPicPr>
            <a:picLocks noChangeAspect="1"/>
          </p:cNvPicPr>
          <p:nvPr/>
        </p:nvPicPr>
        <p:blipFill>
          <a:blip r:embed="rId3"/>
          <a:stretch>
            <a:fillRect/>
          </a:stretch>
        </p:blipFill>
        <p:spPr>
          <a:xfrm>
            <a:off x="300080" y="1126273"/>
            <a:ext cx="3861091" cy="5263376"/>
          </a:xfrm>
          <a:prstGeom prst="rect">
            <a:avLst/>
          </a:prstGeom>
        </p:spPr>
      </p:pic>
      <p:sp>
        <p:nvSpPr>
          <p:cNvPr id="8" name="TextBox 7">
            <a:extLst>
              <a:ext uri="{FF2B5EF4-FFF2-40B4-BE49-F238E27FC236}">
                <a16:creationId xmlns:a16="http://schemas.microsoft.com/office/drawing/2014/main" id="{30956AFE-5B5D-C795-2B2A-79862A422EB8}"/>
              </a:ext>
            </a:extLst>
          </p:cNvPr>
          <p:cNvSpPr txBox="1"/>
          <p:nvPr/>
        </p:nvSpPr>
        <p:spPr>
          <a:xfrm>
            <a:off x="7373181" y="2286476"/>
            <a:ext cx="4670136" cy="2677656"/>
          </a:xfrm>
          <a:prstGeom prst="rect">
            <a:avLst/>
          </a:prstGeom>
          <a:noFill/>
        </p:spPr>
        <p:txBody>
          <a:bodyPr wrap="square" rtlCol="0">
            <a:spAutoFit/>
          </a:bodyPr>
          <a:lstStyle/>
          <a:p>
            <a:r>
              <a:rPr kumimoji="1" lang="ja-JP" altLang="en-US" sz="2400"/>
              <a:t>・取得日時 </a:t>
            </a:r>
            <a:r>
              <a:rPr kumimoji="1" lang="en-US" altLang="ja-JP" sz="2400"/>
              <a:t>2022/7/14~7/15</a:t>
            </a:r>
          </a:p>
          <a:p>
            <a:r>
              <a:rPr lang="en-US" altLang="ja-JP" sz="2400"/>
              <a:t> </a:t>
            </a:r>
            <a:endParaRPr kumimoji="1" lang="en-US" altLang="ja-JP" sz="2400"/>
          </a:p>
          <a:p>
            <a:r>
              <a:rPr kumimoji="1" lang="ja-JP" altLang="en-US" sz="2400"/>
              <a:t>・合計データ数 </a:t>
            </a:r>
            <a:r>
              <a:rPr kumimoji="1" lang="en-US" altLang="ja-JP" sz="2400"/>
              <a:t>36108</a:t>
            </a:r>
            <a:r>
              <a:rPr kumimoji="1" lang="ja-JP" altLang="en-US" sz="2400"/>
              <a:t>件</a:t>
            </a:r>
            <a:endParaRPr kumimoji="1" lang="en-US" altLang="ja-JP" sz="2400"/>
          </a:p>
          <a:p>
            <a:endParaRPr kumimoji="1" lang="en-US" altLang="ja-JP" sz="2400"/>
          </a:p>
          <a:p>
            <a:r>
              <a:rPr kumimoji="1" lang="ja-JP" altLang="en-US" sz="2400"/>
              <a:t>・使用したデータ数</a:t>
            </a:r>
            <a:r>
              <a:rPr kumimoji="1" lang="en-US" altLang="ja-JP" sz="2400"/>
              <a:t> 36108</a:t>
            </a:r>
            <a:r>
              <a:rPr kumimoji="1" lang="ja-JP" altLang="en-US" sz="2400"/>
              <a:t>件</a:t>
            </a:r>
            <a:endParaRPr kumimoji="1" lang="en-US" altLang="ja-JP" sz="2400"/>
          </a:p>
          <a:p>
            <a:endParaRPr lang="en-US" altLang="ja-JP" sz="2400"/>
          </a:p>
          <a:p>
            <a:r>
              <a:rPr lang="ja-JP" altLang="en-US" sz="2400"/>
              <a:t>・重複なしのデータ数 </a:t>
            </a:r>
            <a:r>
              <a:rPr lang="en-US" altLang="ja-JP" sz="2400"/>
              <a:t>26917</a:t>
            </a:r>
            <a:r>
              <a:rPr lang="ja-JP" altLang="en-US" sz="2400"/>
              <a:t>件</a:t>
            </a:r>
            <a:endParaRPr kumimoji="1" lang="ja-JP" altLang="en-US" sz="2400"/>
          </a:p>
        </p:txBody>
      </p:sp>
      <p:pic>
        <p:nvPicPr>
          <p:cNvPr id="11" name="図 10">
            <a:extLst>
              <a:ext uri="{FF2B5EF4-FFF2-40B4-BE49-F238E27FC236}">
                <a16:creationId xmlns:a16="http://schemas.microsoft.com/office/drawing/2014/main" id="{2BB1E8B4-9663-7CF4-6C32-EC2600FEE537}"/>
              </a:ext>
            </a:extLst>
          </p:cNvPr>
          <p:cNvPicPr>
            <a:picLocks noChangeAspect="1"/>
          </p:cNvPicPr>
          <p:nvPr/>
        </p:nvPicPr>
        <p:blipFill>
          <a:blip r:embed="rId4"/>
          <a:stretch>
            <a:fillRect/>
          </a:stretch>
        </p:blipFill>
        <p:spPr>
          <a:xfrm>
            <a:off x="4296309" y="1126273"/>
            <a:ext cx="2848035" cy="5263376"/>
          </a:xfrm>
          <a:prstGeom prst="rect">
            <a:avLst/>
          </a:prstGeom>
        </p:spPr>
      </p:pic>
    </p:spTree>
    <p:extLst>
      <p:ext uri="{BB962C8B-B14F-4D97-AF65-F5344CB8AC3E}">
        <p14:creationId xmlns:p14="http://schemas.microsoft.com/office/powerpoint/2010/main" val="382094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AB6C0-5F80-5047-970C-DDA13EE2D0E1}"/>
              </a:ext>
            </a:extLst>
          </p:cNvPr>
          <p:cNvSpPr>
            <a:spLocks noGrp="1"/>
          </p:cNvSpPr>
          <p:nvPr>
            <p:ph type="title"/>
          </p:nvPr>
        </p:nvSpPr>
        <p:spPr>
          <a:xfrm>
            <a:off x="315155" y="321404"/>
            <a:ext cx="10515600" cy="1325563"/>
          </a:xfrm>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CC87FE04-16ED-B7D7-F8EC-383185A6C29A}"/>
              </a:ext>
            </a:extLst>
          </p:cNvPr>
          <p:cNvSpPr>
            <a:spLocks noGrp="1"/>
          </p:cNvSpPr>
          <p:nvPr>
            <p:ph idx="1"/>
          </p:nvPr>
        </p:nvSpPr>
        <p:spPr>
          <a:xfrm>
            <a:off x="419100" y="1512738"/>
            <a:ext cx="10515600" cy="1325563"/>
          </a:xfrm>
        </p:spPr>
        <p:txBody>
          <a:bodyPr>
            <a:normAutofit/>
          </a:bodyPr>
          <a:lstStyle/>
          <a:p>
            <a:pPr marL="0" indent="0">
              <a:buNone/>
            </a:pPr>
            <a:r>
              <a:rPr kumimoji="1" lang="ja-JP" altLang="en-US" sz="3600"/>
              <a:t>・</a:t>
            </a:r>
            <a:r>
              <a:rPr lang="ja-JP" altLang="en-US" sz="3600"/>
              <a:t>稼ぎ</a:t>
            </a:r>
            <a:r>
              <a:rPr kumimoji="1" lang="ja-JP" altLang="en-US" sz="3600"/>
              <a:t>やすいジャンル</a:t>
            </a:r>
            <a:endParaRPr kumimoji="1" lang="en-US" altLang="ja-JP" sz="3600"/>
          </a:p>
          <a:p>
            <a:pPr marL="0" indent="0">
              <a:buNone/>
            </a:pPr>
            <a:r>
              <a:rPr kumimoji="1" lang="ja-JP" altLang="en-US" sz="3600"/>
              <a:t>ニュース</a:t>
            </a:r>
            <a:r>
              <a:rPr kumimoji="1" lang="en-US" altLang="ja-JP" sz="3600"/>
              <a:t>,</a:t>
            </a:r>
            <a:r>
              <a:rPr kumimoji="1" lang="ja-JP" altLang="en-US" sz="3600"/>
              <a:t>ファッション</a:t>
            </a:r>
            <a:endParaRPr kumimoji="1" lang="en-US" altLang="ja-JP" sz="3600"/>
          </a:p>
          <a:p>
            <a:pPr marL="0" indent="0">
              <a:buNone/>
            </a:pPr>
            <a:endParaRPr lang="en-US" altLang="ja-JP" sz="3600"/>
          </a:p>
          <a:p>
            <a:pPr marL="0" indent="0">
              <a:buNone/>
            </a:pPr>
            <a:endParaRPr kumimoji="1" lang="en-US" altLang="ja-JP" sz="3600"/>
          </a:p>
        </p:txBody>
      </p:sp>
      <p:sp>
        <p:nvSpPr>
          <p:cNvPr id="5" name="テキスト ボックス 4">
            <a:extLst>
              <a:ext uri="{FF2B5EF4-FFF2-40B4-BE49-F238E27FC236}">
                <a16:creationId xmlns:a16="http://schemas.microsoft.com/office/drawing/2014/main" id="{2E763C8A-D2E8-737B-E4FE-B037196C6E4F}"/>
              </a:ext>
            </a:extLst>
          </p:cNvPr>
          <p:cNvSpPr txBox="1"/>
          <p:nvPr/>
        </p:nvSpPr>
        <p:spPr>
          <a:xfrm>
            <a:off x="419100" y="3037752"/>
            <a:ext cx="10515600" cy="1754326"/>
          </a:xfrm>
          <a:prstGeom prst="rect">
            <a:avLst/>
          </a:prstGeom>
          <a:noFill/>
        </p:spPr>
        <p:txBody>
          <a:bodyPr wrap="square">
            <a:spAutoFit/>
          </a:bodyPr>
          <a:lstStyle/>
          <a:p>
            <a:pPr marL="0" indent="0">
              <a:buNone/>
            </a:pPr>
            <a:r>
              <a:rPr lang="ja-JP" altLang="en-US" sz="3600"/>
              <a:t>・詳細なジャンル</a:t>
            </a:r>
            <a:endParaRPr lang="en-US" altLang="ja-JP" sz="3600"/>
          </a:p>
          <a:p>
            <a:pPr marL="0" indent="0">
              <a:buNone/>
            </a:pPr>
            <a:r>
              <a:rPr kumimoji="1" lang="ja-JP" altLang="en-US" sz="3600">
                <a:solidFill>
                  <a:schemeClr val="accent2"/>
                </a:solidFill>
              </a:rPr>
              <a:t>海外の反応</a:t>
            </a:r>
            <a:r>
              <a:rPr kumimoji="1" lang="en-US" altLang="ja-JP" sz="3600"/>
              <a:t>,50</a:t>
            </a:r>
            <a:r>
              <a:rPr lang="ja-JP" altLang="en-US" sz="3600"/>
              <a:t>代ファッション</a:t>
            </a:r>
            <a:r>
              <a:rPr lang="en-US" altLang="ja-JP" sz="3600"/>
              <a:t>,</a:t>
            </a:r>
          </a:p>
          <a:p>
            <a:pPr marL="0" indent="0">
              <a:buNone/>
            </a:pPr>
            <a:r>
              <a:rPr lang="ja-JP" altLang="en-US" sz="3600"/>
              <a:t>海外ニュース</a:t>
            </a:r>
            <a:r>
              <a:rPr lang="en-US" altLang="ja-JP" sz="3600"/>
              <a:t>,</a:t>
            </a:r>
            <a:r>
              <a:rPr kumimoji="1" lang="en-US" altLang="ja-JP" sz="3600"/>
              <a:t>40</a:t>
            </a:r>
            <a:r>
              <a:rPr kumimoji="1" lang="ja-JP" altLang="en-US" sz="3600"/>
              <a:t>代ファッション</a:t>
            </a:r>
            <a:endParaRPr kumimoji="1" lang="en-US" altLang="ja-JP" sz="3600"/>
          </a:p>
        </p:txBody>
      </p:sp>
      <p:sp>
        <p:nvSpPr>
          <p:cNvPr id="6" name="テキスト ボックス 5">
            <a:extLst>
              <a:ext uri="{FF2B5EF4-FFF2-40B4-BE49-F238E27FC236}">
                <a16:creationId xmlns:a16="http://schemas.microsoft.com/office/drawing/2014/main" id="{CA22A296-7E60-6BA5-03BE-9B9A8F8E78C2}"/>
              </a:ext>
            </a:extLst>
          </p:cNvPr>
          <p:cNvSpPr txBox="1"/>
          <p:nvPr/>
        </p:nvSpPr>
        <p:spPr>
          <a:xfrm>
            <a:off x="315155" y="5365917"/>
            <a:ext cx="10515600" cy="646331"/>
          </a:xfrm>
          <a:prstGeom prst="rect">
            <a:avLst/>
          </a:prstGeom>
          <a:noFill/>
        </p:spPr>
        <p:txBody>
          <a:bodyPr wrap="square">
            <a:spAutoFit/>
          </a:bodyPr>
          <a:lstStyle/>
          <a:p>
            <a:pPr marL="0" indent="0">
              <a:buNone/>
            </a:pPr>
            <a:r>
              <a:rPr lang="ja-JP" altLang="en-US" sz="3600"/>
              <a:t>・登録ジャンル数は</a:t>
            </a:r>
            <a:r>
              <a:rPr lang="ja-JP" altLang="en-US" sz="3600">
                <a:solidFill>
                  <a:schemeClr val="accent2"/>
                </a:solidFill>
              </a:rPr>
              <a:t>１つ</a:t>
            </a:r>
            <a:r>
              <a:rPr lang="ja-JP" altLang="en-US" sz="3600"/>
              <a:t>の方がいい</a:t>
            </a:r>
            <a:endParaRPr lang="en-US" altLang="ja-JP" sz="3600"/>
          </a:p>
        </p:txBody>
      </p:sp>
      <p:sp>
        <p:nvSpPr>
          <p:cNvPr id="7" name="四角形: 角を丸くする 6">
            <a:extLst>
              <a:ext uri="{FF2B5EF4-FFF2-40B4-BE49-F238E27FC236}">
                <a16:creationId xmlns:a16="http://schemas.microsoft.com/office/drawing/2014/main" id="{BF02B775-0B3E-A589-5896-350550AE98BB}"/>
              </a:ext>
            </a:extLst>
          </p:cNvPr>
          <p:cNvSpPr/>
          <p:nvPr/>
        </p:nvSpPr>
        <p:spPr>
          <a:xfrm>
            <a:off x="315155" y="1356578"/>
            <a:ext cx="11670324" cy="137179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12CE26A-8D66-76BD-D2E5-C93682DF891C}"/>
              </a:ext>
            </a:extLst>
          </p:cNvPr>
          <p:cNvSpPr/>
          <p:nvPr/>
        </p:nvSpPr>
        <p:spPr>
          <a:xfrm>
            <a:off x="315155" y="3060779"/>
            <a:ext cx="11670324" cy="18838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39F4F967-5355-73D3-1EBA-D8E68FDB3373}"/>
              </a:ext>
            </a:extLst>
          </p:cNvPr>
          <p:cNvSpPr/>
          <p:nvPr/>
        </p:nvSpPr>
        <p:spPr>
          <a:xfrm>
            <a:off x="315155" y="5194029"/>
            <a:ext cx="11670324" cy="919149"/>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928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36D1F48F-2529-6EC3-660C-88256B9AA7F8}"/>
              </a:ext>
            </a:extLst>
          </p:cNvPr>
          <p:cNvSpPr/>
          <p:nvPr/>
        </p:nvSpPr>
        <p:spPr>
          <a:xfrm>
            <a:off x="5813907" y="1933753"/>
            <a:ext cx="2397345" cy="4137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多くの収入を得る</a:t>
            </a:r>
            <a:endParaRPr kumimoji="1" lang="ja-JP" altLang="en-US" sz="1800" b="1">
              <a:solidFill>
                <a:schemeClr val="tx1"/>
              </a:solidFill>
            </a:endParaRPr>
          </a:p>
        </p:txBody>
      </p:sp>
      <p:sp>
        <p:nvSpPr>
          <p:cNvPr id="28" name="Rectangle: Rounded Corners 27">
            <a:extLst>
              <a:ext uri="{FF2B5EF4-FFF2-40B4-BE49-F238E27FC236}">
                <a16:creationId xmlns:a16="http://schemas.microsoft.com/office/drawing/2014/main" id="{9220559B-3E51-48EC-3E37-AD0EAC37B7FC}"/>
              </a:ext>
            </a:extLst>
          </p:cNvPr>
          <p:cNvSpPr/>
          <p:nvPr/>
        </p:nvSpPr>
        <p:spPr>
          <a:xfrm>
            <a:off x="5809241" y="2712611"/>
            <a:ext cx="2417643" cy="4555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多くの閲覧数を得る</a:t>
            </a:r>
          </a:p>
        </p:txBody>
      </p:sp>
      <p:sp>
        <p:nvSpPr>
          <p:cNvPr id="32" name="TextBox 31">
            <a:extLst>
              <a:ext uri="{FF2B5EF4-FFF2-40B4-BE49-F238E27FC236}">
                <a16:creationId xmlns:a16="http://schemas.microsoft.com/office/drawing/2014/main" id="{52121275-BC67-1564-7F0C-F4C7237E2531}"/>
              </a:ext>
            </a:extLst>
          </p:cNvPr>
          <p:cNvSpPr txBox="1"/>
          <p:nvPr/>
        </p:nvSpPr>
        <p:spPr>
          <a:xfrm>
            <a:off x="187569" y="128228"/>
            <a:ext cx="12379570" cy="523220"/>
          </a:xfrm>
          <a:prstGeom prst="rect">
            <a:avLst/>
          </a:prstGeom>
          <a:noFill/>
        </p:spPr>
        <p:txBody>
          <a:bodyPr wrap="square">
            <a:spAutoFit/>
          </a:bodyPr>
          <a:lstStyle/>
          <a:p>
            <a:r>
              <a:rPr lang="ja-JP" altLang="en-US" sz="2800" dirty="0"/>
              <a:t>ランキングサイトから稼ぎやすいジャンルが分析できる</a:t>
            </a:r>
          </a:p>
        </p:txBody>
      </p:sp>
      <p:sp>
        <p:nvSpPr>
          <p:cNvPr id="11" name="Arrow: Right 10">
            <a:extLst>
              <a:ext uri="{FF2B5EF4-FFF2-40B4-BE49-F238E27FC236}">
                <a16:creationId xmlns:a16="http://schemas.microsoft.com/office/drawing/2014/main" id="{E09B25E5-9BAA-12B5-50D0-4D7DA25A0804}"/>
              </a:ext>
            </a:extLst>
          </p:cNvPr>
          <p:cNvSpPr/>
          <p:nvPr/>
        </p:nvSpPr>
        <p:spPr>
          <a:xfrm rot="16200000">
            <a:off x="6805545" y="2201934"/>
            <a:ext cx="170550" cy="62081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Arrow: Right 32">
            <a:extLst>
              <a:ext uri="{FF2B5EF4-FFF2-40B4-BE49-F238E27FC236}">
                <a16:creationId xmlns:a16="http://schemas.microsoft.com/office/drawing/2014/main" id="{D5631423-3875-1213-877B-B1150C62E3AB}"/>
              </a:ext>
            </a:extLst>
          </p:cNvPr>
          <p:cNvSpPr/>
          <p:nvPr/>
        </p:nvSpPr>
        <p:spPr>
          <a:xfrm rot="16200000">
            <a:off x="6297545" y="3078276"/>
            <a:ext cx="137250" cy="62081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Arrow: Right 34">
            <a:extLst>
              <a:ext uri="{FF2B5EF4-FFF2-40B4-BE49-F238E27FC236}">
                <a16:creationId xmlns:a16="http://schemas.microsoft.com/office/drawing/2014/main" id="{44A2E841-C776-F394-1542-9AD781E05A5F}"/>
              </a:ext>
            </a:extLst>
          </p:cNvPr>
          <p:cNvSpPr/>
          <p:nvPr/>
        </p:nvSpPr>
        <p:spPr>
          <a:xfrm rot="16200000">
            <a:off x="7828597" y="3053896"/>
            <a:ext cx="186010" cy="62081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a:extLst>
              <a:ext uri="{FF2B5EF4-FFF2-40B4-BE49-F238E27FC236}">
                <a16:creationId xmlns:a16="http://schemas.microsoft.com/office/drawing/2014/main" id="{0F3CBE13-A4E1-5294-48AD-16A4413E45CA}"/>
              </a:ext>
            </a:extLst>
          </p:cNvPr>
          <p:cNvSpPr/>
          <p:nvPr/>
        </p:nvSpPr>
        <p:spPr>
          <a:xfrm>
            <a:off x="4240740" y="3597401"/>
            <a:ext cx="3306204" cy="11338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9" name="Rectangle: Rounded Corners 28">
            <a:extLst>
              <a:ext uri="{FF2B5EF4-FFF2-40B4-BE49-F238E27FC236}">
                <a16:creationId xmlns:a16="http://schemas.microsoft.com/office/drawing/2014/main" id="{FD119DB9-7CF7-0D40-3E43-4B3F2E30A5A9}"/>
              </a:ext>
            </a:extLst>
          </p:cNvPr>
          <p:cNvSpPr/>
          <p:nvPr/>
        </p:nvSpPr>
        <p:spPr>
          <a:xfrm>
            <a:off x="4240740" y="3596505"/>
            <a:ext cx="2985774" cy="4078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a:solidFill>
                  <a:schemeClr val="tx1"/>
                </a:solidFill>
              </a:rPr>
              <a:t>Google</a:t>
            </a:r>
            <a:r>
              <a:rPr kumimoji="1" lang="ja-JP" altLang="en-US" sz="1800" b="1">
                <a:solidFill>
                  <a:schemeClr val="tx1"/>
                </a:solidFill>
              </a:rPr>
              <a:t>検索で上位に乗る</a:t>
            </a:r>
          </a:p>
        </p:txBody>
      </p:sp>
      <p:sp>
        <p:nvSpPr>
          <p:cNvPr id="37" name="TextBox 36">
            <a:extLst>
              <a:ext uri="{FF2B5EF4-FFF2-40B4-BE49-F238E27FC236}">
                <a16:creationId xmlns:a16="http://schemas.microsoft.com/office/drawing/2014/main" id="{62DF90FE-9520-CD66-831F-E84F17466A56}"/>
              </a:ext>
            </a:extLst>
          </p:cNvPr>
          <p:cNvSpPr txBox="1"/>
          <p:nvPr/>
        </p:nvSpPr>
        <p:spPr>
          <a:xfrm>
            <a:off x="4162883" y="5598045"/>
            <a:ext cx="3604593" cy="1077218"/>
          </a:xfrm>
          <a:prstGeom prst="rect">
            <a:avLst/>
          </a:prstGeom>
          <a:noFill/>
        </p:spPr>
        <p:txBody>
          <a:bodyPr wrap="square">
            <a:spAutoFit/>
          </a:bodyPr>
          <a:lstStyle/>
          <a:p>
            <a:r>
              <a:rPr lang="ja-JP" altLang="en-US" sz="1600"/>
              <a:t>・始めて</a:t>
            </a:r>
            <a:r>
              <a:rPr lang="ja-JP" altLang="en-US" sz="1600">
                <a:solidFill>
                  <a:schemeClr val="tx1"/>
                </a:solidFill>
              </a:rPr>
              <a:t>すぐ登録可能</a:t>
            </a:r>
            <a:endParaRPr lang="en-US" altLang="ja-JP" sz="1600">
              <a:solidFill>
                <a:schemeClr val="tx1"/>
              </a:solidFill>
            </a:endParaRPr>
          </a:p>
          <a:p>
            <a:r>
              <a:rPr lang="en-US" altLang="ja-JP" sz="1600"/>
              <a:t> </a:t>
            </a:r>
            <a:r>
              <a:rPr lang="ja-JP" altLang="en-US" sz="1600"/>
              <a:t>↳上位に入れば</a:t>
            </a:r>
            <a:r>
              <a:rPr lang="ja-JP" altLang="en-US" sz="1600">
                <a:solidFill>
                  <a:schemeClr val="accent2"/>
                </a:solidFill>
              </a:rPr>
              <a:t>初期流入</a:t>
            </a:r>
            <a:r>
              <a:rPr lang="ja-JP" altLang="en-US" sz="1600"/>
              <a:t>を獲得</a:t>
            </a:r>
            <a:endParaRPr lang="en-US" altLang="ja-JP" sz="1600"/>
          </a:p>
          <a:p>
            <a:r>
              <a:rPr lang="ja-JP" altLang="en-US" sz="1600">
                <a:solidFill>
                  <a:schemeClr val="tx1"/>
                </a:solidFill>
              </a:rPr>
              <a:t> ↳評価に必要な</a:t>
            </a:r>
            <a:r>
              <a:rPr lang="ja-JP" altLang="en-US" sz="1600">
                <a:solidFill>
                  <a:schemeClr val="accent2"/>
                </a:solidFill>
              </a:rPr>
              <a:t>被リンク</a:t>
            </a:r>
            <a:r>
              <a:rPr lang="ja-JP" altLang="en-US" sz="1600">
                <a:solidFill>
                  <a:schemeClr val="tx1"/>
                </a:solidFill>
              </a:rPr>
              <a:t>を獲得</a:t>
            </a:r>
            <a:endParaRPr lang="en-US" altLang="ja-JP" sz="1600">
              <a:solidFill>
                <a:schemeClr val="tx1"/>
              </a:solidFill>
            </a:endParaRPr>
          </a:p>
          <a:p>
            <a:r>
              <a:rPr lang="ja-JP" altLang="en-US" sz="1600"/>
              <a:t> ↳クローラーが訪れやすくなる</a:t>
            </a:r>
            <a:endParaRPr lang="en-US" altLang="ja-JP" sz="1600">
              <a:solidFill>
                <a:schemeClr val="tx1"/>
              </a:solidFill>
            </a:endParaRPr>
          </a:p>
        </p:txBody>
      </p:sp>
      <p:sp>
        <p:nvSpPr>
          <p:cNvPr id="30" name="Rectangle: Rounded Corners 29">
            <a:extLst>
              <a:ext uri="{FF2B5EF4-FFF2-40B4-BE49-F238E27FC236}">
                <a16:creationId xmlns:a16="http://schemas.microsoft.com/office/drawing/2014/main" id="{B88D4756-D6B9-CFCD-DBF2-D4AC581BBE83}"/>
              </a:ext>
            </a:extLst>
          </p:cNvPr>
          <p:cNvSpPr/>
          <p:nvPr/>
        </p:nvSpPr>
        <p:spPr>
          <a:xfrm>
            <a:off x="7644993" y="3579895"/>
            <a:ext cx="3223490" cy="5595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a:solidFill>
                  <a:schemeClr val="tx1"/>
                </a:solidFill>
              </a:rPr>
              <a:t>ニーズのあるジャンルを選ぶ</a:t>
            </a:r>
          </a:p>
        </p:txBody>
      </p:sp>
      <p:sp>
        <p:nvSpPr>
          <p:cNvPr id="41" name="TextBox 40">
            <a:extLst>
              <a:ext uri="{FF2B5EF4-FFF2-40B4-BE49-F238E27FC236}">
                <a16:creationId xmlns:a16="http://schemas.microsoft.com/office/drawing/2014/main" id="{7EC84CF4-88E7-BFA7-3509-EC1700E76AF6}"/>
              </a:ext>
            </a:extLst>
          </p:cNvPr>
          <p:cNvSpPr txBox="1"/>
          <p:nvPr/>
        </p:nvSpPr>
        <p:spPr>
          <a:xfrm>
            <a:off x="4170697" y="4076605"/>
            <a:ext cx="3363389" cy="584775"/>
          </a:xfrm>
          <a:prstGeom prst="rect">
            <a:avLst/>
          </a:prstGeom>
          <a:noFill/>
        </p:spPr>
        <p:txBody>
          <a:bodyPr wrap="square">
            <a:spAutoFit/>
          </a:bodyPr>
          <a:lstStyle/>
          <a:p>
            <a:r>
              <a:rPr kumimoji="1" lang="ja-JP" altLang="en-US" sz="1600">
                <a:solidFill>
                  <a:schemeClr val="tx1"/>
                </a:solidFill>
              </a:rPr>
              <a:t>・検索エンジンからの評価が必要</a:t>
            </a:r>
            <a:endParaRPr kumimoji="1" lang="en-US" altLang="ja-JP" sz="1600">
              <a:solidFill>
                <a:schemeClr val="tx1"/>
              </a:solidFill>
            </a:endParaRPr>
          </a:p>
          <a:p>
            <a:r>
              <a:rPr kumimoji="1" lang="ja-JP" altLang="en-US" sz="1600">
                <a:solidFill>
                  <a:schemeClr val="tx1"/>
                </a:solidFill>
              </a:rPr>
              <a:t>・最低３か月かかる</a:t>
            </a:r>
            <a:endParaRPr kumimoji="1" lang="en-US" altLang="ja-JP" sz="1600">
              <a:solidFill>
                <a:schemeClr val="tx1"/>
              </a:solidFill>
            </a:endParaRPr>
          </a:p>
        </p:txBody>
      </p:sp>
      <p:sp>
        <p:nvSpPr>
          <p:cNvPr id="44" name="Rectangle: Rounded Corners 43">
            <a:extLst>
              <a:ext uri="{FF2B5EF4-FFF2-40B4-BE49-F238E27FC236}">
                <a16:creationId xmlns:a16="http://schemas.microsoft.com/office/drawing/2014/main" id="{A5B65938-48B1-6995-16C5-9F783E9514CC}"/>
              </a:ext>
            </a:extLst>
          </p:cNvPr>
          <p:cNvSpPr/>
          <p:nvPr/>
        </p:nvSpPr>
        <p:spPr>
          <a:xfrm>
            <a:off x="4235456" y="5154719"/>
            <a:ext cx="3397458" cy="15381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Rectangle: Rounded Corners 42">
            <a:extLst>
              <a:ext uri="{FF2B5EF4-FFF2-40B4-BE49-F238E27FC236}">
                <a16:creationId xmlns:a16="http://schemas.microsoft.com/office/drawing/2014/main" id="{7B00EE4D-3F25-398E-D78C-CCB631E94D56}"/>
              </a:ext>
            </a:extLst>
          </p:cNvPr>
          <p:cNvSpPr/>
          <p:nvPr/>
        </p:nvSpPr>
        <p:spPr>
          <a:xfrm>
            <a:off x="4235456" y="5153296"/>
            <a:ext cx="3295858" cy="3829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ランキングサイトで上位</a:t>
            </a:r>
            <a:r>
              <a:rPr lang="en-US" altLang="ja-JP" b="1">
                <a:solidFill>
                  <a:schemeClr val="tx1"/>
                </a:solidFill>
              </a:rPr>
              <a:t>(IN)</a:t>
            </a:r>
            <a:endParaRPr kumimoji="1" lang="ja-JP" altLang="en-US" sz="1800" b="1">
              <a:solidFill>
                <a:schemeClr val="tx1"/>
              </a:solidFill>
            </a:endParaRPr>
          </a:p>
        </p:txBody>
      </p:sp>
      <p:sp>
        <p:nvSpPr>
          <p:cNvPr id="45" name="TextBox 44">
            <a:extLst>
              <a:ext uri="{FF2B5EF4-FFF2-40B4-BE49-F238E27FC236}">
                <a16:creationId xmlns:a16="http://schemas.microsoft.com/office/drawing/2014/main" id="{B02937EE-A031-C81B-FB64-01F80E8B1CF8}"/>
              </a:ext>
            </a:extLst>
          </p:cNvPr>
          <p:cNvSpPr txBox="1"/>
          <p:nvPr/>
        </p:nvSpPr>
        <p:spPr>
          <a:xfrm>
            <a:off x="7612934" y="5606975"/>
            <a:ext cx="4103142" cy="1077218"/>
          </a:xfrm>
          <a:prstGeom prst="rect">
            <a:avLst/>
          </a:prstGeom>
          <a:noFill/>
        </p:spPr>
        <p:txBody>
          <a:bodyPr wrap="square">
            <a:spAutoFit/>
          </a:bodyPr>
          <a:lstStyle/>
          <a:p>
            <a:r>
              <a:rPr kumimoji="1" lang="ja-JP" altLang="en-US" sz="1600">
                <a:solidFill>
                  <a:schemeClr val="tx1"/>
                </a:solidFill>
              </a:rPr>
              <a:t>・ジャンル毎にブログ数や閲覧数が分かる</a:t>
            </a:r>
            <a:endParaRPr kumimoji="1" lang="en-US" altLang="ja-JP" sz="1600">
              <a:solidFill>
                <a:schemeClr val="tx1"/>
              </a:solidFill>
            </a:endParaRPr>
          </a:p>
          <a:p>
            <a:r>
              <a:rPr lang="ja-JP" altLang="en-US" sz="1600"/>
              <a:t>・ランキングサイトで人気なジャンル</a:t>
            </a:r>
            <a:endParaRPr lang="en-US" altLang="ja-JP" sz="1600"/>
          </a:p>
          <a:p>
            <a:r>
              <a:rPr lang="ja-JP" altLang="en-US" sz="1600"/>
              <a:t>　↳</a:t>
            </a:r>
            <a:r>
              <a:rPr lang="en-US" altLang="ja-JP" sz="1600"/>
              <a:t>web</a:t>
            </a:r>
            <a:r>
              <a:rPr lang="ja-JP" altLang="en-US" sz="1600"/>
              <a:t>上でも人気と仮定</a:t>
            </a:r>
            <a:endParaRPr kumimoji="1" lang="en-US" altLang="ja-JP" sz="1600">
              <a:solidFill>
                <a:schemeClr val="tx1"/>
              </a:solidFill>
            </a:endParaRPr>
          </a:p>
          <a:p>
            <a:r>
              <a:rPr lang="en-US" altLang="ja-JP" sz="1600"/>
              <a:t> </a:t>
            </a:r>
            <a:r>
              <a:rPr lang="ja-JP" altLang="en-US" sz="1600"/>
              <a:t>  ↳</a:t>
            </a:r>
            <a:r>
              <a:rPr lang="ja-JP" altLang="en-US" sz="1600">
                <a:solidFill>
                  <a:schemeClr val="accent2"/>
                </a:solidFill>
              </a:rPr>
              <a:t>週間</a:t>
            </a:r>
            <a:r>
              <a:rPr lang="en-US" altLang="ja-JP" sz="1600">
                <a:solidFill>
                  <a:schemeClr val="accent2"/>
                </a:solidFill>
              </a:rPr>
              <a:t>OUT</a:t>
            </a:r>
            <a:r>
              <a:rPr lang="ja-JP" altLang="en-US" sz="1600">
                <a:solidFill>
                  <a:schemeClr val="accent2"/>
                </a:solidFill>
              </a:rPr>
              <a:t>からニーズ</a:t>
            </a:r>
            <a:r>
              <a:rPr kumimoji="1" lang="ja-JP" altLang="en-US" sz="1600">
                <a:solidFill>
                  <a:schemeClr val="accent2"/>
                </a:solidFill>
              </a:rPr>
              <a:t> </a:t>
            </a:r>
            <a:endParaRPr kumimoji="1" lang="en-US" altLang="ja-JP" sz="1600">
              <a:solidFill>
                <a:schemeClr val="accent2"/>
              </a:solidFill>
            </a:endParaRPr>
          </a:p>
        </p:txBody>
      </p:sp>
      <p:sp>
        <p:nvSpPr>
          <p:cNvPr id="47" name="Arrow: Right 46">
            <a:extLst>
              <a:ext uri="{FF2B5EF4-FFF2-40B4-BE49-F238E27FC236}">
                <a16:creationId xmlns:a16="http://schemas.microsoft.com/office/drawing/2014/main" id="{775E0F19-73B9-F874-DA3C-72777EDFCEE5}"/>
              </a:ext>
            </a:extLst>
          </p:cNvPr>
          <p:cNvSpPr/>
          <p:nvPr/>
        </p:nvSpPr>
        <p:spPr>
          <a:xfrm rot="16200000">
            <a:off x="6285200" y="4613733"/>
            <a:ext cx="192491" cy="62081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Arrow: Right 47">
            <a:extLst>
              <a:ext uri="{FF2B5EF4-FFF2-40B4-BE49-F238E27FC236}">
                <a16:creationId xmlns:a16="http://schemas.microsoft.com/office/drawing/2014/main" id="{174F6B92-A50B-57F6-08FF-1474E8160B7E}"/>
              </a:ext>
            </a:extLst>
          </p:cNvPr>
          <p:cNvSpPr/>
          <p:nvPr/>
        </p:nvSpPr>
        <p:spPr>
          <a:xfrm rot="16200000">
            <a:off x="7845356" y="4255405"/>
            <a:ext cx="659053" cy="62081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Rounded Corners 33">
            <a:extLst>
              <a:ext uri="{FF2B5EF4-FFF2-40B4-BE49-F238E27FC236}">
                <a16:creationId xmlns:a16="http://schemas.microsoft.com/office/drawing/2014/main" id="{0D92D975-50DB-2B5A-648C-392E0230FE73}"/>
              </a:ext>
            </a:extLst>
          </p:cNvPr>
          <p:cNvSpPr/>
          <p:nvPr/>
        </p:nvSpPr>
        <p:spPr>
          <a:xfrm>
            <a:off x="7724100" y="5162385"/>
            <a:ext cx="3999790" cy="15148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Rectangle: Rounded Corners 30">
            <a:extLst>
              <a:ext uri="{FF2B5EF4-FFF2-40B4-BE49-F238E27FC236}">
                <a16:creationId xmlns:a16="http://schemas.microsoft.com/office/drawing/2014/main" id="{928718BA-A1E1-AA3C-C671-0F18116F8955}"/>
              </a:ext>
            </a:extLst>
          </p:cNvPr>
          <p:cNvSpPr/>
          <p:nvPr/>
        </p:nvSpPr>
        <p:spPr>
          <a:xfrm>
            <a:off x="7726551" y="5160301"/>
            <a:ext cx="3379923" cy="3758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a:solidFill>
                  <a:schemeClr val="tx1"/>
                </a:solidFill>
              </a:rPr>
              <a:t>ランキングサイトで高い</a:t>
            </a:r>
            <a:r>
              <a:rPr kumimoji="1" lang="en-US" altLang="ja-JP" sz="1800" b="1">
                <a:solidFill>
                  <a:schemeClr val="tx1"/>
                </a:solidFill>
              </a:rPr>
              <a:t>OUT</a:t>
            </a:r>
            <a:endParaRPr kumimoji="1" lang="ja-JP" altLang="en-US" sz="1800" b="1">
              <a:solidFill>
                <a:schemeClr val="tx1"/>
              </a:solidFill>
            </a:endParaRPr>
          </a:p>
        </p:txBody>
      </p:sp>
      <p:sp>
        <p:nvSpPr>
          <p:cNvPr id="24" name="四角形: 角を丸くする 7">
            <a:extLst>
              <a:ext uri="{FF2B5EF4-FFF2-40B4-BE49-F238E27FC236}">
                <a16:creationId xmlns:a16="http://schemas.microsoft.com/office/drawing/2014/main" id="{741BE4CB-3746-EC7E-7D18-52E2DF15E64E}"/>
              </a:ext>
            </a:extLst>
          </p:cNvPr>
          <p:cNvSpPr/>
          <p:nvPr/>
        </p:nvSpPr>
        <p:spPr>
          <a:xfrm>
            <a:off x="4162883" y="1839523"/>
            <a:ext cx="7862427" cy="4931507"/>
          </a:xfrm>
          <a:prstGeom prst="roundRect">
            <a:avLst>
              <a:gd name="adj" fmla="val 483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Rectangle: Rounded Corners 55">
            <a:extLst>
              <a:ext uri="{FF2B5EF4-FFF2-40B4-BE49-F238E27FC236}">
                <a16:creationId xmlns:a16="http://schemas.microsoft.com/office/drawing/2014/main" id="{F3516338-9B11-6720-330E-627A2D37385C}"/>
              </a:ext>
            </a:extLst>
          </p:cNvPr>
          <p:cNvSpPr/>
          <p:nvPr/>
        </p:nvSpPr>
        <p:spPr>
          <a:xfrm>
            <a:off x="180839" y="805411"/>
            <a:ext cx="11621122" cy="895202"/>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ランキングサイトで</a:t>
            </a:r>
            <a:r>
              <a:rPr lang="ja-JP" altLang="en-US" sz="2400" b="1" dirty="0">
                <a:solidFill>
                  <a:schemeClr val="bg1"/>
                </a:solidFill>
              </a:rPr>
              <a:t>簡単に上位に入れる</a:t>
            </a:r>
            <a:r>
              <a:rPr lang="ja-JP" altLang="en-US" sz="2400" b="1" dirty="0">
                <a:solidFill>
                  <a:schemeClr val="tx1"/>
                </a:solidFill>
              </a:rPr>
              <a:t>＆</a:t>
            </a:r>
            <a:r>
              <a:rPr lang="ja-JP" altLang="en-US" sz="2400" b="1" dirty="0">
                <a:solidFill>
                  <a:schemeClr val="bg1"/>
                </a:solidFill>
              </a:rPr>
              <a:t>高い閲覧数が得られるジャンル</a:t>
            </a:r>
            <a:r>
              <a:rPr lang="ja-JP" altLang="en-US" sz="2400" b="1" dirty="0">
                <a:solidFill>
                  <a:schemeClr val="tx1"/>
                </a:solidFill>
              </a:rPr>
              <a:t> </a:t>
            </a:r>
            <a:endParaRPr lang="en-US" altLang="ja-JP" sz="2400" b="1" dirty="0">
              <a:solidFill>
                <a:schemeClr val="tx1"/>
              </a:solidFill>
            </a:endParaRPr>
          </a:p>
          <a:p>
            <a:pPr algn="ctr"/>
            <a:r>
              <a:rPr lang="en-US" altLang="ja-JP" sz="2400" b="1" dirty="0">
                <a:solidFill>
                  <a:schemeClr val="tx1"/>
                </a:solidFill>
              </a:rPr>
              <a:t>=</a:t>
            </a:r>
            <a:r>
              <a:rPr lang="ja-JP" altLang="en-US" sz="2400" b="1" dirty="0">
                <a:solidFill>
                  <a:schemeClr val="tx1"/>
                </a:solidFill>
              </a:rPr>
              <a:t>稼ぎやすいジャンル</a:t>
            </a:r>
            <a:endParaRPr kumimoji="1" lang="ja-JP" altLang="en-US" sz="2400" b="1" dirty="0">
              <a:solidFill>
                <a:schemeClr val="tx1"/>
              </a:solidFill>
            </a:endParaRPr>
          </a:p>
        </p:txBody>
      </p:sp>
      <p:sp>
        <p:nvSpPr>
          <p:cNvPr id="59" name="Rectangle: Rounded Corners 58">
            <a:extLst>
              <a:ext uri="{FF2B5EF4-FFF2-40B4-BE49-F238E27FC236}">
                <a16:creationId xmlns:a16="http://schemas.microsoft.com/office/drawing/2014/main" id="{B13B0595-7985-ECA0-844A-BE203CC48A6F}"/>
              </a:ext>
            </a:extLst>
          </p:cNvPr>
          <p:cNvSpPr/>
          <p:nvPr/>
        </p:nvSpPr>
        <p:spPr>
          <a:xfrm>
            <a:off x="186577" y="1923905"/>
            <a:ext cx="3750265" cy="1616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0" name="TextBox 59">
            <a:extLst>
              <a:ext uri="{FF2B5EF4-FFF2-40B4-BE49-F238E27FC236}">
                <a16:creationId xmlns:a16="http://schemas.microsoft.com/office/drawing/2014/main" id="{A3B6B766-95C0-B6F8-1827-D2472C1AFDF4}"/>
              </a:ext>
            </a:extLst>
          </p:cNvPr>
          <p:cNvSpPr txBox="1"/>
          <p:nvPr/>
        </p:nvSpPr>
        <p:spPr>
          <a:xfrm>
            <a:off x="128542" y="2386706"/>
            <a:ext cx="3363389" cy="1077218"/>
          </a:xfrm>
          <a:prstGeom prst="rect">
            <a:avLst/>
          </a:prstGeom>
          <a:noFill/>
        </p:spPr>
        <p:txBody>
          <a:bodyPr wrap="square">
            <a:spAutoFit/>
          </a:bodyPr>
          <a:lstStyle/>
          <a:p>
            <a:r>
              <a:rPr lang="ja-JP" altLang="en-US" sz="1600"/>
              <a:t>・ブログ→ランキングサイト</a:t>
            </a:r>
            <a:endParaRPr lang="en-US" altLang="ja-JP" sz="1600"/>
          </a:p>
          <a:p>
            <a:r>
              <a:rPr kumimoji="1" lang="ja-JP" altLang="en-US" sz="1600">
                <a:solidFill>
                  <a:schemeClr val="tx1"/>
                </a:solidFill>
              </a:rPr>
              <a:t>・順位決めに使用される</a:t>
            </a:r>
            <a:endParaRPr kumimoji="1" lang="en-US" altLang="ja-JP" sz="1600">
              <a:solidFill>
                <a:schemeClr val="tx1"/>
              </a:solidFill>
            </a:endParaRPr>
          </a:p>
          <a:p>
            <a:r>
              <a:rPr lang="ja-JP" altLang="en-US" sz="1600"/>
              <a:t>・ファンの応援の大きさ</a:t>
            </a:r>
            <a:endParaRPr lang="en-US" altLang="ja-JP" sz="1600"/>
          </a:p>
          <a:p>
            <a:r>
              <a:rPr kumimoji="1" lang="ja-JP" altLang="en-US" sz="1600">
                <a:solidFill>
                  <a:schemeClr val="tx1"/>
                </a:solidFill>
              </a:rPr>
              <a:t>・</a:t>
            </a:r>
            <a:r>
              <a:rPr kumimoji="1" lang="en-US" altLang="ja-JP" sz="1600">
                <a:solidFill>
                  <a:schemeClr val="tx1"/>
                </a:solidFill>
              </a:rPr>
              <a:t>1</a:t>
            </a:r>
            <a:r>
              <a:rPr kumimoji="1" lang="ja-JP" altLang="en-US" sz="1600">
                <a:solidFill>
                  <a:schemeClr val="tx1"/>
                </a:solidFill>
              </a:rPr>
              <a:t>アクセス</a:t>
            </a:r>
            <a:r>
              <a:rPr kumimoji="1" lang="en-US" altLang="ja-JP" sz="1600">
                <a:solidFill>
                  <a:schemeClr val="tx1"/>
                </a:solidFill>
              </a:rPr>
              <a:t>10P(OUT</a:t>
            </a:r>
            <a:r>
              <a:rPr kumimoji="1" lang="ja-JP" altLang="en-US" sz="1600">
                <a:solidFill>
                  <a:schemeClr val="tx1"/>
                </a:solidFill>
              </a:rPr>
              <a:t>も同様</a:t>
            </a:r>
            <a:r>
              <a:rPr kumimoji="1" lang="en-US" altLang="ja-JP" sz="1600">
                <a:solidFill>
                  <a:schemeClr val="tx1"/>
                </a:solidFill>
              </a:rPr>
              <a:t>)</a:t>
            </a:r>
          </a:p>
        </p:txBody>
      </p:sp>
      <p:sp>
        <p:nvSpPr>
          <p:cNvPr id="61" name="Rectangle: Rounded Corners 60">
            <a:extLst>
              <a:ext uri="{FF2B5EF4-FFF2-40B4-BE49-F238E27FC236}">
                <a16:creationId xmlns:a16="http://schemas.microsoft.com/office/drawing/2014/main" id="{5E238072-FBF2-41AC-7773-68742B2D223F}"/>
              </a:ext>
            </a:extLst>
          </p:cNvPr>
          <p:cNvSpPr/>
          <p:nvPr/>
        </p:nvSpPr>
        <p:spPr>
          <a:xfrm>
            <a:off x="147250" y="3669130"/>
            <a:ext cx="3782218" cy="1417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TextBox 61">
            <a:extLst>
              <a:ext uri="{FF2B5EF4-FFF2-40B4-BE49-F238E27FC236}">
                <a16:creationId xmlns:a16="http://schemas.microsoft.com/office/drawing/2014/main" id="{6ECF99D6-95CA-323E-2471-52B8781A9719}"/>
              </a:ext>
            </a:extLst>
          </p:cNvPr>
          <p:cNvSpPr txBox="1"/>
          <p:nvPr/>
        </p:nvSpPr>
        <p:spPr>
          <a:xfrm>
            <a:off x="89214" y="4205673"/>
            <a:ext cx="3363389" cy="830997"/>
          </a:xfrm>
          <a:prstGeom prst="rect">
            <a:avLst/>
          </a:prstGeom>
          <a:noFill/>
        </p:spPr>
        <p:txBody>
          <a:bodyPr wrap="square">
            <a:spAutoFit/>
          </a:bodyPr>
          <a:lstStyle/>
          <a:p>
            <a:r>
              <a:rPr lang="ja-JP" altLang="en-US" sz="1600"/>
              <a:t>・ランキングサイト→ブログ</a:t>
            </a:r>
            <a:endParaRPr lang="en-US" altLang="ja-JP" sz="1600"/>
          </a:p>
          <a:p>
            <a:r>
              <a:rPr lang="ja-JP" altLang="en-US" sz="1600"/>
              <a:t>・ブログの魅力を表す</a:t>
            </a:r>
            <a:endParaRPr lang="en-US" altLang="ja-JP" sz="1600"/>
          </a:p>
          <a:p>
            <a:r>
              <a:rPr lang="ja-JP" altLang="en-US" sz="1600"/>
              <a:t>・順位決めに関係無し</a:t>
            </a:r>
            <a:endParaRPr lang="en-US" altLang="ja-JP" sz="1600"/>
          </a:p>
        </p:txBody>
      </p:sp>
      <p:sp>
        <p:nvSpPr>
          <p:cNvPr id="63" name="Rectangle: Rounded Corners 62">
            <a:extLst>
              <a:ext uri="{FF2B5EF4-FFF2-40B4-BE49-F238E27FC236}">
                <a16:creationId xmlns:a16="http://schemas.microsoft.com/office/drawing/2014/main" id="{6E46729A-2528-6076-2409-CFEEE097E5BE}"/>
              </a:ext>
            </a:extLst>
          </p:cNvPr>
          <p:cNvSpPr/>
          <p:nvPr/>
        </p:nvSpPr>
        <p:spPr>
          <a:xfrm>
            <a:off x="152166" y="5274246"/>
            <a:ext cx="3740432" cy="1417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4" name="TextBox 63">
            <a:extLst>
              <a:ext uri="{FF2B5EF4-FFF2-40B4-BE49-F238E27FC236}">
                <a16:creationId xmlns:a16="http://schemas.microsoft.com/office/drawing/2014/main" id="{5851B52F-0618-4782-6F83-50B8A839A8B3}"/>
              </a:ext>
            </a:extLst>
          </p:cNvPr>
          <p:cNvSpPr txBox="1"/>
          <p:nvPr/>
        </p:nvSpPr>
        <p:spPr>
          <a:xfrm>
            <a:off x="94130" y="5810789"/>
            <a:ext cx="3894332" cy="830997"/>
          </a:xfrm>
          <a:prstGeom prst="rect">
            <a:avLst/>
          </a:prstGeom>
          <a:noFill/>
        </p:spPr>
        <p:txBody>
          <a:bodyPr wrap="square">
            <a:spAutoFit/>
          </a:bodyPr>
          <a:lstStyle/>
          <a:p>
            <a:r>
              <a:rPr lang="ja-JP" altLang="en-US" sz="1600"/>
              <a:t>・最大</a:t>
            </a:r>
            <a:r>
              <a:rPr lang="en-US" altLang="ja-JP" sz="1600"/>
              <a:t>5</a:t>
            </a:r>
            <a:r>
              <a:rPr lang="ja-JP" altLang="en-US" sz="1600"/>
              <a:t>つまで登録可能</a:t>
            </a:r>
            <a:endParaRPr lang="en-US" altLang="ja-JP" sz="1600"/>
          </a:p>
          <a:p>
            <a:r>
              <a:rPr lang="ja-JP" altLang="en-US" sz="1600"/>
              <a:t>・カテゴリ数に応じて</a:t>
            </a:r>
            <a:r>
              <a:rPr lang="en-US" altLang="ja-JP" sz="1600"/>
              <a:t>IN</a:t>
            </a:r>
            <a:r>
              <a:rPr lang="ja-JP" altLang="en-US" sz="1600"/>
              <a:t>・</a:t>
            </a:r>
            <a:r>
              <a:rPr lang="en-US" altLang="ja-JP" sz="1600"/>
              <a:t>OUT</a:t>
            </a:r>
            <a:r>
              <a:rPr lang="ja-JP" altLang="en-US" sz="1600"/>
              <a:t>が分散</a:t>
            </a:r>
            <a:endParaRPr lang="en-US" altLang="ja-JP" sz="1600"/>
          </a:p>
          <a:p>
            <a:r>
              <a:rPr lang="ja-JP" altLang="en-US" sz="1600"/>
              <a:t> ↳多いほどランキング上位に乗りずらい</a:t>
            </a:r>
            <a:endParaRPr lang="en-US" altLang="ja-JP" sz="1600"/>
          </a:p>
        </p:txBody>
      </p:sp>
      <p:sp>
        <p:nvSpPr>
          <p:cNvPr id="53" name="四角形: 角を丸くする 9">
            <a:extLst>
              <a:ext uri="{FF2B5EF4-FFF2-40B4-BE49-F238E27FC236}">
                <a16:creationId xmlns:a16="http://schemas.microsoft.com/office/drawing/2014/main" id="{86D61CEE-5DF4-56B9-57B2-977109ECB8C1}"/>
              </a:ext>
            </a:extLst>
          </p:cNvPr>
          <p:cNvSpPr/>
          <p:nvPr/>
        </p:nvSpPr>
        <p:spPr>
          <a:xfrm>
            <a:off x="193582" y="1932144"/>
            <a:ext cx="1302403" cy="399170"/>
          </a:xfrm>
          <a:prstGeom prst="roundRect">
            <a:avLst/>
          </a:prstGeom>
          <a:solidFill>
            <a:srgbClr val="E9E8E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週間</a:t>
            </a:r>
            <a:r>
              <a:rPr lang="en-US" altLang="ja-JP" sz="2000">
                <a:solidFill>
                  <a:schemeClr val="tx1"/>
                </a:solidFill>
              </a:rPr>
              <a:t>IN</a:t>
            </a:r>
          </a:p>
        </p:txBody>
      </p:sp>
      <p:sp>
        <p:nvSpPr>
          <p:cNvPr id="54" name="四角形: 角を丸くする 9">
            <a:extLst>
              <a:ext uri="{FF2B5EF4-FFF2-40B4-BE49-F238E27FC236}">
                <a16:creationId xmlns:a16="http://schemas.microsoft.com/office/drawing/2014/main" id="{2CBC48B2-A312-BAFC-2DE1-B7E6034E96FC}"/>
              </a:ext>
            </a:extLst>
          </p:cNvPr>
          <p:cNvSpPr/>
          <p:nvPr/>
        </p:nvSpPr>
        <p:spPr>
          <a:xfrm>
            <a:off x="147470" y="3671434"/>
            <a:ext cx="1429631" cy="407564"/>
          </a:xfrm>
          <a:prstGeom prst="roundRect">
            <a:avLst/>
          </a:prstGeom>
          <a:solidFill>
            <a:srgbClr val="E8E8E9"/>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週間</a:t>
            </a:r>
            <a:r>
              <a:rPr lang="en-US" altLang="ja-JP" sz="2000">
                <a:solidFill>
                  <a:schemeClr val="tx1"/>
                </a:solidFill>
              </a:rPr>
              <a:t>OUT </a:t>
            </a:r>
            <a:endParaRPr lang="en-US" altLang="ja-JP" sz="2000">
              <a:solidFill>
                <a:schemeClr val="accent2"/>
              </a:solidFill>
            </a:endParaRPr>
          </a:p>
        </p:txBody>
      </p:sp>
      <p:sp>
        <p:nvSpPr>
          <p:cNvPr id="55" name="四角形: 角を丸くする 9">
            <a:extLst>
              <a:ext uri="{FF2B5EF4-FFF2-40B4-BE49-F238E27FC236}">
                <a16:creationId xmlns:a16="http://schemas.microsoft.com/office/drawing/2014/main" id="{29A8DA87-CFE5-C71E-4E7D-4761F9E9D3FA}"/>
              </a:ext>
            </a:extLst>
          </p:cNvPr>
          <p:cNvSpPr/>
          <p:nvPr/>
        </p:nvSpPr>
        <p:spPr>
          <a:xfrm>
            <a:off x="151138" y="5256355"/>
            <a:ext cx="2097015" cy="400720"/>
          </a:xfrm>
          <a:prstGeom prst="roundRect">
            <a:avLst/>
          </a:prstGeom>
          <a:solidFill>
            <a:srgbClr val="F9F8F4"/>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登録カテゴリ数</a:t>
            </a:r>
            <a:endParaRPr lang="en-US" altLang="ja-JP" sz="2000">
              <a:solidFill>
                <a:schemeClr val="tx1"/>
              </a:solidFill>
            </a:endParaRPr>
          </a:p>
        </p:txBody>
      </p:sp>
      <p:pic>
        <p:nvPicPr>
          <p:cNvPr id="3" name="Picture 2">
            <a:extLst>
              <a:ext uri="{FF2B5EF4-FFF2-40B4-BE49-F238E27FC236}">
                <a16:creationId xmlns:a16="http://schemas.microsoft.com/office/drawing/2014/main" id="{BA167AAF-A8AE-6959-4434-67A4994C90BB}"/>
              </a:ext>
            </a:extLst>
          </p:cNvPr>
          <p:cNvPicPr>
            <a:picLocks noChangeAspect="1"/>
          </p:cNvPicPr>
          <p:nvPr/>
        </p:nvPicPr>
        <p:blipFill>
          <a:blip r:embed="rId3"/>
          <a:stretch>
            <a:fillRect/>
          </a:stretch>
        </p:blipFill>
        <p:spPr>
          <a:xfrm>
            <a:off x="2452295" y="5279972"/>
            <a:ext cx="1284423" cy="743614"/>
          </a:xfrm>
          <a:prstGeom prst="rect">
            <a:avLst/>
          </a:prstGeom>
        </p:spPr>
      </p:pic>
    </p:spTree>
    <p:extLst>
      <p:ext uri="{BB962C8B-B14F-4D97-AF65-F5344CB8AC3E}">
        <p14:creationId xmlns:p14="http://schemas.microsoft.com/office/powerpoint/2010/main" val="428842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1" grpId="0" animBg="1"/>
      <p:bldP spid="33" grpId="0" animBg="1"/>
      <p:bldP spid="35" grpId="0" animBg="1"/>
      <p:bldP spid="12" grpId="0" animBg="1"/>
      <p:bldP spid="29" grpId="0" animBg="1"/>
      <p:bldP spid="37" grpId="0"/>
      <p:bldP spid="30" grpId="0" animBg="1"/>
      <p:bldP spid="41" grpId="0"/>
      <p:bldP spid="44" grpId="0" animBg="1"/>
      <p:bldP spid="43" grpId="0" animBg="1"/>
      <p:bldP spid="45" grpId="0"/>
      <p:bldP spid="47" grpId="0" animBg="1"/>
      <p:bldP spid="48" grpId="0" animBg="1"/>
      <p:bldP spid="34" grpId="0" animBg="1"/>
      <p:bldP spid="31" grpId="0" animBg="1"/>
      <p:bldP spid="24" grpId="0" animBg="1"/>
      <p:bldP spid="56" grpId="0" animBg="1"/>
      <p:bldP spid="59" grpId="0" animBg="1"/>
      <p:bldP spid="60" grpId="0"/>
      <p:bldP spid="61" grpId="0" animBg="1"/>
      <p:bldP spid="62" grpId="0"/>
      <p:bldP spid="63" grpId="0" animBg="1"/>
      <p:bldP spid="64" grpId="0"/>
      <p:bldP spid="53" grpId="0" animBg="1"/>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2945B08D-5825-B5F1-A41C-C11620D9D2ED}"/>
              </a:ext>
            </a:extLst>
          </p:cNvPr>
          <p:cNvSpPr/>
          <p:nvPr/>
        </p:nvSpPr>
        <p:spPr>
          <a:xfrm>
            <a:off x="1104382" y="3611384"/>
            <a:ext cx="3560205" cy="4964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j-lt"/>
              </a:rPr>
              <a:t>脱初心者の閲覧数</a:t>
            </a:r>
            <a:r>
              <a:rPr kumimoji="1" lang="en-US" altLang="ja-JP">
                <a:solidFill>
                  <a:schemeClr val="tx1"/>
                </a:solidFill>
                <a:latin typeface="+mj-lt"/>
              </a:rPr>
              <a:t>:100pv/1</a:t>
            </a:r>
            <a:r>
              <a:rPr kumimoji="1" lang="ja-JP" altLang="en-US">
                <a:solidFill>
                  <a:schemeClr val="tx1"/>
                </a:solidFill>
                <a:latin typeface="+mj-lt"/>
              </a:rPr>
              <a:t>日</a:t>
            </a:r>
          </a:p>
        </p:txBody>
      </p:sp>
      <p:sp>
        <p:nvSpPr>
          <p:cNvPr id="22" name="Rectangle: Rounded Corners 21">
            <a:extLst>
              <a:ext uri="{FF2B5EF4-FFF2-40B4-BE49-F238E27FC236}">
                <a16:creationId xmlns:a16="http://schemas.microsoft.com/office/drawing/2014/main" id="{9128FE03-26B6-86AC-5CAE-8A3DE5C21943}"/>
              </a:ext>
            </a:extLst>
          </p:cNvPr>
          <p:cNvSpPr/>
          <p:nvPr/>
        </p:nvSpPr>
        <p:spPr>
          <a:xfrm>
            <a:off x="1056670" y="4687890"/>
            <a:ext cx="3560205" cy="4523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mj-lt"/>
              </a:rPr>
              <a:t>7000</a:t>
            </a:r>
            <a:r>
              <a:rPr lang="ja-JP" altLang="en-US" sz="2400">
                <a:solidFill>
                  <a:schemeClr val="tx1"/>
                </a:solidFill>
                <a:latin typeface="+mj-lt"/>
              </a:rPr>
              <a:t>週間</a:t>
            </a:r>
            <a:r>
              <a:rPr lang="en-US" altLang="ja-JP" sz="2400">
                <a:solidFill>
                  <a:schemeClr val="tx1"/>
                </a:solidFill>
                <a:latin typeface="+mj-lt"/>
              </a:rPr>
              <a:t>OUT</a:t>
            </a:r>
            <a:endParaRPr kumimoji="1" lang="ja-JP" altLang="en-US" sz="2400">
              <a:solidFill>
                <a:schemeClr val="tx1"/>
              </a:solidFill>
              <a:latin typeface="+mj-lt"/>
            </a:endParaRPr>
          </a:p>
        </p:txBody>
      </p:sp>
      <p:sp>
        <p:nvSpPr>
          <p:cNvPr id="23" name="Equals 22">
            <a:extLst>
              <a:ext uri="{FF2B5EF4-FFF2-40B4-BE49-F238E27FC236}">
                <a16:creationId xmlns:a16="http://schemas.microsoft.com/office/drawing/2014/main" id="{DE4F61FE-B05E-685B-DF22-C3CE4437B731}"/>
              </a:ext>
            </a:extLst>
          </p:cNvPr>
          <p:cNvSpPr/>
          <p:nvPr/>
        </p:nvSpPr>
        <p:spPr>
          <a:xfrm rot="5400000">
            <a:off x="2552007" y="4026030"/>
            <a:ext cx="557225" cy="750278"/>
          </a:xfrm>
          <a:prstGeom prst="mathEqual">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Arrow: Down 23">
            <a:extLst>
              <a:ext uri="{FF2B5EF4-FFF2-40B4-BE49-F238E27FC236}">
                <a16:creationId xmlns:a16="http://schemas.microsoft.com/office/drawing/2014/main" id="{7F1E9C5E-EB57-B95D-B5E2-FD9301AAFDE4}"/>
              </a:ext>
            </a:extLst>
          </p:cNvPr>
          <p:cNvSpPr/>
          <p:nvPr/>
        </p:nvSpPr>
        <p:spPr>
          <a:xfrm>
            <a:off x="1547257" y="5307577"/>
            <a:ext cx="765908" cy="637220"/>
          </a:xfrm>
          <a:prstGeom prst="downArrow">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Speech Bubble: Oval 24">
            <a:extLst>
              <a:ext uri="{FF2B5EF4-FFF2-40B4-BE49-F238E27FC236}">
                <a16:creationId xmlns:a16="http://schemas.microsoft.com/office/drawing/2014/main" id="{D3D6E9C4-FE6B-6962-ABCF-D52F6A08A3F3}"/>
              </a:ext>
            </a:extLst>
          </p:cNvPr>
          <p:cNvSpPr/>
          <p:nvPr/>
        </p:nvSpPr>
        <p:spPr>
          <a:xfrm>
            <a:off x="2641411" y="5199184"/>
            <a:ext cx="2063261" cy="769056"/>
          </a:xfrm>
          <a:prstGeom prst="wedgeEllipseCallout">
            <a:avLst>
              <a:gd name="adj1" fmla="val -64800"/>
              <a:gd name="adj2" fmla="val -4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他サイト</a:t>
            </a:r>
            <a:endParaRPr kumimoji="1" lang="en-US" altLang="ja-JP"/>
          </a:p>
          <a:p>
            <a:pPr algn="ctr"/>
            <a:r>
              <a:rPr kumimoji="1" lang="ja-JP" altLang="en-US"/>
              <a:t>との併用</a:t>
            </a:r>
          </a:p>
        </p:txBody>
      </p:sp>
      <p:sp>
        <p:nvSpPr>
          <p:cNvPr id="26" name="Rectangle: Rounded Corners 25">
            <a:extLst>
              <a:ext uri="{FF2B5EF4-FFF2-40B4-BE49-F238E27FC236}">
                <a16:creationId xmlns:a16="http://schemas.microsoft.com/office/drawing/2014/main" id="{93FF5EA4-006F-3BDA-6080-1B34D931AC9C}"/>
              </a:ext>
            </a:extLst>
          </p:cNvPr>
          <p:cNvSpPr/>
          <p:nvPr/>
        </p:nvSpPr>
        <p:spPr>
          <a:xfrm>
            <a:off x="1075326" y="6076713"/>
            <a:ext cx="3560205" cy="5180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j-lt"/>
              </a:rPr>
              <a:t>目標</a:t>
            </a:r>
            <a:r>
              <a:rPr lang="en-US" altLang="ja-JP" sz="2400">
                <a:solidFill>
                  <a:schemeClr val="tx1"/>
                </a:solidFill>
                <a:latin typeface="+mj-lt"/>
              </a:rPr>
              <a:t>:2000</a:t>
            </a:r>
            <a:r>
              <a:rPr lang="ja-JP" altLang="en-US" sz="2400">
                <a:solidFill>
                  <a:schemeClr val="tx1"/>
                </a:solidFill>
                <a:latin typeface="+mj-lt"/>
              </a:rPr>
              <a:t>週間</a:t>
            </a:r>
            <a:r>
              <a:rPr lang="en-US" altLang="ja-JP" sz="2400">
                <a:solidFill>
                  <a:schemeClr val="tx1"/>
                </a:solidFill>
                <a:latin typeface="+mj-lt"/>
              </a:rPr>
              <a:t>OUT</a:t>
            </a:r>
            <a:endParaRPr kumimoji="1" lang="ja-JP" altLang="en-US" sz="2400">
              <a:solidFill>
                <a:schemeClr val="tx1"/>
              </a:solidFill>
              <a:latin typeface="+mj-lt"/>
            </a:endParaRPr>
          </a:p>
        </p:txBody>
      </p:sp>
      <p:sp>
        <p:nvSpPr>
          <p:cNvPr id="27" name="四角形: 角を丸くする 7">
            <a:extLst>
              <a:ext uri="{FF2B5EF4-FFF2-40B4-BE49-F238E27FC236}">
                <a16:creationId xmlns:a16="http://schemas.microsoft.com/office/drawing/2014/main" id="{692A7581-BDCC-7DDD-588E-61B987964E69}"/>
              </a:ext>
            </a:extLst>
          </p:cNvPr>
          <p:cNvSpPr/>
          <p:nvPr/>
        </p:nvSpPr>
        <p:spPr>
          <a:xfrm>
            <a:off x="895871" y="1489964"/>
            <a:ext cx="4106984" cy="5208701"/>
          </a:xfrm>
          <a:prstGeom prst="roundRect">
            <a:avLst>
              <a:gd name="adj" fmla="val 483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Rounded Corners 27">
            <a:extLst>
              <a:ext uri="{FF2B5EF4-FFF2-40B4-BE49-F238E27FC236}">
                <a16:creationId xmlns:a16="http://schemas.microsoft.com/office/drawing/2014/main" id="{16F66F89-8F1B-AA77-315C-A5106608E701}"/>
              </a:ext>
            </a:extLst>
          </p:cNvPr>
          <p:cNvSpPr/>
          <p:nvPr/>
        </p:nvSpPr>
        <p:spPr>
          <a:xfrm>
            <a:off x="1046209" y="2561854"/>
            <a:ext cx="3626636" cy="46931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j-lt"/>
              </a:rPr>
              <a:t>ランキングサイトは初期のみ</a:t>
            </a:r>
          </a:p>
        </p:txBody>
      </p:sp>
      <p:sp>
        <p:nvSpPr>
          <p:cNvPr id="29" name="Arrow: Down 28">
            <a:extLst>
              <a:ext uri="{FF2B5EF4-FFF2-40B4-BE49-F238E27FC236}">
                <a16:creationId xmlns:a16="http://schemas.microsoft.com/office/drawing/2014/main" id="{0096EB25-9F46-84A1-ECEC-2CCDA5D3898D}"/>
              </a:ext>
            </a:extLst>
          </p:cNvPr>
          <p:cNvSpPr/>
          <p:nvPr/>
        </p:nvSpPr>
        <p:spPr>
          <a:xfrm>
            <a:off x="2448925" y="3127036"/>
            <a:ext cx="765908" cy="398961"/>
          </a:xfrm>
          <a:prstGeom prst="downArrow">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Rectangle: Rounded Corners 29">
            <a:extLst>
              <a:ext uri="{FF2B5EF4-FFF2-40B4-BE49-F238E27FC236}">
                <a16:creationId xmlns:a16="http://schemas.microsoft.com/office/drawing/2014/main" id="{BCF02C52-2840-164E-79FF-A11D090EFEC4}"/>
              </a:ext>
            </a:extLst>
          </p:cNvPr>
          <p:cNvSpPr/>
          <p:nvPr/>
        </p:nvSpPr>
        <p:spPr>
          <a:xfrm>
            <a:off x="6287746" y="1597978"/>
            <a:ext cx="4542296" cy="5671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j-lt"/>
              </a:rPr>
              <a:t>IN</a:t>
            </a:r>
            <a:r>
              <a:rPr lang="ja-JP" altLang="en-US">
                <a:solidFill>
                  <a:schemeClr val="tx1"/>
                </a:solidFill>
                <a:latin typeface="+mj-lt"/>
              </a:rPr>
              <a:t>はブログ閲覧数</a:t>
            </a:r>
            <a:r>
              <a:rPr lang="en-US" altLang="ja-JP">
                <a:solidFill>
                  <a:schemeClr val="tx1"/>
                </a:solidFill>
                <a:latin typeface="+mj-lt"/>
              </a:rPr>
              <a:t>(</a:t>
            </a:r>
            <a:r>
              <a:rPr lang="ja-JP" altLang="en-US">
                <a:solidFill>
                  <a:schemeClr val="tx1"/>
                </a:solidFill>
                <a:latin typeface="+mj-lt"/>
              </a:rPr>
              <a:t>収益</a:t>
            </a:r>
            <a:r>
              <a:rPr lang="en-US" altLang="ja-JP">
                <a:solidFill>
                  <a:schemeClr val="tx1"/>
                </a:solidFill>
                <a:latin typeface="+mj-lt"/>
              </a:rPr>
              <a:t>)</a:t>
            </a:r>
            <a:r>
              <a:rPr lang="ja-JP" altLang="en-US">
                <a:solidFill>
                  <a:schemeClr val="tx1"/>
                </a:solidFill>
                <a:latin typeface="+mj-lt"/>
              </a:rPr>
              <a:t>に関係しない</a:t>
            </a:r>
            <a:endParaRPr kumimoji="1" lang="ja-JP" altLang="en-US">
              <a:solidFill>
                <a:schemeClr val="tx1"/>
              </a:solidFill>
              <a:latin typeface="+mj-lt"/>
            </a:endParaRPr>
          </a:p>
        </p:txBody>
      </p:sp>
      <p:sp>
        <p:nvSpPr>
          <p:cNvPr id="33" name="Rectangle: Rounded Corners 32">
            <a:extLst>
              <a:ext uri="{FF2B5EF4-FFF2-40B4-BE49-F238E27FC236}">
                <a16:creationId xmlns:a16="http://schemas.microsoft.com/office/drawing/2014/main" id="{EE898B58-F762-79D7-CA26-90760D832957}"/>
              </a:ext>
            </a:extLst>
          </p:cNvPr>
          <p:cNvSpPr/>
          <p:nvPr/>
        </p:nvSpPr>
        <p:spPr>
          <a:xfrm>
            <a:off x="6306400" y="5761307"/>
            <a:ext cx="4678499" cy="5671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j-lt"/>
              </a:rPr>
              <a:t>目標</a:t>
            </a:r>
            <a:r>
              <a:rPr lang="en-US" altLang="ja-JP" sz="2400">
                <a:solidFill>
                  <a:schemeClr val="tx1"/>
                </a:solidFill>
                <a:latin typeface="+mj-lt"/>
              </a:rPr>
              <a:t>:300</a:t>
            </a:r>
            <a:r>
              <a:rPr lang="ja-JP" altLang="en-US" sz="2400">
                <a:solidFill>
                  <a:schemeClr val="tx1"/>
                </a:solidFill>
                <a:latin typeface="+mj-lt"/>
              </a:rPr>
              <a:t>週間</a:t>
            </a:r>
            <a:r>
              <a:rPr lang="en-US" altLang="ja-JP" sz="2400">
                <a:solidFill>
                  <a:schemeClr val="tx1"/>
                </a:solidFill>
                <a:latin typeface="+mj-lt"/>
              </a:rPr>
              <a:t>IN</a:t>
            </a:r>
            <a:r>
              <a:rPr lang="ja-JP" altLang="en-US" sz="2400">
                <a:solidFill>
                  <a:schemeClr val="tx1"/>
                </a:solidFill>
                <a:latin typeface="+mj-lt"/>
              </a:rPr>
              <a:t>で</a:t>
            </a:r>
            <a:r>
              <a:rPr lang="en-US" altLang="ja-JP" sz="2400">
                <a:solidFill>
                  <a:schemeClr val="tx1"/>
                </a:solidFill>
                <a:latin typeface="+mj-lt"/>
              </a:rPr>
              <a:t>90</a:t>
            </a:r>
            <a:r>
              <a:rPr lang="ja-JP" altLang="en-US" sz="2400">
                <a:solidFill>
                  <a:schemeClr val="tx1"/>
                </a:solidFill>
                <a:latin typeface="+mj-lt"/>
              </a:rPr>
              <a:t>位</a:t>
            </a:r>
            <a:endParaRPr kumimoji="1" lang="ja-JP" altLang="en-US" sz="2400">
              <a:solidFill>
                <a:schemeClr val="tx1"/>
              </a:solidFill>
              <a:latin typeface="+mj-lt"/>
            </a:endParaRPr>
          </a:p>
        </p:txBody>
      </p:sp>
      <p:sp>
        <p:nvSpPr>
          <p:cNvPr id="34" name="Arrow: Down 33">
            <a:extLst>
              <a:ext uri="{FF2B5EF4-FFF2-40B4-BE49-F238E27FC236}">
                <a16:creationId xmlns:a16="http://schemas.microsoft.com/office/drawing/2014/main" id="{71AB53B4-BBD3-9DB7-1BC9-621411142A3E}"/>
              </a:ext>
            </a:extLst>
          </p:cNvPr>
          <p:cNvSpPr/>
          <p:nvPr/>
        </p:nvSpPr>
        <p:spPr>
          <a:xfrm>
            <a:off x="7800319" y="2286251"/>
            <a:ext cx="765908" cy="406400"/>
          </a:xfrm>
          <a:prstGeom prst="downArrow">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Speech Bubble: Oval 34">
            <a:extLst>
              <a:ext uri="{FF2B5EF4-FFF2-40B4-BE49-F238E27FC236}">
                <a16:creationId xmlns:a16="http://schemas.microsoft.com/office/drawing/2014/main" id="{2FD5352E-2536-4940-6C51-96A5357EB508}"/>
              </a:ext>
            </a:extLst>
          </p:cNvPr>
          <p:cNvSpPr/>
          <p:nvPr/>
        </p:nvSpPr>
        <p:spPr>
          <a:xfrm>
            <a:off x="7749142" y="3472426"/>
            <a:ext cx="2582985" cy="953475"/>
          </a:xfrm>
          <a:prstGeom prst="wedgeEllipseCallout">
            <a:avLst>
              <a:gd name="adj1" fmla="val -58646"/>
              <a:gd name="adj2" fmla="val 307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自力で</a:t>
            </a:r>
            <a:r>
              <a:rPr lang="en-US" altLang="ja-JP"/>
              <a:t>2~300</a:t>
            </a:r>
            <a:r>
              <a:rPr lang="ja-JP" altLang="en-US"/>
              <a:t>週間</a:t>
            </a:r>
            <a:r>
              <a:rPr lang="en-US" altLang="ja-JP"/>
              <a:t>IN</a:t>
            </a:r>
            <a:r>
              <a:rPr lang="ja-JP" altLang="en-US"/>
              <a:t>獲得可能</a:t>
            </a:r>
            <a:endParaRPr kumimoji="1" lang="ja-JP" altLang="en-US"/>
          </a:p>
        </p:txBody>
      </p:sp>
      <p:sp>
        <p:nvSpPr>
          <p:cNvPr id="36" name="Arrow: Down 35">
            <a:extLst>
              <a:ext uri="{FF2B5EF4-FFF2-40B4-BE49-F238E27FC236}">
                <a16:creationId xmlns:a16="http://schemas.microsoft.com/office/drawing/2014/main" id="{397B16BF-73E4-4093-559B-E6AD1D7C1530}"/>
              </a:ext>
            </a:extLst>
          </p:cNvPr>
          <p:cNvSpPr/>
          <p:nvPr/>
        </p:nvSpPr>
        <p:spPr>
          <a:xfrm>
            <a:off x="6490360" y="3561862"/>
            <a:ext cx="765908" cy="2043722"/>
          </a:xfrm>
          <a:prstGeom prst="downArrow">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Speech Bubble: Oval 36">
            <a:extLst>
              <a:ext uri="{FF2B5EF4-FFF2-40B4-BE49-F238E27FC236}">
                <a16:creationId xmlns:a16="http://schemas.microsoft.com/office/drawing/2014/main" id="{47DCA3AA-6B1A-573A-3226-ECBF3A05286B}"/>
              </a:ext>
            </a:extLst>
          </p:cNvPr>
          <p:cNvSpPr/>
          <p:nvPr/>
        </p:nvSpPr>
        <p:spPr>
          <a:xfrm>
            <a:off x="7574433" y="4478470"/>
            <a:ext cx="3041758" cy="953475"/>
          </a:xfrm>
          <a:prstGeom prst="wedgeEllipseCallout">
            <a:avLst>
              <a:gd name="adj1" fmla="val -58929"/>
              <a:gd name="adj2" fmla="val 17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7">
            <a:extLst>
              <a:ext uri="{FF2B5EF4-FFF2-40B4-BE49-F238E27FC236}">
                <a16:creationId xmlns:a16="http://schemas.microsoft.com/office/drawing/2014/main" id="{E69E95B1-504D-0CD3-977D-A1A7D3740313}"/>
              </a:ext>
            </a:extLst>
          </p:cNvPr>
          <p:cNvSpPr/>
          <p:nvPr/>
        </p:nvSpPr>
        <p:spPr>
          <a:xfrm>
            <a:off x="6111315" y="1475216"/>
            <a:ext cx="5013694" cy="5198807"/>
          </a:xfrm>
          <a:prstGeom prst="roundRect">
            <a:avLst>
              <a:gd name="adj" fmla="val 483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Rounded Corners 38">
            <a:extLst>
              <a:ext uri="{FF2B5EF4-FFF2-40B4-BE49-F238E27FC236}">
                <a16:creationId xmlns:a16="http://schemas.microsoft.com/office/drawing/2014/main" id="{B78272AF-0297-B088-4986-BE37319AEEEC}"/>
              </a:ext>
            </a:extLst>
          </p:cNvPr>
          <p:cNvSpPr/>
          <p:nvPr/>
        </p:nvSpPr>
        <p:spPr>
          <a:xfrm>
            <a:off x="131411" y="165825"/>
            <a:ext cx="11909323" cy="1113502"/>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300</a:t>
            </a:r>
            <a:r>
              <a:rPr kumimoji="1" lang="ja-JP" altLang="en-US" sz="2800" b="1" dirty="0">
                <a:solidFill>
                  <a:schemeClr val="bg1"/>
                </a:solidFill>
              </a:rPr>
              <a:t>週間</a:t>
            </a:r>
            <a:r>
              <a:rPr kumimoji="1" lang="en-US" altLang="ja-JP" sz="2800" b="1" dirty="0">
                <a:solidFill>
                  <a:schemeClr val="bg1"/>
                </a:solidFill>
              </a:rPr>
              <a:t>IN</a:t>
            </a:r>
            <a:r>
              <a:rPr kumimoji="1" lang="ja-JP" altLang="en-US" sz="2800" b="1" dirty="0">
                <a:solidFill>
                  <a:schemeClr val="bg1"/>
                </a:solidFill>
              </a:rPr>
              <a:t>で</a:t>
            </a:r>
            <a:r>
              <a:rPr kumimoji="1" lang="en-US" altLang="ja-JP" sz="2800" b="1" dirty="0">
                <a:solidFill>
                  <a:schemeClr val="bg1"/>
                </a:solidFill>
              </a:rPr>
              <a:t>90</a:t>
            </a:r>
            <a:r>
              <a:rPr kumimoji="1" lang="ja-JP" altLang="en-US" sz="2800" b="1" dirty="0">
                <a:solidFill>
                  <a:schemeClr val="bg1"/>
                </a:solidFill>
              </a:rPr>
              <a:t>位に入れる</a:t>
            </a:r>
            <a:r>
              <a:rPr kumimoji="1" lang="ja-JP" altLang="en-US" sz="2800" b="1" dirty="0">
                <a:solidFill>
                  <a:schemeClr val="tx1"/>
                </a:solidFill>
              </a:rPr>
              <a:t>＆</a:t>
            </a:r>
            <a:r>
              <a:rPr kumimoji="1" lang="en-US" altLang="ja-JP" sz="2800" b="1" dirty="0">
                <a:solidFill>
                  <a:schemeClr val="bg1"/>
                </a:solidFill>
              </a:rPr>
              <a:t>2000</a:t>
            </a:r>
            <a:r>
              <a:rPr kumimoji="1" lang="ja-JP" altLang="en-US" sz="2800" b="1" dirty="0">
                <a:solidFill>
                  <a:schemeClr val="bg1"/>
                </a:solidFill>
              </a:rPr>
              <a:t>週間</a:t>
            </a:r>
            <a:r>
              <a:rPr kumimoji="1" lang="en-US" altLang="ja-JP" sz="2800" b="1" dirty="0">
                <a:solidFill>
                  <a:schemeClr val="bg1"/>
                </a:solidFill>
              </a:rPr>
              <a:t>OUT</a:t>
            </a:r>
            <a:r>
              <a:rPr kumimoji="1" lang="ja-JP" altLang="en-US" sz="2800" b="1" dirty="0">
                <a:solidFill>
                  <a:schemeClr val="tx1"/>
                </a:solidFill>
              </a:rPr>
              <a:t>を得られるジャンル</a:t>
            </a:r>
            <a:endParaRPr kumimoji="1" lang="en-US" altLang="ja-JP" sz="2800" b="1" dirty="0">
              <a:solidFill>
                <a:schemeClr val="tx1"/>
              </a:solidFill>
            </a:endParaRPr>
          </a:p>
          <a:p>
            <a:pPr algn="ctr"/>
            <a:r>
              <a:rPr lang="en-US" altLang="ja-JP" sz="2800" b="1" dirty="0">
                <a:solidFill>
                  <a:schemeClr val="tx1"/>
                </a:solidFill>
              </a:rPr>
              <a:t>=</a:t>
            </a:r>
            <a:r>
              <a:rPr lang="ja-JP" altLang="en-US" sz="2800" b="1" dirty="0">
                <a:solidFill>
                  <a:schemeClr val="tx1"/>
                </a:solidFill>
              </a:rPr>
              <a:t>稼ぎやすいジャンル</a:t>
            </a:r>
            <a:endParaRPr kumimoji="1" lang="ja-JP" altLang="en-US" sz="2800" b="1" dirty="0">
              <a:solidFill>
                <a:schemeClr val="tx1"/>
              </a:solidFill>
            </a:endParaRPr>
          </a:p>
        </p:txBody>
      </p:sp>
      <p:sp>
        <p:nvSpPr>
          <p:cNvPr id="42" name="TextBox 41">
            <a:extLst>
              <a:ext uri="{FF2B5EF4-FFF2-40B4-BE49-F238E27FC236}">
                <a16:creationId xmlns:a16="http://schemas.microsoft.com/office/drawing/2014/main" id="{38670D57-4DEA-5A02-2DD3-0484CFDA5C45}"/>
              </a:ext>
            </a:extLst>
          </p:cNvPr>
          <p:cNvSpPr txBox="1"/>
          <p:nvPr/>
        </p:nvSpPr>
        <p:spPr>
          <a:xfrm>
            <a:off x="7690480" y="4697427"/>
            <a:ext cx="2904136" cy="646331"/>
          </a:xfrm>
          <a:prstGeom prst="rect">
            <a:avLst/>
          </a:prstGeom>
          <a:noFill/>
        </p:spPr>
        <p:txBody>
          <a:bodyPr wrap="square">
            <a:spAutoFit/>
          </a:bodyPr>
          <a:lstStyle/>
          <a:p>
            <a:pPr algn="ctr"/>
            <a:r>
              <a:rPr kumimoji="1" lang="ja-JP" altLang="en-US">
                <a:solidFill>
                  <a:schemeClr val="bg1"/>
                </a:solidFill>
              </a:rPr>
              <a:t>閲覧者は</a:t>
            </a:r>
            <a:r>
              <a:rPr kumimoji="1" lang="en-US" altLang="ja-JP">
                <a:solidFill>
                  <a:schemeClr val="bg1"/>
                </a:solidFill>
              </a:rPr>
              <a:t>90</a:t>
            </a:r>
            <a:r>
              <a:rPr kumimoji="1" lang="ja-JP" altLang="en-US">
                <a:solidFill>
                  <a:schemeClr val="bg1"/>
                </a:solidFill>
              </a:rPr>
              <a:t>位</a:t>
            </a:r>
            <a:r>
              <a:rPr kumimoji="1" lang="en-US" altLang="ja-JP">
                <a:solidFill>
                  <a:schemeClr val="bg1"/>
                </a:solidFill>
              </a:rPr>
              <a:t>(3p</a:t>
            </a:r>
            <a:r>
              <a:rPr kumimoji="1" lang="ja-JP" altLang="en-US">
                <a:solidFill>
                  <a:schemeClr val="bg1"/>
                </a:solidFill>
              </a:rPr>
              <a:t>目</a:t>
            </a:r>
            <a:r>
              <a:rPr kumimoji="1" lang="en-US" altLang="ja-JP">
                <a:solidFill>
                  <a:schemeClr val="bg1"/>
                </a:solidFill>
              </a:rPr>
              <a:t>)</a:t>
            </a:r>
            <a:r>
              <a:rPr kumimoji="1" lang="ja-JP" altLang="en-US">
                <a:solidFill>
                  <a:schemeClr val="bg1"/>
                </a:solidFill>
              </a:rPr>
              <a:t>まで見てくれると仮定</a:t>
            </a:r>
          </a:p>
        </p:txBody>
      </p:sp>
      <p:sp>
        <p:nvSpPr>
          <p:cNvPr id="43" name="Rectangle: Rounded Corners 42">
            <a:extLst>
              <a:ext uri="{FF2B5EF4-FFF2-40B4-BE49-F238E27FC236}">
                <a16:creationId xmlns:a16="http://schemas.microsoft.com/office/drawing/2014/main" id="{EA036B41-E7EC-3B8C-1F47-79FC4C707DAC}"/>
              </a:ext>
            </a:extLst>
          </p:cNvPr>
          <p:cNvSpPr/>
          <p:nvPr/>
        </p:nvSpPr>
        <p:spPr>
          <a:xfrm>
            <a:off x="6265748" y="2820707"/>
            <a:ext cx="4601165" cy="5671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j-lt"/>
              </a:rPr>
              <a:t>上位に入るのに必要な</a:t>
            </a:r>
            <a:r>
              <a:rPr lang="en-US" altLang="ja-JP">
                <a:solidFill>
                  <a:schemeClr val="tx1"/>
                </a:solidFill>
                <a:latin typeface="+mj-lt"/>
              </a:rPr>
              <a:t>In</a:t>
            </a:r>
            <a:r>
              <a:rPr lang="ja-JP" altLang="en-US">
                <a:solidFill>
                  <a:schemeClr val="tx1"/>
                </a:solidFill>
                <a:latin typeface="+mj-lt"/>
              </a:rPr>
              <a:t>が少ない方が理想</a:t>
            </a:r>
            <a:endParaRPr lang="en-US" altLang="ja-JP">
              <a:solidFill>
                <a:schemeClr val="tx1"/>
              </a:solidFill>
              <a:latin typeface="+mj-lt"/>
            </a:endParaRPr>
          </a:p>
        </p:txBody>
      </p:sp>
      <p:sp>
        <p:nvSpPr>
          <p:cNvPr id="32" name="Rectangle: Rounded Corners 31">
            <a:extLst>
              <a:ext uri="{FF2B5EF4-FFF2-40B4-BE49-F238E27FC236}">
                <a16:creationId xmlns:a16="http://schemas.microsoft.com/office/drawing/2014/main" id="{760B7306-C1B4-E419-BE92-0DA2DD794645}"/>
              </a:ext>
            </a:extLst>
          </p:cNvPr>
          <p:cNvSpPr/>
          <p:nvPr/>
        </p:nvSpPr>
        <p:spPr>
          <a:xfrm>
            <a:off x="1065874" y="1615499"/>
            <a:ext cx="3626636" cy="46931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solidFill>
                  <a:schemeClr val="tx1"/>
                </a:solidFill>
                <a:latin typeface="+mj-lt"/>
              </a:rPr>
              <a:t>Google</a:t>
            </a:r>
            <a:r>
              <a:rPr lang="ja-JP" altLang="en-US" sz="1600">
                <a:solidFill>
                  <a:schemeClr val="tx1"/>
                </a:solidFill>
                <a:latin typeface="+mj-lt"/>
              </a:rPr>
              <a:t>検索により主に閲覧数を得る</a:t>
            </a:r>
            <a:endParaRPr kumimoji="1" lang="ja-JP" altLang="en-US" sz="1600">
              <a:solidFill>
                <a:schemeClr val="tx1"/>
              </a:solidFill>
              <a:latin typeface="+mj-lt"/>
            </a:endParaRPr>
          </a:p>
        </p:txBody>
      </p:sp>
      <p:sp>
        <p:nvSpPr>
          <p:cNvPr id="40" name="Arrow: Down 39">
            <a:extLst>
              <a:ext uri="{FF2B5EF4-FFF2-40B4-BE49-F238E27FC236}">
                <a16:creationId xmlns:a16="http://schemas.microsoft.com/office/drawing/2014/main" id="{5BB54895-895A-A96D-C92E-EFA90A9CCAC2}"/>
              </a:ext>
            </a:extLst>
          </p:cNvPr>
          <p:cNvSpPr/>
          <p:nvPr/>
        </p:nvSpPr>
        <p:spPr>
          <a:xfrm>
            <a:off x="2498086" y="2168391"/>
            <a:ext cx="765908" cy="344884"/>
          </a:xfrm>
          <a:prstGeom prst="downArrow">
            <a:avLst/>
          </a:prstGeom>
          <a:solidFill>
            <a:srgbClr val="8FA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334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P spid="34" grpId="0" animBg="1"/>
      <p:bldP spid="35" grpId="0" animBg="1"/>
      <p:bldP spid="36" grpId="0" animBg="1"/>
      <p:bldP spid="37" grpId="0" animBg="1"/>
      <p:bldP spid="38" grpId="0" animBg="1"/>
      <p:bldP spid="42" grpId="0"/>
      <p:bldP spid="43" grpId="0" animBg="1"/>
      <p:bldP spid="32"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9000" b="-9000"/>
          </a:stretch>
        </a:blipFill>
        <a:effectLst/>
      </p:bgPr>
    </p:bg>
    <p:spTree>
      <p:nvGrpSpPr>
        <p:cNvPr id="1" name=""/>
        <p:cNvGrpSpPr/>
        <p:nvPr/>
      </p:nvGrpSpPr>
      <p:grpSpPr>
        <a:xfrm>
          <a:off x="0" y="0"/>
          <a:ext cx="0" cy="0"/>
          <a:chOff x="0" y="0"/>
          <a:chExt cx="0" cy="0"/>
        </a:xfrm>
      </p:grpSpPr>
      <p:pic>
        <p:nvPicPr>
          <p:cNvPr id="4" name="図 3" descr="グラフ&#10;&#10;自動的に生成された説明">
            <a:extLst>
              <a:ext uri="{FF2B5EF4-FFF2-40B4-BE49-F238E27FC236}">
                <a16:creationId xmlns:a16="http://schemas.microsoft.com/office/drawing/2014/main" id="{5E202EC8-01AF-5362-C6B6-48E8820AD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10" y="1084549"/>
            <a:ext cx="5536043" cy="4957468"/>
          </a:xfrm>
          <a:prstGeom prst="rect">
            <a:avLst/>
          </a:prstGeom>
        </p:spPr>
      </p:pic>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D0A90C8-A40B-7FED-49FF-B078BD1823A8}"/>
              </a:ext>
            </a:extLst>
          </p:cNvPr>
          <p:cNvSpPr>
            <a:spLocks noGrp="1"/>
          </p:cNvSpPr>
          <p:nvPr>
            <p:ph type="title"/>
          </p:nvPr>
        </p:nvSpPr>
        <p:spPr>
          <a:xfrm>
            <a:off x="307024" y="114406"/>
            <a:ext cx="10515600" cy="838412"/>
          </a:xfrm>
        </p:spPr>
        <p:txBody>
          <a:bodyPr vert="horz" lIns="91440" tIns="45720" rIns="91440" bIns="45720" rtlCol="0" anchor="ctr">
            <a:normAutofit fontScale="90000"/>
          </a:bodyPr>
          <a:lstStyle/>
          <a:p>
            <a:r>
              <a:rPr kumimoji="1" lang="ja-JP" altLang="en-US" sz="4000" kern="1200" dirty="0">
                <a:solidFill>
                  <a:schemeClr val="tx1"/>
                </a:solidFill>
                <a:latin typeface="+mj-lt"/>
                <a:ea typeface="+mj-ea"/>
                <a:cs typeface="+mj-cs"/>
              </a:rPr>
              <a:t>カテゴリ毎の上位</a:t>
            </a:r>
            <a:r>
              <a:rPr kumimoji="1" lang="en-US" altLang="ja-JP" sz="4000" kern="1200" dirty="0">
                <a:solidFill>
                  <a:schemeClr val="tx1"/>
                </a:solidFill>
                <a:latin typeface="+mj-lt"/>
                <a:ea typeface="+mj-ea"/>
                <a:cs typeface="+mj-cs"/>
              </a:rPr>
              <a:t>90</a:t>
            </a:r>
            <a:r>
              <a:rPr kumimoji="1" lang="ja-JP" altLang="en-US" sz="4000" kern="1200" dirty="0">
                <a:solidFill>
                  <a:schemeClr val="tx1"/>
                </a:solidFill>
                <a:latin typeface="+mj-lt"/>
                <a:ea typeface="+mj-ea"/>
                <a:cs typeface="+mj-cs"/>
              </a:rPr>
              <a:t>位の週間</a:t>
            </a:r>
            <a:r>
              <a:rPr kumimoji="1" lang="en-US" altLang="ja-JP" sz="4000" kern="1200" dirty="0">
                <a:solidFill>
                  <a:schemeClr val="tx1"/>
                </a:solidFill>
                <a:latin typeface="+mj-lt"/>
                <a:ea typeface="+mj-ea"/>
                <a:cs typeface="+mj-cs"/>
              </a:rPr>
              <a:t>IN/OUT</a:t>
            </a:r>
            <a:r>
              <a:rPr kumimoji="1" lang="ja-JP" altLang="en-US" sz="4000" kern="1200" dirty="0">
                <a:solidFill>
                  <a:schemeClr val="tx1"/>
                </a:solidFill>
                <a:latin typeface="+mj-lt"/>
                <a:ea typeface="+mj-ea"/>
                <a:cs typeface="+mj-cs"/>
              </a:rPr>
              <a:t>箱ひげ図</a:t>
            </a:r>
          </a:p>
        </p:txBody>
      </p:sp>
      <p:cxnSp>
        <p:nvCxnSpPr>
          <p:cNvPr id="9" name="直線コネクタ 8">
            <a:extLst>
              <a:ext uri="{FF2B5EF4-FFF2-40B4-BE49-F238E27FC236}">
                <a16:creationId xmlns:a16="http://schemas.microsoft.com/office/drawing/2014/main" id="{30A81B2B-F092-3657-E48B-BFB7D16630FD}"/>
              </a:ext>
            </a:extLst>
          </p:cNvPr>
          <p:cNvCxnSpPr/>
          <p:nvPr/>
        </p:nvCxnSpPr>
        <p:spPr>
          <a:xfrm>
            <a:off x="673271" y="3482827"/>
            <a:ext cx="5097644"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11A4DEC6-3C3E-3807-20F5-B59DCF208EF1}"/>
              </a:ext>
            </a:extLst>
          </p:cNvPr>
          <p:cNvSpPr/>
          <p:nvPr/>
        </p:nvSpPr>
        <p:spPr>
          <a:xfrm>
            <a:off x="673270" y="4392680"/>
            <a:ext cx="2750967" cy="1487952"/>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67AA67D-4F54-24BD-04A5-E02A6BBB7929}"/>
              </a:ext>
            </a:extLst>
          </p:cNvPr>
          <p:cNvSpPr txBox="1"/>
          <p:nvPr/>
        </p:nvSpPr>
        <p:spPr>
          <a:xfrm>
            <a:off x="4381489" y="3449175"/>
            <a:ext cx="1357912" cy="307777"/>
          </a:xfrm>
          <a:prstGeom prst="rect">
            <a:avLst/>
          </a:prstGeom>
          <a:noFill/>
        </p:spPr>
        <p:txBody>
          <a:bodyPr wrap="square" rtlCol="0">
            <a:spAutoFit/>
          </a:bodyPr>
          <a:lstStyle/>
          <a:p>
            <a:r>
              <a:rPr kumimoji="1" lang="ja-JP" altLang="en-US" sz="1400"/>
              <a:t>週間</a:t>
            </a:r>
            <a:r>
              <a:rPr kumimoji="1" lang="en-US" altLang="ja-JP" sz="1400"/>
              <a:t>IN300</a:t>
            </a:r>
            <a:endParaRPr kumimoji="1" lang="ja-JP" altLang="en-US" sz="1400"/>
          </a:p>
        </p:txBody>
      </p:sp>
      <p:pic>
        <p:nvPicPr>
          <p:cNvPr id="20" name="図 19" descr="グラフ&#10;&#10;自動的に生成された説明">
            <a:extLst>
              <a:ext uri="{FF2B5EF4-FFF2-40B4-BE49-F238E27FC236}">
                <a16:creationId xmlns:a16="http://schemas.microsoft.com/office/drawing/2014/main" id="{23354DD7-5493-35B4-34C2-BD8255A38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6778" y="1082283"/>
            <a:ext cx="5501951" cy="4926939"/>
          </a:xfrm>
          <a:prstGeom prst="rect">
            <a:avLst/>
          </a:prstGeom>
        </p:spPr>
      </p:pic>
      <p:sp>
        <p:nvSpPr>
          <p:cNvPr id="13" name="四角形: 角を丸くする 12">
            <a:extLst>
              <a:ext uri="{FF2B5EF4-FFF2-40B4-BE49-F238E27FC236}">
                <a16:creationId xmlns:a16="http://schemas.microsoft.com/office/drawing/2014/main" id="{D144EF0F-4185-CD80-6397-E5340DA5C375}"/>
              </a:ext>
            </a:extLst>
          </p:cNvPr>
          <p:cNvSpPr/>
          <p:nvPr/>
        </p:nvSpPr>
        <p:spPr>
          <a:xfrm>
            <a:off x="9163050" y="1020468"/>
            <a:ext cx="2599889" cy="4544107"/>
          </a:xfrm>
          <a:prstGeom prst="roundRect">
            <a:avLst/>
          </a:prstGeom>
          <a:solidFill>
            <a:srgbClr val="B4C7E7">
              <a:alpha val="8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EFCB8545-A8BE-314C-79FD-E8A8050CC635}"/>
              </a:ext>
            </a:extLst>
          </p:cNvPr>
          <p:cNvSpPr/>
          <p:nvPr/>
        </p:nvSpPr>
        <p:spPr>
          <a:xfrm>
            <a:off x="6980986" y="1043769"/>
            <a:ext cx="240920" cy="4848624"/>
          </a:xfrm>
          <a:prstGeom prst="round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C4C52FAE-CC93-6BC1-A3F1-06760212D01B}"/>
              </a:ext>
            </a:extLst>
          </p:cNvPr>
          <p:cNvSpPr/>
          <p:nvPr/>
        </p:nvSpPr>
        <p:spPr>
          <a:xfrm>
            <a:off x="6395748" y="1041049"/>
            <a:ext cx="225406" cy="4016946"/>
          </a:xfrm>
          <a:prstGeom prst="round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19564E93-4862-04D6-F159-7CA6B3165EE3}"/>
              </a:ext>
            </a:extLst>
          </p:cNvPr>
          <p:cNvSpPr/>
          <p:nvPr/>
        </p:nvSpPr>
        <p:spPr>
          <a:xfrm>
            <a:off x="7974806" y="1043989"/>
            <a:ext cx="181958" cy="4131930"/>
          </a:xfrm>
          <a:prstGeom prst="round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8252379-CBFD-AAE1-8253-E576A35ABC17}"/>
              </a:ext>
            </a:extLst>
          </p:cNvPr>
          <p:cNvSpPr/>
          <p:nvPr/>
        </p:nvSpPr>
        <p:spPr>
          <a:xfrm>
            <a:off x="8924978" y="1061630"/>
            <a:ext cx="240920" cy="4324960"/>
          </a:xfrm>
          <a:prstGeom prst="round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Rounded Corners 18">
            <a:extLst>
              <a:ext uri="{FF2B5EF4-FFF2-40B4-BE49-F238E27FC236}">
                <a16:creationId xmlns:a16="http://schemas.microsoft.com/office/drawing/2014/main" id="{7F31B33B-14B9-9665-D43C-FC13374D3233}"/>
              </a:ext>
            </a:extLst>
          </p:cNvPr>
          <p:cNvSpPr/>
          <p:nvPr/>
        </p:nvSpPr>
        <p:spPr>
          <a:xfrm>
            <a:off x="688487" y="6172513"/>
            <a:ext cx="7305138" cy="559557"/>
          </a:xfrm>
          <a:prstGeom prst="roundRect">
            <a:avLst/>
          </a:prstGeom>
          <a:solidFill>
            <a:srgbClr val="F793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a:solidFill>
                  <a:schemeClr val="tx1"/>
                </a:solidFill>
              </a:rPr>
              <a:t>花・ガーデニング</a:t>
            </a:r>
            <a:r>
              <a:rPr lang="en-US" altLang="ja-JP" sz="2000" b="1">
                <a:solidFill>
                  <a:schemeClr val="tx1"/>
                </a:solidFill>
              </a:rPr>
              <a:t>,</a:t>
            </a:r>
            <a:r>
              <a:rPr lang="ja-JP" altLang="en-US" sz="2000" b="1">
                <a:solidFill>
                  <a:schemeClr val="tx1"/>
                </a:solidFill>
              </a:rPr>
              <a:t>ニュース</a:t>
            </a:r>
            <a:r>
              <a:rPr lang="en-US" altLang="ja-JP" sz="2000" b="1">
                <a:solidFill>
                  <a:schemeClr val="tx1"/>
                </a:solidFill>
              </a:rPr>
              <a:t>,</a:t>
            </a:r>
            <a:r>
              <a:rPr lang="ja-JP" altLang="en-US" sz="2000" b="1">
                <a:solidFill>
                  <a:schemeClr val="tx1"/>
                </a:solidFill>
              </a:rPr>
              <a:t>ファッションが条件に当てはまる</a:t>
            </a:r>
            <a:endParaRPr kumimoji="1" lang="ja-JP" altLang="en-US" sz="2000" b="1">
              <a:solidFill>
                <a:schemeClr val="tx1"/>
              </a:solidFill>
            </a:endParaRPr>
          </a:p>
        </p:txBody>
      </p:sp>
      <p:sp>
        <p:nvSpPr>
          <p:cNvPr id="3" name="TextBox 2">
            <a:extLst>
              <a:ext uri="{FF2B5EF4-FFF2-40B4-BE49-F238E27FC236}">
                <a16:creationId xmlns:a16="http://schemas.microsoft.com/office/drawing/2014/main" id="{A5AEBBE7-FFF5-2203-8B81-7B4723C56515}"/>
              </a:ext>
            </a:extLst>
          </p:cNvPr>
          <p:cNvSpPr txBox="1"/>
          <p:nvPr/>
        </p:nvSpPr>
        <p:spPr>
          <a:xfrm>
            <a:off x="1944914" y="907143"/>
            <a:ext cx="2532743" cy="338554"/>
          </a:xfrm>
          <a:prstGeom prst="rect">
            <a:avLst/>
          </a:prstGeom>
          <a:noFill/>
        </p:spPr>
        <p:txBody>
          <a:bodyPr wrap="square" rtlCol="0">
            <a:spAutoFit/>
          </a:bodyPr>
          <a:lstStyle/>
          <a:p>
            <a:r>
              <a:rPr kumimoji="1" lang="ja-JP" altLang="en-US" sz="1600" dirty="0"/>
              <a:t>カテゴリと週間</a:t>
            </a:r>
            <a:r>
              <a:rPr kumimoji="1" lang="en-US" altLang="ja-JP" sz="1600" dirty="0"/>
              <a:t>IN</a:t>
            </a:r>
            <a:r>
              <a:rPr kumimoji="1" lang="ja-JP" altLang="en-US" sz="1600" dirty="0"/>
              <a:t>の関係</a:t>
            </a:r>
          </a:p>
        </p:txBody>
      </p:sp>
      <p:sp>
        <p:nvSpPr>
          <p:cNvPr id="18" name="TextBox 17">
            <a:extLst>
              <a:ext uri="{FF2B5EF4-FFF2-40B4-BE49-F238E27FC236}">
                <a16:creationId xmlns:a16="http://schemas.microsoft.com/office/drawing/2014/main" id="{7DD63C94-279B-AD9F-78C1-2B20465E6683}"/>
              </a:ext>
            </a:extLst>
          </p:cNvPr>
          <p:cNvSpPr txBox="1"/>
          <p:nvPr/>
        </p:nvSpPr>
        <p:spPr>
          <a:xfrm>
            <a:off x="7590971" y="863600"/>
            <a:ext cx="2677886" cy="338554"/>
          </a:xfrm>
          <a:prstGeom prst="rect">
            <a:avLst/>
          </a:prstGeom>
          <a:noFill/>
        </p:spPr>
        <p:txBody>
          <a:bodyPr wrap="square" rtlCol="0">
            <a:spAutoFit/>
          </a:bodyPr>
          <a:lstStyle/>
          <a:p>
            <a:r>
              <a:rPr kumimoji="1" lang="ja-JP" altLang="en-US" sz="1600" dirty="0"/>
              <a:t>カテゴリと週間</a:t>
            </a:r>
            <a:r>
              <a:rPr lang="en-US" altLang="ja-JP" sz="1600" dirty="0"/>
              <a:t>OUT</a:t>
            </a:r>
            <a:r>
              <a:rPr kumimoji="1" lang="ja-JP" altLang="en-US" sz="1600" dirty="0"/>
              <a:t>の関係</a:t>
            </a:r>
          </a:p>
        </p:txBody>
      </p:sp>
    </p:spTree>
    <p:extLst>
      <p:ext uri="{BB962C8B-B14F-4D97-AF65-F5344CB8AC3E}">
        <p14:creationId xmlns:p14="http://schemas.microsoft.com/office/powerpoint/2010/main" val="32880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14" grpId="0" animBg="1"/>
      <p:bldP spid="15" grpId="0" animBg="1"/>
      <p:bldP spid="16" grpId="0" animBg="1"/>
      <p:bldP spid="17" grpId="0" animBg="1"/>
      <p:bldP spid="1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FB2DB95B2AB44697C0D9FD46F091E6" ma:contentTypeVersion="13" ma:contentTypeDescription="新しいドキュメントを作成します。" ma:contentTypeScope="" ma:versionID="ca07300de1a885268638e6cdd279bf1c">
  <xsd:schema xmlns:xsd="http://www.w3.org/2001/XMLSchema" xmlns:xs="http://www.w3.org/2001/XMLSchema" xmlns:p="http://schemas.microsoft.com/office/2006/metadata/properties" xmlns:ns3="33d2b6ea-c790-42ab-a5ea-bf26b9810fb1" xmlns:ns4="70f25b47-8706-4da9-9fcd-361da05aba05" targetNamespace="http://schemas.microsoft.com/office/2006/metadata/properties" ma:root="true" ma:fieldsID="52d018a7e64f5a1e5508e747f6b733f5" ns3:_="" ns4:_="">
    <xsd:import namespace="33d2b6ea-c790-42ab-a5ea-bf26b9810fb1"/>
    <xsd:import namespace="70f25b47-8706-4da9-9fcd-361da05aba0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2b6ea-c790-42ab-a5ea-bf26b9810f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f25b47-8706-4da9-9fcd-361da05aba05"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SharingHintHash" ma:index="19"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E595DD-AFB4-4C1B-A8B4-090F96243DC8}">
  <ds:schemaRefs>
    <ds:schemaRef ds:uri="33d2b6ea-c790-42ab-a5ea-bf26b9810fb1"/>
    <ds:schemaRef ds:uri="70f25b47-8706-4da9-9fcd-361da05aba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7C8292-0B13-4BB3-820A-FCA2DB7C0808}">
  <ds:schemaRefs>
    <ds:schemaRef ds:uri="33d2b6ea-c790-42ab-a5ea-bf26b9810fb1"/>
    <ds:schemaRef ds:uri="70f25b47-8706-4da9-9fcd-361da05aba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5F8186-00F4-45BA-B246-A87623CE964F}">
  <ds:schemaRefs>
    <ds:schemaRef ds:uri="http://schemas.microsoft.com/sharepoint/v3/contenttype/forms"/>
  </ds:schemaRefs>
</ds:datastoreItem>
</file>

<file path=docMetadata/LabelInfo.xml><?xml version="1.0" encoding="utf-8"?>
<clbl:labelList xmlns:clbl="http://schemas.microsoft.com/office/2020/mipLabelMetadata">
  <clbl:label id="{41e161d0-5b65-430f-b842-a438aa5f1fd2}" enabled="0" method="" siteId="{41e161d0-5b65-430f-b842-a438aa5f1fd2}" removed="1"/>
</clbl:labelList>
</file>

<file path=docProps/app.xml><?xml version="1.0" encoding="utf-8"?>
<Properties xmlns="http://schemas.openxmlformats.org/officeDocument/2006/extended-properties" xmlns:vt="http://schemas.openxmlformats.org/officeDocument/2006/docPropsVTypes">
  <TotalTime>348</TotalTime>
  <Words>7791</Words>
  <Application>Microsoft Office PowerPoint</Application>
  <PresentationFormat>Widescreen</PresentationFormat>
  <Paragraphs>340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メイリオ</vt:lpstr>
      <vt:lpstr>游ゴシック</vt:lpstr>
      <vt:lpstr>游ゴシック体</vt:lpstr>
      <vt:lpstr>Arial</vt:lpstr>
      <vt:lpstr>Office テーマ</vt:lpstr>
      <vt:lpstr>副業としてブログを始める際の 稼ぎやすいカテゴリの特定</vt:lpstr>
      <vt:lpstr>背景と目的</vt:lpstr>
      <vt:lpstr>PowerPoint Presentation</vt:lpstr>
      <vt:lpstr>クローリング・スクレイピングの方法と検収条件</vt:lpstr>
      <vt:lpstr>取得日時とデータ件数</vt:lpstr>
      <vt:lpstr>結論</vt:lpstr>
      <vt:lpstr>PowerPoint Presentation</vt:lpstr>
      <vt:lpstr>PowerPoint Presentation</vt:lpstr>
      <vt:lpstr>カテゴリ毎の上位90位の週間IN/OUT箱ひげ図</vt:lpstr>
      <vt:lpstr>散布図を用いた週間IN/OUTの関係</vt:lpstr>
      <vt:lpstr>詳細なカテゴリ分析</vt:lpstr>
      <vt:lpstr>登録カテゴリ数と週間IN/OUTの関係</vt:lpstr>
      <vt:lpstr>分析結果の妥当性 : ファッション,ニュースカテゴリ</vt:lpstr>
      <vt:lpstr>分析結果の妥当性 詳細カテゴリランキング</vt:lpstr>
      <vt:lpstr>結論</vt:lpstr>
      <vt:lpstr>引用</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副業としてブログを始める際の おすすめのカテゴリの提案</dc:title>
  <dc:creator>Tatsuya MATSUURA</dc:creator>
  <cp:lastModifiedBy>松浦　竜也</cp:lastModifiedBy>
  <cp:revision>1</cp:revision>
  <dcterms:created xsi:type="dcterms:W3CDTF">2022-07-13T05:48:48Z</dcterms:created>
  <dcterms:modified xsi:type="dcterms:W3CDTF">2022-07-21T04:49:33Z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0x01010050FB2DB95B2AB44697C0D9FD46F091E6</vt:lpwstr>
  </property>
</Properties>
</file>