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71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11" r:id="rId43"/>
    <p:sldId id="310" r:id="rId44"/>
    <p:sldId id="312" r:id="rId45"/>
    <p:sldId id="313" r:id="rId46"/>
    <p:sldId id="302" r:id="rId47"/>
    <p:sldId id="303" r:id="rId48"/>
    <p:sldId id="304" r:id="rId49"/>
    <p:sldId id="305" r:id="rId50"/>
    <p:sldId id="308" r:id="rId51"/>
    <p:sldId id="307" r:id="rId52"/>
    <p:sldId id="306" r:id="rId53"/>
    <p:sldId id="309" r:id="rId5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3B6"/>
    <a:srgbClr val="E1CCF0"/>
    <a:srgbClr val="C9A4E4"/>
    <a:srgbClr val="EAEAEA"/>
    <a:srgbClr val="E4E4E4"/>
    <a:srgbClr val="7AFAC0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E9A95-84F2-4048-908E-26D105B18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5D5E65-CF80-45C0-85CE-2729EF4C9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7B509-443F-40C9-8C29-21DE0C42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FDD6A0-F31E-4ED3-B593-E5F0C571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D1BA64-131D-4CEA-8BA6-2281D3BC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57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D9BAB-C539-4848-B46D-28A1CA64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8D9D6A-9C90-48D4-888C-F9CF52F52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0B821A-6DB6-4EAD-ADD8-4F7C8C2D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21344F-4C2C-473E-95D7-379AED98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25C41-00A7-4955-A1BC-4095A59E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25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A096F8-B122-42B1-9745-4EA9204A9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EAE144-4B2F-4E9C-93C3-726306A20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64C15-CFA2-4B6B-BF8C-F18C75B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54F008-C007-4F04-A4B6-B3E18BF5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223C96-C504-44CD-9E46-A8FD1018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49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46682-A2E3-436E-A738-59AA83A1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AAADED-F90D-4201-A07F-F40D8B6C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3CA751-E444-4D20-B3DC-F614E013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90996-49BB-477C-8A0A-FC544710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CC5260-69B4-4A76-BBED-8F7C960D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78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771B0-83E6-459D-8FDD-FA9AAF4F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5D6A4A-7BBC-41D2-A9BA-7ADEDCD2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0E44D-C824-4665-8502-4F0BF805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AEBFB9-7B0F-4F90-975C-579F728B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32AFCF-4AF6-4311-AAD2-4714423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5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3FBEE-C7FB-403F-824F-23CCA054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F48EAC-862F-46B7-A426-9BBD819C4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3596ED-5E92-4E10-9513-EEE8D084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0F4E02-B067-4688-A0F9-70DF776A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33A4FA-299E-4F6E-BD45-7D159C8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7802A6-BFE2-49B4-8629-DE7719FC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78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B2979-C541-43C1-A592-F3624950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3FE6ED-59ED-4D8F-AC0F-E4A5B456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706F65-338D-4A2A-A2D3-85B8C06D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486FCB-C3AF-40C4-91CA-BC80FBACB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8E0337-FE45-4C90-927D-FE3AED1C5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B2C265-18B4-47C5-A7BE-5BDFEB37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A69AAF-37AC-4FD5-B1A3-83402510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64EFB3-B290-428D-AC93-64E84214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6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1B78F-EC27-4BB8-B505-3ED96255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227629-4612-4809-BA2B-24FC3B4F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6A2D7F-D57B-4EC0-A651-69472A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DDFCB7-D5DB-477F-8845-A68280B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0D6AF-45A2-4631-AF88-4DA8BE36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0A3CF6-4766-420E-B6AC-147EC4E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D1EBD8-DDB8-4F09-AA20-61F499D0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4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975BB-64F5-4B4B-B467-18951021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9F647E-355E-4E7F-B2DF-339FAC42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BA27CC-5696-40F4-93C3-3DE01911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361D40-5B48-4DD0-838B-36C01266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821A1-36FB-40DD-8DBE-01D24F51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0D968A-7A93-4F8F-8F72-04A40BE5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94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4C97F-ACF2-457A-9705-1ABC9B23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870D14-D46F-47F3-BED4-2BD7749DC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3AFE88-43ED-44E3-AE27-0115674D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FF6E6-F79D-4AC1-A15F-7F4F6359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32DEF8-4597-41A9-9F7A-ECBBFFD7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2E2E60-E92A-4A73-B2E2-245F1465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05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3C2784-69F2-4638-B093-E390FA05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12D81D-CC31-4805-B37B-72A5CCAF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9BF9A-5F31-4A78-BEF0-B43150114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68174-6A4C-425D-838C-F4E0DB3B97AB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4FE4-E8D4-4C1A-987D-BE02C801E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03483-B0BB-4E8D-8C81-89585D9CC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9FC2-C40A-4F33-8C34-6A1FF947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5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39049-398C-439F-A74C-42D86EFF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4824"/>
            <a:ext cx="9144000" cy="1158649"/>
          </a:xfrm>
        </p:spPr>
        <p:txBody>
          <a:bodyPr/>
          <a:lstStyle/>
          <a:p>
            <a:r>
              <a:rPr kumimoji="1" lang="ja-JP" altLang="en-US" dirty="0"/>
              <a:t>畳み込み演算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526DB-4562-469E-ABB8-95AE3A59C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latin typeface="Arial Black" panose="020B0A04020102020204" pitchFamily="34" charset="0"/>
              </a:rPr>
              <a:t>Convolution</a:t>
            </a:r>
            <a:endParaRPr kumimoji="1"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61626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152126" y="3495744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80450"/>
              </p:ext>
            </p:extLst>
          </p:nvPr>
        </p:nvGraphicFramePr>
        <p:xfrm>
          <a:off x="6900787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82633"/>
              </p:ext>
            </p:extLst>
          </p:nvPr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8099" y="501725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796941" y="50172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43260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152126" y="3495744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54432"/>
              </p:ext>
            </p:extLst>
          </p:nvPr>
        </p:nvGraphicFramePr>
        <p:xfrm>
          <a:off x="6900787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44343"/>
              </p:ext>
            </p:extLst>
          </p:nvPr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8099" y="501725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796941" y="50172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29146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1321"/>
              </p:ext>
            </p:extLst>
          </p:nvPr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/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/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EDD38B-C16A-46B8-8FE0-DE902886D7F5}"/>
              </a:ext>
            </a:extLst>
          </p:cNvPr>
          <p:cNvSpPr txBox="1"/>
          <p:nvPr/>
        </p:nvSpPr>
        <p:spPr>
          <a:xfrm>
            <a:off x="2062065" y="5537709"/>
            <a:ext cx="791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出力画像が入力画像より</a:t>
            </a:r>
            <a:r>
              <a:rPr lang="ja-JP" altLang="en-US" sz="2400" b="1" dirty="0">
                <a:solidFill>
                  <a:srgbClr val="FF0000"/>
                </a:solidFill>
              </a:rPr>
              <a:t>サイズが小さく</a:t>
            </a:r>
            <a:r>
              <a:rPr lang="ja-JP" altLang="en-US" sz="2400" dirty="0"/>
              <a:t>なってしまう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89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0C400C-E6EF-4B90-B9F4-149CFB3276B5}"/>
              </a:ext>
            </a:extLst>
          </p:cNvPr>
          <p:cNvSpPr txBox="1"/>
          <p:nvPr/>
        </p:nvSpPr>
        <p:spPr>
          <a:xfrm>
            <a:off x="2690713" y="1937259"/>
            <a:ext cx="721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出力画像を入力画像と</a:t>
            </a:r>
            <a:r>
              <a:rPr lang="ja-JP" altLang="en-US" sz="2400" b="1" dirty="0">
                <a:solidFill>
                  <a:srgbClr val="FF0000"/>
                </a:solidFill>
              </a:rPr>
              <a:t>同じサイズにするオプション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AAEF375A-DC3D-4B40-9CDF-DE7D2E752D7A}"/>
              </a:ext>
            </a:extLst>
          </p:cNvPr>
          <p:cNvSpPr txBox="1">
            <a:spLocks/>
          </p:cNvSpPr>
          <p:nvPr/>
        </p:nvSpPr>
        <p:spPr>
          <a:xfrm>
            <a:off x="4210193" y="385681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118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559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215566" y="1895470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73032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46295"/>
              </p:ext>
            </p:extLst>
          </p:nvPr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91232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53994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12083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/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2512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27507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427910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4968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130712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38698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51703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32544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2483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12663"/>
              </p:ext>
            </p:extLst>
          </p:nvPr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99415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62731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74088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2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22706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02620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57569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8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48925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88118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48989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07758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27535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82614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93184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67261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05672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50490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08980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27367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0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66347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09679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55063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21130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81100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65166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61517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24809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08689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4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97548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96534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84794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4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/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152126" y="3495744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/>
        </p:nvGraphicFramePr>
        <p:xfrm>
          <a:off x="6900787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/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8099" y="501725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796941" y="50172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39671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31372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1350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8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08655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03445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11264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31802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04195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6076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6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81730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61011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02828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3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61552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96425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06988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33996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2136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86767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9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58422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03808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20276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7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7335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79388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53908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21852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07943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9809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1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6224"/>
              </p:ext>
            </p:extLst>
          </p:nvPr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49779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13410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7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57368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152126" y="3495744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86690"/>
              </p:ext>
            </p:extLst>
          </p:nvPr>
        </p:nvGraphicFramePr>
        <p:xfrm>
          <a:off x="6900787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68395"/>
              </p:ext>
            </p:extLst>
          </p:nvPr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8099" y="501725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796941" y="50172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254996" y="3508060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/>
        </p:nvGraphicFramePr>
        <p:xfrm>
          <a:off x="6935077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268592" y="55145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930290" y="551459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72384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53710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2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07345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76933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2217546" y="6023699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フィルタの特徴を反映した画素の強度が高くなっている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62125" y="2994025"/>
            <a:ext cx="9048750" cy="1325563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次は自分で手計算してみよう！</a:t>
            </a:r>
            <a:endParaRPr kumimoji="1" lang="ja-JP" altLang="en-US" sz="4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0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6253"/>
              </p:ext>
            </p:extLst>
          </p:nvPr>
        </p:nvGraphicFramePr>
        <p:xfrm>
          <a:off x="4670979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946481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488404" y="1426209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474646" y="1927872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461890" y="142620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07345"/>
              </p:ext>
            </p:extLst>
          </p:nvPr>
        </p:nvGraphicFramePr>
        <p:xfrm>
          <a:off x="353276" y="2121032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44944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9768128" y="3035432"/>
            <a:ext cx="141577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？</a:t>
            </a:r>
            <a:endParaRPr kumimoji="1" lang="ja-JP" alt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62990"/>
              </p:ext>
            </p:extLst>
          </p:nvPr>
        </p:nvGraphicFramePr>
        <p:xfrm>
          <a:off x="5829026" y="355004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4945269" y="3572135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49223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609478" y="812203"/>
            <a:ext cx="307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</a:t>
            </a:r>
            <a:r>
              <a:rPr lang="ja-JP" altLang="en-US" sz="2400" dirty="0" smtClean="0"/>
              <a:t>画像（ＲＧＢ）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5328090" y="1718631"/>
            <a:ext cx="3269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特徴フィルタ</a:t>
            </a:r>
            <a:r>
              <a:rPr lang="ja-JP" altLang="en-US" sz="2400" b="1" dirty="0" smtClean="0">
                <a:solidFill>
                  <a:srgbClr val="E703B6"/>
                </a:solidFill>
              </a:rPr>
              <a:t>１個分</a:t>
            </a:r>
            <a:endParaRPr lang="en-US" altLang="ja-JP" sz="2400" b="1" dirty="0">
              <a:solidFill>
                <a:srgbClr val="E703B6"/>
              </a:solidFill>
            </a:endParaRPr>
          </a:p>
          <a:p>
            <a:pPr algn="ctr"/>
            <a:r>
              <a:rPr lang="ja-JP" altLang="en-US" sz="2400" dirty="0" smtClean="0"/>
              <a:t>（</a:t>
            </a:r>
            <a:r>
              <a:rPr lang="en-US" altLang="ja-JP" sz="2400" dirty="0" smtClean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31638" y="1720002"/>
            <a:ext cx="260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</a:t>
            </a:r>
            <a:r>
              <a:rPr lang="ja-JP" altLang="en-US" sz="2400" dirty="0" smtClean="0"/>
              <a:t>画像 １ＣＨ</a:t>
            </a:r>
            <a:endParaRPr kumimoji="1" lang="ja-JP" altLang="en-US" sz="2400" dirty="0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AFEDF21C-2EDF-4C15-B23C-FDBC1A6EFC0E}"/>
              </a:ext>
            </a:extLst>
          </p:cNvPr>
          <p:cNvSpPr txBox="1">
            <a:spLocks/>
          </p:cNvSpPr>
          <p:nvPr/>
        </p:nvSpPr>
        <p:spPr>
          <a:xfrm>
            <a:off x="7882322" y="565163"/>
            <a:ext cx="3771613" cy="4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solidFill>
                  <a:srgbClr val="00B050"/>
                </a:solidFill>
                <a:latin typeface="Arial Black" panose="020B0A04020102020204" pitchFamily="34" charset="0"/>
              </a:rPr>
              <a:t>padding=‘same’</a:t>
            </a:r>
            <a:endParaRPr lang="ja-JP" alt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82316"/>
              </p:ext>
            </p:extLst>
          </p:nvPr>
        </p:nvGraphicFramePr>
        <p:xfrm>
          <a:off x="178357" y="2814346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9428"/>
              </p:ext>
            </p:extLst>
          </p:nvPr>
        </p:nvGraphicFramePr>
        <p:xfrm>
          <a:off x="9231638" y="2590140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69014"/>
              </p:ext>
            </p:extLst>
          </p:nvPr>
        </p:nvGraphicFramePr>
        <p:xfrm>
          <a:off x="803473" y="2235693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48352"/>
              </p:ext>
            </p:extLst>
          </p:nvPr>
        </p:nvGraphicFramePr>
        <p:xfrm>
          <a:off x="1428590" y="1657040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43479"/>
              </p:ext>
            </p:extLst>
          </p:nvPr>
        </p:nvGraphicFramePr>
        <p:xfrm>
          <a:off x="6178394" y="3220644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96804"/>
              </p:ext>
            </p:extLst>
          </p:nvPr>
        </p:nvGraphicFramePr>
        <p:xfrm>
          <a:off x="6527762" y="289124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6481" y="5414224"/>
            <a:ext cx="753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rgbClr val="FF0000"/>
                </a:solidFill>
              </a:rPr>
              <a:t>赤</a:t>
            </a:r>
            <a:r>
              <a:rPr lang="ja-JP" altLang="en-US" sz="2000" dirty="0" smtClean="0"/>
              <a:t>・</a:t>
            </a:r>
            <a:r>
              <a:rPr lang="ja-JP" altLang="en-US" sz="2000" b="1" dirty="0" smtClean="0">
                <a:solidFill>
                  <a:srgbClr val="00B050"/>
                </a:solidFill>
              </a:rPr>
              <a:t>緑</a:t>
            </a:r>
            <a:r>
              <a:rPr lang="ja-JP" altLang="en-US" sz="2000" dirty="0" smtClean="0"/>
              <a:t>・</a:t>
            </a:r>
            <a:r>
              <a:rPr lang="ja-JP" altLang="en-US" sz="2000" b="1" dirty="0" smtClean="0">
                <a:solidFill>
                  <a:srgbClr val="0070C0"/>
                </a:solidFill>
              </a:rPr>
              <a:t>青</a:t>
            </a:r>
            <a:r>
              <a:rPr lang="ja-JP" altLang="en-US" sz="2000" dirty="0" smtClean="0"/>
              <a:t>のそれぞれについて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積和計算</a:t>
            </a:r>
            <a:r>
              <a:rPr lang="ja-JP" altLang="en-US" sz="2000" dirty="0" smtClean="0"/>
              <a:t>をして、</a:t>
            </a:r>
            <a:endParaRPr lang="en-US" altLang="ja-JP" sz="2000" dirty="0" smtClean="0"/>
          </a:p>
          <a:p>
            <a:r>
              <a:rPr lang="ja-JP" altLang="en-US" sz="2000" dirty="0" smtClean="0"/>
              <a:t>さらに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３つの和</a:t>
            </a:r>
            <a:r>
              <a:rPr lang="ja-JP" altLang="en-US" sz="2000" dirty="0" smtClean="0"/>
              <a:t>を計算した値を出力画像のマス目に記入する。</a:t>
            </a:r>
            <a:endParaRPr lang="en-US" altLang="ja-JP" sz="2000" dirty="0" smtClean="0"/>
          </a:p>
          <a:p>
            <a:r>
              <a:rPr lang="ja-JP" altLang="en-US" sz="2000" dirty="0" smtClean="0"/>
              <a:t>例えば、</a:t>
            </a:r>
            <a:r>
              <a:rPr kumimoji="1" lang="ja-JP" altLang="en-US" sz="2000" b="1" dirty="0" smtClean="0"/>
              <a:t>特徴フィルタ</a:t>
            </a:r>
            <a:r>
              <a:rPr kumimoji="1" lang="ja-JP" altLang="en-US" sz="2000" dirty="0" smtClean="0"/>
              <a:t>が</a:t>
            </a:r>
            <a:r>
              <a:rPr lang="en-US" altLang="ja-JP" sz="2000" b="1" dirty="0">
                <a:latin typeface="Arial Black" panose="020B0A04020102020204" pitchFamily="34" charset="0"/>
              </a:rPr>
              <a:t>4</a:t>
            </a:r>
            <a:r>
              <a:rPr kumimoji="1" lang="ja-JP" altLang="en-US" sz="2000" b="1" dirty="0" smtClean="0">
                <a:latin typeface="Arial Black" panose="020B0A04020102020204" pitchFamily="34" charset="0"/>
              </a:rPr>
              <a:t>個</a:t>
            </a:r>
            <a:r>
              <a:rPr kumimoji="1" lang="ja-JP" altLang="en-US" sz="2000" dirty="0" smtClean="0"/>
              <a:t>ある場合、</a:t>
            </a:r>
            <a:r>
              <a:rPr kumimoji="1" lang="ja-JP" altLang="en-US" sz="2000" b="1" dirty="0" smtClean="0"/>
              <a:t>出力画像</a:t>
            </a:r>
            <a:r>
              <a:rPr kumimoji="1" lang="ja-JP" altLang="en-US" sz="2000" dirty="0" smtClean="0"/>
              <a:t>は </a:t>
            </a:r>
            <a:r>
              <a:rPr lang="en-US" altLang="ja-JP" sz="2000" b="1" dirty="0">
                <a:latin typeface="Arial Black" panose="020B0A04020102020204" pitchFamily="34" charset="0"/>
              </a:rPr>
              <a:t>4</a:t>
            </a:r>
            <a:r>
              <a:rPr kumimoji="1" lang="en-US" altLang="ja-JP" sz="2000" b="1" dirty="0" smtClean="0">
                <a:latin typeface="Arial Black" panose="020B0A04020102020204" pitchFamily="34" charset="0"/>
              </a:rPr>
              <a:t>CH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となる。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50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23327"/>
              </p:ext>
            </p:extLst>
          </p:nvPr>
        </p:nvGraphicFramePr>
        <p:xfrm>
          <a:off x="5849615" y="2460598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4506763" y="3352591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030487" y="3322874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285753" y="1442675"/>
            <a:ext cx="23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</a:t>
            </a:r>
            <a:r>
              <a:rPr lang="ja-JP" altLang="en-US" sz="2400" dirty="0" smtClean="0"/>
              <a:t>画像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4 CH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5511099" y="930925"/>
            <a:ext cx="2751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特徴フィルタ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/>
              <a:t>個</a:t>
            </a:r>
            <a:endParaRPr lang="ja-JP" altLang="en-US" sz="2400" dirty="0"/>
          </a:p>
          <a:p>
            <a:pPr algn="ctr"/>
            <a:r>
              <a:rPr lang="ja-JP" altLang="en-US" sz="2400" dirty="0" smtClean="0"/>
              <a:t>（</a:t>
            </a:r>
            <a:r>
              <a:rPr lang="en-US" altLang="ja-JP" sz="2400" b="1" dirty="0" smtClean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8594539" y="965131"/>
            <a:ext cx="288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出力</a:t>
            </a:r>
            <a:r>
              <a:rPr lang="ja-JP" altLang="en-US" sz="2400" dirty="0" smtClean="0"/>
              <a:t>画像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2400" dirty="0" smtClean="0"/>
              <a:t>枚</a:t>
            </a:r>
            <a:endParaRPr lang="ja-JP" altLang="en-US" sz="2400" dirty="0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2335258" y="256426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04715"/>
              </p:ext>
            </p:extLst>
          </p:nvPr>
        </p:nvGraphicFramePr>
        <p:xfrm>
          <a:off x="178357" y="2814346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43436"/>
              </p:ext>
            </p:extLst>
          </p:nvPr>
        </p:nvGraphicFramePr>
        <p:xfrm>
          <a:off x="9560159" y="2259912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25834"/>
              </p:ext>
            </p:extLst>
          </p:nvPr>
        </p:nvGraphicFramePr>
        <p:xfrm>
          <a:off x="438212" y="2603744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11131"/>
              </p:ext>
            </p:extLst>
          </p:nvPr>
        </p:nvGraphicFramePr>
        <p:xfrm>
          <a:off x="698067" y="2393141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246C56C6-0EA3-4C6E-AD9E-A223702E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65504"/>
              </p:ext>
            </p:extLst>
          </p:nvPr>
        </p:nvGraphicFramePr>
        <p:xfrm>
          <a:off x="957922" y="2182538"/>
          <a:ext cx="32743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9">
                  <a:extLst>
                    <a:ext uri="{9D8B030D-6E8A-4147-A177-3AD203B41FA5}">
                      <a16:colId xmlns:a16="http://schemas.microsoft.com/office/drawing/2014/main" val="631182537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46627459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2543017788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495094606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354008385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869691731"/>
                    </a:ext>
                  </a:extLst>
                </a:gridCol>
                <a:gridCol w="467769">
                  <a:extLst>
                    <a:ext uri="{9D8B030D-6E8A-4147-A177-3AD203B41FA5}">
                      <a16:colId xmlns:a16="http://schemas.microsoft.com/office/drawing/2014/main" val="1798895186"/>
                    </a:ext>
                  </a:extLst>
                </a:gridCol>
              </a:tblGrid>
              <a:tr h="455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07855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86366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57112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5992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597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680"/>
                  </a:ext>
                </a:extLst>
              </a:tr>
              <a:tr h="45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278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29532"/>
              </p:ext>
            </p:extLst>
          </p:nvPr>
        </p:nvGraphicFramePr>
        <p:xfrm>
          <a:off x="6042850" y="2275178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75751"/>
              </p:ext>
            </p:extLst>
          </p:nvPr>
        </p:nvGraphicFramePr>
        <p:xfrm>
          <a:off x="6236085" y="2089759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24388"/>
              </p:ext>
            </p:extLst>
          </p:nvPr>
        </p:nvGraphicFramePr>
        <p:xfrm>
          <a:off x="6429319" y="1904340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6603"/>
              </p:ext>
            </p:extLst>
          </p:nvPr>
        </p:nvGraphicFramePr>
        <p:xfrm>
          <a:off x="5849615" y="4891588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92943"/>
              </p:ext>
            </p:extLst>
          </p:nvPr>
        </p:nvGraphicFramePr>
        <p:xfrm>
          <a:off x="6042850" y="4706168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43582"/>
              </p:ext>
            </p:extLst>
          </p:nvPr>
        </p:nvGraphicFramePr>
        <p:xfrm>
          <a:off x="6236085" y="4520749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41984"/>
              </p:ext>
            </p:extLst>
          </p:nvPr>
        </p:nvGraphicFramePr>
        <p:xfrm>
          <a:off x="6429319" y="4335330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E7672CB5-7C63-4792-B631-90E6D694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7510"/>
              </p:ext>
            </p:extLst>
          </p:nvPr>
        </p:nvGraphicFramePr>
        <p:xfrm>
          <a:off x="8892208" y="2924333"/>
          <a:ext cx="2345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106">
                  <a:extLst>
                    <a:ext uri="{9D8B030D-6E8A-4147-A177-3AD203B41FA5}">
                      <a16:colId xmlns:a16="http://schemas.microsoft.com/office/drawing/2014/main" val="2343093205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3868787081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537645097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072135029"/>
                    </a:ext>
                  </a:extLst>
                </a:gridCol>
                <a:gridCol w="469106">
                  <a:extLst>
                    <a:ext uri="{9D8B030D-6E8A-4147-A177-3AD203B41FA5}">
                      <a16:colId xmlns:a16="http://schemas.microsoft.com/office/drawing/2014/main" val="2126244497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333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6047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12833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59236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39049-398C-439F-A74C-42D86EFF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372"/>
            <a:ext cx="9144000" cy="1158649"/>
          </a:xfrm>
        </p:spPr>
        <p:txBody>
          <a:bodyPr/>
          <a:lstStyle/>
          <a:p>
            <a:r>
              <a:rPr lang="ja-JP" altLang="en-US" dirty="0"/>
              <a:t>プーリング</a:t>
            </a:r>
            <a:r>
              <a:rPr kumimoji="1" lang="ja-JP" altLang="en-US" dirty="0"/>
              <a:t>演算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526DB-4562-469E-ABB8-95AE3A59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040" y="3243898"/>
            <a:ext cx="5455920" cy="926942"/>
          </a:xfrm>
        </p:spPr>
        <p:txBody>
          <a:bodyPr>
            <a:normAutofit/>
          </a:bodyPr>
          <a:lstStyle/>
          <a:p>
            <a:r>
              <a:rPr kumimoji="1" lang="en-US" altLang="ja-JP" sz="4800" dirty="0" err="1">
                <a:latin typeface="Arial Black" panose="020B0A04020102020204" pitchFamily="34" charset="0"/>
              </a:rPr>
              <a:t>MaxPooling</a:t>
            </a:r>
            <a:endParaRPr kumimoji="1" lang="ja-JP" altLang="en-US" sz="4800" dirty="0">
              <a:latin typeface="Arial Black" panose="020B0A040201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FC9B690-6D35-450B-9656-A6DCE641B55C}"/>
              </a:ext>
            </a:extLst>
          </p:cNvPr>
          <p:cNvSpPr txBox="1">
            <a:spLocks/>
          </p:cNvSpPr>
          <p:nvPr/>
        </p:nvSpPr>
        <p:spPr>
          <a:xfrm>
            <a:off x="3166110" y="4937760"/>
            <a:ext cx="5859780" cy="749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/>
              <a:t>ダウンサイジング効果</a:t>
            </a:r>
          </a:p>
        </p:txBody>
      </p:sp>
    </p:spTree>
    <p:extLst>
      <p:ext uri="{BB962C8B-B14F-4D97-AF65-F5344CB8AC3E}">
        <p14:creationId xmlns:p14="http://schemas.microsoft.com/office/powerpoint/2010/main" val="784725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2821849-7D6F-495A-8FB1-DCE927A4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70611"/>
              </p:ext>
            </p:extLst>
          </p:nvPr>
        </p:nvGraphicFramePr>
        <p:xfrm>
          <a:off x="1910080" y="2529840"/>
          <a:ext cx="3454400" cy="319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37005503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1676578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497286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87565019"/>
                    </a:ext>
                  </a:extLst>
                </a:gridCol>
              </a:tblGrid>
              <a:tr h="7981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i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8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39914"/>
                  </a:ext>
                </a:extLst>
              </a:tr>
              <a:tr h="7981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275521"/>
                  </a:ext>
                </a:extLst>
              </a:tr>
              <a:tr h="7981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25385"/>
                  </a:ext>
                </a:extLst>
              </a:tr>
              <a:tr h="7981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79590"/>
                  </a:ext>
                </a:extLst>
              </a:tr>
            </a:tbl>
          </a:graphicData>
        </a:graphic>
      </p:graphicFrame>
      <p:sp>
        <p:nvSpPr>
          <p:cNvPr id="12" name="矢印: 右 11">
            <a:extLst>
              <a:ext uri="{FF2B5EF4-FFF2-40B4-BE49-F238E27FC236}">
                <a16:creationId xmlns:a16="http://schemas.microsoft.com/office/drawing/2014/main" id="{08E42811-8149-45AF-BE6D-9FFE55F26110}"/>
              </a:ext>
            </a:extLst>
          </p:cNvPr>
          <p:cNvSpPr/>
          <p:nvPr/>
        </p:nvSpPr>
        <p:spPr>
          <a:xfrm>
            <a:off x="6096000" y="3787097"/>
            <a:ext cx="854464" cy="708704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1DAA8FE2-E1BE-4E08-BA2B-597854A333CC}"/>
              </a:ext>
            </a:extLst>
          </p:cNvPr>
          <p:cNvSpPr txBox="1">
            <a:spLocks/>
          </p:cNvSpPr>
          <p:nvPr/>
        </p:nvSpPr>
        <p:spPr>
          <a:xfrm>
            <a:off x="3903230" y="480228"/>
            <a:ext cx="4621758" cy="708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MaxPooling2D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5BFF1F2E-437B-47B3-B920-0A0EEF99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7108"/>
              </p:ext>
            </p:extLst>
          </p:nvPr>
        </p:nvGraphicFramePr>
        <p:xfrm>
          <a:off x="7559040" y="3343253"/>
          <a:ext cx="1727200" cy="1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42229536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779608479"/>
                    </a:ext>
                  </a:extLst>
                </a:gridCol>
              </a:tblGrid>
              <a:tr h="7981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74121"/>
                  </a:ext>
                </a:extLst>
              </a:tr>
              <a:tr h="7981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14709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5700A8E-81FD-4577-8F4B-F7A2CA0EDC21}"/>
              </a:ext>
            </a:extLst>
          </p:cNvPr>
          <p:cNvSpPr txBox="1"/>
          <p:nvPr/>
        </p:nvSpPr>
        <p:spPr>
          <a:xfrm>
            <a:off x="4671571" y="144337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/>
              <a:t>pool_size</a:t>
            </a:r>
            <a:r>
              <a:rPr lang="en-US" altLang="ja-JP" sz="2800" dirty="0"/>
              <a:t>=(2, 2)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2142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39049-398C-439F-A74C-42D86EFF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7190" y="1246572"/>
            <a:ext cx="3817620" cy="1158649"/>
          </a:xfrm>
        </p:spPr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526DB-4562-469E-ABB8-95AE3A59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040" y="3243898"/>
            <a:ext cx="5455920" cy="926942"/>
          </a:xfrm>
        </p:spPr>
        <p:txBody>
          <a:bodyPr>
            <a:normAutofit/>
          </a:bodyPr>
          <a:lstStyle/>
          <a:p>
            <a:r>
              <a:rPr kumimoji="1" lang="en-US" altLang="ja-JP" sz="4800" dirty="0">
                <a:latin typeface="Arial Black" panose="020B0A04020102020204" pitchFamily="34" charset="0"/>
              </a:rPr>
              <a:t>Flatten</a:t>
            </a:r>
            <a:endParaRPr kumimoji="1"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09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矢印: 右 11">
            <a:extLst>
              <a:ext uri="{FF2B5EF4-FFF2-40B4-BE49-F238E27FC236}">
                <a16:creationId xmlns:a16="http://schemas.microsoft.com/office/drawing/2014/main" id="{08E42811-8149-45AF-BE6D-9FFE55F26110}"/>
              </a:ext>
            </a:extLst>
          </p:cNvPr>
          <p:cNvSpPr/>
          <p:nvPr/>
        </p:nvSpPr>
        <p:spPr>
          <a:xfrm>
            <a:off x="5807833" y="3246120"/>
            <a:ext cx="854464" cy="708704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1DAA8FE2-E1BE-4E08-BA2B-597854A333CC}"/>
              </a:ext>
            </a:extLst>
          </p:cNvPr>
          <p:cNvSpPr txBox="1">
            <a:spLocks/>
          </p:cNvSpPr>
          <p:nvPr/>
        </p:nvSpPr>
        <p:spPr>
          <a:xfrm>
            <a:off x="4809115" y="781023"/>
            <a:ext cx="2573770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Flatten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9B109B7-79FE-4C15-A1CD-1845F39E3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50207"/>
              </p:ext>
            </p:extLst>
          </p:nvPr>
        </p:nvGraphicFramePr>
        <p:xfrm>
          <a:off x="1931059" y="2516249"/>
          <a:ext cx="2573769" cy="2541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923">
                  <a:extLst>
                    <a:ext uri="{9D8B030D-6E8A-4147-A177-3AD203B41FA5}">
                      <a16:colId xmlns:a16="http://schemas.microsoft.com/office/drawing/2014/main" val="235828254"/>
                    </a:ext>
                  </a:extLst>
                </a:gridCol>
                <a:gridCol w="857923">
                  <a:extLst>
                    <a:ext uri="{9D8B030D-6E8A-4147-A177-3AD203B41FA5}">
                      <a16:colId xmlns:a16="http://schemas.microsoft.com/office/drawing/2014/main" val="3492423466"/>
                    </a:ext>
                  </a:extLst>
                </a:gridCol>
                <a:gridCol w="857923">
                  <a:extLst>
                    <a:ext uri="{9D8B030D-6E8A-4147-A177-3AD203B41FA5}">
                      <a16:colId xmlns:a16="http://schemas.microsoft.com/office/drawing/2014/main" val="524210818"/>
                    </a:ext>
                  </a:extLst>
                </a:gridCol>
              </a:tblGrid>
              <a:tr h="8472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354172"/>
                  </a:ext>
                </a:extLst>
              </a:tr>
              <a:tr h="8472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99083"/>
                  </a:ext>
                </a:extLst>
              </a:tr>
              <a:tr h="84723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97067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75014E7-4CF1-4440-8049-2D434535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67899"/>
              </p:ext>
            </p:extLst>
          </p:nvPr>
        </p:nvGraphicFramePr>
        <p:xfrm>
          <a:off x="8295640" y="254846"/>
          <a:ext cx="749300" cy="6298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645450016"/>
                    </a:ext>
                  </a:extLst>
                </a:gridCol>
              </a:tblGrid>
              <a:tr h="69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58610"/>
                  </a:ext>
                </a:extLst>
              </a:tr>
              <a:tr h="69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57460"/>
                  </a:ext>
                </a:extLst>
              </a:tr>
              <a:tr h="69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155572"/>
                  </a:ext>
                </a:extLst>
              </a:tr>
              <a:tr h="69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5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223626"/>
                  </a:ext>
                </a:extLst>
              </a:tr>
              <a:tr h="69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5724"/>
                  </a:ext>
                </a:extLst>
              </a:tr>
              <a:tr h="69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10578"/>
                  </a:ext>
                </a:extLst>
              </a:tr>
              <a:tr h="69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226663"/>
                  </a:ext>
                </a:extLst>
              </a:tr>
              <a:tr h="69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38000"/>
                  </a:ext>
                </a:extLst>
              </a:tr>
              <a:tr h="69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540999"/>
                  </a:ext>
                </a:extLst>
              </a:tr>
            </a:tbl>
          </a:graphicData>
        </a:graphic>
      </p:graphicFrame>
      <p:sp>
        <p:nvSpPr>
          <p:cNvPr id="11" name="タイトル 1">
            <a:extLst>
              <a:ext uri="{FF2B5EF4-FFF2-40B4-BE49-F238E27FC236}">
                <a16:creationId xmlns:a16="http://schemas.microsoft.com/office/drawing/2014/main" id="{B2D4E3A0-EC05-478E-BFB5-6E5ED3AC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6360" y="4451044"/>
            <a:ext cx="2137410" cy="606901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1</a:t>
            </a:r>
            <a:r>
              <a:rPr kumimoji="1" lang="ja-JP" altLang="en-US" sz="3200" dirty="0"/>
              <a:t>次元化</a:t>
            </a:r>
          </a:p>
        </p:txBody>
      </p:sp>
    </p:spTree>
    <p:extLst>
      <p:ext uri="{BB962C8B-B14F-4D97-AF65-F5344CB8AC3E}">
        <p14:creationId xmlns:p14="http://schemas.microsoft.com/office/powerpoint/2010/main" val="176151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48402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152126" y="3495744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68978"/>
              </p:ext>
            </p:extLst>
          </p:nvPr>
        </p:nvGraphicFramePr>
        <p:xfrm>
          <a:off x="6900787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27243"/>
              </p:ext>
            </p:extLst>
          </p:nvPr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8099" y="501725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796941" y="50172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39049-398C-439F-A74C-42D86EFF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372"/>
            <a:ext cx="9144000" cy="1158649"/>
          </a:xfrm>
        </p:spPr>
        <p:txBody>
          <a:bodyPr/>
          <a:lstStyle/>
          <a:p>
            <a:r>
              <a:rPr kumimoji="1" lang="ja-JP" altLang="en-US" dirty="0"/>
              <a:t>全結合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526DB-4562-469E-ABB8-95AE3A59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040" y="3243898"/>
            <a:ext cx="5455920" cy="926942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latin typeface="Arial Black" panose="020B0A04020102020204" pitchFamily="34" charset="0"/>
              </a:rPr>
              <a:t>Dense</a:t>
            </a:r>
            <a:endParaRPr kumimoji="1"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69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字幕 2">
            <a:extLst>
              <a:ext uri="{FF2B5EF4-FFF2-40B4-BE49-F238E27FC236}">
                <a16:creationId xmlns:a16="http://schemas.microsoft.com/office/drawing/2014/main" id="{1DAA8FE2-E1BE-4E08-BA2B-597854A333CC}"/>
              </a:ext>
            </a:extLst>
          </p:cNvPr>
          <p:cNvSpPr txBox="1">
            <a:spLocks/>
          </p:cNvSpPr>
          <p:nvPr/>
        </p:nvSpPr>
        <p:spPr>
          <a:xfrm>
            <a:off x="4809115" y="540953"/>
            <a:ext cx="2573770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Dense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5F5AE81-F30B-41C1-A72D-58816BA954CF}"/>
              </a:ext>
            </a:extLst>
          </p:cNvPr>
          <p:cNvGrpSpPr/>
          <p:nvPr/>
        </p:nvGrpSpPr>
        <p:grpSpPr>
          <a:xfrm>
            <a:off x="3802380" y="2057400"/>
            <a:ext cx="533400" cy="2209800"/>
            <a:chOff x="3787140" y="1897380"/>
            <a:chExt cx="533400" cy="2209800"/>
          </a:xfrm>
        </p:grpSpPr>
        <p:sp>
          <p:nvSpPr>
            <p:cNvPr id="3" name="フローチャート: 結合子 2">
              <a:extLst>
                <a:ext uri="{FF2B5EF4-FFF2-40B4-BE49-F238E27FC236}">
                  <a16:creationId xmlns:a16="http://schemas.microsoft.com/office/drawing/2014/main" id="{69980598-36C5-4DE1-8FB2-1F08A878AF9C}"/>
                </a:ext>
              </a:extLst>
            </p:cNvPr>
            <p:cNvSpPr/>
            <p:nvPr/>
          </p:nvSpPr>
          <p:spPr>
            <a:xfrm>
              <a:off x="3787140" y="1897380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ローチャート: 結合子 6">
              <a:extLst>
                <a:ext uri="{FF2B5EF4-FFF2-40B4-BE49-F238E27FC236}">
                  <a16:creationId xmlns:a16="http://schemas.microsoft.com/office/drawing/2014/main" id="{68F083AC-F3E8-48C3-B181-C1521F333CFB}"/>
                </a:ext>
              </a:extLst>
            </p:cNvPr>
            <p:cNvSpPr/>
            <p:nvPr/>
          </p:nvSpPr>
          <p:spPr>
            <a:xfrm>
              <a:off x="3787140" y="2735580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ローチャート: 結合子 7">
              <a:extLst>
                <a:ext uri="{FF2B5EF4-FFF2-40B4-BE49-F238E27FC236}">
                  <a16:creationId xmlns:a16="http://schemas.microsoft.com/office/drawing/2014/main" id="{4259C5A7-35AD-40C6-9BE4-E5FB31C05F74}"/>
                </a:ext>
              </a:extLst>
            </p:cNvPr>
            <p:cNvSpPr/>
            <p:nvPr/>
          </p:nvSpPr>
          <p:spPr>
            <a:xfrm>
              <a:off x="3787140" y="3573780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4C565B9-70D8-49A2-B1DF-27B7831239CC}"/>
              </a:ext>
            </a:extLst>
          </p:cNvPr>
          <p:cNvGrpSpPr/>
          <p:nvPr/>
        </p:nvGrpSpPr>
        <p:grpSpPr>
          <a:xfrm>
            <a:off x="7780020" y="1630680"/>
            <a:ext cx="533400" cy="3059430"/>
            <a:chOff x="7764780" y="1470660"/>
            <a:chExt cx="533400" cy="3059430"/>
          </a:xfrm>
        </p:grpSpPr>
        <p:sp>
          <p:nvSpPr>
            <p:cNvPr id="10" name="フローチャート: 結合子 9">
              <a:extLst>
                <a:ext uri="{FF2B5EF4-FFF2-40B4-BE49-F238E27FC236}">
                  <a16:creationId xmlns:a16="http://schemas.microsoft.com/office/drawing/2014/main" id="{3781D6B8-16B7-403A-B686-A4276C82D42D}"/>
                </a:ext>
              </a:extLst>
            </p:cNvPr>
            <p:cNvSpPr/>
            <p:nvPr/>
          </p:nvSpPr>
          <p:spPr>
            <a:xfrm>
              <a:off x="7764780" y="1470660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: 結合子 10">
              <a:extLst>
                <a:ext uri="{FF2B5EF4-FFF2-40B4-BE49-F238E27FC236}">
                  <a16:creationId xmlns:a16="http://schemas.microsoft.com/office/drawing/2014/main" id="{21AC66F9-4E3B-4489-8266-9F60B249D9A9}"/>
                </a:ext>
              </a:extLst>
            </p:cNvPr>
            <p:cNvSpPr/>
            <p:nvPr/>
          </p:nvSpPr>
          <p:spPr>
            <a:xfrm>
              <a:off x="7764780" y="2312670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結合子 13">
              <a:extLst>
                <a:ext uri="{FF2B5EF4-FFF2-40B4-BE49-F238E27FC236}">
                  <a16:creationId xmlns:a16="http://schemas.microsoft.com/office/drawing/2014/main" id="{1EC0B795-4DEE-40AF-8120-48244960FDE1}"/>
                </a:ext>
              </a:extLst>
            </p:cNvPr>
            <p:cNvSpPr/>
            <p:nvPr/>
          </p:nvSpPr>
          <p:spPr>
            <a:xfrm>
              <a:off x="7764780" y="3154680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結合子 14">
              <a:extLst>
                <a:ext uri="{FF2B5EF4-FFF2-40B4-BE49-F238E27FC236}">
                  <a16:creationId xmlns:a16="http://schemas.microsoft.com/office/drawing/2014/main" id="{9CF47382-07D7-4470-9520-CDF0E84661DA}"/>
                </a:ext>
              </a:extLst>
            </p:cNvPr>
            <p:cNvSpPr/>
            <p:nvPr/>
          </p:nvSpPr>
          <p:spPr>
            <a:xfrm>
              <a:off x="7764780" y="3996690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7575AC1-9DE9-4816-97DE-6B2785768FFA}"/>
              </a:ext>
            </a:extLst>
          </p:cNvPr>
          <p:cNvCxnSpPr>
            <a:cxnSpLocks/>
            <a:stCxn id="3" idx="6"/>
            <a:endCxn id="10" idx="1"/>
          </p:cNvCxnSpPr>
          <p:nvPr/>
        </p:nvCxnSpPr>
        <p:spPr>
          <a:xfrm flipV="1">
            <a:off x="4335780" y="1708795"/>
            <a:ext cx="3522355" cy="6153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716290D-0927-400C-8C19-F696F8507518}"/>
              </a:ext>
            </a:extLst>
          </p:cNvPr>
          <p:cNvCxnSpPr>
            <a:cxnSpLocks/>
            <a:stCxn id="3" idx="6"/>
            <a:endCxn id="11" idx="1"/>
          </p:cNvCxnSpPr>
          <p:nvPr/>
        </p:nvCxnSpPr>
        <p:spPr>
          <a:xfrm>
            <a:off x="4335780" y="2324100"/>
            <a:ext cx="3522355" cy="22670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6EBEFB4-7728-4CB4-9955-8F0BB650FF2D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>
            <a:off x="4335780" y="2324100"/>
            <a:ext cx="3522355" cy="10687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5A2C99C-C2AE-40F6-A617-AA8698BAC438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4335780" y="2324100"/>
            <a:ext cx="3522355" cy="19107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FEC85D2-539E-43D6-A59E-9CEA3F2F0281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335780" y="1897380"/>
            <a:ext cx="3444240" cy="126492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D2731D0-07AC-40BA-A48E-576C928CDD8F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4335780" y="2739390"/>
            <a:ext cx="3444240" cy="42291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2ADB13D-27CB-4FEC-825C-54BB8DCEFB14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335780" y="3162300"/>
            <a:ext cx="3444240" cy="4191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74301B1-CF38-4319-9903-3B5C36C3EADB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4335780" y="3162300"/>
            <a:ext cx="3444240" cy="12611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EA17386-F7EB-4371-8592-BFC3EA649BC1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4335780" y="2085965"/>
            <a:ext cx="3522355" cy="1914535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BEF52CA-97BE-4C93-8771-E6E95615DE30}"/>
              </a:ext>
            </a:extLst>
          </p:cNvPr>
          <p:cNvCxnSpPr>
            <a:cxnSpLocks/>
            <a:stCxn id="8" idx="6"/>
            <a:endCxn id="11" idx="3"/>
          </p:cNvCxnSpPr>
          <p:nvPr/>
        </p:nvCxnSpPr>
        <p:spPr>
          <a:xfrm flipV="1">
            <a:off x="4335780" y="2927975"/>
            <a:ext cx="3522355" cy="107252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F5C62A-8631-402F-A428-FEBA24206A7B}"/>
              </a:ext>
            </a:extLst>
          </p:cNvPr>
          <p:cNvCxnSpPr>
            <a:cxnSpLocks/>
            <a:stCxn id="8" idx="6"/>
            <a:endCxn id="14" idx="3"/>
          </p:cNvCxnSpPr>
          <p:nvPr/>
        </p:nvCxnSpPr>
        <p:spPr>
          <a:xfrm flipV="1">
            <a:off x="4335780" y="3769985"/>
            <a:ext cx="3522355" cy="23051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CE3BF142-FF2C-4699-8EEE-4C8BBA097DDC}"/>
              </a:ext>
            </a:extLst>
          </p:cNvPr>
          <p:cNvCxnSpPr>
            <a:cxnSpLocks/>
            <a:stCxn id="8" idx="6"/>
            <a:endCxn id="15" idx="3"/>
          </p:cNvCxnSpPr>
          <p:nvPr/>
        </p:nvCxnSpPr>
        <p:spPr>
          <a:xfrm>
            <a:off x="4335780" y="4000500"/>
            <a:ext cx="3522355" cy="611495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39CB2A1-0739-48A1-B2D4-4E8F9DEC0A79}"/>
              </a:ext>
            </a:extLst>
          </p:cNvPr>
          <p:cNvSpPr txBox="1"/>
          <p:nvPr/>
        </p:nvSpPr>
        <p:spPr>
          <a:xfrm>
            <a:off x="2979420" y="568452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入力層と出力層の素子どうしを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全て結合</a:t>
            </a:r>
            <a:r>
              <a:rPr kumimoji="1" lang="ja-JP" altLang="en-US" sz="2800" dirty="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41955284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39049-398C-439F-A74C-42D86EFF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372"/>
            <a:ext cx="9144000" cy="1158649"/>
          </a:xfrm>
        </p:spPr>
        <p:txBody>
          <a:bodyPr/>
          <a:lstStyle/>
          <a:p>
            <a:r>
              <a:rPr kumimoji="1" lang="ja-JP" altLang="en-US" dirty="0"/>
              <a:t>ドロップアウト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526DB-4562-469E-ABB8-95AE3A59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040" y="3243898"/>
            <a:ext cx="5455920" cy="926942"/>
          </a:xfrm>
        </p:spPr>
        <p:txBody>
          <a:bodyPr>
            <a:normAutofit/>
          </a:bodyPr>
          <a:lstStyle/>
          <a:p>
            <a:r>
              <a:rPr lang="en-US" altLang="ja-JP" sz="4800" dirty="0">
                <a:latin typeface="Arial Black" panose="020B0A04020102020204" pitchFamily="34" charset="0"/>
              </a:rPr>
              <a:t>Dropout</a:t>
            </a:r>
            <a:endParaRPr kumimoji="1"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50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3A5C522-63A3-4B92-BF8A-2F42B3771907}"/>
              </a:ext>
            </a:extLst>
          </p:cNvPr>
          <p:cNvGrpSpPr/>
          <p:nvPr/>
        </p:nvGrpSpPr>
        <p:grpSpPr>
          <a:xfrm>
            <a:off x="7842895" y="1971695"/>
            <a:ext cx="533400" cy="3120370"/>
            <a:chOff x="3810000" y="1868815"/>
            <a:chExt cx="533400" cy="3120370"/>
          </a:xfrm>
        </p:grpSpPr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FF0EB94D-8C9A-47BA-99ED-564BE2A56263}"/>
                </a:ext>
              </a:extLst>
            </p:cNvPr>
            <p:cNvSpPr/>
            <p:nvPr/>
          </p:nvSpPr>
          <p:spPr>
            <a:xfrm>
              <a:off x="3810000" y="1868815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>
              <a:extLst>
                <a:ext uri="{FF2B5EF4-FFF2-40B4-BE49-F238E27FC236}">
                  <a16:creationId xmlns:a16="http://schemas.microsoft.com/office/drawing/2014/main" id="{F39B62D1-D4F9-4783-A0DD-A59DDD713B56}"/>
                </a:ext>
              </a:extLst>
            </p:cNvPr>
            <p:cNvSpPr/>
            <p:nvPr/>
          </p:nvSpPr>
          <p:spPr>
            <a:xfrm>
              <a:off x="3810000" y="2731138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結合子 30">
              <a:extLst>
                <a:ext uri="{FF2B5EF4-FFF2-40B4-BE49-F238E27FC236}">
                  <a16:creationId xmlns:a16="http://schemas.microsoft.com/office/drawing/2014/main" id="{B3212B11-7FB7-42FD-BD5D-1C33F7AECA28}"/>
                </a:ext>
              </a:extLst>
            </p:cNvPr>
            <p:cNvSpPr/>
            <p:nvPr/>
          </p:nvSpPr>
          <p:spPr>
            <a:xfrm>
              <a:off x="3810000" y="3593461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結合子 31">
              <a:extLst>
                <a:ext uri="{FF2B5EF4-FFF2-40B4-BE49-F238E27FC236}">
                  <a16:creationId xmlns:a16="http://schemas.microsoft.com/office/drawing/2014/main" id="{AD2553AE-EA7D-43E4-A5CB-FCCC85C414A3}"/>
                </a:ext>
              </a:extLst>
            </p:cNvPr>
            <p:cNvSpPr/>
            <p:nvPr/>
          </p:nvSpPr>
          <p:spPr>
            <a:xfrm>
              <a:off x="3810000" y="4455785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字幕 2">
            <a:extLst>
              <a:ext uri="{FF2B5EF4-FFF2-40B4-BE49-F238E27FC236}">
                <a16:creationId xmlns:a16="http://schemas.microsoft.com/office/drawing/2014/main" id="{1DAA8FE2-E1BE-4E08-BA2B-597854A333CC}"/>
              </a:ext>
            </a:extLst>
          </p:cNvPr>
          <p:cNvSpPr txBox="1">
            <a:spLocks/>
          </p:cNvSpPr>
          <p:nvPr/>
        </p:nvSpPr>
        <p:spPr>
          <a:xfrm>
            <a:off x="4809115" y="426653"/>
            <a:ext cx="2573770" cy="708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Dropout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7575AC1-9DE9-4816-97DE-6B2785768FFA}"/>
              </a:ext>
            </a:extLst>
          </p:cNvPr>
          <p:cNvCxnSpPr>
            <a:cxnSpLocks/>
            <a:stCxn id="3" idx="6"/>
            <a:endCxn id="29" idx="1"/>
          </p:cNvCxnSpPr>
          <p:nvPr/>
        </p:nvCxnSpPr>
        <p:spPr>
          <a:xfrm flipV="1">
            <a:off x="4343400" y="2049810"/>
            <a:ext cx="3577610" cy="18858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716290D-0927-400C-8C19-F696F8507518}"/>
              </a:ext>
            </a:extLst>
          </p:cNvPr>
          <p:cNvCxnSpPr>
            <a:cxnSpLocks/>
            <a:stCxn id="3" idx="6"/>
            <a:endCxn id="30" idx="1"/>
          </p:cNvCxnSpPr>
          <p:nvPr/>
        </p:nvCxnSpPr>
        <p:spPr>
          <a:xfrm>
            <a:off x="4343400" y="2238395"/>
            <a:ext cx="3577610" cy="67373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6EBEFB4-7728-4CB4-9955-8F0BB650FF2D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4343400" y="2238395"/>
            <a:ext cx="3577610" cy="153606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5A2C99C-C2AE-40F6-A617-AA8698BAC438}"/>
              </a:ext>
            </a:extLst>
          </p:cNvPr>
          <p:cNvCxnSpPr>
            <a:cxnSpLocks/>
            <a:stCxn id="3" idx="6"/>
            <a:endCxn id="32" idx="1"/>
          </p:cNvCxnSpPr>
          <p:nvPr/>
        </p:nvCxnSpPr>
        <p:spPr>
          <a:xfrm>
            <a:off x="4343400" y="2238395"/>
            <a:ext cx="3577610" cy="23983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FEC85D2-539E-43D6-A59E-9CEA3F2F0281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 flipV="1">
            <a:off x="4343400" y="2238395"/>
            <a:ext cx="3499495" cy="86232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D2731D0-07AC-40BA-A48E-576C928CDD8F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>
            <a:off x="4343400" y="3100718"/>
            <a:ext cx="3499495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2ADB13D-27CB-4FEC-825C-54BB8DCEFB14}"/>
              </a:ext>
            </a:extLst>
          </p:cNvPr>
          <p:cNvCxnSpPr>
            <a:cxnSpLocks/>
            <a:stCxn id="7" idx="6"/>
            <a:endCxn id="31" idx="2"/>
          </p:cNvCxnSpPr>
          <p:nvPr/>
        </p:nvCxnSpPr>
        <p:spPr>
          <a:xfrm>
            <a:off x="4343400" y="3100718"/>
            <a:ext cx="3499495" cy="86232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74301B1-CF38-4319-9903-3B5C36C3EADB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>
            <a:off x="4343400" y="3100718"/>
            <a:ext cx="3499495" cy="172464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EA17386-F7EB-4371-8592-BFC3EA649BC1}"/>
              </a:ext>
            </a:extLst>
          </p:cNvPr>
          <p:cNvCxnSpPr>
            <a:cxnSpLocks/>
            <a:stCxn id="8" idx="6"/>
            <a:endCxn id="29" idx="2"/>
          </p:cNvCxnSpPr>
          <p:nvPr/>
        </p:nvCxnSpPr>
        <p:spPr>
          <a:xfrm flipV="1">
            <a:off x="4343400" y="2238395"/>
            <a:ext cx="3499495" cy="1724646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BEF52CA-97BE-4C93-8771-E6E95615DE30}"/>
              </a:ext>
            </a:extLst>
          </p:cNvPr>
          <p:cNvCxnSpPr>
            <a:cxnSpLocks/>
            <a:stCxn id="8" idx="6"/>
            <a:endCxn id="30" idx="2"/>
          </p:cNvCxnSpPr>
          <p:nvPr/>
        </p:nvCxnSpPr>
        <p:spPr>
          <a:xfrm flipV="1">
            <a:off x="4343400" y="3100718"/>
            <a:ext cx="3499495" cy="862323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F5C62A-8631-402F-A428-FEBA24206A7B}"/>
              </a:ext>
            </a:extLst>
          </p:cNvPr>
          <p:cNvCxnSpPr>
            <a:cxnSpLocks/>
            <a:stCxn id="8" idx="6"/>
            <a:endCxn id="31" idx="2"/>
          </p:cNvCxnSpPr>
          <p:nvPr/>
        </p:nvCxnSpPr>
        <p:spPr>
          <a:xfrm>
            <a:off x="4343400" y="3963041"/>
            <a:ext cx="3499495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CE3BF142-FF2C-4699-8EEE-4C8BBA097DDC}"/>
              </a:ext>
            </a:extLst>
          </p:cNvPr>
          <p:cNvCxnSpPr>
            <a:cxnSpLocks/>
            <a:stCxn id="8" idx="6"/>
            <a:endCxn id="32" idx="2"/>
          </p:cNvCxnSpPr>
          <p:nvPr/>
        </p:nvCxnSpPr>
        <p:spPr>
          <a:xfrm>
            <a:off x="4343400" y="3963041"/>
            <a:ext cx="3499495" cy="862324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81E4F92-1A7A-46A9-87CE-797A829ECDF6}"/>
              </a:ext>
            </a:extLst>
          </p:cNvPr>
          <p:cNvCxnSpPr>
            <a:cxnSpLocks/>
            <a:stCxn id="25" idx="6"/>
            <a:endCxn id="29" idx="3"/>
          </p:cNvCxnSpPr>
          <p:nvPr/>
        </p:nvCxnSpPr>
        <p:spPr>
          <a:xfrm flipV="1">
            <a:off x="4343400" y="2426980"/>
            <a:ext cx="3577610" cy="2398385"/>
          </a:xfrm>
          <a:prstGeom prst="straightConnector1">
            <a:avLst/>
          </a:prstGeom>
          <a:ln w="76200">
            <a:solidFill>
              <a:srgbClr val="E1CC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7439A2A-0A7B-422B-995E-C9057BC78907}"/>
              </a:ext>
            </a:extLst>
          </p:cNvPr>
          <p:cNvCxnSpPr>
            <a:cxnSpLocks/>
            <a:stCxn id="25" idx="6"/>
            <a:endCxn id="30" idx="3"/>
          </p:cNvCxnSpPr>
          <p:nvPr/>
        </p:nvCxnSpPr>
        <p:spPr>
          <a:xfrm flipV="1">
            <a:off x="4343400" y="3289303"/>
            <a:ext cx="3577610" cy="1536062"/>
          </a:xfrm>
          <a:prstGeom prst="straightConnector1">
            <a:avLst/>
          </a:prstGeom>
          <a:ln w="28575">
            <a:solidFill>
              <a:srgbClr val="E1CC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41C4BAC-1CDA-4B92-AB48-0CD7BC8980B6}"/>
              </a:ext>
            </a:extLst>
          </p:cNvPr>
          <p:cNvCxnSpPr>
            <a:cxnSpLocks/>
            <a:stCxn id="25" idx="6"/>
            <a:endCxn id="31" idx="3"/>
          </p:cNvCxnSpPr>
          <p:nvPr/>
        </p:nvCxnSpPr>
        <p:spPr>
          <a:xfrm flipV="1">
            <a:off x="4343400" y="4151626"/>
            <a:ext cx="3577610" cy="673739"/>
          </a:xfrm>
          <a:prstGeom prst="straightConnector1">
            <a:avLst/>
          </a:prstGeom>
          <a:ln w="38100">
            <a:solidFill>
              <a:srgbClr val="E1CC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E511F1A-17E7-4A0E-BE05-4D84F7DF0547}"/>
              </a:ext>
            </a:extLst>
          </p:cNvPr>
          <p:cNvCxnSpPr>
            <a:cxnSpLocks/>
            <a:stCxn id="25" idx="6"/>
            <a:endCxn id="32" idx="3"/>
          </p:cNvCxnSpPr>
          <p:nvPr/>
        </p:nvCxnSpPr>
        <p:spPr>
          <a:xfrm>
            <a:off x="4343400" y="4825365"/>
            <a:ext cx="3577610" cy="188585"/>
          </a:xfrm>
          <a:prstGeom prst="straightConnector1">
            <a:avLst/>
          </a:prstGeom>
          <a:ln w="57150">
            <a:solidFill>
              <a:srgbClr val="E1CC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FF59DD9-D1DA-439E-BBA3-1941AA1199B1}"/>
              </a:ext>
            </a:extLst>
          </p:cNvPr>
          <p:cNvGrpSpPr/>
          <p:nvPr/>
        </p:nvGrpSpPr>
        <p:grpSpPr>
          <a:xfrm>
            <a:off x="3810000" y="1971695"/>
            <a:ext cx="533400" cy="3120370"/>
            <a:chOff x="3810000" y="1868815"/>
            <a:chExt cx="533400" cy="3120370"/>
          </a:xfrm>
        </p:grpSpPr>
        <p:sp>
          <p:nvSpPr>
            <p:cNvPr id="3" name="フローチャート: 結合子 2">
              <a:extLst>
                <a:ext uri="{FF2B5EF4-FFF2-40B4-BE49-F238E27FC236}">
                  <a16:creationId xmlns:a16="http://schemas.microsoft.com/office/drawing/2014/main" id="{69980598-36C5-4DE1-8FB2-1F08A878AF9C}"/>
                </a:ext>
              </a:extLst>
            </p:cNvPr>
            <p:cNvSpPr/>
            <p:nvPr/>
          </p:nvSpPr>
          <p:spPr>
            <a:xfrm>
              <a:off x="3810000" y="1868815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ローチャート: 結合子 6">
              <a:extLst>
                <a:ext uri="{FF2B5EF4-FFF2-40B4-BE49-F238E27FC236}">
                  <a16:creationId xmlns:a16="http://schemas.microsoft.com/office/drawing/2014/main" id="{68F083AC-F3E8-48C3-B181-C1521F333CFB}"/>
                </a:ext>
              </a:extLst>
            </p:cNvPr>
            <p:cNvSpPr/>
            <p:nvPr/>
          </p:nvSpPr>
          <p:spPr>
            <a:xfrm>
              <a:off x="3810000" y="2731138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ローチャート: 結合子 7">
              <a:extLst>
                <a:ext uri="{FF2B5EF4-FFF2-40B4-BE49-F238E27FC236}">
                  <a16:creationId xmlns:a16="http://schemas.microsoft.com/office/drawing/2014/main" id="{4259C5A7-35AD-40C6-9BE4-E5FB31C05F74}"/>
                </a:ext>
              </a:extLst>
            </p:cNvPr>
            <p:cNvSpPr/>
            <p:nvPr/>
          </p:nvSpPr>
          <p:spPr>
            <a:xfrm>
              <a:off x="3810000" y="3593461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ローチャート: 結合子 24">
              <a:extLst>
                <a:ext uri="{FF2B5EF4-FFF2-40B4-BE49-F238E27FC236}">
                  <a16:creationId xmlns:a16="http://schemas.microsoft.com/office/drawing/2014/main" id="{30002667-8E11-460E-A546-A7DAE4A32445}"/>
                </a:ext>
              </a:extLst>
            </p:cNvPr>
            <p:cNvSpPr/>
            <p:nvPr/>
          </p:nvSpPr>
          <p:spPr>
            <a:xfrm>
              <a:off x="3810000" y="4455785"/>
              <a:ext cx="533400" cy="533400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乗算記号 58">
            <a:extLst>
              <a:ext uri="{FF2B5EF4-FFF2-40B4-BE49-F238E27FC236}">
                <a16:creationId xmlns:a16="http://schemas.microsoft.com/office/drawing/2014/main" id="{20CDFE3D-FF83-4B71-BFF5-DD0BBE35CAEB}"/>
              </a:ext>
            </a:extLst>
          </p:cNvPr>
          <p:cNvSpPr/>
          <p:nvPr/>
        </p:nvSpPr>
        <p:spPr>
          <a:xfrm>
            <a:off x="3590446" y="2599043"/>
            <a:ext cx="972507" cy="989336"/>
          </a:xfrm>
          <a:prstGeom prst="mathMultiply">
            <a:avLst>
              <a:gd name="adj1" fmla="val 126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乗算記号 61">
            <a:extLst>
              <a:ext uri="{FF2B5EF4-FFF2-40B4-BE49-F238E27FC236}">
                <a16:creationId xmlns:a16="http://schemas.microsoft.com/office/drawing/2014/main" id="{1230FED9-4C4D-42F8-A3F4-C2709C9FA3D9}"/>
              </a:ext>
            </a:extLst>
          </p:cNvPr>
          <p:cNvSpPr/>
          <p:nvPr/>
        </p:nvSpPr>
        <p:spPr>
          <a:xfrm>
            <a:off x="3590446" y="4321172"/>
            <a:ext cx="972507" cy="989336"/>
          </a:xfrm>
          <a:prstGeom prst="mathMultiply">
            <a:avLst>
              <a:gd name="adj1" fmla="val 126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C43F81F-2B4E-4AFA-A220-59502340C055}"/>
              </a:ext>
            </a:extLst>
          </p:cNvPr>
          <p:cNvSpPr txBox="1"/>
          <p:nvPr/>
        </p:nvSpPr>
        <p:spPr>
          <a:xfrm>
            <a:off x="2979420" y="568452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入力層の素子の出力を</a:t>
            </a:r>
            <a:r>
              <a:rPr lang="ja-JP" altLang="en-US" sz="2800" b="1" dirty="0">
                <a:solidFill>
                  <a:srgbClr val="FF0000"/>
                </a:solidFill>
              </a:rPr>
              <a:t>ランダムに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無効化</a:t>
            </a:r>
            <a:r>
              <a:rPr kumimoji="1" lang="ja-JP" altLang="en-US" sz="2800" dirty="0"/>
              <a:t>する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F33A8D8-DAF3-4412-878B-811185F7F3E3}"/>
              </a:ext>
            </a:extLst>
          </p:cNvPr>
          <p:cNvSpPr txBox="1"/>
          <p:nvPr/>
        </p:nvSpPr>
        <p:spPr>
          <a:xfrm>
            <a:off x="5295492" y="1123395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rate=0.5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316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03908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152126" y="3495744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32249"/>
              </p:ext>
            </p:extLst>
          </p:nvPr>
        </p:nvGraphicFramePr>
        <p:xfrm>
          <a:off x="6900787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94828"/>
              </p:ext>
            </p:extLst>
          </p:nvPr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8099" y="501725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796941" y="50172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12136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152126" y="3495744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39975"/>
              </p:ext>
            </p:extLst>
          </p:nvPr>
        </p:nvGraphicFramePr>
        <p:xfrm>
          <a:off x="6900787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01898"/>
              </p:ext>
            </p:extLst>
          </p:nvPr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8099" y="501725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796941" y="50172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010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152126" y="3495744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01906"/>
              </p:ext>
            </p:extLst>
          </p:nvPr>
        </p:nvGraphicFramePr>
        <p:xfrm>
          <a:off x="6900787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8561"/>
              </p:ext>
            </p:extLst>
          </p:nvPr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8099" y="501725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796941" y="50172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ED75B49-77EF-4906-B19E-7E8F4B35D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64879"/>
              </p:ext>
            </p:extLst>
          </p:nvPr>
        </p:nvGraphicFramePr>
        <p:xfrm>
          <a:off x="1087405" y="2565917"/>
          <a:ext cx="232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20">
                  <a:extLst>
                    <a:ext uri="{9D8B030D-6E8A-4147-A177-3AD203B41FA5}">
                      <a16:colId xmlns:a16="http://schemas.microsoft.com/office/drawing/2014/main" val="260588194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323281634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4192551279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1080966101"/>
                    </a:ext>
                  </a:extLst>
                </a:gridCol>
                <a:gridCol w="465520">
                  <a:extLst>
                    <a:ext uri="{9D8B030D-6E8A-4147-A177-3AD203B41FA5}">
                      <a16:colId xmlns:a16="http://schemas.microsoft.com/office/drawing/2014/main" val="3829298601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66724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54547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5056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08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2226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3068AD-6244-4A91-8292-EF80FAB20678}"/>
              </a:ext>
            </a:extLst>
          </p:cNvPr>
          <p:cNvGraphicFramePr>
            <a:graphicFrameLocks noGrp="1"/>
          </p:cNvGraphicFramePr>
          <p:nvPr/>
        </p:nvGraphicFramePr>
        <p:xfrm>
          <a:off x="4488099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851DC980-33D0-484A-B573-B53933CA7141}"/>
              </a:ext>
            </a:extLst>
          </p:cNvPr>
          <p:cNvSpPr/>
          <p:nvPr/>
        </p:nvSpPr>
        <p:spPr>
          <a:xfrm>
            <a:off x="3727406" y="3457474"/>
            <a:ext cx="512611" cy="527516"/>
          </a:xfrm>
          <a:prstGeom prst="donut">
            <a:avLst>
              <a:gd name="adj" fmla="val 35732"/>
            </a:avLst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42D1807-868C-4311-AB1C-34C67660A240}"/>
              </a:ext>
            </a:extLst>
          </p:cNvPr>
          <p:cNvSpPr/>
          <p:nvPr/>
        </p:nvSpPr>
        <p:spPr>
          <a:xfrm>
            <a:off x="6152126" y="3495744"/>
            <a:ext cx="482106" cy="426345"/>
          </a:xfrm>
          <a:prstGeom prst="rightArrow">
            <a:avLst>
              <a:gd name="adj1" fmla="val 50000"/>
              <a:gd name="adj2" fmla="val 61628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A4C63AB8-F7A9-4819-A0C3-EE6BEF1F58A0}"/>
              </a:ext>
            </a:extLst>
          </p:cNvPr>
          <p:cNvSpPr/>
          <p:nvPr/>
        </p:nvSpPr>
        <p:spPr>
          <a:xfrm>
            <a:off x="8564814" y="3466570"/>
            <a:ext cx="464255" cy="509324"/>
          </a:xfrm>
          <a:prstGeom prst="mathEqua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1ADBDF5-18BD-4D86-94A3-BB9E56FC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92246"/>
              </p:ext>
            </p:extLst>
          </p:nvPr>
        </p:nvGraphicFramePr>
        <p:xfrm>
          <a:off x="6900787" y="3023117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FC15EB1-81BE-4C3E-86B8-0F8650D49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59617"/>
              </p:ext>
            </p:extLst>
          </p:nvPr>
        </p:nvGraphicFramePr>
        <p:xfrm>
          <a:off x="9313475" y="3035432"/>
          <a:ext cx="13974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24">
                  <a:extLst>
                    <a:ext uri="{9D8B030D-6E8A-4147-A177-3AD203B41FA5}">
                      <a16:colId xmlns:a16="http://schemas.microsoft.com/office/drawing/2014/main" val="30433506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1119706238"/>
                    </a:ext>
                  </a:extLst>
                </a:gridCol>
                <a:gridCol w="465824">
                  <a:extLst>
                    <a:ext uri="{9D8B030D-6E8A-4147-A177-3AD203B41FA5}">
                      <a16:colId xmlns:a16="http://schemas.microsoft.com/office/drawing/2014/main" val="2980909190"/>
                    </a:ext>
                  </a:extLst>
                </a:gridCol>
              </a:tblGrid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355058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59519"/>
                  </a:ext>
                </a:extLst>
              </a:tr>
              <a:tr h="277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F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7448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EB7A4-3222-4755-B2E5-FF83741C5BA5}"/>
              </a:ext>
            </a:extLst>
          </p:cNvPr>
          <p:cNvSpPr txBox="1"/>
          <p:nvPr/>
        </p:nvSpPr>
        <p:spPr>
          <a:xfrm>
            <a:off x="1551407" y="1858338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入力画像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AED8EF0-FB8A-4302-BEF7-996EC6DCD4FB}"/>
              </a:ext>
            </a:extLst>
          </p:cNvPr>
          <p:cNvSpPr txBox="1"/>
          <p:nvPr/>
        </p:nvSpPr>
        <p:spPr>
          <a:xfrm>
            <a:off x="4312840" y="1858338"/>
            <a:ext cx="179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フィルタ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3x3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31F2D4-5770-40DF-948A-031BE3771012}"/>
              </a:ext>
            </a:extLst>
          </p:cNvPr>
          <p:cNvSpPr txBox="1"/>
          <p:nvPr/>
        </p:nvSpPr>
        <p:spPr>
          <a:xfrm>
            <a:off x="9253005" y="1858337"/>
            <a:ext cx="158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出力画像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45A78-A349-4017-A41E-22988131BD6D}"/>
              </a:ext>
            </a:extLst>
          </p:cNvPr>
          <p:cNvSpPr txBox="1"/>
          <p:nvPr/>
        </p:nvSpPr>
        <p:spPr>
          <a:xfrm>
            <a:off x="4488099" y="501725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対応するマス目どうしの</a:t>
            </a:r>
            <a:r>
              <a:rPr lang="ja-JP" altLang="en-US" sz="2400" b="1" dirty="0">
                <a:solidFill>
                  <a:srgbClr val="FF0000"/>
                </a:solidFill>
              </a:rPr>
              <a:t>積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C244-71FF-4D3B-B989-7206AA5CC14C}"/>
              </a:ext>
            </a:extLst>
          </p:cNvPr>
          <p:cNvSpPr txBox="1"/>
          <p:nvPr/>
        </p:nvSpPr>
        <p:spPr>
          <a:xfrm>
            <a:off x="8796941" y="50172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全てのマス目の</a:t>
            </a:r>
            <a:r>
              <a:rPr lang="ja-JP" altLang="en-US" sz="2400" b="1" dirty="0">
                <a:solidFill>
                  <a:srgbClr val="FF0000"/>
                </a:solidFill>
              </a:rPr>
              <a:t>和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748645C8-A6FC-40C5-9BA6-F870AD9C6FFE}"/>
              </a:ext>
            </a:extLst>
          </p:cNvPr>
          <p:cNvSpPr txBox="1">
            <a:spLocks/>
          </p:cNvSpPr>
          <p:nvPr/>
        </p:nvSpPr>
        <p:spPr>
          <a:xfrm>
            <a:off x="4590822" y="449748"/>
            <a:ext cx="2954655" cy="708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4800" dirty="0">
                <a:latin typeface="Arial Black" panose="020B0A04020102020204" pitchFamily="34" charset="0"/>
              </a:rPr>
              <a:t>Conv2D</a:t>
            </a:r>
            <a:endParaRPr lang="ja-JP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4254</Words>
  <Application>Microsoft Office PowerPoint</Application>
  <PresentationFormat>ワイド画面</PresentationFormat>
  <Paragraphs>3566</Paragraphs>
  <Slides>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59" baseType="lpstr">
      <vt:lpstr>HGS創英角ﾎﾟｯﾌﾟ体</vt:lpstr>
      <vt:lpstr>游ゴシック</vt:lpstr>
      <vt:lpstr>游ゴシック Light</vt:lpstr>
      <vt:lpstr>Arial</vt:lpstr>
      <vt:lpstr>Arial Black</vt:lpstr>
      <vt:lpstr>Office テーマ</vt:lpstr>
      <vt:lpstr>畳み込み演算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次は自分で手計算してみよう！</vt:lpstr>
      <vt:lpstr>PowerPoint プレゼンテーション</vt:lpstr>
      <vt:lpstr>PowerPoint プレゼンテーション</vt:lpstr>
      <vt:lpstr>PowerPoint プレゼンテーション</vt:lpstr>
      <vt:lpstr>プーリング演算</vt:lpstr>
      <vt:lpstr>PowerPoint プレゼンテーション</vt:lpstr>
      <vt:lpstr>1次元化</vt:lpstr>
      <vt:lpstr>1次元化</vt:lpstr>
      <vt:lpstr>全結合</vt:lpstr>
      <vt:lpstr>PowerPoint プレゼンテーション</vt:lpstr>
      <vt:lpstr>ドロップアウト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畳み込み演算</dc:title>
  <dc:creator>健之介 和田</dc:creator>
  <cp:lastModifiedBy>和田 健之介</cp:lastModifiedBy>
  <cp:revision>32</cp:revision>
  <dcterms:created xsi:type="dcterms:W3CDTF">2019-08-01T20:04:35Z</dcterms:created>
  <dcterms:modified xsi:type="dcterms:W3CDTF">2019-08-27T19:30:39Z</dcterms:modified>
</cp:coreProperties>
</file>